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8" y="28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F0F2-4458-4AD0-AF51-2FD63BEBF3EC}" type="datetimeFigureOut">
              <a:rPr lang="it-IT" smtClean="0"/>
              <a:t>03/05/2016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EBC1-1AD4-457D-B5C6-5AFD440EBB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276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F0F2-4458-4AD0-AF51-2FD63BEBF3EC}" type="datetimeFigureOut">
              <a:rPr lang="it-IT" smtClean="0"/>
              <a:t>03/05/2016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EBC1-1AD4-457D-B5C6-5AFD440EBB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981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F0F2-4458-4AD0-AF51-2FD63BEBF3EC}" type="datetimeFigureOut">
              <a:rPr lang="it-IT" smtClean="0"/>
              <a:t>03/05/2016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EBC1-1AD4-457D-B5C6-5AFD440EBB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0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F0F2-4458-4AD0-AF51-2FD63BEBF3EC}" type="datetimeFigureOut">
              <a:rPr lang="it-IT" smtClean="0"/>
              <a:t>03/05/2016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EBC1-1AD4-457D-B5C6-5AFD440EBB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507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F0F2-4458-4AD0-AF51-2FD63BEBF3EC}" type="datetimeFigureOut">
              <a:rPr lang="it-IT" smtClean="0"/>
              <a:t>03/05/2016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EBC1-1AD4-457D-B5C6-5AFD440EBB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221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F0F2-4458-4AD0-AF51-2FD63BEBF3EC}" type="datetimeFigureOut">
              <a:rPr lang="it-IT" smtClean="0"/>
              <a:t>03/05/2016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EBC1-1AD4-457D-B5C6-5AFD440EBB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06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F0F2-4458-4AD0-AF51-2FD63BEBF3EC}" type="datetimeFigureOut">
              <a:rPr lang="it-IT" smtClean="0"/>
              <a:t>03/05/2016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EBC1-1AD4-457D-B5C6-5AFD440EBB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198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F0F2-4458-4AD0-AF51-2FD63BEBF3EC}" type="datetimeFigureOut">
              <a:rPr lang="it-IT" smtClean="0"/>
              <a:t>03/05/2016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EBC1-1AD4-457D-B5C6-5AFD440EBB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369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F0F2-4458-4AD0-AF51-2FD63BEBF3EC}" type="datetimeFigureOut">
              <a:rPr lang="it-IT" smtClean="0"/>
              <a:t>03/05/2016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EBC1-1AD4-457D-B5C6-5AFD440EBB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71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F0F2-4458-4AD0-AF51-2FD63BEBF3EC}" type="datetimeFigureOut">
              <a:rPr lang="it-IT" smtClean="0"/>
              <a:t>03/05/2016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EBC1-1AD4-457D-B5C6-5AFD440EBB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53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F0F2-4458-4AD0-AF51-2FD63BEBF3EC}" type="datetimeFigureOut">
              <a:rPr lang="it-IT" smtClean="0"/>
              <a:t>03/05/2016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EBC1-1AD4-457D-B5C6-5AFD440EBB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517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FF0F2-4458-4AD0-AF51-2FD63BEBF3EC}" type="datetimeFigureOut">
              <a:rPr lang="it-IT" smtClean="0"/>
              <a:t>03/05/2016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9EBC1-1AD4-457D-B5C6-5AFD440EBB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44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2" name="Connettore 2 1501"/>
          <p:cNvCxnSpPr/>
          <p:nvPr/>
        </p:nvCxnSpPr>
        <p:spPr>
          <a:xfrm flipV="1">
            <a:off x="3143103" y="1843230"/>
            <a:ext cx="0" cy="22717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nettore 2 479"/>
          <p:cNvCxnSpPr/>
          <p:nvPr/>
        </p:nvCxnSpPr>
        <p:spPr>
          <a:xfrm>
            <a:off x="2904408" y="3931462"/>
            <a:ext cx="431879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Connettore 1 481"/>
          <p:cNvCxnSpPr/>
          <p:nvPr/>
        </p:nvCxnSpPr>
        <p:spPr>
          <a:xfrm>
            <a:off x="2904408" y="3211382"/>
            <a:ext cx="41991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Connettore 1 516"/>
          <p:cNvCxnSpPr/>
          <p:nvPr/>
        </p:nvCxnSpPr>
        <p:spPr>
          <a:xfrm>
            <a:off x="2904408" y="2563310"/>
            <a:ext cx="41991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Connettore 1 517"/>
          <p:cNvCxnSpPr/>
          <p:nvPr/>
        </p:nvCxnSpPr>
        <p:spPr>
          <a:xfrm flipH="1">
            <a:off x="4583288" y="2131262"/>
            <a:ext cx="1267" cy="1983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Connettore 1 520"/>
          <p:cNvCxnSpPr/>
          <p:nvPr/>
        </p:nvCxnSpPr>
        <p:spPr>
          <a:xfrm flipH="1">
            <a:off x="3900342" y="2995358"/>
            <a:ext cx="0" cy="11195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Connettore 1 523"/>
          <p:cNvCxnSpPr/>
          <p:nvPr/>
        </p:nvCxnSpPr>
        <p:spPr>
          <a:xfrm flipH="1">
            <a:off x="4977349" y="3715438"/>
            <a:ext cx="3966" cy="3995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Connettore 1 488"/>
          <p:cNvCxnSpPr/>
          <p:nvPr/>
        </p:nvCxnSpPr>
        <p:spPr>
          <a:xfrm>
            <a:off x="3143103" y="3931462"/>
            <a:ext cx="7651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Connettore 1 490"/>
          <p:cNvCxnSpPr/>
          <p:nvPr/>
        </p:nvCxnSpPr>
        <p:spPr>
          <a:xfrm flipV="1">
            <a:off x="3366941" y="3211382"/>
            <a:ext cx="1217614" cy="72008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Connettore 1 493"/>
          <p:cNvCxnSpPr/>
          <p:nvPr/>
        </p:nvCxnSpPr>
        <p:spPr>
          <a:xfrm flipH="1" flipV="1">
            <a:off x="3900341" y="3624382"/>
            <a:ext cx="3" cy="324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Connettore 1 498"/>
          <p:cNvCxnSpPr/>
          <p:nvPr/>
        </p:nvCxnSpPr>
        <p:spPr>
          <a:xfrm flipV="1">
            <a:off x="3900344" y="3211382"/>
            <a:ext cx="684211" cy="413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onnettore 1 501"/>
          <p:cNvCxnSpPr/>
          <p:nvPr/>
        </p:nvCxnSpPr>
        <p:spPr>
          <a:xfrm>
            <a:off x="4584554" y="3211382"/>
            <a:ext cx="79082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onnettore 1 503"/>
          <p:cNvCxnSpPr/>
          <p:nvPr/>
        </p:nvCxnSpPr>
        <p:spPr>
          <a:xfrm flipV="1">
            <a:off x="5375376" y="2563310"/>
            <a:ext cx="1008112" cy="64807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onnettore 1 507"/>
          <p:cNvCxnSpPr/>
          <p:nvPr/>
        </p:nvCxnSpPr>
        <p:spPr>
          <a:xfrm>
            <a:off x="6383488" y="2563310"/>
            <a:ext cx="43204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Connettore 1 547"/>
          <p:cNvCxnSpPr/>
          <p:nvPr/>
        </p:nvCxnSpPr>
        <p:spPr>
          <a:xfrm flipH="1">
            <a:off x="5368886" y="2131262"/>
            <a:ext cx="1267" cy="1983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CasellaDiTesto 513"/>
          <p:cNvSpPr txBox="1"/>
          <p:nvPr/>
        </p:nvSpPr>
        <p:spPr>
          <a:xfrm>
            <a:off x="2827619" y="1535453"/>
            <a:ext cx="6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Power</a:t>
            </a:r>
            <a:endParaRPr lang="it-IT" sz="1600" dirty="0"/>
          </a:p>
        </p:txBody>
      </p:sp>
      <p:sp>
        <p:nvSpPr>
          <p:cNvPr id="553" name="CasellaDiTesto 552"/>
          <p:cNvSpPr txBox="1"/>
          <p:nvPr/>
        </p:nvSpPr>
        <p:spPr>
          <a:xfrm>
            <a:off x="6456849" y="396105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P (or T)</a:t>
            </a:r>
            <a:endParaRPr lang="it-IT" sz="1600" dirty="0"/>
          </a:p>
        </p:txBody>
      </p:sp>
      <p:cxnSp>
        <p:nvCxnSpPr>
          <p:cNvPr id="516" name="Connettore 2 515"/>
          <p:cNvCxnSpPr>
            <a:stCxn id="556" idx="0"/>
          </p:cNvCxnSpPr>
          <p:nvPr/>
        </p:nvCxnSpPr>
        <p:spPr>
          <a:xfrm flipV="1">
            <a:off x="4594339" y="3961053"/>
            <a:ext cx="328776" cy="331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CasellaDiTesto 555"/>
          <p:cNvSpPr txBox="1"/>
          <p:nvPr/>
        </p:nvSpPr>
        <p:spPr>
          <a:xfrm>
            <a:off x="4265563" y="4292082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i="1" dirty="0" err="1" smtClean="0"/>
              <a:t>Setpoint</a:t>
            </a:r>
            <a:endParaRPr lang="it-IT" sz="1400" i="1" dirty="0"/>
          </a:p>
        </p:txBody>
      </p:sp>
      <p:sp>
        <p:nvSpPr>
          <p:cNvPr id="557" name="CasellaDiTesto 556"/>
          <p:cNvSpPr txBox="1"/>
          <p:nvPr/>
        </p:nvSpPr>
        <p:spPr>
          <a:xfrm>
            <a:off x="4785691" y="4553692"/>
            <a:ext cx="8915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err="1" smtClean="0"/>
              <a:t>NeutralZone</a:t>
            </a:r>
            <a:endParaRPr lang="it-IT" sz="1100" i="1" dirty="0" smtClean="0"/>
          </a:p>
          <a:p>
            <a:pPr algn="ctr"/>
            <a:r>
              <a:rPr lang="it-IT" sz="1100" i="1" dirty="0" err="1" smtClean="0"/>
              <a:t>differential</a:t>
            </a:r>
            <a:endParaRPr lang="it-IT" sz="1200" i="1" dirty="0"/>
          </a:p>
        </p:txBody>
      </p:sp>
      <p:sp>
        <p:nvSpPr>
          <p:cNvPr id="525" name="Parentesi graffa chiusa 524"/>
          <p:cNvSpPr/>
          <p:nvPr/>
        </p:nvSpPr>
        <p:spPr>
          <a:xfrm rot="5400000">
            <a:off x="5140213" y="3934266"/>
            <a:ext cx="64800" cy="39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28" name="Connettore 2 527"/>
          <p:cNvCxnSpPr>
            <a:stCxn id="557" idx="0"/>
            <a:endCxn id="525" idx="1"/>
          </p:cNvCxnSpPr>
          <p:nvPr/>
        </p:nvCxnSpPr>
        <p:spPr>
          <a:xfrm flipH="1" flipV="1">
            <a:off x="5172613" y="4164666"/>
            <a:ext cx="58874" cy="389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CasellaDiTesto 566"/>
          <p:cNvSpPr txBox="1"/>
          <p:nvPr/>
        </p:nvSpPr>
        <p:spPr>
          <a:xfrm>
            <a:off x="3029222" y="4243475"/>
            <a:ext cx="7216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smtClean="0"/>
              <a:t>Force off</a:t>
            </a:r>
          </a:p>
          <a:p>
            <a:pPr algn="ctr"/>
            <a:r>
              <a:rPr lang="it-IT" sz="1100" i="1" dirty="0" err="1" smtClean="0"/>
              <a:t>threshold</a:t>
            </a:r>
            <a:endParaRPr lang="it-IT" sz="1200" i="1" dirty="0"/>
          </a:p>
        </p:txBody>
      </p:sp>
      <p:cxnSp>
        <p:nvCxnSpPr>
          <p:cNvPr id="532" name="Connettore 2 531"/>
          <p:cNvCxnSpPr>
            <a:stCxn id="567" idx="0"/>
          </p:cNvCxnSpPr>
          <p:nvPr/>
        </p:nvCxnSpPr>
        <p:spPr>
          <a:xfrm flipV="1">
            <a:off x="3390058" y="3961053"/>
            <a:ext cx="448993" cy="282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CasellaDiTesto 573"/>
          <p:cNvSpPr txBox="1"/>
          <p:nvPr/>
        </p:nvSpPr>
        <p:spPr>
          <a:xfrm>
            <a:off x="2126785" y="3817577"/>
            <a:ext cx="7008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100" i="1" dirty="0" err="1" smtClean="0"/>
              <a:t>Min</a:t>
            </a:r>
            <a:r>
              <a:rPr lang="it-IT" sz="1100" i="1" dirty="0" smtClean="0"/>
              <a:t> (0%)</a:t>
            </a:r>
            <a:endParaRPr lang="it-IT" sz="1200" i="1" dirty="0"/>
          </a:p>
        </p:txBody>
      </p:sp>
      <p:sp>
        <p:nvSpPr>
          <p:cNvPr id="575" name="CasellaDiTesto 574"/>
          <p:cNvSpPr txBox="1"/>
          <p:nvPr/>
        </p:nvSpPr>
        <p:spPr>
          <a:xfrm>
            <a:off x="1990695" y="2432505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100" i="1" dirty="0" err="1" smtClean="0"/>
              <a:t>Max</a:t>
            </a:r>
            <a:r>
              <a:rPr lang="it-IT" sz="1100" i="1" dirty="0" smtClean="0"/>
              <a:t> (100%)</a:t>
            </a:r>
            <a:endParaRPr lang="it-IT" sz="1200" i="1" dirty="0"/>
          </a:p>
        </p:txBody>
      </p:sp>
      <p:sp>
        <p:nvSpPr>
          <p:cNvPr id="576" name="CasellaDiTesto 575"/>
          <p:cNvSpPr txBox="1"/>
          <p:nvPr/>
        </p:nvSpPr>
        <p:spPr>
          <a:xfrm>
            <a:off x="1394378" y="2995358"/>
            <a:ext cx="14702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100" i="1" dirty="0" err="1" smtClean="0"/>
              <a:t>Power</a:t>
            </a:r>
            <a:r>
              <a:rPr lang="it-IT" sz="1100" i="1" dirty="0" smtClean="0"/>
              <a:t> </a:t>
            </a:r>
            <a:r>
              <a:rPr lang="it-IT" sz="1100" i="1" dirty="0" err="1" smtClean="0"/>
              <a:t>that</a:t>
            </a:r>
            <a:r>
              <a:rPr lang="it-IT" sz="1100" i="1" dirty="0" smtClean="0"/>
              <a:t> balance</a:t>
            </a:r>
          </a:p>
          <a:p>
            <a:pPr algn="r"/>
            <a:r>
              <a:rPr lang="it-IT" sz="1100" i="1" dirty="0" err="1" smtClean="0"/>
              <a:t>current</a:t>
            </a:r>
            <a:r>
              <a:rPr lang="it-IT" sz="1100" i="1" dirty="0" smtClean="0"/>
              <a:t> «</a:t>
            </a:r>
            <a:r>
              <a:rPr lang="it-IT" sz="1100" i="1" dirty="0" err="1" smtClean="0"/>
              <a:t>cold</a:t>
            </a:r>
            <a:r>
              <a:rPr lang="it-IT" sz="1100" i="1" dirty="0" smtClean="0"/>
              <a:t> </a:t>
            </a:r>
            <a:r>
              <a:rPr lang="it-IT" sz="1100" i="1" dirty="0" err="1" smtClean="0"/>
              <a:t>request</a:t>
            </a:r>
            <a:r>
              <a:rPr lang="it-IT" sz="1100" i="1" dirty="0" smtClean="0"/>
              <a:t>»</a:t>
            </a:r>
            <a:endParaRPr lang="it-IT" sz="1200" i="1" dirty="0"/>
          </a:p>
        </p:txBody>
      </p:sp>
      <p:cxnSp>
        <p:nvCxnSpPr>
          <p:cNvPr id="538" name="Connettore 2 537"/>
          <p:cNvCxnSpPr/>
          <p:nvPr/>
        </p:nvCxnSpPr>
        <p:spPr>
          <a:xfrm>
            <a:off x="3138964" y="2356810"/>
            <a:ext cx="1444324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Connettore 2 578"/>
          <p:cNvCxnSpPr/>
          <p:nvPr/>
        </p:nvCxnSpPr>
        <p:spPr>
          <a:xfrm>
            <a:off x="5375376" y="2356810"/>
            <a:ext cx="1444324" cy="0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Connettore 2 579"/>
          <p:cNvCxnSpPr/>
          <p:nvPr/>
        </p:nvCxnSpPr>
        <p:spPr>
          <a:xfrm>
            <a:off x="4594339" y="2356810"/>
            <a:ext cx="774547" cy="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CasellaDiTesto 582"/>
          <p:cNvSpPr txBox="1"/>
          <p:nvPr/>
        </p:nvSpPr>
        <p:spPr>
          <a:xfrm>
            <a:off x="3452969" y="1982542"/>
            <a:ext cx="81631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err="1" smtClean="0"/>
              <a:t>Decreasing</a:t>
            </a:r>
            <a:endParaRPr lang="it-IT" sz="1100" i="1" dirty="0" smtClean="0"/>
          </a:p>
          <a:p>
            <a:pPr algn="ctr"/>
            <a:r>
              <a:rPr lang="it-IT" sz="1100" i="1" dirty="0" smtClean="0"/>
              <a:t>band</a:t>
            </a:r>
            <a:endParaRPr lang="it-IT" sz="1200" i="1" dirty="0"/>
          </a:p>
        </p:txBody>
      </p:sp>
      <p:sp>
        <p:nvSpPr>
          <p:cNvPr id="584" name="CasellaDiTesto 583"/>
          <p:cNvSpPr txBox="1"/>
          <p:nvPr/>
        </p:nvSpPr>
        <p:spPr>
          <a:xfrm>
            <a:off x="4674477" y="1982542"/>
            <a:ext cx="6142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err="1" smtClean="0"/>
              <a:t>Neutral</a:t>
            </a:r>
            <a:endParaRPr lang="it-IT" sz="1100" i="1" dirty="0" smtClean="0"/>
          </a:p>
          <a:p>
            <a:pPr algn="ctr"/>
            <a:r>
              <a:rPr lang="it-IT" sz="1100" i="1" dirty="0" smtClean="0"/>
              <a:t>zone</a:t>
            </a:r>
            <a:endParaRPr lang="it-IT" sz="1200" i="1" dirty="0"/>
          </a:p>
        </p:txBody>
      </p:sp>
      <p:sp>
        <p:nvSpPr>
          <p:cNvPr id="585" name="CasellaDiTesto 584"/>
          <p:cNvSpPr txBox="1"/>
          <p:nvPr/>
        </p:nvSpPr>
        <p:spPr>
          <a:xfrm>
            <a:off x="5712657" y="1982542"/>
            <a:ext cx="76976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err="1" smtClean="0"/>
              <a:t>Increasing</a:t>
            </a:r>
            <a:endParaRPr lang="it-IT" sz="1100" i="1" dirty="0" smtClean="0"/>
          </a:p>
          <a:p>
            <a:pPr algn="ctr"/>
            <a:r>
              <a:rPr lang="it-IT" sz="1100" i="1" dirty="0" smtClean="0"/>
              <a:t>band</a:t>
            </a:r>
            <a:endParaRPr lang="it-IT" sz="1200" i="1" dirty="0"/>
          </a:p>
        </p:txBody>
      </p:sp>
    </p:spTree>
    <p:extLst>
      <p:ext uri="{BB962C8B-B14F-4D97-AF65-F5344CB8AC3E}">
        <p14:creationId xmlns:p14="http://schemas.microsoft.com/office/powerpoint/2010/main" val="239779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2 3"/>
          <p:cNvCxnSpPr/>
          <p:nvPr/>
        </p:nvCxnSpPr>
        <p:spPr>
          <a:xfrm flipV="1">
            <a:off x="3229604" y="1901723"/>
            <a:ext cx="0" cy="22717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2 4"/>
          <p:cNvCxnSpPr/>
          <p:nvPr/>
        </p:nvCxnSpPr>
        <p:spPr>
          <a:xfrm>
            <a:off x="2990909" y="3989955"/>
            <a:ext cx="431879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1 5"/>
          <p:cNvCxnSpPr/>
          <p:nvPr/>
        </p:nvCxnSpPr>
        <p:spPr>
          <a:xfrm>
            <a:off x="2987084" y="3751632"/>
            <a:ext cx="41991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/>
          <p:cNvCxnSpPr/>
          <p:nvPr/>
        </p:nvCxnSpPr>
        <p:spPr>
          <a:xfrm>
            <a:off x="2987084" y="2743520"/>
            <a:ext cx="41991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1 7"/>
          <p:cNvCxnSpPr/>
          <p:nvPr/>
        </p:nvCxnSpPr>
        <p:spPr>
          <a:xfrm flipH="1">
            <a:off x="4669789" y="2189755"/>
            <a:ext cx="1267" cy="1983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/>
          <p:cNvCxnSpPr/>
          <p:nvPr/>
        </p:nvCxnSpPr>
        <p:spPr>
          <a:xfrm flipH="1">
            <a:off x="3986843" y="3053851"/>
            <a:ext cx="0" cy="11195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 flipH="1">
            <a:off x="5063850" y="3773931"/>
            <a:ext cx="3966" cy="3995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3229604" y="3989955"/>
            <a:ext cx="10993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 flipV="1">
            <a:off x="4325125" y="3751633"/>
            <a:ext cx="342106" cy="2383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>
            <a:off x="4667230" y="3751632"/>
            <a:ext cx="79082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 flipV="1">
            <a:off x="5458052" y="2743520"/>
            <a:ext cx="1563618" cy="100811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/>
          <p:cNvCxnSpPr/>
          <p:nvPr/>
        </p:nvCxnSpPr>
        <p:spPr>
          <a:xfrm>
            <a:off x="7021670" y="2743520"/>
            <a:ext cx="43204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/>
        </p:nvCxnSpPr>
        <p:spPr>
          <a:xfrm flipH="1">
            <a:off x="5455387" y="2189755"/>
            <a:ext cx="1267" cy="1983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2914120" y="1593946"/>
            <a:ext cx="6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Power</a:t>
            </a:r>
            <a:endParaRPr lang="it-IT" sz="16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6543350" y="401954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P (or T)</a:t>
            </a:r>
            <a:endParaRPr lang="it-IT" sz="1600" dirty="0"/>
          </a:p>
        </p:txBody>
      </p:sp>
      <p:cxnSp>
        <p:nvCxnSpPr>
          <p:cNvPr id="21" name="Connettore 2 20"/>
          <p:cNvCxnSpPr>
            <a:stCxn id="22" idx="0"/>
          </p:cNvCxnSpPr>
          <p:nvPr/>
        </p:nvCxnSpPr>
        <p:spPr>
          <a:xfrm flipV="1">
            <a:off x="4680840" y="4019546"/>
            <a:ext cx="328776" cy="331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4352064" y="4350575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i="1" dirty="0" err="1" smtClean="0"/>
              <a:t>Setpoint</a:t>
            </a:r>
            <a:endParaRPr lang="it-IT" sz="1400" i="1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4872192" y="4612185"/>
            <a:ext cx="8915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err="1" smtClean="0"/>
              <a:t>NeutralZone</a:t>
            </a:r>
            <a:endParaRPr lang="it-IT" sz="1100" i="1" dirty="0" smtClean="0"/>
          </a:p>
          <a:p>
            <a:pPr algn="ctr"/>
            <a:r>
              <a:rPr lang="it-IT" sz="1100" i="1" dirty="0" err="1" smtClean="0"/>
              <a:t>differential</a:t>
            </a:r>
            <a:endParaRPr lang="it-IT" sz="1200" i="1" dirty="0"/>
          </a:p>
        </p:txBody>
      </p:sp>
      <p:sp>
        <p:nvSpPr>
          <p:cNvPr id="24" name="Parentesi graffa chiusa 23"/>
          <p:cNvSpPr/>
          <p:nvPr/>
        </p:nvSpPr>
        <p:spPr>
          <a:xfrm rot="5400000">
            <a:off x="5226714" y="3992759"/>
            <a:ext cx="64800" cy="39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5" name="Connettore 2 24"/>
          <p:cNvCxnSpPr>
            <a:stCxn id="23" idx="0"/>
            <a:endCxn id="24" idx="1"/>
          </p:cNvCxnSpPr>
          <p:nvPr/>
        </p:nvCxnSpPr>
        <p:spPr>
          <a:xfrm flipH="1" flipV="1">
            <a:off x="5259114" y="4223159"/>
            <a:ext cx="58874" cy="389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3115723" y="4301968"/>
            <a:ext cx="7216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smtClean="0"/>
              <a:t>Force off</a:t>
            </a:r>
          </a:p>
          <a:p>
            <a:pPr algn="ctr"/>
            <a:r>
              <a:rPr lang="it-IT" sz="1100" i="1" dirty="0" err="1" smtClean="0"/>
              <a:t>threshold</a:t>
            </a:r>
            <a:endParaRPr lang="it-IT" sz="1200" i="1" dirty="0"/>
          </a:p>
        </p:txBody>
      </p:sp>
      <p:cxnSp>
        <p:nvCxnSpPr>
          <p:cNvPr id="27" name="Connettore 2 26"/>
          <p:cNvCxnSpPr>
            <a:stCxn id="26" idx="0"/>
          </p:cNvCxnSpPr>
          <p:nvPr/>
        </p:nvCxnSpPr>
        <p:spPr>
          <a:xfrm flipV="1">
            <a:off x="3476559" y="4019546"/>
            <a:ext cx="448993" cy="282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2250319" y="3859150"/>
            <a:ext cx="7008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100" i="1" dirty="0" err="1" smtClean="0"/>
              <a:t>Min</a:t>
            </a:r>
            <a:r>
              <a:rPr lang="it-IT" sz="1100" i="1" dirty="0" smtClean="0"/>
              <a:t> (0%)</a:t>
            </a:r>
            <a:endParaRPr lang="it-IT" sz="1200" i="1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2073371" y="2612715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100" i="1" dirty="0" err="1" smtClean="0"/>
              <a:t>Max</a:t>
            </a:r>
            <a:r>
              <a:rPr lang="it-IT" sz="1100" i="1" dirty="0" smtClean="0"/>
              <a:t> (100%)</a:t>
            </a:r>
            <a:endParaRPr lang="it-IT" sz="1200" i="1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1477054" y="3388049"/>
            <a:ext cx="14702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100" i="1" dirty="0" err="1" smtClean="0"/>
              <a:t>Power</a:t>
            </a:r>
            <a:r>
              <a:rPr lang="it-IT" sz="1100" i="1" dirty="0" smtClean="0"/>
              <a:t> </a:t>
            </a:r>
            <a:r>
              <a:rPr lang="it-IT" sz="1100" i="1" dirty="0" err="1" smtClean="0"/>
              <a:t>that</a:t>
            </a:r>
            <a:r>
              <a:rPr lang="it-IT" sz="1100" i="1" dirty="0" smtClean="0"/>
              <a:t> balance</a:t>
            </a:r>
          </a:p>
          <a:p>
            <a:pPr algn="r"/>
            <a:r>
              <a:rPr lang="it-IT" sz="1100" i="1" dirty="0" err="1" smtClean="0"/>
              <a:t>current</a:t>
            </a:r>
            <a:r>
              <a:rPr lang="it-IT" sz="1100" i="1" dirty="0" smtClean="0"/>
              <a:t> «</a:t>
            </a:r>
            <a:r>
              <a:rPr lang="it-IT" sz="1100" i="1" dirty="0" err="1" smtClean="0"/>
              <a:t>cold</a:t>
            </a:r>
            <a:r>
              <a:rPr lang="it-IT" sz="1100" i="1" dirty="0" smtClean="0"/>
              <a:t> </a:t>
            </a:r>
            <a:r>
              <a:rPr lang="it-IT" sz="1100" i="1" dirty="0" err="1" smtClean="0"/>
              <a:t>request</a:t>
            </a:r>
            <a:r>
              <a:rPr lang="it-IT" sz="1100" i="1" dirty="0" smtClean="0"/>
              <a:t>»</a:t>
            </a:r>
            <a:endParaRPr lang="it-IT" sz="1200" i="1" dirty="0"/>
          </a:p>
        </p:txBody>
      </p:sp>
      <p:cxnSp>
        <p:nvCxnSpPr>
          <p:cNvPr id="31" name="Connettore 2 30"/>
          <p:cNvCxnSpPr/>
          <p:nvPr/>
        </p:nvCxnSpPr>
        <p:spPr>
          <a:xfrm>
            <a:off x="3221640" y="2537020"/>
            <a:ext cx="1444324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>
            <a:off x="5458052" y="2537020"/>
            <a:ext cx="1995666" cy="0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>
            <a:off x="4677015" y="2537020"/>
            <a:ext cx="774547" cy="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/>
          <p:cNvSpPr txBox="1"/>
          <p:nvPr/>
        </p:nvSpPr>
        <p:spPr>
          <a:xfrm>
            <a:off x="3535645" y="2162752"/>
            <a:ext cx="81631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err="1" smtClean="0"/>
              <a:t>Decreasing</a:t>
            </a:r>
            <a:endParaRPr lang="it-IT" sz="1100" i="1" dirty="0" smtClean="0"/>
          </a:p>
          <a:p>
            <a:pPr algn="ctr"/>
            <a:r>
              <a:rPr lang="it-IT" sz="1100" i="1" dirty="0" smtClean="0"/>
              <a:t>band</a:t>
            </a:r>
            <a:endParaRPr lang="it-IT" sz="1200" i="1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4757153" y="2162752"/>
            <a:ext cx="6142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err="1" smtClean="0"/>
              <a:t>Neutral</a:t>
            </a:r>
            <a:endParaRPr lang="it-IT" sz="1100" i="1" dirty="0" smtClean="0"/>
          </a:p>
          <a:p>
            <a:pPr algn="ctr"/>
            <a:r>
              <a:rPr lang="it-IT" sz="1100" i="1" dirty="0" smtClean="0"/>
              <a:t>zone</a:t>
            </a:r>
            <a:endParaRPr lang="it-IT" sz="1200" i="1" dirty="0"/>
          </a:p>
        </p:txBody>
      </p:sp>
      <p:sp>
        <p:nvSpPr>
          <p:cNvPr id="36" name="CasellaDiTesto 35"/>
          <p:cNvSpPr txBox="1"/>
          <p:nvPr/>
        </p:nvSpPr>
        <p:spPr>
          <a:xfrm>
            <a:off x="6071004" y="2162752"/>
            <a:ext cx="76976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err="1" smtClean="0"/>
              <a:t>Increasing</a:t>
            </a:r>
            <a:endParaRPr lang="it-IT" sz="1100" i="1" dirty="0" smtClean="0"/>
          </a:p>
          <a:p>
            <a:pPr algn="ctr"/>
            <a:r>
              <a:rPr lang="it-IT" sz="1100" i="1" dirty="0" smtClean="0"/>
              <a:t>band</a:t>
            </a:r>
            <a:endParaRPr lang="it-IT" sz="1200" i="1" dirty="0"/>
          </a:p>
        </p:txBody>
      </p:sp>
    </p:spTree>
    <p:extLst>
      <p:ext uri="{BB962C8B-B14F-4D97-AF65-F5344CB8AC3E}">
        <p14:creationId xmlns:p14="http://schemas.microsoft.com/office/powerpoint/2010/main" val="279125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Connettore 1 47"/>
          <p:cNvCxnSpPr/>
          <p:nvPr/>
        </p:nvCxnSpPr>
        <p:spPr>
          <a:xfrm flipH="1">
            <a:off x="6497083" y="3488308"/>
            <a:ext cx="0" cy="8892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/>
          <p:nvPr/>
        </p:nvCxnSpPr>
        <p:spPr>
          <a:xfrm>
            <a:off x="3021648" y="3834045"/>
            <a:ext cx="41991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2 3"/>
          <p:cNvCxnSpPr/>
          <p:nvPr/>
        </p:nvCxnSpPr>
        <p:spPr>
          <a:xfrm flipV="1">
            <a:off x="3262030" y="2105853"/>
            <a:ext cx="0" cy="22717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1 5"/>
          <p:cNvCxnSpPr/>
          <p:nvPr/>
        </p:nvCxnSpPr>
        <p:spPr>
          <a:xfrm>
            <a:off x="3021648" y="4050069"/>
            <a:ext cx="41991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/>
          <p:cNvCxnSpPr/>
          <p:nvPr/>
        </p:nvCxnSpPr>
        <p:spPr>
          <a:xfrm>
            <a:off x="3021648" y="2852936"/>
            <a:ext cx="41991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1 7"/>
          <p:cNvCxnSpPr/>
          <p:nvPr/>
        </p:nvCxnSpPr>
        <p:spPr>
          <a:xfrm flipH="1">
            <a:off x="4702215" y="2393885"/>
            <a:ext cx="1267" cy="1983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/>
          <p:cNvCxnSpPr/>
          <p:nvPr/>
        </p:nvCxnSpPr>
        <p:spPr>
          <a:xfrm flipH="1">
            <a:off x="4019269" y="3524329"/>
            <a:ext cx="0" cy="8532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 flipH="1">
            <a:off x="5096276" y="4005064"/>
            <a:ext cx="3966" cy="3995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3262030" y="3834045"/>
            <a:ext cx="7651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 flipV="1">
            <a:off x="4019271" y="3041957"/>
            <a:ext cx="693995" cy="773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>
            <a:off x="5494303" y="2852936"/>
            <a:ext cx="1008112" cy="119713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/>
          <p:cNvCxnSpPr/>
          <p:nvPr/>
        </p:nvCxnSpPr>
        <p:spPr>
          <a:xfrm>
            <a:off x="6502415" y="4050069"/>
            <a:ext cx="43204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/>
        </p:nvCxnSpPr>
        <p:spPr>
          <a:xfrm flipH="1">
            <a:off x="5487813" y="2393885"/>
            <a:ext cx="1267" cy="1983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1850869" y="1745813"/>
            <a:ext cx="11872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 smtClean="0"/>
              <a:t>Time to </a:t>
            </a:r>
            <a:r>
              <a:rPr lang="it-IT" sz="1400" dirty="0" err="1" smtClean="0"/>
              <a:t>reach</a:t>
            </a:r>
            <a:endParaRPr lang="it-IT" sz="1400" dirty="0" smtClean="0"/>
          </a:p>
          <a:p>
            <a:pPr algn="r"/>
            <a:r>
              <a:rPr lang="it-IT" sz="1400" dirty="0" smtClean="0"/>
              <a:t>0-100%</a:t>
            </a:r>
          </a:p>
          <a:p>
            <a:pPr algn="r"/>
            <a:r>
              <a:rPr lang="it-IT" sz="1400" dirty="0" err="1" smtClean="0"/>
              <a:t>Ouput</a:t>
            </a:r>
            <a:r>
              <a:rPr lang="it-IT" sz="1400" dirty="0" smtClean="0"/>
              <a:t> </a:t>
            </a:r>
            <a:r>
              <a:rPr lang="it-IT" sz="1400" dirty="0" err="1" smtClean="0"/>
              <a:t>power</a:t>
            </a:r>
            <a:endParaRPr lang="it-IT" sz="1600" dirty="0"/>
          </a:p>
        </p:txBody>
      </p:sp>
      <p:sp>
        <p:nvSpPr>
          <p:cNvPr id="2053" name="Rettangolo 2052"/>
          <p:cNvSpPr/>
          <p:nvPr/>
        </p:nvSpPr>
        <p:spPr>
          <a:xfrm>
            <a:off x="4703232" y="3488308"/>
            <a:ext cx="794383" cy="732780"/>
          </a:xfrm>
          <a:prstGeom prst="rect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/>
          <p:cNvSpPr txBox="1"/>
          <p:nvPr/>
        </p:nvSpPr>
        <p:spPr>
          <a:xfrm>
            <a:off x="7164288" y="425067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P (or T)</a:t>
            </a:r>
            <a:endParaRPr lang="it-IT" sz="1600" dirty="0"/>
          </a:p>
        </p:txBody>
      </p:sp>
      <p:cxnSp>
        <p:nvCxnSpPr>
          <p:cNvPr id="21" name="Connettore 2 20"/>
          <p:cNvCxnSpPr>
            <a:stCxn id="22" idx="0"/>
          </p:cNvCxnSpPr>
          <p:nvPr/>
        </p:nvCxnSpPr>
        <p:spPr>
          <a:xfrm flipV="1">
            <a:off x="4713266" y="4250679"/>
            <a:ext cx="328776" cy="331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 flipH="1">
            <a:off x="4702215" y="3488308"/>
            <a:ext cx="1266" cy="737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4384490" y="4581708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i="1" dirty="0" err="1" smtClean="0"/>
              <a:t>Setpoint</a:t>
            </a:r>
            <a:endParaRPr lang="it-IT" sz="1400" i="1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4656962" y="5056116"/>
            <a:ext cx="8915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err="1" smtClean="0"/>
              <a:t>NeutralZone</a:t>
            </a:r>
            <a:endParaRPr lang="it-IT" sz="1100" i="1" dirty="0" smtClean="0"/>
          </a:p>
          <a:p>
            <a:pPr algn="ctr"/>
            <a:r>
              <a:rPr lang="it-IT" sz="1100" i="1" dirty="0" err="1" smtClean="0"/>
              <a:t>differential</a:t>
            </a:r>
            <a:endParaRPr lang="it-IT" sz="1200" i="1" dirty="0"/>
          </a:p>
        </p:txBody>
      </p:sp>
      <p:sp>
        <p:nvSpPr>
          <p:cNvPr id="24" name="Parentesi graffa chiusa 23"/>
          <p:cNvSpPr/>
          <p:nvPr/>
        </p:nvSpPr>
        <p:spPr>
          <a:xfrm rot="5400000">
            <a:off x="5259140" y="4207691"/>
            <a:ext cx="64800" cy="396000"/>
          </a:xfrm>
          <a:prstGeom prst="rightBrace">
            <a:avLst>
              <a:gd name="adj1" fmla="val 6713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5" name="Connettore 2 24"/>
          <p:cNvCxnSpPr>
            <a:stCxn id="23" idx="0"/>
            <a:endCxn id="24" idx="1"/>
          </p:cNvCxnSpPr>
          <p:nvPr/>
        </p:nvCxnSpPr>
        <p:spPr>
          <a:xfrm flipV="1">
            <a:off x="5102758" y="4438091"/>
            <a:ext cx="188782" cy="618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3131840" y="4653136"/>
            <a:ext cx="100700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err="1" smtClean="0"/>
              <a:t>Decrease</a:t>
            </a:r>
            <a:r>
              <a:rPr lang="it-IT" sz="1100" i="1" dirty="0" smtClean="0"/>
              <a:t> zone</a:t>
            </a:r>
          </a:p>
          <a:p>
            <a:pPr algn="ctr"/>
            <a:r>
              <a:rPr lang="it-IT" sz="1100" i="1" dirty="0" err="1" smtClean="0"/>
              <a:t>differential</a:t>
            </a:r>
            <a:endParaRPr lang="it-IT" sz="1200" i="1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1989433" y="3919264"/>
            <a:ext cx="10486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100" i="1" dirty="0" err="1" smtClean="0"/>
              <a:t>Min</a:t>
            </a:r>
            <a:r>
              <a:rPr lang="it-IT" sz="1100" i="1" dirty="0" smtClean="0"/>
              <a:t> time 100%</a:t>
            </a:r>
            <a:endParaRPr lang="it-IT" sz="1200" i="1" dirty="0"/>
          </a:p>
        </p:txBody>
      </p:sp>
      <p:cxnSp>
        <p:nvCxnSpPr>
          <p:cNvPr id="31" name="Connettore 2 30"/>
          <p:cNvCxnSpPr/>
          <p:nvPr/>
        </p:nvCxnSpPr>
        <p:spPr>
          <a:xfrm>
            <a:off x="3257891" y="2393885"/>
            <a:ext cx="1444324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>
            <a:off x="5494303" y="2393885"/>
            <a:ext cx="1444324" cy="0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>
            <a:off x="4713266" y="2393885"/>
            <a:ext cx="774547" cy="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/>
          <p:cNvSpPr txBox="1"/>
          <p:nvPr/>
        </p:nvSpPr>
        <p:spPr>
          <a:xfrm>
            <a:off x="3571896" y="2019617"/>
            <a:ext cx="81631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err="1" smtClean="0"/>
              <a:t>Decreasing</a:t>
            </a:r>
            <a:endParaRPr lang="it-IT" sz="1100" i="1" dirty="0" smtClean="0"/>
          </a:p>
          <a:p>
            <a:pPr algn="ctr"/>
            <a:r>
              <a:rPr lang="it-IT" sz="1100" i="1" dirty="0" smtClean="0"/>
              <a:t>band</a:t>
            </a:r>
            <a:endParaRPr lang="it-IT" sz="1200" i="1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4793404" y="2019617"/>
            <a:ext cx="6142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err="1" smtClean="0"/>
              <a:t>Neutral</a:t>
            </a:r>
            <a:endParaRPr lang="it-IT" sz="1100" i="1" dirty="0" smtClean="0"/>
          </a:p>
          <a:p>
            <a:pPr algn="ctr"/>
            <a:r>
              <a:rPr lang="it-IT" sz="1100" i="1" dirty="0" smtClean="0"/>
              <a:t>zone</a:t>
            </a:r>
            <a:endParaRPr lang="it-IT" sz="1200" i="1" dirty="0"/>
          </a:p>
        </p:txBody>
      </p:sp>
      <p:sp>
        <p:nvSpPr>
          <p:cNvPr id="36" name="CasellaDiTesto 35"/>
          <p:cNvSpPr txBox="1"/>
          <p:nvPr/>
        </p:nvSpPr>
        <p:spPr>
          <a:xfrm>
            <a:off x="5831584" y="2019617"/>
            <a:ext cx="76976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err="1" smtClean="0"/>
              <a:t>Increasing</a:t>
            </a:r>
            <a:endParaRPr lang="it-IT" sz="1100" i="1" dirty="0" smtClean="0"/>
          </a:p>
          <a:p>
            <a:pPr algn="ctr"/>
            <a:r>
              <a:rPr lang="it-IT" sz="1100" i="1" dirty="0" smtClean="0"/>
              <a:t>band</a:t>
            </a:r>
            <a:endParaRPr lang="it-IT" sz="1200" i="1" dirty="0"/>
          </a:p>
        </p:txBody>
      </p:sp>
      <p:cxnSp>
        <p:nvCxnSpPr>
          <p:cNvPr id="39" name="Connettore 1 38"/>
          <p:cNvCxnSpPr/>
          <p:nvPr/>
        </p:nvCxnSpPr>
        <p:spPr>
          <a:xfrm>
            <a:off x="3021648" y="3041957"/>
            <a:ext cx="41991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 flipH="1">
            <a:off x="5487953" y="3488308"/>
            <a:ext cx="1266" cy="737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4687865" y="3488308"/>
            <a:ext cx="810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2 4"/>
          <p:cNvCxnSpPr/>
          <p:nvPr/>
        </p:nvCxnSpPr>
        <p:spPr>
          <a:xfrm>
            <a:off x="3021648" y="4221088"/>
            <a:ext cx="431879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/>
          <p:cNvSpPr txBox="1"/>
          <p:nvPr/>
        </p:nvSpPr>
        <p:spPr>
          <a:xfrm>
            <a:off x="2133703" y="3702555"/>
            <a:ext cx="9044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100" i="1" dirty="0" err="1" smtClean="0"/>
              <a:t>Min</a:t>
            </a:r>
            <a:r>
              <a:rPr lang="it-IT" sz="1100" i="1" dirty="0" smtClean="0"/>
              <a:t> time 0%</a:t>
            </a:r>
            <a:endParaRPr lang="it-IT" sz="1200" i="1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1960578" y="2722131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100" i="1" dirty="0" err="1" smtClean="0"/>
              <a:t>Max</a:t>
            </a:r>
            <a:r>
              <a:rPr lang="it-IT" sz="1100" i="1" dirty="0" smtClean="0"/>
              <a:t> time 100%</a:t>
            </a:r>
            <a:endParaRPr lang="it-IT" sz="1200" i="1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2104849" y="2911152"/>
            <a:ext cx="9332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100" i="1" dirty="0" err="1" smtClean="0"/>
              <a:t>Max</a:t>
            </a:r>
            <a:r>
              <a:rPr lang="it-IT" sz="1100" i="1" dirty="0" smtClean="0"/>
              <a:t> time 0%</a:t>
            </a:r>
            <a:endParaRPr lang="it-IT" sz="1200" i="1" dirty="0"/>
          </a:p>
        </p:txBody>
      </p:sp>
      <p:sp>
        <p:nvSpPr>
          <p:cNvPr id="53" name="CasellaDiTesto 52"/>
          <p:cNvSpPr txBox="1"/>
          <p:nvPr/>
        </p:nvSpPr>
        <p:spPr>
          <a:xfrm>
            <a:off x="5848602" y="2487379"/>
            <a:ext cx="699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i="1" dirty="0" err="1" smtClean="0"/>
              <a:t>Max</a:t>
            </a:r>
            <a:r>
              <a:rPr lang="it-IT" sz="800" i="1" dirty="0" smtClean="0"/>
              <a:t> time to</a:t>
            </a:r>
          </a:p>
          <a:p>
            <a:pPr algn="ctr"/>
            <a:r>
              <a:rPr lang="it-IT" sz="800" i="1" dirty="0" smtClean="0"/>
              <a:t>100% </a:t>
            </a:r>
            <a:r>
              <a:rPr lang="it-IT" sz="800" i="1" dirty="0" err="1" smtClean="0"/>
              <a:t>power</a:t>
            </a:r>
            <a:endParaRPr lang="it-IT" sz="900" i="1" dirty="0"/>
          </a:p>
        </p:txBody>
      </p:sp>
      <p:cxnSp>
        <p:nvCxnSpPr>
          <p:cNvPr id="2056" name="Connettore 2 2055"/>
          <p:cNvCxnSpPr>
            <a:stCxn id="53" idx="1"/>
          </p:cNvCxnSpPr>
          <p:nvPr/>
        </p:nvCxnSpPr>
        <p:spPr>
          <a:xfrm flipH="1">
            <a:off x="5506656" y="2656656"/>
            <a:ext cx="341946" cy="169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sellaDiTesto 58"/>
          <p:cNvSpPr txBox="1"/>
          <p:nvPr/>
        </p:nvSpPr>
        <p:spPr>
          <a:xfrm>
            <a:off x="6518572" y="3185775"/>
            <a:ext cx="699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i="1" dirty="0" err="1" smtClean="0"/>
              <a:t>Min</a:t>
            </a:r>
            <a:r>
              <a:rPr lang="it-IT" sz="800" i="1" dirty="0" smtClean="0"/>
              <a:t> time to</a:t>
            </a:r>
          </a:p>
          <a:p>
            <a:pPr algn="ctr"/>
            <a:r>
              <a:rPr lang="it-IT" sz="800" i="1" dirty="0" smtClean="0"/>
              <a:t>100% </a:t>
            </a:r>
            <a:r>
              <a:rPr lang="it-IT" sz="800" i="1" dirty="0" err="1" smtClean="0"/>
              <a:t>power</a:t>
            </a:r>
            <a:endParaRPr lang="it-IT" sz="900" i="1" dirty="0"/>
          </a:p>
        </p:txBody>
      </p:sp>
      <p:cxnSp>
        <p:nvCxnSpPr>
          <p:cNvPr id="2061" name="Connettore 2 2060"/>
          <p:cNvCxnSpPr>
            <a:stCxn id="59" idx="2"/>
          </p:cNvCxnSpPr>
          <p:nvPr/>
        </p:nvCxnSpPr>
        <p:spPr>
          <a:xfrm flipH="1">
            <a:off x="6766064" y="3524329"/>
            <a:ext cx="102123" cy="480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3342403" y="3279467"/>
            <a:ext cx="670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i="1" dirty="0" err="1" smtClean="0"/>
              <a:t>Min</a:t>
            </a:r>
            <a:r>
              <a:rPr lang="it-IT" sz="800" i="1" dirty="0" smtClean="0"/>
              <a:t> time to</a:t>
            </a:r>
          </a:p>
          <a:p>
            <a:pPr algn="ctr"/>
            <a:r>
              <a:rPr lang="it-IT" sz="800" i="1" dirty="0" smtClean="0"/>
              <a:t>0% </a:t>
            </a:r>
            <a:r>
              <a:rPr lang="it-IT" sz="800" i="1" dirty="0" err="1" smtClean="0"/>
              <a:t>power</a:t>
            </a:r>
            <a:endParaRPr lang="it-IT" sz="900" i="1" dirty="0"/>
          </a:p>
        </p:txBody>
      </p:sp>
      <p:cxnSp>
        <p:nvCxnSpPr>
          <p:cNvPr id="2064" name="Connettore 2 2063"/>
          <p:cNvCxnSpPr>
            <a:stCxn id="63" idx="2"/>
          </p:cNvCxnSpPr>
          <p:nvPr/>
        </p:nvCxnSpPr>
        <p:spPr>
          <a:xfrm flipH="1">
            <a:off x="3677590" y="3618021"/>
            <a:ext cx="1" cy="196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3633484" y="2537901"/>
            <a:ext cx="756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i="1" dirty="0" err="1" smtClean="0"/>
              <a:t>Max</a:t>
            </a:r>
            <a:r>
              <a:rPr lang="it-IT" sz="800" i="1" dirty="0" smtClean="0"/>
              <a:t> time to</a:t>
            </a:r>
          </a:p>
          <a:p>
            <a:pPr algn="ctr"/>
            <a:r>
              <a:rPr lang="it-IT" sz="800" i="1" dirty="0" smtClean="0"/>
              <a:t>0% </a:t>
            </a:r>
            <a:r>
              <a:rPr lang="it-IT" sz="800" i="1" dirty="0" err="1" smtClean="0"/>
              <a:t>power</a:t>
            </a:r>
            <a:endParaRPr lang="it-IT" sz="900" i="1" dirty="0"/>
          </a:p>
        </p:txBody>
      </p:sp>
      <p:cxnSp>
        <p:nvCxnSpPr>
          <p:cNvPr id="2066" name="Connettore 2 2065"/>
          <p:cNvCxnSpPr>
            <a:stCxn id="66" idx="3"/>
          </p:cNvCxnSpPr>
          <p:nvPr/>
        </p:nvCxnSpPr>
        <p:spPr>
          <a:xfrm>
            <a:off x="4389800" y="2707178"/>
            <a:ext cx="278656" cy="279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/>
          <p:cNvSpPr txBox="1"/>
          <p:nvPr/>
        </p:nvSpPr>
        <p:spPr>
          <a:xfrm>
            <a:off x="5530000" y="4390445"/>
            <a:ext cx="9605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err="1" smtClean="0"/>
              <a:t>Increase</a:t>
            </a:r>
            <a:r>
              <a:rPr lang="it-IT" sz="1100" i="1" dirty="0" smtClean="0"/>
              <a:t> zone</a:t>
            </a:r>
          </a:p>
          <a:p>
            <a:pPr algn="ctr"/>
            <a:r>
              <a:rPr lang="it-IT" sz="1100" i="1" dirty="0" err="1" smtClean="0"/>
              <a:t>differential</a:t>
            </a:r>
            <a:endParaRPr lang="it-IT" sz="1200" i="1" dirty="0"/>
          </a:p>
        </p:txBody>
      </p:sp>
      <p:sp>
        <p:nvSpPr>
          <p:cNvPr id="77" name="Parentesi graffa chiusa 76"/>
          <p:cNvSpPr/>
          <p:nvPr/>
        </p:nvSpPr>
        <p:spPr>
          <a:xfrm rot="5400000">
            <a:off x="4318389" y="4058513"/>
            <a:ext cx="72988" cy="684210"/>
          </a:xfrm>
          <a:prstGeom prst="rightBrace">
            <a:avLst>
              <a:gd name="adj1" fmla="val 84517"/>
              <a:gd name="adj2" fmla="val 496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Parentesi graffa chiusa 77"/>
          <p:cNvSpPr/>
          <p:nvPr/>
        </p:nvSpPr>
        <p:spPr>
          <a:xfrm rot="5400000">
            <a:off x="5960048" y="3901056"/>
            <a:ext cx="64800" cy="1009270"/>
          </a:xfrm>
          <a:prstGeom prst="rightBrace">
            <a:avLst>
              <a:gd name="adj1" fmla="val 84517"/>
              <a:gd name="adj2" fmla="val 496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4" name="Connettore 2 53"/>
          <p:cNvCxnSpPr>
            <a:stCxn id="26" idx="0"/>
          </p:cNvCxnSpPr>
          <p:nvPr/>
        </p:nvCxnSpPr>
        <p:spPr>
          <a:xfrm flipV="1">
            <a:off x="3635343" y="4434475"/>
            <a:ext cx="728809" cy="218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10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2 3"/>
          <p:cNvCxnSpPr/>
          <p:nvPr/>
        </p:nvCxnSpPr>
        <p:spPr>
          <a:xfrm flipV="1">
            <a:off x="3152373" y="2224609"/>
            <a:ext cx="0" cy="22717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2 4"/>
          <p:cNvCxnSpPr/>
          <p:nvPr/>
        </p:nvCxnSpPr>
        <p:spPr>
          <a:xfrm>
            <a:off x="2913678" y="4312841"/>
            <a:ext cx="431879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1 5"/>
          <p:cNvCxnSpPr/>
          <p:nvPr/>
        </p:nvCxnSpPr>
        <p:spPr>
          <a:xfrm>
            <a:off x="2913678" y="3592761"/>
            <a:ext cx="41991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/>
          <p:cNvCxnSpPr/>
          <p:nvPr/>
        </p:nvCxnSpPr>
        <p:spPr>
          <a:xfrm>
            <a:off x="2913678" y="2944689"/>
            <a:ext cx="41991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1 7"/>
          <p:cNvCxnSpPr/>
          <p:nvPr/>
        </p:nvCxnSpPr>
        <p:spPr>
          <a:xfrm flipH="1">
            <a:off x="4592558" y="2512641"/>
            <a:ext cx="1267" cy="1983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/>
          <p:cNvCxnSpPr/>
          <p:nvPr/>
        </p:nvCxnSpPr>
        <p:spPr>
          <a:xfrm flipH="1">
            <a:off x="6067650" y="3376737"/>
            <a:ext cx="0" cy="11195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 flipH="1">
            <a:off x="4986619" y="4096817"/>
            <a:ext cx="3966" cy="3995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/>
        </p:nvCxnSpPr>
        <p:spPr>
          <a:xfrm flipH="1">
            <a:off x="5378156" y="2512641"/>
            <a:ext cx="1267" cy="1983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2836889" y="1916832"/>
            <a:ext cx="6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Power</a:t>
            </a:r>
            <a:endParaRPr lang="it-IT" sz="16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6466119" y="4342432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P (or T)</a:t>
            </a:r>
            <a:endParaRPr lang="it-IT" sz="1600" dirty="0"/>
          </a:p>
        </p:txBody>
      </p:sp>
      <p:cxnSp>
        <p:nvCxnSpPr>
          <p:cNvPr id="21" name="Connettore 2 20"/>
          <p:cNvCxnSpPr>
            <a:stCxn id="22" idx="0"/>
          </p:cNvCxnSpPr>
          <p:nvPr/>
        </p:nvCxnSpPr>
        <p:spPr>
          <a:xfrm flipV="1">
            <a:off x="4603609" y="4342432"/>
            <a:ext cx="328776" cy="331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4274833" y="4673461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i="1" dirty="0" err="1" smtClean="0"/>
              <a:t>Setpoint</a:t>
            </a:r>
            <a:endParaRPr lang="it-IT" sz="1400" i="1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4794961" y="4935071"/>
            <a:ext cx="8915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err="1" smtClean="0"/>
              <a:t>NeutralZone</a:t>
            </a:r>
            <a:endParaRPr lang="it-IT" sz="1100" i="1" dirty="0" smtClean="0"/>
          </a:p>
          <a:p>
            <a:pPr algn="ctr"/>
            <a:r>
              <a:rPr lang="it-IT" sz="1100" i="1" dirty="0" err="1" smtClean="0"/>
              <a:t>differential</a:t>
            </a:r>
            <a:endParaRPr lang="it-IT" sz="1200" i="1" dirty="0"/>
          </a:p>
        </p:txBody>
      </p:sp>
      <p:sp>
        <p:nvSpPr>
          <p:cNvPr id="24" name="Parentesi graffa chiusa 23"/>
          <p:cNvSpPr/>
          <p:nvPr/>
        </p:nvSpPr>
        <p:spPr>
          <a:xfrm rot="5400000">
            <a:off x="5149483" y="4315645"/>
            <a:ext cx="64800" cy="39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5" name="Connettore 2 24"/>
          <p:cNvCxnSpPr>
            <a:stCxn id="23" idx="0"/>
            <a:endCxn id="24" idx="1"/>
          </p:cNvCxnSpPr>
          <p:nvPr/>
        </p:nvCxnSpPr>
        <p:spPr>
          <a:xfrm flipH="1" flipV="1">
            <a:off x="5181883" y="4546045"/>
            <a:ext cx="58874" cy="389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5879322" y="4719627"/>
            <a:ext cx="7216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smtClean="0"/>
              <a:t>Force off</a:t>
            </a:r>
          </a:p>
          <a:p>
            <a:pPr algn="ctr"/>
            <a:r>
              <a:rPr lang="it-IT" sz="1100" i="1" dirty="0" err="1" smtClean="0"/>
              <a:t>threshold</a:t>
            </a:r>
            <a:endParaRPr lang="it-IT" sz="1200" i="1" dirty="0"/>
          </a:p>
        </p:txBody>
      </p:sp>
      <p:cxnSp>
        <p:nvCxnSpPr>
          <p:cNvPr id="27" name="Connettore 2 26"/>
          <p:cNvCxnSpPr>
            <a:stCxn id="26" idx="0"/>
          </p:cNvCxnSpPr>
          <p:nvPr/>
        </p:nvCxnSpPr>
        <p:spPr>
          <a:xfrm flipH="1" flipV="1">
            <a:off x="6106808" y="4437205"/>
            <a:ext cx="133350" cy="282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2136055" y="4198956"/>
            <a:ext cx="7008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100" i="1" dirty="0" err="1" smtClean="0"/>
              <a:t>Min</a:t>
            </a:r>
            <a:r>
              <a:rPr lang="it-IT" sz="1100" i="1" dirty="0" smtClean="0"/>
              <a:t> (0%)</a:t>
            </a:r>
            <a:endParaRPr lang="it-IT" sz="1200" i="1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1999965" y="2813884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100" i="1" dirty="0" err="1" smtClean="0"/>
              <a:t>Max</a:t>
            </a:r>
            <a:r>
              <a:rPr lang="it-IT" sz="1100" i="1" dirty="0" smtClean="0"/>
              <a:t> (100%)</a:t>
            </a:r>
            <a:endParaRPr lang="it-IT" sz="1200" i="1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1403648" y="3376737"/>
            <a:ext cx="14702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100" i="1" dirty="0" err="1" smtClean="0"/>
              <a:t>Power</a:t>
            </a:r>
            <a:r>
              <a:rPr lang="it-IT" sz="1100" i="1" dirty="0" smtClean="0"/>
              <a:t> </a:t>
            </a:r>
            <a:r>
              <a:rPr lang="it-IT" sz="1100" i="1" dirty="0" err="1" smtClean="0"/>
              <a:t>that</a:t>
            </a:r>
            <a:r>
              <a:rPr lang="it-IT" sz="1100" i="1" dirty="0" smtClean="0"/>
              <a:t> balance</a:t>
            </a:r>
          </a:p>
          <a:p>
            <a:pPr algn="r"/>
            <a:r>
              <a:rPr lang="it-IT" sz="1100" i="1" dirty="0" err="1" smtClean="0"/>
              <a:t>current</a:t>
            </a:r>
            <a:r>
              <a:rPr lang="it-IT" sz="1100" i="1" dirty="0" smtClean="0"/>
              <a:t> «</a:t>
            </a:r>
            <a:r>
              <a:rPr lang="it-IT" sz="1100" i="1" dirty="0" err="1" smtClean="0"/>
              <a:t>cold</a:t>
            </a:r>
            <a:r>
              <a:rPr lang="it-IT" sz="1100" i="1" dirty="0" smtClean="0"/>
              <a:t> </a:t>
            </a:r>
            <a:r>
              <a:rPr lang="it-IT" sz="1100" i="1" dirty="0" err="1" smtClean="0"/>
              <a:t>request</a:t>
            </a:r>
            <a:r>
              <a:rPr lang="it-IT" sz="1100" i="1" dirty="0" smtClean="0"/>
              <a:t>»</a:t>
            </a:r>
            <a:endParaRPr lang="it-IT" sz="1200" i="1" dirty="0"/>
          </a:p>
        </p:txBody>
      </p:sp>
      <p:grpSp>
        <p:nvGrpSpPr>
          <p:cNvPr id="3" name="Gruppo 2"/>
          <p:cNvGrpSpPr/>
          <p:nvPr/>
        </p:nvGrpSpPr>
        <p:grpSpPr>
          <a:xfrm flipH="1">
            <a:off x="3148234" y="2363921"/>
            <a:ext cx="3680736" cy="1965840"/>
            <a:chOff x="4720353" y="3544626"/>
            <a:chExt cx="3680736" cy="1965840"/>
          </a:xfrm>
        </p:grpSpPr>
        <p:cxnSp>
          <p:nvCxnSpPr>
            <p:cNvPr id="12" name="Connettore 1 11"/>
            <p:cNvCxnSpPr/>
            <p:nvPr/>
          </p:nvCxnSpPr>
          <p:spPr>
            <a:xfrm flipV="1">
              <a:off x="4948330" y="4773466"/>
              <a:ext cx="1217614" cy="72008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/>
          </p:nvCxnSpPr>
          <p:spPr>
            <a:xfrm flipV="1">
              <a:off x="5481733" y="4773466"/>
              <a:ext cx="684211" cy="413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2 32"/>
            <p:cNvCxnSpPr/>
            <p:nvPr/>
          </p:nvCxnSpPr>
          <p:spPr>
            <a:xfrm>
              <a:off x="6175728" y="3918894"/>
              <a:ext cx="774547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0"/>
            <p:cNvCxnSpPr/>
            <p:nvPr/>
          </p:nvCxnSpPr>
          <p:spPr>
            <a:xfrm>
              <a:off x="4724492" y="5493546"/>
              <a:ext cx="76517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/>
          </p:nvCxnSpPr>
          <p:spPr>
            <a:xfrm flipH="1" flipV="1">
              <a:off x="5481730" y="5186466"/>
              <a:ext cx="3" cy="324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/>
          </p:nvCxnSpPr>
          <p:spPr>
            <a:xfrm>
              <a:off x="6165943" y="4773466"/>
              <a:ext cx="790822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/>
          </p:nvCxnSpPr>
          <p:spPr>
            <a:xfrm flipV="1">
              <a:off x="6956765" y="4125394"/>
              <a:ext cx="1008112" cy="64807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/>
          </p:nvCxnSpPr>
          <p:spPr>
            <a:xfrm>
              <a:off x="7964877" y="4125394"/>
              <a:ext cx="432048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2 30"/>
            <p:cNvCxnSpPr/>
            <p:nvPr/>
          </p:nvCxnSpPr>
          <p:spPr>
            <a:xfrm>
              <a:off x="4720353" y="3918894"/>
              <a:ext cx="144432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2 31"/>
            <p:cNvCxnSpPr/>
            <p:nvPr/>
          </p:nvCxnSpPr>
          <p:spPr>
            <a:xfrm>
              <a:off x="6956765" y="3918894"/>
              <a:ext cx="1444324" cy="0"/>
            </a:xfrm>
            <a:prstGeom prst="straightConnector1">
              <a:avLst/>
            </a:prstGeom>
            <a:ln>
              <a:solidFill>
                <a:srgbClr val="FFC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sellaDiTesto 33"/>
            <p:cNvSpPr txBox="1"/>
            <p:nvPr/>
          </p:nvSpPr>
          <p:spPr>
            <a:xfrm>
              <a:off x="5034358" y="3544626"/>
              <a:ext cx="81631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i="1" dirty="0" err="1" smtClean="0"/>
                <a:t>Decreasing</a:t>
              </a:r>
              <a:endParaRPr lang="it-IT" sz="1100" i="1" dirty="0" smtClean="0"/>
            </a:p>
            <a:p>
              <a:pPr algn="ctr"/>
              <a:r>
                <a:rPr lang="it-IT" sz="1100" i="1" dirty="0" smtClean="0"/>
                <a:t>band</a:t>
              </a:r>
              <a:endParaRPr lang="it-IT" sz="1200" i="1" dirty="0"/>
            </a:p>
          </p:txBody>
        </p:sp>
        <p:sp>
          <p:nvSpPr>
            <p:cNvPr id="35" name="CasellaDiTesto 34"/>
            <p:cNvSpPr txBox="1"/>
            <p:nvPr/>
          </p:nvSpPr>
          <p:spPr>
            <a:xfrm>
              <a:off x="6255866" y="3544626"/>
              <a:ext cx="614271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i="1" dirty="0" err="1" smtClean="0"/>
                <a:t>Neutral</a:t>
              </a:r>
              <a:endParaRPr lang="it-IT" sz="1100" i="1" dirty="0" smtClean="0"/>
            </a:p>
            <a:p>
              <a:pPr algn="ctr"/>
              <a:r>
                <a:rPr lang="it-IT" sz="1100" i="1" dirty="0" smtClean="0"/>
                <a:t>zone</a:t>
              </a:r>
              <a:endParaRPr lang="it-IT" sz="1200" i="1" dirty="0"/>
            </a:p>
          </p:txBody>
        </p:sp>
        <p:sp>
          <p:nvSpPr>
            <p:cNvPr id="36" name="CasellaDiTesto 35"/>
            <p:cNvSpPr txBox="1"/>
            <p:nvPr/>
          </p:nvSpPr>
          <p:spPr>
            <a:xfrm>
              <a:off x="7294046" y="3544626"/>
              <a:ext cx="769763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i="1" dirty="0" err="1" smtClean="0"/>
                <a:t>Increasing</a:t>
              </a:r>
              <a:endParaRPr lang="it-IT" sz="1100" i="1" dirty="0" smtClean="0"/>
            </a:p>
            <a:p>
              <a:pPr algn="ctr"/>
              <a:r>
                <a:rPr lang="it-IT" sz="1100" i="1" dirty="0" smtClean="0"/>
                <a:t>band</a:t>
              </a:r>
              <a:endParaRPr lang="it-IT" sz="1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9310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2 2"/>
          <p:cNvCxnSpPr/>
          <p:nvPr/>
        </p:nvCxnSpPr>
        <p:spPr>
          <a:xfrm flipV="1">
            <a:off x="2895388" y="1681848"/>
            <a:ext cx="0" cy="22717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2 3"/>
          <p:cNvCxnSpPr/>
          <p:nvPr/>
        </p:nvCxnSpPr>
        <p:spPr>
          <a:xfrm>
            <a:off x="2656692" y="3770080"/>
            <a:ext cx="486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/>
          <p:cNvCxnSpPr/>
          <p:nvPr/>
        </p:nvCxnSpPr>
        <p:spPr>
          <a:xfrm>
            <a:off x="2652868" y="3531757"/>
            <a:ext cx="41991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1 5"/>
          <p:cNvCxnSpPr/>
          <p:nvPr/>
        </p:nvCxnSpPr>
        <p:spPr>
          <a:xfrm>
            <a:off x="2652868" y="2523645"/>
            <a:ext cx="41991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/>
          <p:cNvCxnSpPr/>
          <p:nvPr/>
        </p:nvCxnSpPr>
        <p:spPr>
          <a:xfrm flipH="1">
            <a:off x="4775101" y="1969880"/>
            <a:ext cx="1267" cy="1983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/>
          <p:cNvCxnSpPr/>
          <p:nvPr/>
        </p:nvCxnSpPr>
        <p:spPr>
          <a:xfrm flipH="1">
            <a:off x="5169162" y="3554056"/>
            <a:ext cx="3966" cy="3995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 flipH="1">
            <a:off x="5560699" y="1969880"/>
            <a:ext cx="1267" cy="1983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2579904" y="1374071"/>
            <a:ext cx="6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Power</a:t>
            </a:r>
            <a:endParaRPr lang="it-IT" sz="1600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7244322" y="379967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P (or T)</a:t>
            </a:r>
            <a:endParaRPr lang="it-IT" sz="1600" dirty="0"/>
          </a:p>
        </p:txBody>
      </p:sp>
      <p:cxnSp>
        <p:nvCxnSpPr>
          <p:cNvPr id="18" name="Connettore 2 17"/>
          <p:cNvCxnSpPr>
            <a:stCxn id="19" idx="0"/>
          </p:cNvCxnSpPr>
          <p:nvPr/>
        </p:nvCxnSpPr>
        <p:spPr>
          <a:xfrm flipV="1">
            <a:off x="4786152" y="3799671"/>
            <a:ext cx="328776" cy="331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4457376" y="4130700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i="1" dirty="0" err="1" smtClean="0"/>
              <a:t>Setpoint</a:t>
            </a:r>
            <a:endParaRPr lang="it-IT" sz="1400" i="1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4977504" y="4392310"/>
            <a:ext cx="8915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err="1" smtClean="0"/>
              <a:t>NeutralZone</a:t>
            </a:r>
            <a:endParaRPr lang="it-IT" sz="1100" i="1" dirty="0" smtClean="0"/>
          </a:p>
          <a:p>
            <a:pPr algn="ctr"/>
            <a:r>
              <a:rPr lang="it-IT" sz="1100" i="1" dirty="0" err="1" smtClean="0"/>
              <a:t>differential</a:t>
            </a:r>
            <a:endParaRPr lang="it-IT" sz="1200" i="1" dirty="0"/>
          </a:p>
        </p:txBody>
      </p:sp>
      <p:sp>
        <p:nvSpPr>
          <p:cNvPr id="21" name="Parentesi graffa chiusa 20"/>
          <p:cNvSpPr/>
          <p:nvPr/>
        </p:nvSpPr>
        <p:spPr>
          <a:xfrm rot="5400000">
            <a:off x="5332026" y="3772884"/>
            <a:ext cx="64800" cy="39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2 21"/>
          <p:cNvCxnSpPr>
            <a:stCxn id="20" idx="0"/>
            <a:endCxn id="21" idx="1"/>
          </p:cNvCxnSpPr>
          <p:nvPr/>
        </p:nvCxnSpPr>
        <p:spPr>
          <a:xfrm flipH="1" flipV="1">
            <a:off x="5364426" y="4003284"/>
            <a:ext cx="58874" cy="389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1916103" y="3639275"/>
            <a:ext cx="7008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100" i="1" dirty="0" err="1" smtClean="0"/>
              <a:t>Min</a:t>
            </a:r>
            <a:r>
              <a:rPr lang="it-IT" sz="1100" i="1" dirty="0" smtClean="0"/>
              <a:t> (0%)</a:t>
            </a:r>
            <a:endParaRPr lang="it-IT" sz="1200" i="1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1739155" y="2392840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100" i="1" dirty="0" err="1" smtClean="0"/>
              <a:t>Max</a:t>
            </a:r>
            <a:r>
              <a:rPr lang="it-IT" sz="1100" i="1" dirty="0" smtClean="0"/>
              <a:t> (100%)</a:t>
            </a:r>
            <a:endParaRPr lang="it-IT" sz="1200" i="1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1142838" y="3168174"/>
            <a:ext cx="14702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100" i="1" dirty="0" err="1" smtClean="0"/>
              <a:t>Power</a:t>
            </a:r>
            <a:r>
              <a:rPr lang="it-IT" sz="1100" i="1" dirty="0" smtClean="0"/>
              <a:t> </a:t>
            </a:r>
            <a:r>
              <a:rPr lang="it-IT" sz="1100" i="1" dirty="0" err="1" smtClean="0"/>
              <a:t>that</a:t>
            </a:r>
            <a:r>
              <a:rPr lang="it-IT" sz="1100" i="1" dirty="0" smtClean="0"/>
              <a:t> balance</a:t>
            </a:r>
          </a:p>
          <a:p>
            <a:pPr algn="r"/>
            <a:r>
              <a:rPr lang="it-IT" sz="1100" i="1" dirty="0" err="1" smtClean="0"/>
              <a:t>current</a:t>
            </a:r>
            <a:r>
              <a:rPr lang="it-IT" sz="1100" i="1" dirty="0" smtClean="0"/>
              <a:t> «</a:t>
            </a:r>
            <a:r>
              <a:rPr lang="it-IT" sz="1100" i="1" dirty="0" err="1" smtClean="0"/>
              <a:t>cold</a:t>
            </a:r>
            <a:r>
              <a:rPr lang="it-IT" sz="1100" i="1" dirty="0" smtClean="0"/>
              <a:t> </a:t>
            </a:r>
            <a:r>
              <a:rPr lang="it-IT" sz="1100" i="1" dirty="0" err="1" smtClean="0"/>
              <a:t>request</a:t>
            </a:r>
            <a:r>
              <a:rPr lang="it-IT" sz="1100" i="1" dirty="0" smtClean="0"/>
              <a:t>»</a:t>
            </a:r>
            <a:endParaRPr lang="it-IT" sz="1200" i="1" dirty="0"/>
          </a:p>
        </p:txBody>
      </p:sp>
      <p:cxnSp>
        <p:nvCxnSpPr>
          <p:cNvPr id="8" name="Connettore 1 7"/>
          <p:cNvCxnSpPr/>
          <p:nvPr/>
        </p:nvCxnSpPr>
        <p:spPr>
          <a:xfrm>
            <a:off x="6248382" y="2833976"/>
            <a:ext cx="0" cy="11195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 flipH="1">
            <a:off x="5906275" y="3770080"/>
            <a:ext cx="10993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 flipH="1" flipV="1">
            <a:off x="5567994" y="3531758"/>
            <a:ext cx="342106" cy="2383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 flipH="1">
            <a:off x="4777173" y="3531757"/>
            <a:ext cx="79082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/>
          <p:cNvCxnSpPr/>
          <p:nvPr/>
        </p:nvCxnSpPr>
        <p:spPr>
          <a:xfrm flipH="1" flipV="1">
            <a:off x="3213555" y="2523645"/>
            <a:ext cx="1563618" cy="100811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 flipH="1">
            <a:off x="2903326" y="2523645"/>
            <a:ext cx="31022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 flipH="1">
            <a:off x="6397831" y="4082093"/>
            <a:ext cx="7216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smtClean="0"/>
              <a:t>Force off</a:t>
            </a:r>
          </a:p>
          <a:p>
            <a:pPr algn="ctr"/>
            <a:r>
              <a:rPr lang="it-IT" sz="1100" i="1" dirty="0" err="1" smtClean="0"/>
              <a:t>threshold</a:t>
            </a:r>
            <a:endParaRPr lang="it-IT" sz="1200" i="1" dirty="0"/>
          </a:p>
        </p:txBody>
      </p:sp>
      <p:cxnSp>
        <p:nvCxnSpPr>
          <p:cNvPr id="24" name="Connettore 2 23"/>
          <p:cNvCxnSpPr>
            <a:stCxn id="23" idx="0"/>
          </p:cNvCxnSpPr>
          <p:nvPr/>
        </p:nvCxnSpPr>
        <p:spPr>
          <a:xfrm flipH="1" flipV="1">
            <a:off x="6309673" y="3799671"/>
            <a:ext cx="448993" cy="282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/>
          <p:nvPr/>
        </p:nvCxnSpPr>
        <p:spPr>
          <a:xfrm flipH="1">
            <a:off x="5569261" y="2317145"/>
            <a:ext cx="1444324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/>
          <p:nvPr/>
        </p:nvCxnSpPr>
        <p:spPr>
          <a:xfrm flipH="1">
            <a:off x="2895388" y="2317145"/>
            <a:ext cx="1881785" cy="0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/>
          <p:cNvCxnSpPr/>
          <p:nvPr/>
        </p:nvCxnSpPr>
        <p:spPr>
          <a:xfrm flipH="1">
            <a:off x="4783663" y="2317145"/>
            <a:ext cx="774547" cy="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/>
          <p:cNvSpPr txBox="1"/>
          <p:nvPr/>
        </p:nvSpPr>
        <p:spPr>
          <a:xfrm flipH="1">
            <a:off x="5883266" y="1942877"/>
            <a:ext cx="81631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err="1" smtClean="0"/>
              <a:t>Decreasing</a:t>
            </a:r>
            <a:endParaRPr lang="it-IT" sz="1100" i="1" dirty="0" smtClean="0"/>
          </a:p>
          <a:p>
            <a:pPr algn="ctr"/>
            <a:r>
              <a:rPr lang="it-IT" sz="1100" i="1" dirty="0" smtClean="0"/>
              <a:t>band</a:t>
            </a:r>
            <a:endParaRPr lang="it-IT" sz="1200" i="1" dirty="0"/>
          </a:p>
        </p:txBody>
      </p:sp>
      <p:sp>
        <p:nvSpPr>
          <p:cNvPr id="32" name="CasellaDiTesto 31"/>
          <p:cNvSpPr txBox="1"/>
          <p:nvPr/>
        </p:nvSpPr>
        <p:spPr>
          <a:xfrm flipH="1">
            <a:off x="4863801" y="1942877"/>
            <a:ext cx="6142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err="1" smtClean="0"/>
              <a:t>Neutral</a:t>
            </a:r>
            <a:endParaRPr lang="it-IT" sz="1100" i="1" dirty="0" smtClean="0"/>
          </a:p>
          <a:p>
            <a:pPr algn="ctr"/>
            <a:r>
              <a:rPr lang="it-IT" sz="1100" i="1" dirty="0" smtClean="0"/>
              <a:t>zone</a:t>
            </a:r>
            <a:endParaRPr lang="it-IT" sz="1200" i="1" dirty="0"/>
          </a:p>
        </p:txBody>
      </p:sp>
      <p:sp>
        <p:nvSpPr>
          <p:cNvPr id="33" name="CasellaDiTesto 32"/>
          <p:cNvSpPr txBox="1"/>
          <p:nvPr/>
        </p:nvSpPr>
        <p:spPr>
          <a:xfrm flipH="1">
            <a:off x="3423036" y="1942877"/>
            <a:ext cx="76976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err="1" smtClean="0"/>
              <a:t>Increasing</a:t>
            </a:r>
            <a:endParaRPr lang="it-IT" sz="1100" i="1" dirty="0" smtClean="0"/>
          </a:p>
          <a:p>
            <a:pPr algn="ctr"/>
            <a:r>
              <a:rPr lang="it-IT" sz="1100" i="1" dirty="0" smtClean="0"/>
              <a:t>band</a:t>
            </a:r>
            <a:endParaRPr lang="it-IT" sz="1200" i="1" dirty="0"/>
          </a:p>
        </p:txBody>
      </p:sp>
    </p:spTree>
    <p:extLst>
      <p:ext uri="{BB962C8B-B14F-4D97-AF65-F5344CB8AC3E}">
        <p14:creationId xmlns:p14="http://schemas.microsoft.com/office/powerpoint/2010/main" val="379981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2862459" y="4221088"/>
            <a:ext cx="41991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2 4"/>
          <p:cNvCxnSpPr/>
          <p:nvPr/>
        </p:nvCxnSpPr>
        <p:spPr>
          <a:xfrm flipV="1">
            <a:off x="3102841" y="2492896"/>
            <a:ext cx="0" cy="22717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1 5"/>
          <p:cNvCxnSpPr/>
          <p:nvPr/>
        </p:nvCxnSpPr>
        <p:spPr>
          <a:xfrm>
            <a:off x="2862459" y="4437112"/>
            <a:ext cx="41991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/>
          <p:cNvCxnSpPr/>
          <p:nvPr/>
        </p:nvCxnSpPr>
        <p:spPr>
          <a:xfrm>
            <a:off x="2862459" y="3239979"/>
            <a:ext cx="41991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1691680" y="2132856"/>
            <a:ext cx="11872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 smtClean="0"/>
              <a:t>Time to </a:t>
            </a:r>
            <a:r>
              <a:rPr lang="it-IT" sz="1400" dirty="0" err="1" smtClean="0"/>
              <a:t>reach</a:t>
            </a:r>
            <a:endParaRPr lang="it-IT" sz="1400" dirty="0" smtClean="0"/>
          </a:p>
          <a:p>
            <a:pPr algn="r"/>
            <a:r>
              <a:rPr lang="it-IT" sz="1400" dirty="0" smtClean="0"/>
              <a:t>0-100%</a:t>
            </a:r>
          </a:p>
          <a:p>
            <a:pPr algn="r"/>
            <a:r>
              <a:rPr lang="it-IT" sz="1400" dirty="0" err="1" smtClean="0"/>
              <a:t>Ouput</a:t>
            </a:r>
            <a:r>
              <a:rPr lang="it-IT" sz="1400" dirty="0" smtClean="0"/>
              <a:t> </a:t>
            </a:r>
            <a:r>
              <a:rPr lang="it-IT" sz="1400" dirty="0" err="1" smtClean="0"/>
              <a:t>power</a:t>
            </a:r>
            <a:endParaRPr lang="it-IT" sz="16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7005099" y="4637722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P (or T)</a:t>
            </a:r>
            <a:endParaRPr lang="it-IT" sz="1600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1830244" y="4306307"/>
            <a:ext cx="10486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100" i="1" dirty="0" err="1" smtClean="0"/>
              <a:t>Min</a:t>
            </a:r>
            <a:r>
              <a:rPr lang="it-IT" sz="1100" i="1" dirty="0" smtClean="0"/>
              <a:t> time 100%</a:t>
            </a:r>
            <a:endParaRPr lang="it-IT" sz="1200" i="1" dirty="0"/>
          </a:p>
        </p:txBody>
      </p:sp>
      <p:cxnSp>
        <p:nvCxnSpPr>
          <p:cNvPr id="33" name="Connettore 1 32"/>
          <p:cNvCxnSpPr/>
          <p:nvPr/>
        </p:nvCxnSpPr>
        <p:spPr>
          <a:xfrm>
            <a:off x="2862459" y="3429000"/>
            <a:ext cx="41991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/>
          <p:nvPr/>
        </p:nvCxnSpPr>
        <p:spPr>
          <a:xfrm>
            <a:off x="2862459" y="4608131"/>
            <a:ext cx="431879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1974514" y="4089598"/>
            <a:ext cx="9044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100" i="1" dirty="0" err="1" smtClean="0"/>
              <a:t>Min</a:t>
            </a:r>
            <a:r>
              <a:rPr lang="it-IT" sz="1100" i="1" dirty="0" smtClean="0"/>
              <a:t> time 0%</a:t>
            </a:r>
            <a:endParaRPr lang="it-IT" sz="1200" i="1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1801389" y="3109174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100" i="1" dirty="0" err="1" smtClean="0"/>
              <a:t>Max</a:t>
            </a:r>
            <a:r>
              <a:rPr lang="it-IT" sz="1100" i="1" dirty="0" smtClean="0"/>
              <a:t> time 100%</a:t>
            </a:r>
            <a:endParaRPr lang="it-IT" sz="1200" i="1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1945660" y="3298195"/>
            <a:ext cx="9332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100" i="1" dirty="0" err="1" smtClean="0"/>
              <a:t>Max</a:t>
            </a:r>
            <a:r>
              <a:rPr lang="it-IT" sz="1100" i="1" dirty="0" smtClean="0"/>
              <a:t> time 0%</a:t>
            </a:r>
            <a:endParaRPr lang="it-IT" sz="1200" i="1" dirty="0"/>
          </a:p>
        </p:txBody>
      </p:sp>
      <p:cxnSp>
        <p:nvCxnSpPr>
          <p:cNvPr id="3" name="Connettore 1 2"/>
          <p:cNvCxnSpPr/>
          <p:nvPr/>
        </p:nvCxnSpPr>
        <p:spPr>
          <a:xfrm>
            <a:off x="3541326" y="4089598"/>
            <a:ext cx="1" cy="6750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1 7"/>
          <p:cNvCxnSpPr/>
          <p:nvPr/>
        </p:nvCxnSpPr>
        <p:spPr>
          <a:xfrm>
            <a:off x="5334928" y="2780928"/>
            <a:ext cx="1267" cy="1983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/>
          <p:cNvCxnSpPr/>
          <p:nvPr/>
        </p:nvCxnSpPr>
        <p:spPr>
          <a:xfrm>
            <a:off x="6019141" y="3911372"/>
            <a:ext cx="0" cy="8532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>
            <a:off x="4938168" y="4392107"/>
            <a:ext cx="3966" cy="3995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 flipH="1">
            <a:off x="6011205" y="4221088"/>
            <a:ext cx="7651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 flipH="1" flipV="1">
            <a:off x="5325144" y="3429000"/>
            <a:ext cx="693995" cy="773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/>
          <p:cNvCxnSpPr/>
          <p:nvPr/>
        </p:nvCxnSpPr>
        <p:spPr>
          <a:xfrm flipH="1">
            <a:off x="3535995" y="3239979"/>
            <a:ext cx="1008112" cy="119713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 flipH="1">
            <a:off x="3103947" y="4437112"/>
            <a:ext cx="43204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>
            <a:off x="4549330" y="2780928"/>
            <a:ext cx="1267" cy="1983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/>
          <p:cNvSpPr/>
          <p:nvPr/>
        </p:nvSpPr>
        <p:spPr>
          <a:xfrm flipH="1">
            <a:off x="4540795" y="3875351"/>
            <a:ext cx="794383" cy="732780"/>
          </a:xfrm>
          <a:prstGeom prst="rect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Connettore 2 18"/>
          <p:cNvCxnSpPr>
            <a:stCxn id="21" idx="0"/>
          </p:cNvCxnSpPr>
          <p:nvPr/>
        </p:nvCxnSpPr>
        <p:spPr>
          <a:xfrm flipH="1" flipV="1">
            <a:off x="4996368" y="4637723"/>
            <a:ext cx="328776" cy="331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/>
          <p:nvPr/>
        </p:nvCxnSpPr>
        <p:spPr>
          <a:xfrm>
            <a:off x="5334929" y="3875351"/>
            <a:ext cx="1266" cy="737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 flipH="1">
            <a:off x="4996368" y="4968751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i="1" dirty="0" err="1" smtClean="0"/>
              <a:t>Setpoint</a:t>
            </a:r>
            <a:endParaRPr lang="it-IT" sz="1400" i="1" dirty="0"/>
          </a:p>
        </p:txBody>
      </p:sp>
      <p:sp>
        <p:nvSpPr>
          <p:cNvPr id="22" name="CasellaDiTesto 21"/>
          <p:cNvSpPr txBox="1"/>
          <p:nvPr/>
        </p:nvSpPr>
        <p:spPr>
          <a:xfrm flipH="1">
            <a:off x="4404785" y="5234602"/>
            <a:ext cx="8915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err="1" smtClean="0"/>
              <a:t>NeutralZone</a:t>
            </a:r>
            <a:endParaRPr lang="it-IT" sz="1100" i="1" dirty="0" smtClean="0"/>
          </a:p>
          <a:p>
            <a:pPr algn="ctr"/>
            <a:r>
              <a:rPr lang="it-IT" sz="1100" i="1" dirty="0" err="1" smtClean="0"/>
              <a:t>differential</a:t>
            </a:r>
            <a:endParaRPr lang="it-IT" sz="1200" i="1" dirty="0"/>
          </a:p>
        </p:txBody>
      </p:sp>
      <p:sp>
        <p:nvSpPr>
          <p:cNvPr id="23" name="Parentesi graffa chiusa 22"/>
          <p:cNvSpPr/>
          <p:nvPr/>
        </p:nvSpPr>
        <p:spPr>
          <a:xfrm rot="16200000" flipH="1">
            <a:off x="4714470" y="4559545"/>
            <a:ext cx="64800" cy="396000"/>
          </a:xfrm>
          <a:prstGeom prst="rightBrace">
            <a:avLst>
              <a:gd name="adj1" fmla="val 4875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2 23"/>
          <p:cNvCxnSpPr>
            <a:stCxn id="22" idx="0"/>
            <a:endCxn id="23" idx="1"/>
          </p:cNvCxnSpPr>
          <p:nvPr/>
        </p:nvCxnSpPr>
        <p:spPr>
          <a:xfrm flipH="1" flipV="1">
            <a:off x="4746870" y="4789945"/>
            <a:ext cx="103710" cy="444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 flipH="1">
            <a:off x="5336195" y="2780928"/>
            <a:ext cx="1444324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/>
          <p:nvPr/>
        </p:nvCxnSpPr>
        <p:spPr>
          <a:xfrm flipH="1">
            <a:off x="3099783" y="2780928"/>
            <a:ext cx="1444324" cy="0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/>
          <p:nvPr/>
        </p:nvCxnSpPr>
        <p:spPr>
          <a:xfrm flipH="1">
            <a:off x="4550597" y="2780928"/>
            <a:ext cx="774547" cy="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 flipH="1">
            <a:off x="5650200" y="2406660"/>
            <a:ext cx="81631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err="1" smtClean="0"/>
              <a:t>Decreasing</a:t>
            </a:r>
            <a:endParaRPr lang="it-IT" sz="1100" i="1" dirty="0" smtClean="0"/>
          </a:p>
          <a:p>
            <a:pPr algn="ctr"/>
            <a:r>
              <a:rPr lang="it-IT" sz="1100" i="1" dirty="0" smtClean="0"/>
              <a:t>band</a:t>
            </a:r>
            <a:endParaRPr lang="it-IT" sz="1200" i="1" dirty="0"/>
          </a:p>
        </p:txBody>
      </p:sp>
      <p:sp>
        <p:nvSpPr>
          <p:cNvPr id="31" name="CasellaDiTesto 30"/>
          <p:cNvSpPr txBox="1"/>
          <p:nvPr/>
        </p:nvSpPr>
        <p:spPr>
          <a:xfrm flipH="1">
            <a:off x="4630735" y="2406660"/>
            <a:ext cx="6142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err="1" smtClean="0"/>
              <a:t>Neutral</a:t>
            </a:r>
            <a:endParaRPr lang="it-IT" sz="1100" i="1" dirty="0" smtClean="0"/>
          </a:p>
          <a:p>
            <a:pPr algn="ctr"/>
            <a:r>
              <a:rPr lang="it-IT" sz="1100" i="1" dirty="0" smtClean="0"/>
              <a:t>zone</a:t>
            </a:r>
            <a:endParaRPr lang="it-IT" sz="1200" i="1" dirty="0"/>
          </a:p>
        </p:txBody>
      </p:sp>
      <p:sp>
        <p:nvSpPr>
          <p:cNvPr id="32" name="CasellaDiTesto 31"/>
          <p:cNvSpPr txBox="1"/>
          <p:nvPr/>
        </p:nvSpPr>
        <p:spPr>
          <a:xfrm flipH="1">
            <a:off x="3437063" y="2406660"/>
            <a:ext cx="76976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err="1" smtClean="0"/>
              <a:t>Increasing</a:t>
            </a:r>
            <a:endParaRPr lang="it-IT" sz="1100" i="1" dirty="0" smtClean="0"/>
          </a:p>
          <a:p>
            <a:pPr algn="ctr"/>
            <a:r>
              <a:rPr lang="it-IT" sz="1100" i="1" dirty="0" smtClean="0"/>
              <a:t>band</a:t>
            </a:r>
            <a:endParaRPr lang="it-IT" sz="1200" i="1" dirty="0"/>
          </a:p>
        </p:txBody>
      </p:sp>
      <p:cxnSp>
        <p:nvCxnSpPr>
          <p:cNvPr id="34" name="Connettore 1 33"/>
          <p:cNvCxnSpPr/>
          <p:nvPr/>
        </p:nvCxnSpPr>
        <p:spPr>
          <a:xfrm>
            <a:off x="4549191" y="3875351"/>
            <a:ext cx="1266" cy="737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 flipH="1">
            <a:off x="4540545" y="3875351"/>
            <a:ext cx="810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/>
          <p:cNvSpPr txBox="1"/>
          <p:nvPr/>
        </p:nvSpPr>
        <p:spPr>
          <a:xfrm flipH="1">
            <a:off x="3490579" y="2874422"/>
            <a:ext cx="699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i="1" dirty="0" err="1" smtClean="0"/>
              <a:t>Max</a:t>
            </a:r>
            <a:r>
              <a:rPr lang="it-IT" sz="800" i="1" dirty="0" smtClean="0"/>
              <a:t> time to</a:t>
            </a:r>
          </a:p>
          <a:p>
            <a:pPr algn="ctr"/>
            <a:r>
              <a:rPr lang="it-IT" sz="800" i="1" dirty="0" smtClean="0"/>
              <a:t>100% </a:t>
            </a:r>
            <a:r>
              <a:rPr lang="it-IT" sz="800" i="1" dirty="0" err="1" smtClean="0"/>
              <a:t>power</a:t>
            </a:r>
            <a:endParaRPr lang="it-IT" sz="900" i="1" dirty="0"/>
          </a:p>
        </p:txBody>
      </p:sp>
      <p:cxnSp>
        <p:nvCxnSpPr>
          <p:cNvPr id="41" name="Connettore 2 40"/>
          <p:cNvCxnSpPr>
            <a:stCxn id="40" idx="1"/>
          </p:cNvCxnSpPr>
          <p:nvPr/>
        </p:nvCxnSpPr>
        <p:spPr>
          <a:xfrm>
            <a:off x="4189808" y="3043699"/>
            <a:ext cx="341946" cy="169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/>
          <p:cNvSpPr txBox="1"/>
          <p:nvPr/>
        </p:nvSpPr>
        <p:spPr>
          <a:xfrm flipH="1">
            <a:off x="3191712" y="3542052"/>
            <a:ext cx="699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i="1" dirty="0" err="1" smtClean="0"/>
              <a:t>Min</a:t>
            </a:r>
            <a:r>
              <a:rPr lang="it-IT" sz="800" i="1" dirty="0" smtClean="0"/>
              <a:t> time to</a:t>
            </a:r>
          </a:p>
          <a:p>
            <a:pPr algn="ctr"/>
            <a:r>
              <a:rPr lang="it-IT" sz="800" i="1" dirty="0" smtClean="0"/>
              <a:t>100% </a:t>
            </a:r>
            <a:r>
              <a:rPr lang="it-IT" sz="800" i="1" dirty="0" err="1" smtClean="0"/>
              <a:t>power</a:t>
            </a:r>
            <a:endParaRPr lang="it-IT" sz="900" i="1" dirty="0"/>
          </a:p>
        </p:txBody>
      </p:sp>
      <p:cxnSp>
        <p:nvCxnSpPr>
          <p:cNvPr id="43" name="Connettore 2 42"/>
          <p:cNvCxnSpPr>
            <a:stCxn id="42" idx="2"/>
          </p:cNvCxnSpPr>
          <p:nvPr/>
        </p:nvCxnSpPr>
        <p:spPr>
          <a:xfrm flipH="1">
            <a:off x="3319971" y="3880606"/>
            <a:ext cx="221355" cy="511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 flipH="1">
            <a:off x="6025632" y="3666510"/>
            <a:ext cx="670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i="1" dirty="0" err="1" smtClean="0"/>
              <a:t>Min</a:t>
            </a:r>
            <a:r>
              <a:rPr lang="it-IT" sz="800" i="1" dirty="0" smtClean="0"/>
              <a:t> time to</a:t>
            </a:r>
          </a:p>
          <a:p>
            <a:pPr algn="ctr"/>
            <a:r>
              <a:rPr lang="it-IT" sz="800" i="1" dirty="0" smtClean="0"/>
              <a:t>0% </a:t>
            </a:r>
            <a:r>
              <a:rPr lang="it-IT" sz="800" i="1" dirty="0" err="1" smtClean="0"/>
              <a:t>power</a:t>
            </a:r>
            <a:endParaRPr lang="it-IT" sz="900" i="1" dirty="0"/>
          </a:p>
        </p:txBody>
      </p:sp>
      <p:cxnSp>
        <p:nvCxnSpPr>
          <p:cNvPr id="45" name="Connettore 2 44"/>
          <p:cNvCxnSpPr>
            <a:stCxn id="44" idx="2"/>
          </p:cNvCxnSpPr>
          <p:nvPr/>
        </p:nvCxnSpPr>
        <p:spPr>
          <a:xfrm>
            <a:off x="6360819" y="4005064"/>
            <a:ext cx="1" cy="196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/>
          <p:cNvSpPr txBox="1"/>
          <p:nvPr/>
        </p:nvSpPr>
        <p:spPr>
          <a:xfrm flipH="1">
            <a:off x="5648610" y="2924944"/>
            <a:ext cx="756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i="1" dirty="0" err="1" smtClean="0"/>
              <a:t>Max</a:t>
            </a:r>
            <a:r>
              <a:rPr lang="it-IT" sz="800" i="1" dirty="0" smtClean="0"/>
              <a:t> time to</a:t>
            </a:r>
          </a:p>
          <a:p>
            <a:pPr algn="ctr"/>
            <a:r>
              <a:rPr lang="it-IT" sz="800" i="1" dirty="0" smtClean="0"/>
              <a:t>0% </a:t>
            </a:r>
            <a:r>
              <a:rPr lang="it-IT" sz="800" i="1" dirty="0" err="1" smtClean="0"/>
              <a:t>power</a:t>
            </a:r>
            <a:endParaRPr lang="it-IT" sz="900" i="1" dirty="0"/>
          </a:p>
        </p:txBody>
      </p:sp>
      <p:cxnSp>
        <p:nvCxnSpPr>
          <p:cNvPr id="47" name="Connettore 2 46"/>
          <p:cNvCxnSpPr>
            <a:stCxn id="46" idx="3"/>
          </p:cNvCxnSpPr>
          <p:nvPr/>
        </p:nvCxnSpPr>
        <p:spPr>
          <a:xfrm flipH="1">
            <a:off x="5369954" y="3094221"/>
            <a:ext cx="278656" cy="279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 flipH="1">
            <a:off x="3540689" y="4734603"/>
            <a:ext cx="100700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err="1" smtClean="0"/>
              <a:t>Decrease</a:t>
            </a:r>
            <a:r>
              <a:rPr lang="it-IT" sz="1100" i="1" dirty="0" smtClean="0"/>
              <a:t> zone</a:t>
            </a:r>
          </a:p>
          <a:p>
            <a:pPr algn="ctr"/>
            <a:r>
              <a:rPr lang="it-IT" sz="1100" i="1" dirty="0" err="1" smtClean="0"/>
              <a:t>differential</a:t>
            </a:r>
            <a:endParaRPr lang="it-IT" sz="1200" i="1" dirty="0"/>
          </a:p>
        </p:txBody>
      </p:sp>
      <p:sp>
        <p:nvSpPr>
          <p:cNvPr id="52" name="CasellaDiTesto 51"/>
          <p:cNvSpPr txBox="1"/>
          <p:nvPr/>
        </p:nvSpPr>
        <p:spPr>
          <a:xfrm flipH="1">
            <a:off x="6008017" y="5012273"/>
            <a:ext cx="7938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err="1" smtClean="0"/>
              <a:t>Increase</a:t>
            </a:r>
            <a:r>
              <a:rPr lang="it-IT" sz="1100" i="1" dirty="0" smtClean="0"/>
              <a:t> zone</a:t>
            </a:r>
          </a:p>
          <a:p>
            <a:pPr algn="ctr"/>
            <a:r>
              <a:rPr lang="it-IT" sz="1100" i="1" dirty="0" err="1" smtClean="0"/>
              <a:t>differential</a:t>
            </a:r>
            <a:endParaRPr lang="it-IT" sz="1200" i="1" dirty="0"/>
          </a:p>
        </p:txBody>
      </p:sp>
      <p:sp>
        <p:nvSpPr>
          <p:cNvPr id="53" name="Parentesi graffa chiusa 52"/>
          <p:cNvSpPr/>
          <p:nvPr/>
        </p:nvSpPr>
        <p:spPr>
          <a:xfrm rot="16200000" flipH="1">
            <a:off x="5645389" y="4416192"/>
            <a:ext cx="64800" cy="682706"/>
          </a:xfrm>
          <a:prstGeom prst="rightBrace">
            <a:avLst>
              <a:gd name="adj1" fmla="val 84517"/>
              <a:gd name="adj2" fmla="val 496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Parentesi graffa chiusa 53"/>
          <p:cNvSpPr/>
          <p:nvPr/>
        </p:nvSpPr>
        <p:spPr>
          <a:xfrm rot="16200000" flipH="1">
            <a:off x="4013034" y="4252910"/>
            <a:ext cx="64800" cy="1009270"/>
          </a:xfrm>
          <a:prstGeom prst="rightBrace">
            <a:avLst>
              <a:gd name="adj1" fmla="val 84517"/>
              <a:gd name="adj2" fmla="val 496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9" name="Connettore 2 58"/>
          <p:cNvCxnSpPr>
            <a:stCxn id="52" idx="3"/>
            <a:endCxn id="53" idx="1"/>
          </p:cNvCxnSpPr>
          <p:nvPr/>
        </p:nvCxnSpPr>
        <p:spPr>
          <a:xfrm flipH="1" flipV="1">
            <a:off x="5675638" y="4789945"/>
            <a:ext cx="332379" cy="437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58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2" name="Connettore 2 1501"/>
          <p:cNvCxnSpPr/>
          <p:nvPr/>
        </p:nvCxnSpPr>
        <p:spPr>
          <a:xfrm flipV="1">
            <a:off x="419894" y="1871805"/>
            <a:ext cx="0" cy="22717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nettore 2 479"/>
          <p:cNvCxnSpPr/>
          <p:nvPr/>
        </p:nvCxnSpPr>
        <p:spPr>
          <a:xfrm>
            <a:off x="181199" y="3960037"/>
            <a:ext cx="431879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Connettore 1 481"/>
          <p:cNvCxnSpPr/>
          <p:nvPr/>
        </p:nvCxnSpPr>
        <p:spPr>
          <a:xfrm>
            <a:off x="181199" y="3239957"/>
            <a:ext cx="41991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Connettore 1 516"/>
          <p:cNvCxnSpPr/>
          <p:nvPr/>
        </p:nvCxnSpPr>
        <p:spPr>
          <a:xfrm>
            <a:off x="181199" y="2591885"/>
            <a:ext cx="41991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Connettore 1 517"/>
          <p:cNvCxnSpPr/>
          <p:nvPr/>
        </p:nvCxnSpPr>
        <p:spPr>
          <a:xfrm flipH="1">
            <a:off x="1860079" y="2159837"/>
            <a:ext cx="1267" cy="1983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Connettore 1 520"/>
          <p:cNvCxnSpPr/>
          <p:nvPr/>
        </p:nvCxnSpPr>
        <p:spPr>
          <a:xfrm flipH="1">
            <a:off x="1177133" y="3023933"/>
            <a:ext cx="0" cy="11195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Connettore 1 523"/>
          <p:cNvCxnSpPr/>
          <p:nvPr/>
        </p:nvCxnSpPr>
        <p:spPr>
          <a:xfrm flipH="1">
            <a:off x="2254140" y="3744013"/>
            <a:ext cx="3966" cy="3995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Connettore 1 488"/>
          <p:cNvCxnSpPr/>
          <p:nvPr/>
        </p:nvCxnSpPr>
        <p:spPr>
          <a:xfrm>
            <a:off x="419894" y="3960037"/>
            <a:ext cx="7651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Connettore 1 490"/>
          <p:cNvCxnSpPr/>
          <p:nvPr/>
        </p:nvCxnSpPr>
        <p:spPr>
          <a:xfrm flipV="1">
            <a:off x="643732" y="3239957"/>
            <a:ext cx="1217614" cy="72008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Connettore 1 493"/>
          <p:cNvCxnSpPr/>
          <p:nvPr/>
        </p:nvCxnSpPr>
        <p:spPr>
          <a:xfrm flipH="1" flipV="1">
            <a:off x="1177132" y="3652957"/>
            <a:ext cx="3" cy="324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Connettore 1 498"/>
          <p:cNvCxnSpPr/>
          <p:nvPr/>
        </p:nvCxnSpPr>
        <p:spPr>
          <a:xfrm flipV="1">
            <a:off x="1177135" y="3239957"/>
            <a:ext cx="684211" cy="413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onnettore 1 501"/>
          <p:cNvCxnSpPr/>
          <p:nvPr/>
        </p:nvCxnSpPr>
        <p:spPr>
          <a:xfrm>
            <a:off x="1861345" y="3239957"/>
            <a:ext cx="79082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onnettore 1 503"/>
          <p:cNvCxnSpPr/>
          <p:nvPr/>
        </p:nvCxnSpPr>
        <p:spPr>
          <a:xfrm flipV="1">
            <a:off x="2652167" y="2591885"/>
            <a:ext cx="1008112" cy="64807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onnettore 1 507"/>
          <p:cNvCxnSpPr/>
          <p:nvPr/>
        </p:nvCxnSpPr>
        <p:spPr>
          <a:xfrm>
            <a:off x="3660279" y="2591885"/>
            <a:ext cx="43204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Connettore 1 547"/>
          <p:cNvCxnSpPr/>
          <p:nvPr/>
        </p:nvCxnSpPr>
        <p:spPr>
          <a:xfrm flipH="1">
            <a:off x="2645677" y="2159837"/>
            <a:ext cx="1267" cy="1983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CasellaDiTesto 513"/>
          <p:cNvSpPr txBox="1"/>
          <p:nvPr/>
        </p:nvSpPr>
        <p:spPr>
          <a:xfrm>
            <a:off x="104410" y="1564028"/>
            <a:ext cx="6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Power</a:t>
            </a:r>
            <a:endParaRPr lang="it-IT" sz="1600" dirty="0"/>
          </a:p>
        </p:txBody>
      </p:sp>
      <p:sp>
        <p:nvSpPr>
          <p:cNvPr id="553" name="CasellaDiTesto 552"/>
          <p:cNvSpPr txBox="1"/>
          <p:nvPr/>
        </p:nvSpPr>
        <p:spPr>
          <a:xfrm>
            <a:off x="3733640" y="398962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P (or T)</a:t>
            </a:r>
            <a:endParaRPr lang="it-IT" sz="1600" dirty="0"/>
          </a:p>
        </p:txBody>
      </p:sp>
      <p:cxnSp>
        <p:nvCxnSpPr>
          <p:cNvPr id="516" name="Connettore 2 515"/>
          <p:cNvCxnSpPr>
            <a:stCxn id="556" idx="0"/>
          </p:cNvCxnSpPr>
          <p:nvPr/>
        </p:nvCxnSpPr>
        <p:spPr>
          <a:xfrm flipV="1">
            <a:off x="1871130" y="3989628"/>
            <a:ext cx="328776" cy="331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CasellaDiTesto 555"/>
          <p:cNvSpPr txBox="1"/>
          <p:nvPr/>
        </p:nvSpPr>
        <p:spPr>
          <a:xfrm>
            <a:off x="1542354" y="4320657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i="1" dirty="0" err="1" smtClean="0"/>
              <a:t>Setpoint</a:t>
            </a:r>
            <a:endParaRPr lang="it-IT" sz="1400" i="1" dirty="0"/>
          </a:p>
        </p:txBody>
      </p:sp>
      <p:sp>
        <p:nvSpPr>
          <p:cNvPr id="557" name="CasellaDiTesto 556"/>
          <p:cNvSpPr txBox="1"/>
          <p:nvPr/>
        </p:nvSpPr>
        <p:spPr>
          <a:xfrm>
            <a:off x="2062482" y="4582267"/>
            <a:ext cx="8915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err="1" smtClean="0"/>
              <a:t>NeutralZone</a:t>
            </a:r>
            <a:endParaRPr lang="it-IT" sz="1100" i="1" dirty="0" smtClean="0"/>
          </a:p>
          <a:p>
            <a:pPr algn="ctr"/>
            <a:r>
              <a:rPr lang="it-IT" sz="1100" i="1" dirty="0" err="1" smtClean="0"/>
              <a:t>differential</a:t>
            </a:r>
            <a:endParaRPr lang="it-IT" sz="1200" i="1" dirty="0"/>
          </a:p>
        </p:txBody>
      </p:sp>
      <p:sp>
        <p:nvSpPr>
          <p:cNvPr id="525" name="Parentesi graffa chiusa 524"/>
          <p:cNvSpPr/>
          <p:nvPr/>
        </p:nvSpPr>
        <p:spPr>
          <a:xfrm rot="5400000">
            <a:off x="2417004" y="3962841"/>
            <a:ext cx="64800" cy="39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28" name="Connettore 2 527"/>
          <p:cNvCxnSpPr>
            <a:stCxn id="557" idx="0"/>
            <a:endCxn id="525" idx="1"/>
          </p:cNvCxnSpPr>
          <p:nvPr/>
        </p:nvCxnSpPr>
        <p:spPr>
          <a:xfrm flipH="1" flipV="1">
            <a:off x="2449404" y="4193241"/>
            <a:ext cx="58874" cy="389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CasellaDiTesto 566"/>
          <p:cNvSpPr txBox="1"/>
          <p:nvPr/>
        </p:nvSpPr>
        <p:spPr>
          <a:xfrm>
            <a:off x="306013" y="4272050"/>
            <a:ext cx="7216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smtClean="0"/>
              <a:t>Force off</a:t>
            </a:r>
          </a:p>
          <a:p>
            <a:pPr algn="ctr"/>
            <a:r>
              <a:rPr lang="it-IT" sz="1100" i="1" dirty="0" err="1" smtClean="0"/>
              <a:t>threshold</a:t>
            </a:r>
            <a:endParaRPr lang="it-IT" sz="1200" i="1" dirty="0"/>
          </a:p>
        </p:txBody>
      </p:sp>
      <p:cxnSp>
        <p:nvCxnSpPr>
          <p:cNvPr id="532" name="Connettore 2 531"/>
          <p:cNvCxnSpPr>
            <a:stCxn id="567" idx="0"/>
          </p:cNvCxnSpPr>
          <p:nvPr/>
        </p:nvCxnSpPr>
        <p:spPr>
          <a:xfrm flipV="1">
            <a:off x="666849" y="3989628"/>
            <a:ext cx="448993" cy="282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CasellaDiTesto 573"/>
          <p:cNvSpPr txBox="1"/>
          <p:nvPr/>
        </p:nvSpPr>
        <p:spPr>
          <a:xfrm>
            <a:off x="-596424" y="3846152"/>
            <a:ext cx="7008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100" i="1" dirty="0" err="1" smtClean="0"/>
              <a:t>Min</a:t>
            </a:r>
            <a:r>
              <a:rPr lang="it-IT" sz="1100" i="1" dirty="0" smtClean="0"/>
              <a:t> (0%)</a:t>
            </a:r>
            <a:endParaRPr lang="it-IT" sz="1200" i="1" dirty="0"/>
          </a:p>
        </p:txBody>
      </p:sp>
      <p:sp>
        <p:nvSpPr>
          <p:cNvPr id="575" name="CasellaDiTesto 574"/>
          <p:cNvSpPr txBox="1"/>
          <p:nvPr/>
        </p:nvSpPr>
        <p:spPr>
          <a:xfrm>
            <a:off x="-732514" y="2461080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100" i="1" dirty="0" err="1" smtClean="0"/>
              <a:t>Max</a:t>
            </a:r>
            <a:r>
              <a:rPr lang="it-IT" sz="1100" i="1" dirty="0" smtClean="0"/>
              <a:t> (100%)</a:t>
            </a:r>
            <a:endParaRPr lang="it-IT" sz="1200" i="1" dirty="0"/>
          </a:p>
        </p:txBody>
      </p:sp>
      <p:sp>
        <p:nvSpPr>
          <p:cNvPr id="576" name="CasellaDiTesto 575"/>
          <p:cNvSpPr txBox="1"/>
          <p:nvPr/>
        </p:nvSpPr>
        <p:spPr>
          <a:xfrm>
            <a:off x="-1328831" y="3023933"/>
            <a:ext cx="14702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100" i="1" dirty="0" err="1" smtClean="0"/>
              <a:t>Power</a:t>
            </a:r>
            <a:r>
              <a:rPr lang="it-IT" sz="1100" i="1" dirty="0" smtClean="0"/>
              <a:t> </a:t>
            </a:r>
            <a:r>
              <a:rPr lang="it-IT" sz="1100" i="1" dirty="0" err="1" smtClean="0"/>
              <a:t>that</a:t>
            </a:r>
            <a:r>
              <a:rPr lang="it-IT" sz="1100" i="1" dirty="0" smtClean="0"/>
              <a:t> balance</a:t>
            </a:r>
          </a:p>
          <a:p>
            <a:pPr algn="r"/>
            <a:r>
              <a:rPr lang="it-IT" sz="1100" i="1" dirty="0" err="1" smtClean="0"/>
              <a:t>current</a:t>
            </a:r>
            <a:r>
              <a:rPr lang="it-IT" sz="1100" i="1" dirty="0" smtClean="0"/>
              <a:t> «</a:t>
            </a:r>
            <a:r>
              <a:rPr lang="it-IT" sz="1100" i="1" dirty="0" err="1" smtClean="0"/>
              <a:t>cold</a:t>
            </a:r>
            <a:r>
              <a:rPr lang="it-IT" sz="1100" i="1" dirty="0" smtClean="0"/>
              <a:t> </a:t>
            </a:r>
            <a:r>
              <a:rPr lang="it-IT" sz="1100" i="1" dirty="0" err="1" smtClean="0"/>
              <a:t>request</a:t>
            </a:r>
            <a:r>
              <a:rPr lang="it-IT" sz="1100" i="1" dirty="0" smtClean="0"/>
              <a:t>»</a:t>
            </a:r>
            <a:endParaRPr lang="it-IT" sz="1200" i="1" dirty="0"/>
          </a:p>
        </p:txBody>
      </p:sp>
      <p:cxnSp>
        <p:nvCxnSpPr>
          <p:cNvPr id="538" name="Connettore 2 537"/>
          <p:cNvCxnSpPr/>
          <p:nvPr/>
        </p:nvCxnSpPr>
        <p:spPr>
          <a:xfrm>
            <a:off x="415755" y="2385385"/>
            <a:ext cx="1444324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Connettore 2 578"/>
          <p:cNvCxnSpPr/>
          <p:nvPr/>
        </p:nvCxnSpPr>
        <p:spPr>
          <a:xfrm>
            <a:off x="2652167" y="2385385"/>
            <a:ext cx="1444324" cy="0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Connettore 2 579"/>
          <p:cNvCxnSpPr/>
          <p:nvPr/>
        </p:nvCxnSpPr>
        <p:spPr>
          <a:xfrm>
            <a:off x="1871130" y="2385385"/>
            <a:ext cx="774547" cy="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CasellaDiTesto 582"/>
          <p:cNvSpPr txBox="1"/>
          <p:nvPr/>
        </p:nvSpPr>
        <p:spPr>
          <a:xfrm>
            <a:off x="729760" y="2011117"/>
            <a:ext cx="81631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err="1" smtClean="0"/>
              <a:t>Decreasing</a:t>
            </a:r>
            <a:endParaRPr lang="it-IT" sz="1100" i="1" dirty="0" smtClean="0"/>
          </a:p>
          <a:p>
            <a:pPr algn="ctr"/>
            <a:r>
              <a:rPr lang="it-IT" sz="1100" i="1" dirty="0" smtClean="0"/>
              <a:t>band</a:t>
            </a:r>
            <a:endParaRPr lang="it-IT" sz="1200" i="1" dirty="0"/>
          </a:p>
        </p:txBody>
      </p:sp>
      <p:sp>
        <p:nvSpPr>
          <p:cNvPr id="584" name="CasellaDiTesto 583"/>
          <p:cNvSpPr txBox="1"/>
          <p:nvPr/>
        </p:nvSpPr>
        <p:spPr>
          <a:xfrm>
            <a:off x="1951268" y="2011117"/>
            <a:ext cx="6142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err="1" smtClean="0"/>
              <a:t>Neutral</a:t>
            </a:r>
            <a:endParaRPr lang="it-IT" sz="1100" i="1" dirty="0" smtClean="0"/>
          </a:p>
          <a:p>
            <a:pPr algn="ctr"/>
            <a:r>
              <a:rPr lang="it-IT" sz="1100" i="1" dirty="0" smtClean="0"/>
              <a:t>zone</a:t>
            </a:r>
            <a:endParaRPr lang="it-IT" sz="1200" i="1" dirty="0"/>
          </a:p>
        </p:txBody>
      </p:sp>
      <p:sp>
        <p:nvSpPr>
          <p:cNvPr id="585" name="CasellaDiTesto 584"/>
          <p:cNvSpPr txBox="1"/>
          <p:nvPr/>
        </p:nvSpPr>
        <p:spPr>
          <a:xfrm>
            <a:off x="2989448" y="2011117"/>
            <a:ext cx="76976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err="1" smtClean="0"/>
              <a:t>Increasing</a:t>
            </a:r>
            <a:endParaRPr lang="it-IT" sz="1100" i="1" dirty="0" smtClean="0"/>
          </a:p>
          <a:p>
            <a:pPr algn="ctr"/>
            <a:r>
              <a:rPr lang="it-IT" sz="1100" i="1" dirty="0" smtClean="0"/>
              <a:t>band</a:t>
            </a:r>
            <a:endParaRPr lang="it-IT" sz="1200" i="1" dirty="0"/>
          </a:p>
        </p:txBody>
      </p:sp>
      <p:cxnSp>
        <p:nvCxnSpPr>
          <p:cNvPr id="35" name="Connettore 2 34"/>
          <p:cNvCxnSpPr/>
          <p:nvPr/>
        </p:nvCxnSpPr>
        <p:spPr>
          <a:xfrm flipV="1">
            <a:off x="5026719" y="1871827"/>
            <a:ext cx="0" cy="22717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/>
          <p:nvPr/>
        </p:nvCxnSpPr>
        <p:spPr>
          <a:xfrm>
            <a:off x="4788024" y="3960059"/>
            <a:ext cx="431879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>
            <a:off x="4788024" y="3239979"/>
            <a:ext cx="41991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/>
          <p:nvPr/>
        </p:nvCxnSpPr>
        <p:spPr>
          <a:xfrm>
            <a:off x="4788024" y="2591907"/>
            <a:ext cx="41991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1 38"/>
          <p:cNvCxnSpPr/>
          <p:nvPr/>
        </p:nvCxnSpPr>
        <p:spPr>
          <a:xfrm flipH="1">
            <a:off x="6466904" y="2159859"/>
            <a:ext cx="1267" cy="1983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 flipH="1">
            <a:off x="7941996" y="3023955"/>
            <a:ext cx="0" cy="11195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1 40"/>
          <p:cNvCxnSpPr/>
          <p:nvPr/>
        </p:nvCxnSpPr>
        <p:spPr>
          <a:xfrm flipH="1">
            <a:off x="6860965" y="3744035"/>
            <a:ext cx="3966" cy="3995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1 41"/>
          <p:cNvCxnSpPr/>
          <p:nvPr/>
        </p:nvCxnSpPr>
        <p:spPr>
          <a:xfrm flipH="1">
            <a:off x="7252502" y="2159859"/>
            <a:ext cx="1267" cy="1983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8340465" y="3989650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P (or T)</a:t>
            </a:r>
            <a:endParaRPr lang="it-IT" sz="1600" dirty="0"/>
          </a:p>
        </p:txBody>
      </p:sp>
      <p:cxnSp>
        <p:nvCxnSpPr>
          <p:cNvPr id="45" name="Connettore 2 44"/>
          <p:cNvCxnSpPr>
            <a:stCxn id="46" idx="0"/>
          </p:cNvCxnSpPr>
          <p:nvPr/>
        </p:nvCxnSpPr>
        <p:spPr>
          <a:xfrm flipV="1">
            <a:off x="6477955" y="3989650"/>
            <a:ext cx="328776" cy="331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/>
          <p:cNvSpPr txBox="1"/>
          <p:nvPr/>
        </p:nvSpPr>
        <p:spPr>
          <a:xfrm>
            <a:off x="6149179" y="4320679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i="1" dirty="0" err="1" smtClean="0"/>
              <a:t>Setpoint</a:t>
            </a:r>
            <a:endParaRPr lang="it-IT" sz="1400" i="1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6669307" y="4582289"/>
            <a:ext cx="8915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err="1" smtClean="0"/>
              <a:t>NeutralZone</a:t>
            </a:r>
            <a:endParaRPr lang="it-IT" sz="1100" i="1" dirty="0" smtClean="0"/>
          </a:p>
          <a:p>
            <a:pPr algn="ctr"/>
            <a:r>
              <a:rPr lang="it-IT" sz="1100" i="1" dirty="0" err="1" smtClean="0"/>
              <a:t>differential</a:t>
            </a:r>
            <a:endParaRPr lang="it-IT" sz="1200" i="1" dirty="0"/>
          </a:p>
        </p:txBody>
      </p:sp>
      <p:sp>
        <p:nvSpPr>
          <p:cNvPr id="48" name="Parentesi graffa chiusa 47"/>
          <p:cNvSpPr/>
          <p:nvPr/>
        </p:nvSpPr>
        <p:spPr>
          <a:xfrm rot="5400000">
            <a:off x="7023829" y="3962863"/>
            <a:ext cx="64800" cy="39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9" name="Connettore 2 48"/>
          <p:cNvCxnSpPr>
            <a:stCxn id="47" idx="0"/>
            <a:endCxn id="48" idx="1"/>
          </p:cNvCxnSpPr>
          <p:nvPr/>
        </p:nvCxnSpPr>
        <p:spPr>
          <a:xfrm flipH="1" flipV="1">
            <a:off x="7056229" y="4193263"/>
            <a:ext cx="58874" cy="389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/>
          <p:cNvSpPr txBox="1"/>
          <p:nvPr/>
        </p:nvSpPr>
        <p:spPr>
          <a:xfrm>
            <a:off x="7753668" y="4366845"/>
            <a:ext cx="7216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smtClean="0"/>
              <a:t>Force off</a:t>
            </a:r>
          </a:p>
          <a:p>
            <a:pPr algn="ctr"/>
            <a:r>
              <a:rPr lang="it-IT" sz="1100" i="1" dirty="0" err="1" smtClean="0"/>
              <a:t>threshold</a:t>
            </a:r>
            <a:endParaRPr lang="it-IT" sz="1200" i="1" dirty="0"/>
          </a:p>
        </p:txBody>
      </p:sp>
      <p:cxnSp>
        <p:nvCxnSpPr>
          <p:cNvPr id="51" name="Connettore 2 50"/>
          <p:cNvCxnSpPr>
            <a:stCxn id="50" idx="0"/>
          </p:cNvCxnSpPr>
          <p:nvPr/>
        </p:nvCxnSpPr>
        <p:spPr>
          <a:xfrm flipH="1" flipV="1">
            <a:off x="7981154" y="4084423"/>
            <a:ext cx="133350" cy="282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po 54"/>
          <p:cNvGrpSpPr/>
          <p:nvPr/>
        </p:nvGrpSpPr>
        <p:grpSpPr>
          <a:xfrm flipH="1">
            <a:off x="5022580" y="2011139"/>
            <a:ext cx="3680736" cy="1965840"/>
            <a:chOff x="4720353" y="3544626"/>
            <a:chExt cx="3680736" cy="1965840"/>
          </a:xfrm>
        </p:grpSpPr>
        <p:cxnSp>
          <p:nvCxnSpPr>
            <p:cNvPr id="56" name="Connettore 1 55"/>
            <p:cNvCxnSpPr/>
            <p:nvPr/>
          </p:nvCxnSpPr>
          <p:spPr>
            <a:xfrm flipV="1">
              <a:off x="4948330" y="4773466"/>
              <a:ext cx="1217614" cy="72008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/>
          </p:nvCxnSpPr>
          <p:spPr>
            <a:xfrm flipV="1">
              <a:off x="5481733" y="4773466"/>
              <a:ext cx="684211" cy="413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2 57"/>
            <p:cNvCxnSpPr/>
            <p:nvPr/>
          </p:nvCxnSpPr>
          <p:spPr>
            <a:xfrm>
              <a:off x="6175728" y="3918894"/>
              <a:ext cx="774547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/>
          </p:nvCxnSpPr>
          <p:spPr>
            <a:xfrm>
              <a:off x="4724492" y="5493546"/>
              <a:ext cx="76517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/>
          </p:nvCxnSpPr>
          <p:spPr>
            <a:xfrm flipH="1" flipV="1">
              <a:off x="5481730" y="5186466"/>
              <a:ext cx="3" cy="324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/>
          </p:nvCxnSpPr>
          <p:spPr>
            <a:xfrm>
              <a:off x="6165943" y="4773466"/>
              <a:ext cx="790822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/>
          </p:nvCxnSpPr>
          <p:spPr>
            <a:xfrm flipV="1">
              <a:off x="6956765" y="4125394"/>
              <a:ext cx="1008112" cy="64807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/>
          </p:nvCxnSpPr>
          <p:spPr>
            <a:xfrm>
              <a:off x="7964877" y="4125394"/>
              <a:ext cx="432048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2 63"/>
            <p:cNvCxnSpPr/>
            <p:nvPr/>
          </p:nvCxnSpPr>
          <p:spPr>
            <a:xfrm>
              <a:off x="4720353" y="3918894"/>
              <a:ext cx="144432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2 64"/>
            <p:cNvCxnSpPr/>
            <p:nvPr/>
          </p:nvCxnSpPr>
          <p:spPr>
            <a:xfrm>
              <a:off x="6956765" y="3918894"/>
              <a:ext cx="1444324" cy="0"/>
            </a:xfrm>
            <a:prstGeom prst="straightConnector1">
              <a:avLst/>
            </a:prstGeom>
            <a:ln>
              <a:solidFill>
                <a:srgbClr val="FFC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asellaDiTesto 65"/>
            <p:cNvSpPr txBox="1"/>
            <p:nvPr/>
          </p:nvSpPr>
          <p:spPr>
            <a:xfrm>
              <a:off x="5034358" y="3544626"/>
              <a:ext cx="81631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i="1" dirty="0" err="1" smtClean="0"/>
                <a:t>Decreasing</a:t>
              </a:r>
              <a:endParaRPr lang="it-IT" sz="1100" i="1" dirty="0" smtClean="0"/>
            </a:p>
            <a:p>
              <a:pPr algn="ctr"/>
              <a:r>
                <a:rPr lang="it-IT" sz="1100" i="1" dirty="0" smtClean="0"/>
                <a:t>band</a:t>
              </a:r>
              <a:endParaRPr lang="it-IT" sz="1200" i="1" dirty="0"/>
            </a:p>
          </p:txBody>
        </p:sp>
        <p:sp>
          <p:nvSpPr>
            <p:cNvPr id="67" name="CasellaDiTesto 66"/>
            <p:cNvSpPr txBox="1"/>
            <p:nvPr/>
          </p:nvSpPr>
          <p:spPr>
            <a:xfrm>
              <a:off x="6255866" y="3544626"/>
              <a:ext cx="614271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i="1" dirty="0" err="1" smtClean="0"/>
                <a:t>Neutral</a:t>
              </a:r>
              <a:endParaRPr lang="it-IT" sz="1100" i="1" dirty="0" smtClean="0"/>
            </a:p>
            <a:p>
              <a:pPr algn="ctr"/>
              <a:r>
                <a:rPr lang="it-IT" sz="1100" i="1" dirty="0" smtClean="0"/>
                <a:t>zone</a:t>
              </a:r>
              <a:endParaRPr lang="it-IT" sz="1200" i="1" dirty="0"/>
            </a:p>
          </p:txBody>
        </p:sp>
        <p:sp>
          <p:nvSpPr>
            <p:cNvPr id="68" name="CasellaDiTesto 67"/>
            <p:cNvSpPr txBox="1"/>
            <p:nvPr/>
          </p:nvSpPr>
          <p:spPr>
            <a:xfrm>
              <a:off x="7294046" y="3544626"/>
              <a:ext cx="769763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i="1" dirty="0" err="1" smtClean="0"/>
                <a:t>Increasing</a:t>
              </a:r>
              <a:endParaRPr lang="it-IT" sz="1100" i="1" dirty="0" smtClean="0"/>
            </a:p>
            <a:p>
              <a:pPr algn="ctr"/>
              <a:r>
                <a:rPr lang="it-IT" sz="1100" i="1" dirty="0" smtClean="0"/>
                <a:t>band</a:t>
              </a:r>
              <a:endParaRPr lang="it-IT" sz="1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0240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4765892" y="4221088"/>
            <a:ext cx="41991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2 4"/>
          <p:cNvCxnSpPr/>
          <p:nvPr/>
        </p:nvCxnSpPr>
        <p:spPr>
          <a:xfrm flipV="1">
            <a:off x="5006274" y="2492896"/>
            <a:ext cx="0" cy="22717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1 5"/>
          <p:cNvCxnSpPr/>
          <p:nvPr/>
        </p:nvCxnSpPr>
        <p:spPr>
          <a:xfrm>
            <a:off x="4765892" y="4437112"/>
            <a:ext cx="41991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/>
          <p:cNvCxnSpPr/>
          <p:nvPr/>
        </p:nvCxnSpPr>
        <p:spPr>
          <a:xfrm>
            <a:off x="4765892" y="3239979"/>
            <a:ext cx="41991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8396450" y="458112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P (or T)</a:t>
            </a:r>
            <a:endParaRPr lang="it-IT" sz="1600" dirty="0"/>
          </a:p>
        </p:txBody>
      </p:sp>
      <p:cxnSp>
        <p:nvCxnSpPr>
          <p:cNvPr id="33" name="Connettore 1 32"/>
          <p:cNvCxnSpPr/>
          <p:nvPr/>
        </p:nvCxnSpPr>
        <p:spPr>
          <a:xfrm>
            <a:off x="4765892" y="3429000"/>
            <a:ext cx="41991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/>
          <p:nvPr/>
        </p:nvCxnSpPr>
        <p:spPr>
          <a:xfrm>
            <a:off x="4765892" y="4608131"/>
            <a:ext cx="431879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1 2"/>
          <p:cNvCxnSpPr/>
          <p:nvPr/>
        </p:nvCxnSpPr>
        <p:spPr>
          <a:xfrm>
            <a:off x="5444759" y="4089598"/>
            <a:ext cx="1" cy="6750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1 7"/>
          <p:cNvCxnSpPr/>
          <p:nvPr/>
        </p:nvCxnSpPr>
        <p:spPr>
          <a:xfrm>
            <a:off x="7238361" y="2780928"/>
            <a:ext cx="1267" cy="1983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/>
          <p:cNvCxnSpPr/>
          <p:nvPr/>
        </p:nvCxnSpPr>
        <p:spPr>
          <a:xfrm>
            <a:off x="7922574" y="3911372"/>
            <a:ext cx="0" cy="8532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>
            <a:off x="6841601" y="4392107"/>
            <a:ext cx="3966" cy="3995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 flipH="1">
            <a:off x="7914638" y="4221088"/>
            <a:ext cx="7651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 flipH="1" flipV="1">
            <a:off x="7228577" y="3429000"/>
            <a:ext cx="693995" cy="773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/>
          <p:cNvCxnSpPr/>
          <p:nvPr/>
        </p:nvCxnSpPr>
        <p:spPr>
          <a:xfrm flipH="1">
            <a:off x="5439428" y="3239979"/>
            <a:ext cx="1008112" cy="119713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 flipH="1">
            <a:off x="5007380" y="4437112"/>
            <a:ext cx="43204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>
            <a:off x="6452763" y="2780928"/>
            <a:ext cx="1267" cy="1983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/>
          <p:cNvSpPr/>
          <p:nvPr/>
        </p:nvSpPr>
        <p:spPr>
          <a:xfrm flipH="1">
            <a:off x="6444228" y="3875351"/>
            <a:ext cx="794383" cy="732780"/>
          </a:xfrm>
          <a:prstGeom prst="rect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Connettore 2 18"/>
          <p:cNvCxnSpPr>
            <a:stCxn id="21" idx="0"/>
          </p:cNvCxnSpPr>
          <p:nvPr/>
        </p:nvCxnSpPr>
        <p:spPr>
          <a:xfrm flipH="1" flipV="1">
            <a:off x="6899801" y="4637723"/>
            <a:ext cx="328776" cy="331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/>
          <p:nvPr/>
        </p:nvCxnSpPr>
        <p:spPr>
          <a:xfrm>
            <a:off x="7238362" y="3875351"/>
            <a:ext cx="1266" cy="737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 flipH="1">
            <a:off x="6899801" y="4968751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i="1" dirty="0" err="1" smtClean="0"/>
              <a:t>Setpoint</a:t>
            </a:r>
            <a:endParaRPr lang="it-IT" sz="1400" i="1" dirty="0"/>
          </a:p>
        </p:txBody>
      </p:sp>
      <p:sp>
        <p:nvSpPr>
          <p:cNvPr id="22" name="CasellaDiTesto 21"/>
          <p:cNvSpPr txBox="1"/>
          <p:nvPr/>
        </p:nvSpPr>
        <p:spPr>
          <a:xfrm flipH="1">
            <a:off x="6308218" y="5234602"/>
            <a:ext cx="8915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err="1" smtClean="0"/>
              <a:t>NeutralZone</a:t>
            </a:r>
            <a:endParaRPr lang="it-IT" sz="1100" i="1" dirty="0" smtClean="0"/>
          </a:p>
          <a:p>
            <a:pPr algn="ctr"/>
            <a:r>
              <a:rPr lang="it-IT" sz="1100" i="1" dirty="0" err="1" smtClean="0"/>
              <a:t>differential</a:t>
            </a:r>
            <a:endParaRPr lang="it-IT" sz="1200" i="1" dirty="0"/>
          </a:p>
        </p:txBody>
      </p:sp>
      <p:sp>
        <p:nvSpPr>
          <p:cNvPr id="23" name="Parentesi graffa chiusa 22"/>
          <p:cNvSpPr/>
          <p:nvPr/>
        </p:nvSpPr>
        <p:spPr>
          <a:xfrm rot="16200000" flipH="1">
            <a:off x="6617903" y="4559545"/>
            <a:ext cx="64800" cy="396000"/>
          </a:xfrm>
          <a:prstGeom prst="rightBrace">
            <a:avLst>
              <a:gd name="adj1" fmla="val 4875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2 23"/>
          <p:cNvCxnSpPr>
            <a:stCxn id="22" idx="0"/>
            <a:endCxn id="23" idx="1"/>
          </p:cNvCxnSpPr>
          <p:nvPr/>
        </p:nvCxnSpPr>
        <p:spPr>
          <a:xfrm flipH="1" flipV="1">
            <a:off x="6650303" y="4789945"/>
            <a:ext cx="103710" cy="444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 flipH="1">
            <a:off x="7239628" y="2780928"/>
            <a:ext cx="1444324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/>
          <p:nvPr/>
        </p:nvCxnSpPr>
        <p:spPr>
          <a:xfrm flipH="1">
            <a:off x="5003216" y="2780928"/>
            <a:ext cx="1444324" cy="0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/>
          <p:nvPr/>
        </p:nvCxnSpPr>
        <p:spPr>
          <a:xfrm flipH="1">
            <a:off x="6454030" y="2780928"/>
            <a:ext cx="774547" cy="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 flipH="1">
            <a:off x="7553633" y="2406660"/>
            <a:ext cx="81631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err="1" smtClean="0"/>
              <a:t>Decreasing</a:t>
            </a:r>
            <a:endParaRPr lang="it-IT" sz="1100" i="1" dirty="0" smtClean="0"/>
          </a:p>
          <a:p>
            <a:pPr algn="ctr"/>
            <a:r>
              <a:rPr lang="it-IT" sz="1100" i="1" dirty="0" smtClean="0"/>
              <a:t>band</a:t>
            </a:r>
            <a:endParaRPr lang="it-IT" sz="1200" i="1" dirty="0"/>
          </a:p>
        </p:txBody>
      </p:sp>
      <p:sp>
        <p:nvSpPr>
          <p:cNvPr id="31" name="CasellaDiTesto 30"/>
          <p:cNvSpPr txBox="1"/>
          <p:nvPr/>
        </p:nvSpPr>
        <p:spPr>
          <a:xfrm flipH="1">
            <a:off x="6534168" y="2406660"/>
            <a:ext cx="6142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err="1" smtClean="0"/>
              <a:t>Neutral</a:t>
            </a:r>
            <a:endParaRPr lang="it-IT" sz="1100" i="1" dirty="0" smtClean="0"/>
          </a:p>
          <a:p>
            <a:pPr algn="ctr"/>
            <a:r>
              <a:rPr lang="it-IT" sz="1100" i="1" dirty="0" smtClean="0"/>
              <a:t>zone</a:t>
            </a:r>
            <a:endParaRPr lang="it-IT" sz="1200" i="1" dirty="0"/>
          </a:p>
        </p:txBody>
      </p:sp>
      <p:sp>
        <p:nvSpPr>
          <p:cNvPr id="32" name="CasellaDiTesto 31"/>
          <p:cNvSpPr txBox="1"/>
          <p:nvPr/>
        </p:nvSpPr>
        <p:spPr>
          <a:xfrm flipH="1">
            <a:off x="5340496" y="2406660"/>
            <a:ext cx="76976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err="1" smtClean="0"/>
              <a:t>Increasing</a:t>
            </a:r>
            <a:endParaRPr lang="it-IT" sz="1100" i="1" dirty="0" smtClean="0"/>
          </a:p>
          <a:p>
            <a:pPr algn="ctr"/>
            <a:r>
              <a:rPr lang="it-IT" sz="1100" i="1" dirty="0" smtClean="0"/>
              <a:t>band</a:t>
            </a:r>
            <a:endParaRPr lang="it-IT" sz="1200" i="1" dirty="0"/>
          </a:p>
        </p:txBody>
      </p:sp>
      <p:cxnSp>
        <p:nvCxnSpPr>
          <p:cNvPr id="34" name="Connettore 1 33"/>
          <p:cNvCxnSpPr/>
          <p:nvPr/>
        </p:nvCxnSpPr>
        <p:spPr>
          <a:xfrm>
            <a:off x="6452624" y="3875351"/>
            <a:ext cx="1266" cy="737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 flipH="1">
            <a:off x="6443978" y="3875351"/>
            <a:ext cx="810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/>
          <p:cNvSpPr txBox="1"/>
          <p:nvPr/>
        </p:nvSpPr>
        <p:spPr>
          <a:xfrm flipH="1">
            <a:off x="5394012" y="2874422"/>
            <a:ext cx="699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i="1" dirty="0" err="1" smtClean="0"/>
              <a:t>Max</a:t>
            </a:r>
            <a:r>
              <a:rPr lang="it-IT" sz="800" i="1" dirty="0" smtClean="0"/>
              <a:t> time to</a:t>
            </a:r>
          </a:p>
          <a:p>
            <a:pPr algn="ctr"/>
            <a:r>
              <a:rPr lang="it-IT" sz="800" i="1" dirty="0" smtClean="0"/>
              <a:t>100% </a:t>
            </a:r>
            <a:r>
              <a:rPr lang="it-IT" sz="800" i="1" dirty="0" err="1" smtClean="0"/>
              <a:t>power</a:t>
            </a:r>
            <a:endParaRPr lang="it-IT" sz="900" i="1" dirty="0"/>
          </a:p>
        </p:txBody>
      </p:sp>
      <p:cxnSp>
        <p:nvCxnSpPr>
          <p:cNvPr id="41" name="Connettore 2 40"/>
          <p:cNvCxnSpPr>
            <a:stCxn id="40" idx="1"/>
          </p:cNvCxnSpPr>
          <p:nvPr/>
        </p:nvCxnSpPr>
        <p:spPr>
          <a:xfrm>
            <a:off x="6093241" y="3043699"/>
            <a:ext cx="341946" cy="169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/>
          <p:cNvSpPr txBox="1"/>
          <p:nvPr/>
        </p:nvSpPr>
        <p:spPr>
          <a:xfrm flipH="1">
            <a:off x="5095145" y="3542052"/>
            <a:ext cx="699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i="1" dirty="0" err="1" smtClean="0"/>
              <a:t>Min</a:t>
            </a:r>
            <a:r>
              <a:rPr lang="it-IT" sz="800" i="1" dirty="0" smtClean="0"/>
              <a:t> time to</a:t>
            </a:r>
          </a:p>
          <a:p>
            <a:pPr algn="ctr"/>
            <a:r>
              <a:rPr lang="it-IT" sz="800" i="1" dirty="0" smtClean="0"/>
              <a:t>100% </a:t>
            </a:r>
            <a:r>
              <a:rPr lang="it-IT" sz="800" i="1" dirty="0" err="1" smtClean="0"/>
              <a:t>power</a:t>
            </a:r>
            <a:endParaRPr lang="it-IT" sz="900" i="1" dirty="0"/>
          </a:p>
        </p:txBody>
      </p:sp>
      <p:cxnSp>
        <p:nvCxnSpPr>
          <p:cNvPr id="43" name="Connettore 2 42"/>
          <p:cNvCxnSpPr>
            <a:stCxn id="42" idx="2"/>
          </p:cNvCxnSpPr>
          <p:nvPr/>
        </p:nvCxnSpPr>
        <p:spPr>
          <a:xfrm flipH="1">
            <a:off x="5223404" y="3880606"/>
            <a:ext cx="221355" cy="511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 flipH="1">
            <a:off x="7929065" y="3666510"/>
            <a:ext cx="670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i="1" dirty="0" err="1" smtClean="0"/>
              <a:t>Min</a:t>
            </a:r>
            <a:r>
              <a:rPr lang="it-IT" sz="800" i="1" dirty="0" smtClean="0"/>
              <a:t> time to</a:t>
            </a:r>
          </a:p>
          <a:p>
            <a:pPr algn="ctr"/>
            <a:r>
              <a:rPr lang="it-IT" sz="800" i="1" dirty="0" smtClean="0"/>
              <a:t>0% </a:t>
            </a:r>
            <a:r>
              <a:rPr lang="it-IT" sz="800" i="1" dirty="0" err="1" smtClean="0"/>
              <a:t>power</a:t>
            </a:r>
            <a:endParaRPr lang="it-IT" sz="900" i="1" dirty="0"/>
          </a:p>
        </p:txBody>
      </p:sp>
      <p:cxnSp>
        <p:nvCxnSpPr>
          <p:cNvPr id="45" name="Connettore 2 44"/>
          <p:cNvCxnSpPr>
            <a:stCxn id="44" idx="2"/>
          </p:cNvCxnSpPr>
          <p:nvPr/>
        </p:nvCxnSpPr>
        <p:spPr>
          <a:xfrm>
            <a:off x="8264252" y="4005064"/>
            <a:ext cx="1" cy="196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/>
          <p:cNvSpPr txBox="1"/>
          <p:nvPr/>
        </p:nvSpPr>
        <p:spPr>
          <a:xfrm flipH="1">
            <a:off x="7552043" y="2924944"/>
            <a:ext cx="756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i="1" dirty="0" err="1" smtClean="0"/>
              <a:t>Max</a:t>
            </a:r>
            <a:r>
              <a:rPr lang="it-IT" sz="800" i="1" dirty="0" smtClean="0"/>
              <a:t> time to</a:t>
            </a:r>
          </a:p>
          <a:p>
            <a:pPr algn="ctr"/>
            <a:r>
              <a:rPr lang="it-IT" sz="800" i="1" dirty="0" smtClean="0"/>
              <a:t>0% </a:t>
            </a:r>
            <a:r>
              <a:rPr lang="it-IT" sz="800" i="1" dirty="0" err="1" smtClean="0"/>
              <a:t>power</a:t>
            </a:r>
            <a:endParaRPr lang="it-IT" sz="900" i="1" dirty="0"/>
          </a:p>
        </p:txBody>
      </p:sp>
      <p:cxnSp>
        <p:nvCxnSpPr>
          <p:cNvPr id="47" name="Connettore 2 46"/>
          <p:cNvCxnSpPr>
            <a:stCxn id="46" idx="3"/>
          </p:cNvCxnSpPr>
          <p:nvPr/>
        </p:nvCxnSpPr>
        <p:spPr>
          <a:xfrm flipH="1">
            <a:off x="7273387" y="3094221"/>
            <a:ext cx="278656" cy="279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 flipH="1">
            <a:off x="5444122" y="4734603"/>
            <a:ext cx="100700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err="1" smtClean="0"/>
              <a:t>Decrease</a:t>
            </a:r>
            <a:r>
              <a:rPr lang="it-IT" sz="1100" i="1" dirty="0" smtClean="0"/>
              <a:t> zone</a:t>
            </a:r>
          </a:p>
          <a:p>
            <a:pPr algn="ctr"/>
            <a:r>
              <a:rPr lang="it-IT" sz="1100" i="1" dirty="0" err="1" smtClean="0"/>
              <a:t>differential</a:t>
            </a:r>
            <a:endParaRPr lang="it-IT" sz="1200" i="1" dirty="0"/>
          </a:p>
        </p:txBody>
      </p:sp>
      <p:sp>
        <p:nvSpPr>
          <p:cNvPr id="52" name="CasellaDiTesto 51"/>
          <p:cNvSpPr txBox="1"/>
          <p:nvPr/>
        </p:nvSpPr>
        <p:spPr>
          <a:xfrm flipH="1">
            <a:off x="7911450" y="5012273"/>
            <a:ext cx="7938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err="1" smtClean="0"/>
              <a:t>Increase</a:t>
            </a:r>
            <a:r>
              <a:rPr lang="it-IT" sz="1100" i="1" dirty="0" smtClean="0"/>
              <a:t> zone</a:t>
            </a:r>
          </a:p>
          <a:p>
            <a:pPr algn="ctr"/>
            <a:r>
              <a:rPr lang="it-IT" sz="1100" i="1" dirty="0" err="1" smtClean="0"/>
              <a:t>differential</a:t>
            </a:r>
            <a:endParaRPr lang="it-IT" sz="1200" i="1" dirty="0"/>
          </a:p>
        </p:txBody>
      </p:sp>
      <p:sp>
        <p:nvSpPr>
          <p:cNvPr id="53" name="Parentesi graffa chiusa 52"/>
          <p:cNvSpPr/>
          <p:nvPr/>
        </p:nvSpPr>
        <p:spPr>
          <a:xfrm rot="16200000" flipH="1">
            <a:off x="7548822" y="4416192"/>
            <a:ext cx="64800" cy="682706"/>
          </a:xfrm>
          <a:prstGeom prst="rightBrace">
            <a:avLst>
              <a:gd name="adj1" fmla="val 84517"/>
              <a:gd name="adj2" fmla="val 496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Parentesi graffa chiusa 53"/>
          <p:cNvSpPr/>
          <p:nvPr/>
        </p:nvSpPr>
        <p:spPr>
          <a:xfrm rot="16200000" flipH="1">
            <a:off x="5916467" y="4252910"/>
            <a:ext cx="64800" cy="1009270"/>
          </a:xfrm>
          <a:prstGeom prst="rightBrace">
            <a:avLst>
              <a:gd name="adj1" fmla="val 84517"/>
              <a:gd name="adj2" fmla="val 496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9" name="Connettore 2 58"/>
          <p:cNvCxnSpPr>
            <a:stCxn id="52" idx="3"/>
            <a:endCxn id="53" idx="1"/>
          </p:cNvCxnSpPr>
          <p:nvPr/>
        </p:nvCxnSpPr>
        <p:spPr>
          <a:xfrm flipH="1" flipV="1">
            <a:off x="7579071" y="4789945"/>
            <a:ext cx="332379" cy="437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1 54"/>
          <p:cNvCxnSpPr/>
          <p:nvPr/>
        </p:nvCxnSpPr>
        <p:spPr>
          <a:xfrm flipH="1">
            <a:off x="3681624" y="3878577"/>
            <a:ext cx="0" cy="8892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1 55"/>
          <p:cNvCxnSpPr/>
          <p:nvPr/>
        </p:nvCxnSpPr>
        <p:spPr>
          <a:xfrm>
            <a:off x="206189" y="4224314"/>
            <a:ext cx="41991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/>
          <p:cNvCxnSpPr/>
          <p:nvPr/>
        </p:nvCxnSpPr>
        <p:spPr>
          <a:xfrm flipV="1">
            <a:off x="446571" y="2496122"/>
            <a:ext cx="0" cy="22717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1 57"/>
          <p:cNvCxnSpPr/>
          <p:nvPr/>
        </p:nvCxnSpPr>
        <p:spPr>
          <a:xfrm>
            <a:off x="206189" y="4440338"/>
            <a:ext cx="41991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1 59"/>
          <p:cNvCxnSpPr/>
          <p:nvPr/>
        </p:nvCxnSpPr>
        <p:spPr>
          <a:xfrm>
            <a:off x="206189" y="3243205"/>
            <a:ext cx="41991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1 60"/>
          <p:cNvCxnSpPr/>
          <p:nvPr/>
        </p:nvCxnSpPr>
        <p:spPr>
          <a:xfrm flipH="1">
            <a:off x="1886756" y="2784154"/>
            <a:ext cx="1267" cy="1983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1 61"/>
          <p:cNvCxnSpPr/>
          <p:nvPr/>
        </p:nvCxnSpPr>
        <p:spPr>
          <a:xfrm flipH="1">
            <a:off x="1203810" y="3914598"/>
            <a:ext cx="0" cy="8532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1 62"/>
          <p:cNvCxnSpPr/>
          <p:nvPr/>
        </p:nvCxnSpPr>
        <p:spPr>
          <a:xfrm flipH="1">
            <a:off x="2280817" y="4395333"/>
            <a:ext cx="3966" cy="3995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446571" y="4224314"/>
            <a:ext cx="7651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1 64"/>
          <p:cNvCxnSpPr/>
          <p:nvPr/>
        </p:nvCxnSpPr>
        <p:spPr>
          <a:xfrm flipV="1">
            <a:off x="1203812" y="3432226"/>
            <a:ext cx="693995" cy="773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1 65"/>
          <p:cNvCxnSpPr/>
          <p:nvPr/>
        </p:nvCxnSpPr>
        <p:spPr>
          <a:xfrm>
            <a:off x="2678844" y="3243205"/>
            <a:ext cx="1008112" cy="119713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1 66"/>
          <p:cNvCxnSpPr/>
          <p:nvPr/>
        </p:nvCxnSpPr>
        <p:spPr>
          <a:xfrm>
            <a:off x="3686956" y="4440338"/>
            <a:ext cx="43204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/>
          <p:cNvCxnSpPr/>
          <p:nvPr/>
        </p:nvCxnSpPr>
        <p:spPr>
          <a:xfrm flipH="1">
            <a:off x="2672354" y="2784154"/>
            <a:ext cx="1267" cy="1983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/>
          <p:cNvSpPr txBox="1"/>
          <p:nvPr/>
        </p:nvSpPr>
        <p:spPr>
          <a:xfrm>
            <a:off x="-964590" y="2136082"/>
            <a:ext cx="11872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 smtClean="0"/>
              <a:t>Time to </a:t>
            </a:r>
            <a:r>
              <a:rPr lang="it-IT" sz="1400" dirty="0" err="1" smtClean="0"/>
              <a:t>reach</a:t>
            </a:r>
            <a:endParaRPr lang="it-IT" sz="1400" dirty="0" smtClean="0"/>
          </a:p>
          <a:p>
            <a:pPr algn="r"/>
            <a:r>
              <a:rPr lang="it-IT" sz="1400" dirty="0" smtClean="0"/>
              <a:t>0-100%</a:t>
            </a:r>
          </a:p>
          <a:p>
            <a:pPr algn="r"/>
            <a:r>
              <a:rPr lang="it-IT" sz="1400" dirty="0" err="1" smtClean="0"/>
              <a:t>Ouput</a:t>
            </a:r>
            <a:r>
              <a:rPr lang="it-IT" sz="1400" dirty="0" smtClean="0"/>
              <a:t> </a:t>
            </a:r>
            <a:r>
              <a:rPr lang="it-IT" sz="1400" dirty="0" err="1" smtClean="0"/>
              <a:t>power</a:t>
            </a:r>
            <a:endParaRPr lang="it-IT" sz="1600" dirty="0"/>
          </a:p>
        </p:txBody>
      </p:sp>
      <p:sp>
        <p:nvSpPr>
          <p:cNvPr id="70" name="Rettangolo 69"/>
          <p:cNvSpPr/>
          <p:nvPr/>
        </p:nvSpPr>
        <p:spPr>
          <a:xfrm>
            <a:off x="1887773" y="3878577"/>
            <a:ext cx="794383" cy="732780"/>
          </a:xfrm>
          <a:prstGeom prst="rect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CasellaDiTesto 70"/>
          <p:cNvSpPr txBox="1"/>
          <p:nvPr/>
        </p:nvSpPr>
        <p:spPr>
          <a:xfrm>
            <a:off x="3859946" y="4584354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P (or T)</a:t>
            </a:r>
            <a:endParaRPr lang="it-IT" sz="1600" dirty="0"/>
          </a:p>
        </p:txBody>
      </p:sp>
      <p:cxnSp>
        <p:nvCxnSpPr>
          <p:cNvPr id="72" name="Connettore 2 71"/>
          <p:cNvCxnSpPr>
            <a:stCxn id="74" idx="0"/>
          </p:cNvCxnSpPr>
          <p:nvPr/>
        </p:nvCxnSpPr>
        <p:spPr>
          <a:xfrm flipV="1">
            <a:off x="1897807" y="4640948"/>
            <a:ext cx="328776" cy="331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1 72"/>
          <p:cNvCxnSpPr/>
          <p:nvPr/>
        </p:nvCxnSpPr>
        <p:spPr>
          <a:xfrm flipH="1">
            <a:off x="1886756" y="3878577"/>
            <a:ext cx="1266" cy="737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73"/>
          <p:cNvSpPr txBox="1"/>
          <p:nvPr/>
        </p:nvSpPr>
        <p:spPr>
          <a:xfrm>
            <a:off x="1569031" y="4971977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i="1" dirty="0" err="1" smtClean="0"/>
              <a:t>Setpoint</a:t>
            </a:r>
            <a:endParaRPr lang="it-IT" sz="1400" i="1" dirty="0"/>
          </a:p>
        </p:txBody>
      </p:sp>
      <p:sp>
        <p:nvSpPr>
          <p:cNvPr id="75" name="CasellaDiTesto 74"/>
          <p:cNvSpPr txBox="1"/>
          <p:nvPr/>
        </p:nvSpPr>
        <p:spPr>
          <a:xfrm>
            <a:off x="1841503" y="5446385"/>
            <a:ext cx="8915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err="1" smtClean="0"/>
              <a:t>NeutralZone</a:t>
            </a:r>
            <a:endParaRPr lang="it-IT" sz="1100" i="1" dirty="0" smtClean="0"/>
          </a:p>
          <a:p>
            <a:pPr algn="ctr"/>
            <a:r>
              <a:rPr lang="it-IT" sz="1100" i="1" dirty="0" err="1" smtClean="0"/>
              <a:t>differential</a:t>
            </a:r>
            <a:endParaRPr lang="it-IT" sz="1200" i="1" dirty="0"/>
          </a:p>
        </p:txBody>
      </p:sp>
      <p:sp>
        <p:nvSpPr>
          <p:cNvPr id="76" name="Parentesi graffa chiusa 75"/>
          <p:cNvSpPr/>
          <p:nvPr/>
        </p:nvSpPr>
        <p:spPr>
          <a:xfrm rot="5400000">
            <a:off x="2443681" y="4597960"/>
            <a:ext cx="64800" cy="396000"/>
          </a:xfrm>
          <a:prstGeom prst="rightBrace">
            <a:avLst>
              <a:gd name="adj1" fmla="val 6713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7" name="Connettore 2 76"/>
          <p:cNvCxnSpPr>
            <a:stCxn id="75" idx="0"/>
            <a:endCxn id="76" idx="1"/>
          </p:cNvCxnSpPr>
          <p:nvPr/>
        </p:nvCxnSpPr>
        <p:spPr>
          <a:xfrm flipV="1">
            <a:off x="2287299" y="4828360"/>
            <a:ext cx="188782" cy="618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sellaDiTesto 78"/>
          <p:cNvSpPr txBox="1"/>
          <p:nvPr/>
        </p:nvSpPr>
        <p:spPr>
          <a:xfrm>
            <a:off x="-826026" y="4309533"/>
            <a:ext cx="10486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100" i="1" dirty="0" err="1" smtClean="0"/>
              <a:t>Min</a:t>
            </a:r>
            <a:r>
              <a:rPr lang="it-IT" sz="1100" i="1" dirty="0" smtClean="0"/>
              <a:t> time 100%</a:t>
            </a:r>
            <a:endParaRPr lang="it-IT" sz="1200" i="1" dirty="0"/>
          </a:p>
        </p:txBody>
      </p:sp>
      <p:cxnSp>
        <p:nvCxnSpPr>
          <p:cNvPr id="80" name="Connettore 2 79"/>
          <p:cNvCxnSpPr/>
          <p:nvPr/>
        </p:nvCxnSpPr>
        <p:spPr>
          <a:xfrm>
            <a:off x="442432" y="2784154"/>
            <a:ext cx="1444324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2 80"/>
          <p:cNvCxnSpPr/>
          <p:nvPr/>
        </p:nvCxnSpPr>
        <p:spPr>
          <a:xfrm>
            <a:off x="2678844" y="2784154"/>
            <a:ext cx="1444324" cy="0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2 81"/>
          <p:cNvCxnSpPr/>
          <p:nvPr/>
        </p:nvCxnSpPr>
        <p:spPr>
          <a:xfrm>
            <a:off x="1897807" y="2784154"/>
            <a:ext cx="774547" cy="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/>
          <p:cNvSpPr txBox="1"/>
          <p:nvPr/>
        </p:nvSpPr>
        <p:spPr>
          <a:xfrm>
            <a:off x="756437" y="2409886"/>
            <a:ext cx="81631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err="1" smtClean="0"/>
              <a:t>Decreasing</a:t>
            </a:r>
            <a:endParaRPr lang="it-IT" sz="1100" i="1" dirty="0" smtClean="0"/>
          </a:p>
          <a:p>
            <a:pPr algn="ctr"/>
            <a:r>
              <a:rPr lang="it-IT" sz="1100" i="1" dirty="0" smtClean="0"/>
              <a:t>band</a:t>
            </a:r>
            <a:endParaRPr lang="it-IT" sz="1200" i="1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1977945" y="2409886"/>
            <a:ext cx="6142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err="1" smtClean="0"/>
              <a:t>Neutral</a:t>
            </a:r>
            <a:endParaRPr lang="it-IT" sz="1100" i="1" dirty="0" smtClean="0"/>
          </a:p>
          <a:p>
            <a:pPr algn="ctr"/>
            <a:r>
              <a:rPr lang="it-IT" sz="1100" i="1" dirty="0" smtClean="0"/>
              <a:t>zone</a:t>
            </a:r>
            <a:endParaRPr lang="it-IT" sz="1200" i="1" dirty="0"/>
          </a:p>
        </p:txBody>
      </p:sp>
      <p:sp>
        <p:nvSpPr>
          <p:cNvPr id="85" name="CasellaDiTesto 84"/>
          <p:cNvSpPr txBox="1"/>
          <p:nvPr/>
        </p:nvSpPr>
        <p:spPr>
          <a:xfrm>
            <a:off x="3016125" y="2409886"/>
            <a:ext cx="76976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err="1" smtClean="0"/>
              <a:t>Increasing</a:t>
            </a:r>
            <a:endParaRPr lang="it-IT" sz="1100" i="1" dirty="0" smtClean="0"/>
          </a:p>
          <a:p>
            <a:pPr algn="ctr"/>
            <a:r>
              <a:rPr lang="it-IT" sz="1100" i="1" dirty="0" smtClean="0"/>
              <a:t>band</a:t>
            </a:r>
            <a:endParaRPr lang="it-IT" sz="1200" i="1" dirty="0"/>
          </a:p>
        </p:txBody>
      </p:sp>
      <p:cxnSp>
        <p:nvCxnSpPr>
          <p:cNvPr id="86" name="Connettore 1 85"/>
          <p:cNvCxnSpPr/>
          <p:nvPr/>
        </p:nvCxnSpPr>
        <p:spPr>
          <a:xfrm>
            <a:off x="206189" y="3432226"/>
            <a:ext cx="41991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1 86"/>
          <p:cNvCxnSpPr/>
          <p:nvPr/>
        </p:nvCxnSpPr>
        <p:spPr>
          <a:xfrm flipH="1">
            <a:off x="2672494" y="3878577"/>
            <a:ext cx="1266" cy="737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1 87"/>
          <p:cNvCxnSpPr/>
          <p:nvPr/>
        </p:nvCxnSpPr>
        <p:spPr>
          <a:xfrm>
            <a:off x="1872406" y="3878577"/>
            <a:ext cx="810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2 88"/>
          <p:cNvCxnSpPr/>
          <p:nvPr/>
        </p:nvCxnSpPr>
        <p:spPr>
          <a:xfrm>
            <a:off x="206189" y="4611357"/>
            <a:ext cx="431879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sellaDiTesto 89"/>
          <p:cNvSpPr txBox="1"/>
          <p:nvPr/>
        </p:nvSpPr>
        <p:spPr>
          <a:xfrm>
            <a:off x="-681756" y="4092824"/>
            <a:ext cx="9044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100" i="1" dirty="0" err="1" smtClean="0"/>
              <a:t>Min</a:t>
            </a:r>
            <a:r>
              <a:rPr lang="it-IT" sz="1100" i="1" dirty="0" smtClean="0"/>
              <a:t> time 0%</a:t>
            </a:r>
            <a:endParaRPr lang="it-IT" sz="1200" i="1" dirty="0"/>
          </a:p>
        </p:txBody>
      </p:sp>
      <p:sp>
        <p:nvSpPr>
          <p:cNvPr id="91" name="CasellaDiTesto 90"/>
          <p:cNvSpPr txBox="1"/>
          <p:nvPr/>
        </p:nvSpPr>
        <p:spPr>
          <a:xfrm>
            <a:off x="-854881" y="3112400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100" i="1" dirty="0" err="1" smtClean="0"/>
              <a:t>Max</a:t>
            </a:r>
            <a:r>
              <a:rPr lang="it-IT" sz="1100" i="1" dirty="0" smtClean="0"/>
              <a:t> time 100%</a:t>
            </a:r>
            <a:endParaRPr lang="it-IT" sz="1200" i="1" dirty="0"/>
          </a:p>
        </p:txBody>
      </p:sp>
      <p:sp>
        <p:nvSpPr>
          <p:cNvPr id="92" name="CasellaDiTesto 91"/>
          <p:cNvSpPr txBox="1"/>
          <p:nvPr/>
        </p:nvSpPr>
        <p:spPr>
          <a:xfrm>
            <a:off x="-710610" y="3301421"/>
            <a:ext cx="9332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100" i="1" dirty="0" err="1" smtClean="0"/>
              <a:t>Max</a:t>
            </a:r>
            <a:r>
              <a:rPr lang="it-IT" sz="1100" i="1" dirty="0" smtClean="0"/>
              <a:t> time 0%</a:t>
            </a:r>
            <a:endParaRPr lang="it-IT" sz="1200" i="1" dirty="0"/>
          </a:p>
        </p:txBody>
      </p:sp>
      <p:sp>
        <p:nvSpPr>
          <p:cNvPr id="93" name="CasellaDiTesto 92"/>
          <p:cNvSpPr txBox="1"/>
          <p:nvPr/>
        </p:nvSpPr>
        <p:spPr>
          <a:xfrm>
            <a:off x="3033143" y="2877648"/>
            <a:ext cx="699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i="1" dirty="0" err="1" smtClean="0"/>
              <a:t>Max</a:t>
            </a:r>
            <a:r>
              <a:rPr lang="it-IT" sz="800" i="1" dirty="0" smtClean="0"/>
              <a:t> time to</a:t>
            </a:r>
          </a:p>
          <a:p>
            <a:pPr algn="ctr"/>
            <a:r>
              <a:rPr lang="it-IT" sz="800" i="1" dirty="0" smtClean="0"/>
              <a:t>100% </a:t>
            </a:r>
            <a:r>
              <a:rPr lang="it-IT" sz="800" i="1" dirty="0" err="1" smtClean="0"/>
              <a:t>power</a:t>
            </a:r>
            <a:endParaRPr lang="it-IT" sz="900" i="1" dirty="0"/>
          </a:p>
        </p:txBody>
      </p:sp>
      <p:cxnSp>
        <p:nvCxnSpPr>
          <p:cNvPr id="94" name="Connettore 2 93"/>
          <p:cNvCxnSpPr>
            <a:stCxn id="93" idx="1"/>
          </p:cNvCxnSpPr>
          <p:nvPr/>
        </p:nvCxnSpPr>
        <p:spPr>
          <a:xfrm flipH="1">
            <a:off x="2691197" y="3046925"/>
            <a:ext cx="341946" cy="169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sellaDiTesto 94"/>
          <p:cNvSpPr txBox="1"/>
          <p:nvPr/>
        </p:nvSpPr>
        <p:spPr>
          <a:xfrm>
            <a:off x="3703113" y="3576044"/>
            <a:ext cx="699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i="1" dirty="0" err="1" smtClean="0"/>
              <a:t>Min</a:t>
            </a:r>
            <a:r>
              <a:rPr lang="it-IT" sz="800" i="1" dirty="0" smtClean="0"/>
              <a:t> time to</a:t>
            </a:r>
          </a:p>
          <a:p>
            <a:pPr algn="ctr"/>
            <a:r>
              <a:rPr lang="it-IT" sz="800" i="1" dirty="0" smtClean="0"/>
              <a:t>100% </a:t>
            </a:r>
            <a:r>
              <a:rPr lang="it-IT" sz="800" i="1" dirty="0" err="1" smtClean="0"/>
              <a:t>power</a:t>
            </a:r>
            <a:endParaRPr lang="it-IT" sz="900" i="1" dirty="0"/>
          </a:p>
        </p:txBody>
      </p:sp>
      <p:cxnSp>
        <p:nvCxnSpPr>
          <p:cNvPr id="96" name="Connettore 2 95"/>
          <p:cNvCxnSpPr>
            <a:stCxn id="95" idx="2"/>
          </p:cNvCxnSpPr>
          <p:nvPr/>
        </p:nvCxnSpPr>
        <p:spPr>
          <a:xfrm flipH="1">
            <a:off x="3950605" y="3914598"/>
            <a:ext cx="102123" cy="480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sellaDiTesto 96"/>
          <p:cNvSpPr txBox="1"/>
          <p:nvPr/>
        </p:nvSpPr>
        <p:spPr>
          <a:xfrm>
            <a:off x="526944" y="3669736"/>
            <a:ext cx="670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i="1" dirty="0" err="1" smtClean="0"/>
              <a:t>Min</a:t>
            </a:r>
            <a:r>
              <a:rPr lang="it-IT" sz="800" i="1" dirty="0" smtClean="0"/>
              <a:t> time to</a:t>
            </a:r>
          </a:p>
          <a:p>
            <a:pPr algn="ctr"/>
            <a:r>
              <a:rPr lang="it-IT" sz="800" i="1" dirty="0" smtClean="0"/>
              <a:t>0% </a:t>
            </a:r>
            <a:r>
              <a:rPr lang="it-IT" sz="800" i="1" dirty="0" err="1" smtClean="0"/>
              <a:t>power</a:t>
            </a:r>
            <a:endParaRPr lang="it-IT" sz="900" i="1" dirty="0"/>
          </a:p>
        </p:txBody>
      </p:sp>
      <p:cxnSp>
        <p:nvCxnSpPr>
          <p:cNvPr id="98" name="Connettore 2 97"/>
          <p:cNvCxnSpPr>
            <a:stCxn id="97" idx="2"/>
          </p:cNvCxnSpPr>
          <p:nvPr/>
        </p:nvCxnSpPr>
        <p:spPr>
          <a:xfrm flipH="1">
            <a:off x="862131" y="4008290"/>
            <a:ext cx="1" cy="196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sellaDiTesto 98"/>
          <p:cNvSpPr txBox="1"/>
          <p:nvPr/>
        </p:nvSpPr>
        <p:spPr>
          <a:xfrm>
            <a:off x="818025" y="2928170"/>
            <a:ext cx="756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i="1" dirty="0" err="1" smtClean="0"/>
              <a:t>Max</a:t>
            </a:r>
            <a:r>
              <a:rPr lang="it-IT" sz="800" i="1" dirty="0" smtClean="0"/>
              <a:t> time to</a:t>
            </a:r>
          </a:p>
          <a:p>
            <a:pPr algn="ctr"/>
            <a:r>
              <a:rPr lang="it-IT" sz="800" i="1" dirty="0" smtClean="0"/>
              <a:t>0% </a:t>
            </a:r>
            <a:r>
              <a:rPr lang="it-IT" sz="800" i="1" dirty="0" err="1" smtClean="0"/>
              <a:t>power</a:t>
            </a:r>
            <a:endParaRPr lang="it-IT" sz="900" i="1" dirty="0"/>
          </a:p>
        </p:txBody>
      </p:sp>
      <p:cxnSp>
        <p:nvCxnSpPr>
          <p:cNvPr id="100" name="Connettore 2 99"/>
          <p:cNvCxnSpPr>
            <a:stCxn id="99" idx="3"/>
          </p:cNvCxnSpPr>
          <p:nvPr/>
        </p:nvCxnSpPr>
        <p:spPr>
          <a:xfrm>
            <a:off x="1574341" y="3097447"/>
            <a:ext cx="278656" cy="279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sellaDiTesto 100"/>
          <p:cNvSpPr txBox="1"/>
          <p:nvPr/>
        </p:nvSpPr>
        <p:spPr>
          <a:xfrm>
            <a:off x="2714541" y="4780714"/>
            <a:ext cx="9605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err="1" smtClean="0"/>
              <a:t>Increase</a:t>
            </a:r>
            <a:r>
              <a:rPr lang="it-IT" sz="1100" i="1" dirty="0" smtClean="0"/>
              <a:t> zone</a:t>
            </a:r>
          </a:p>
          <a:p>
            <a:pPr algn="ctr"/>
            <a:r>
              <a:rPr lang="it-IT" sz="1100" i="1" dirty="0" err="1" smtClean="0"/>
              <a:t>differential</a:t>
            </a:r>
            <a:endParaRPr lang="it-IT" sz="1200" i="1" dirty="0"/>
          </a:p>
        </p:txBody>
      </p:sp>
      <p:sp>
        <p:nvSpPr>
          <p:cNvPr id="103" name="Parentesi graffa chiusa 102"/>
          <p:cNvSpPr/>
          <p:nvPr/>
        </p:nvSpPr>
        <p:spPr>
          <a:xfrm rot="5400000">
            <a:off x="3144589" y="4291325"/>
            <a:ext cx="64800" cy="1009270"/>
          </a:xfrm>
          <a:prstGeom prst="rightBrace">
            <a:avLst>
              <a:gd name="adj1" fmla="val 84517"/>
              <a:gd name="adj2" fmla="val 496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CasellaDiTesto 103"/>
          <p:cNvSpPr txBox="1"/>
          <p:nvPr/>
        </p:nvSpPr>
        <p:spPr>
          <a:xfrm>
            <a:off x="328867" y="5030512"/>
            <a:ext cx="100700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i="1" dirty="0" err="1" smtClean="0"/>
              <a:t>Decrease</a:t>
            </a:r>
            <a:r>
              <a:rPr lang="it-IT" sz="1100" i="1" dirty="0" smtClean="0"/>
              <a:t> zone</a:t>
            </a:r>
          </a:p>
          <a:p>
            <a:pPr algn="ctr"/>
            <a:r>
              <a:rPr lang="it-IT" sz="1100" i="1" dirty="0" err="1" smtClean="0"/>
              <a:t>differential</a:t>
            </a:r>
            <a:endParaRPr lang="it-IT" sz="1200" i="1" dirty="0"/>
          </a:p>
        </p:txBody>
      </p:sp>
      <p:sp>
        <p:nvSpPr>
          <p:cNvPr id="105" name="Parentesi graffa chiusa 104"/>
          <p:cNvSpPr/>
          <p:nvPr/>
        </p:nvSpPr>
        <p:spPr>
          <a:xfrm rot="5400000">
            <a:off x="1515416" y="4435889"/>
            <a:ext cx="72988" cy="684210"/>
          </a:xfrm>
          <a:prstGeom prst="rightBrace">
            <a:avLst>
              <a:gd name="adj1" fmla="val 84517"/>
              <a:gd name="adj2" fmla="val 496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6" name="Connettore 2 105"/>
          <p:cNvCxnSpPr>
            <a:stCxn id="104" idx="0"/>
          </p:cNvCxnSpPr>
          <p:nvPr/>
        </p:nvCxnSpPr>
        <p:spPr>
          <a:xfrm flipV="1">
            <a:off x="832370" y="4811851"/>
            <a:ext cx="728809" cy="218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50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432</Words>
  <Application>Microsoft Office PowerPoint</Application>
  <PresentationFormat>Presentazione su schermo (4:3)</PresentationFormat>
  <Paragraphs>206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CAREL INDUSTRIES S.r.l.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Roveron</dc:creator>
  <cp:lastModifiedBy>Pietro Ghisellini</cp:lastModifiedBy>
  <cp:revision>9</cp:revision>
  <dcterms:created xsi:type="dcterms:W3CDTF">2016-05-03T11:53:54Z</dcterms:created>
  <dcterms:modified xsi:type="dcterms:W3CDTF">2016-05-03T13:50:12Z</dcterms:modified>
</cp:coreProperties>
</file>