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5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9"/>
    <a:srgbClr val="F22E00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>
      <p:cViewPr>
        <p:scale>
          <a:sx n="125" d="100"/>
          <a:sy n="125" d="100"/>
        </p:scale>
        <p:origin x="-153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F559-8086-4282-A0D9-D17A6C493903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835E-2A27-4EB4-9924-438833CD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00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835E-2A27-4EB4-9924-438833CD27D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92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9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7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6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2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1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0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0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DE5F-DB6D-4747-939B-029D764E62AB}" type="datetimeFigureOut">
              <a:rPr lang="it-IT" smtClean="0"/>
              <a:t>16/12/2014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3BEE-EF4A-4234-8E8E-75A6D4D14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00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tangolo 69"/>
          <p:cNvSpPr/>
          <p:nvPr/>
        </p:nvSpPr>
        <p:spPr>
          <a:xfrm>
            <a:off x="3732461" y="1726359"/>
            <a:ext cx="1415604" cy="2001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91485" y="2169150"/>
            <a:ext cx="1044947" cy="270001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Elaborazione 7"/>
          <p:cNvSpPr/>
          <p:nvPr/>
        </p:nvSpPr>
        <p:spPr>
          <a:xfrm>
            <a:off x="140257" y="2417208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4972" y="2852936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179512" y="4121572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6969" y="4422304"/>
            <a:ext cx="1180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DefCompScrollDigital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Startup management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Valve timing</a:t>
            </a: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515815" y="2550096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CompScrollDigital</a:t>
            </a:r>
            <a:endParaRPr lang="it-IT" sz="900" dirty="0"/>
          </a:p>
        </p:txBody>
      </p:sp>
      <p:sp>
        <p:nvSpPr>
          <p:cNvPr id="24" name="Elaborazione 23"/>
          <p:cNvSpPr/>
          <p:nvPr/>
        </p:nvSpPr>
        <p:spPr>
          <a:xfrm>
            <a:off x="1240156" y="2417208"/>
            <a:ext cx="600408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Based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on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suction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gas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return</a:t>
            </a:r>
            <a:endParaRPr lang="it-IT" sz="9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194753" y="285293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EnvModify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24" idx="1"/>
          </p:cNvCxnSpPr>
          <p:nvPr/>
        </p:nvCxnSpPr>
        <p:spPr>
          <a:xfrm>
            <a:off x="802329" y="2669236"/>
            <a:ext cx="43782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744081" y="238492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39" name="Connettore 2 38"/>
          <p:cNvCxnSpPr>
            <a:stCxn id="24" idx="3"/>
          </p:cNvCxnSpPr>
          <p:nvPr/>
        </p:nvCxnSpPr>
        <p:spPr>
          <a:xfrm flipV="1">
            <a:off x="1840564" y="2667374"/>
            <a:ext cx="498660" cy="186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1776249" y="239127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043608" y="3382253"/>
            <a:ext cx="2900675" cy="919339"/>
          </a:xfrm>
          <a:prstGeom prst="bentConnector3">
            <a:avLst>
              <a:gd name="adj1" fmla="val 7167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043608" y="2468508"/>
            <a:ext cx="6563709" cy="1833084"/>
          </a:xfrm>
          <a:prstGeom prst="bentConnector3">
            <a:avLst>
              <a:gd name="adj1" fmla="val 978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cxnSp>
        <p:nvCxnSpPr>
          <p:cNvPr id="137" name="Connettore 2 136"/>
          <p:cNvCxnSpPr/>
          <p:nvPr/>
        </p:nvCxnSpPr>
        <p:spPr>
          <a:xfrm>
            <a:off x="8453729" y="1962696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8403578" y="1772816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 smtClean="0"/>
              <a:t>filter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152385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782686" y="2802850"/>
            <a:ext cx="1560844" cy="579403"/>
          </a:xfrm>
          <a:prstGeom prst="bentConnector3">
            <a:avLst>
              <a:gd name="adj1" fmla="val 8981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126980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576142" y="3181226"/>
            <a:ext cx="3359614" cy="6330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>
            <a:off x="7407905" y="1163424"/>
            <a:ext cx="1215211" cy="1639426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092" y="1927865"/>
            <a:ext cx="104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default</a:t>
            </a:r>
            <a:endParaRPr lang="it-IT" sz="1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3803640" y="1311151"/>
            <a:ext cx="128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prevent</a:t>
            </a:r>
            <a:endParaRPr lang="it-IT" sz="12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CasellaDiTesto 73"/>
          <p:cNvSpPr txBox="1"/>
          <p:nvPr/>
        </p:nvSpPr>
        <p:spPr>
          <a:xfrm>
            <a:off x="7363433" y="735087"/>
            <a:ext cx="128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compressor</a:t>
            </a:r>
            <a:endParaRPr lang="it-IT" sz="12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z="1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2002724" y="965919"/>
            <a:ext cx="1566282" cy="809278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1869965" y="703729"/>
            <a:ext cx="18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</a:t>
            </a:r>
            <a:r>
              <a:rPr lang="it-IT" sz="12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larm</a:t>
            </a:r>
            <a:r>
              <a:rPr lang="it-IT" sz="1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management</a:t>
            </a:r>
            <a:endParaRPr lang="it-IT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Rettangolo 76"/>
          <p:cNvSpPr/>
          <p:nvPr/>
        </p:nvSpPr>
        <p:spPr>
          <a:xfrm>
            <a:off x="6638007" y="1772816"/>
            <a:ext cx="720080" cy="103003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80" name="CasellaDiTesto 79"/>
          <p:cNvSpPr txBox="1"/>
          <p:nvPr/>
        </p:nvSpPr>
        <p:spPr>
          <a:xfrm>
            <a:off x="6571114" y="2751311"/>
            <a:ext cx="90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machine</a:t>
            </a:r>
          </a:p>
          <a:p>
            <a:pPr algn="ctr"/>
            <a:r>
              <a:rPr lang="it-IT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s</a:t>
            </a:r>
            <a:r>
              <a:rPr lang="it-IT" sz="1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tatus</a:t>
            </a:r>
            <a:endParaRPr lang="it-IT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5432921" y="1761854"/>
            <a:ext cx="936104" cy="123961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259963" y="1334558"/>
            <a:ext cx="128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timing</a:t>
            </a:r>
          </a:p>
          <a:p>
            <a:pPr algn="ctr"/>
            <a:r>
              <a:rPr lang="it-IT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1194754" y="2170956"/>
            <a:ext cx="2160240" cy="96286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/>
          <p:cNvSpPr txBox="1"/>
          <p:nvPr/>
        </p:nvSpPr>
        <p:spPr>
          <a:xfrm>
            <a:off x="1253188" y="3118058"/>
            <a:ext cx="2086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it-IT" sz="12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nvelope</a:t>
            </a:r>
            <a:r>
              <a:rPr lang="it-IT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management</a:t>
            </a:r>
            <a:endParaRPr lang="it-IT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/>
          <p:cNvSpPr/>
          <p:nvPr/>
        </p:nvSpPr>
        <p:spPr>
          <a:xfrm>
            <a:off x="140257" y="2417208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4972" y="2852936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179512" y="4121572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6969" y="4422304"/>
            <a:ext cx="1180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DefCompScrollDigital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Startup management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Valve timing</a:t>
            </a: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515815" y="2550096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CompScrollDigital</a:t>
            </a:r>
            <a:endParaRPr lang="it-IT" sz="900" dirty="0"/>
          </a:p>
        </p:txBody>
      </p:sp>
      <p:sp>
        <p:nvSpPr>
          <p:cNvPr id="24" name="Elaborazione 23"/>
          <p:cNvSpPr/>
          <p:nvPr/>
        </p:nvSpPr>
        <p:spPr>
          <a:xfrm>
            <a:off x="1240156" y="2417208"/>
            <a:ext cx="600408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Based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on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suction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gas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return</a:t>
            </a:r>
            <a:endParaRPr lang="it-IT" sz="9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194753" y="285293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EnvModify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24" idx="1"/>
          </p:cNvCxnSpPr>
          <p:nvPr/>
        </p:nvCxnSpPr>
        <p:spPr>
          <a:xfrm>
            <a:off x="802329" y="2669236"/>
            <a:ext cx="43782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744081" y="238492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39" name="Connettore 2 38"/>
          <p:cNvCxnSpPr>
            <a:stCxn id="24" idx="3"/>
          </p:cNvCxnSpPr>
          <p:nvPr/>
        </p:nvCxnSpPr>
        <p:spPr>
          <a:xfrm flipV="1">
            <a:off x="1840564" y="2667374"/>
            <a:ext cx="498660" cy="186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1776249" y="239127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043608" y="3382253"/>
            <a:ext cx="2900675" cy="919339"/>
          </a:xfrm>
          <a:prstGeom prst="bentConnector3">
            <a:avLst>
              <a:gd name="adj1" fmla="val 7167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043608" y="2468508"/>
            <a:ext cx="6563709" cy="1833084"/>
          </a:xfrm>
          <a:prstGeom prst="bentConnector3">
            <a:avLst>
              <a:gd name="adj1" fmla="val 978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cxnSp>
        <p:nvCxnSpPr>
          <p:cNvPr id="137" name="Connettore 2 136"/>
          <p:cNvCxnSpPr/>
          <p:nvPr/>
        </p:nvCxnSpPr>
        <p:spPr>
          <a:xfrm>
            <a:off x="8453729" y="1962696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8403578" y="1772816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 smtClean="0"/>
              <a:t>filter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152385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782686" y="2802850"/>
            <a:ext cx="1560844" cy="579403"/>
          </a:xfrm>
          <a:prstGeom prst="bentConnector3">
            <a:avLst>
              <a:gd name="adj1" fmla="val 8981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126980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576142" y="3181226"/>
            <a:ext cx="3359614" cy="6330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/>
          <p:cNvSpPr/>
          <p:nvPr/>
        </p:nvSpPr>
        <p:spPr>
          <a:xfrm>
            <a:off x="48773" y="2417208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-36512" y="2852936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367533" y="4121572"/>
            <a:ext cx="864096" cy="360040"/>
          </a:xfrm>
          <a:prstGeom prst="flowChartProcess">
            <a:avLst/>
          </a:prstGeom>
          <a:solidFill>
            <a:srgbClr val="DBEEF4">
              <a:alpha val="3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23517" y="4422304"/>
            <a:ext cx="1180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DefCompScrollDigital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rgbClr val="DBEEF4">
              <a:alpha val="3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Startup management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Valve timing</a:t>
            </a: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515815" y="2550096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CompScrollDigital</a:t>
            </a:r>
            <a:endParaRPr lang="it-IT" sz="900" dirty="0"/>
          </a:p>
        </p:txBody>
      </p:sp>
      <p:sp>
        <p:nvSpPr>
          <p:cNvPr id="24" name="Elaborazione 23"/>
          <p:cNvSpPr/>
          <p:nvPr/>
        </p:nvSpPr>
        <p:spPr>
          <a:xfrm>
            <a:off x="1240156" y="2417208"/>
            <a:ext cx="600408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Based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on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suction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gas </a:t>
            </a:r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return</a:t>
            </a:r>
            <a:endParaRPr lang="it-IT" sz="9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194753" y="285293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EnvModify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24" idx="1"/>
          </p:cNvCxnSpPr>
          <p:nvPr/>
        </p:nvCxnSpPr>
        <p:spPr>
          <a:xfrm>
            <a:off x="710845" y="2669236"/>
            <a:ext cx="529311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52597" y="238492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39" name="Connettore 2 38"/>
          <p:cNvCxnSpPr>
            <a:stCxn id="24" idx="3"/>
          </p:cNvCxnSpPr>
          <p:nvPr/>
        </p:nvCxnSpPr>
        <p:spPr>
          <a:xfrm flipV="1">
            <a:off x="1840564" y="2667374"/>
            <a:ext cx="498660" cy="186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1776249" y="239127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231629" y="3382253"/>
            <a:ext cx="2704127" cy="919339"/>
          </a:xfrm>
          <a:prstGeom prst="bentConnector3">
            <a:avLst>
              <a:gd name="adj1" fmla="val 8522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231629" y="2468508"/>
            <a:ext cx="6367161" cy="1833084"/>
          </a:xfrm>
          <a:prstGeom prst="bentConnector3">
            <a:avLst>
              <a:gd name="adj1" fmla="val 9631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cxnSp>
        <p:nvCxnSpPr>
          <p:cNvPr id="137" name="Connettore 2 136"/>
          <p:cNvCxnSpPr/>
          <p:nvPr/>
        </p:nvCxnSpPr>
        <p:spPr>
          <a:xfrm>
            <a:off x="8453729" y="1962696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8403578" y="1772816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 smtClean="0"/>
              <a:t>filter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60901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691202" y="2802850"/>
            <a:ext cx="1648022" cy="579403"/>
          </a:xfrm>
          <a:prstGeom prst="bentConnector3">
            <a:avLst>
              <a:gd name="adj1" fmla="val 8737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35496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484658" y="3181226"/>
            <a:ext cx="3439270" cy="633075"/>
          </a:xfrm>
          <a:prstGeom prst="bentConnector3">
            <a:avLst>
              <a:gd name="adj1" fmla="val 8286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lil.ino.it/seminars/ililseminarsimages/p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9" y="3995380"/>
            <a:ext cx="712246" cy="71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Elaborazione 59"/>
          <p:cNvSpPr/>
          <p:nvPr/>
        </p:nvSpPr>
        <p:spPr>
          <a:xfrm>
            <a:off x="815846" y="4697636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830953" y="4998368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DefCompStep</a:t>
            </a:r>
            <a:endParaRPr lang="it-IT" sz="900" dirty="0"/>
          </a:p>
        </p:txBody>
      </p:sp>
      <p:pic>
        <p:nvPicPr>
          <p:cNvPr id="64" name="Picture 2" descr="http://ilil.ino.it/seminars/ililseminarsimages/pa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50" y="1626061"/>
            <a:ext cx="915788" cy="9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Elaborazione 64"/>
          <p:cNvSpPr/>
          <p:nvPr/>
        </p:nvSpPr>
        <p:spPr>
          <a:xfrm>
            <a:off x="815846" y="5345708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Valve</a:t>
            </a: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863013" y="5646440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DefCompVlv</a:t>
            </a:r>
            <a:endParaRPr lang="it-IT" sz="900" dirty="0"/>
          </a:p>
        </p:txBody>
      </p:sp>
      <p:sp>
        <p:nvSpPr>
          <p:cNvPr id="69" name="Elaborazione 68"/>
          <p:cNvSpPr/>
          <p:nvPr/>
        </p:nvSpPr>
        <p:spPr>
          <a:xfrm>
            <a:off x="8172400" y="2780928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233193" y="3918248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Comp_STEP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137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/>
          <p:cNvSpPr/>
          <p:nvPr/>
        </p:nvSpPr>
        <p:spPr>
          <a:xfrm>
            <a:off x="356281" y="2348880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70996" y="2784608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367533" y="4121572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82000" y="4422304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DefCompStepless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600089" y="255009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CompStepless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12" idx="1"/>
          </p:cNvCxnSpPr>
          <p:nvPr/>
        </p:nvCxnSpPr>
        <p:spPr>
          <a:xfrm>
            <a:off x="1018353" y="2600908"/>
            <a:ext cx="1325177" cy="226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960105" y="2319263"/>
            <a:ext cx="6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231629" y="3382253"/>
            <a:ext cx="2704127" cy="919339"/>
          </a:xfrm>
          <a:prstGeom prst="bentConnector3">
            <a:avLst>
              <a:gd name="adj1" fmla="val 8522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231629" y="2468508"/>
            <a:ext cx="6367161" cy="1833084"/>
          </a:xfrm>
          <a:prstGeom prst="bentConnector3">
            <a:avLst>
              <a:gd name="adj1" fmla="val 9631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341299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971600" y="2802850"/>
            <a:ext cx="1371930" cy="5794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378422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827584" y="3159456"/>
            <a:ext cx="3108172" cy="654845"/>
          </a:xfrm>
          <a:prstGeom prst="bentConnector3">
            <a:avLst>
              <a:gd name="adj1" fmla="val 7966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aborazione 59"/>
          <p:cNvSpPr/>
          <p:nvPr/>
        </p:nvSpPr>
        <p:spPr>
          <a:xfrm>
            <a:off x="376051" y="5281104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Valves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17861" y="5578636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DefCompVlv</a:t>
            </a:r>
            <a:endParaRPr lang="it-IT" sz="900" dirty="0"/>
          </a:p>
        </p:txBody>
      </p:sp>
      <p:sp>
        <p:nvSpPr>
          <p:cNvPr id="64" name="Elaborazione 63"/>
          <p:cNvSpPr/>
          <p:nvPr/>
        </p:nvSpPr>
        <p:spPr>
          <a:xfrm>
            <a:off x="7581096" y="5044976"/>
            <a:ext cx="864096" cy="83229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7668344" y="5816744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CompVlvs</a:t>
            </a:r>
            <a:endParaRPr lang="it-IT" sz="900" dirty="0"/>
          </a:p>
        </p:txBody>
      </p:sp>
      <p:cxnSp>
        <p:nvCxnSpPr>
          <p:cNvPr id="3" name="Connettore 2 2"/>
          <p:cNvCxnSpPr>
            <a:stCxn id="60" idx="3"/>
            <a:endCxn id="64" idx="1"/>
          </p:cNvCxnSpPr>
          <p:nvPr/>
        </p:nvCxnSpPr>
        <p:spPr>
          <a:xfrm>
            <a:off x="1240147" y="5461124"/>
            <a:ext cx="63409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/>
          <p:cNvSpPr/>
          <p:nvPr/>
        </p:nvSpPr>
        <p:spPr>
          <a:xfrm>
            <a:off x="356281" y="2348880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70996" y="2784608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367533" y="4121572"/>
            <a:ext cx="864096" cy="360040"/>
          </a:xfrm>
          <a:prstGeom prst="flowChartProcess">
            <a:avLst/>
          </a:prstGeom>
          <a:solidFill>
            <a:srgbClr val="EDF6F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82000" y="4422304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DefCompStepless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rgbClr val="EDF6F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600089" y="255009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CompStepless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12" idx="1"/>
          </p:cNvCxnSpPr>
          <p:nvPr/>
        </p:nvCxnSpPr>
        <p:spPr>
          <a:xfrm>
            <a:off x="1018353" y="2600908"/>
            <a:ext cx="1325177" cy="226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960105" y="2319263"/>
            <a:ext cx="6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231629" y="3382253"/>
            <a:ext cx="2704127" cy="919339"/>
          </a:xfrm>
          <a:prstGeom prst="bentConnector3">
            <a:avLst>
              <a:gd name="adj1" fmla="val 8522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231629" y="2468508"/>
            <a:ext cx="6367161" cy="1833084"/>
          </a:xfrm>
          <a:prstGeom prst="bentConnector3">
            <a:avLst>
              <a:gd name="adj1" fmla="val 9631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341299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971600" y="2802850"/>
            <a:ext cx="1371930" cy="5794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378422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827584" y="3159456"/>
            <a:ext cx="3108172" cy="654845"/>
          </a:xfrm>
          <a:prstGeom prst="bentConnector3">
            <a:avLst>
              <a:gd name="adj1" fmla="val 7966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aborazione 59"/>
          <p:cNvSpPr/>
          <p:nvPr/>
        </p:nvSpPr>
        <p:spPr>
          <a:xfrm>
            <a:off x="376051" y="5281104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Valves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17861" y="5578636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DefCompVlv</a:t>
            </a:r>
            <a:endParaRPr lang="it-IT" sz="900" dirty="0"/>
          </a:p>
        </p:txBody>
      </p:sp>
      <p:sp>
        <p:nvSpPr>
          <p:cNvPr id="64" name="Elaborazione 63"/>
          <p:cNvSpPr/>
          <p:nvPr/>
        </p:nvSpPr>
        <p:spPr>
          <a:xfrm>
            <a:off x="7581096" y="5044976"/>
            <a:ext cx="864096" cy="83229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7668344" y="5816744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CompVlvs</a:t>
            </a:r>
            <a:endParaRPr lang="it-IT" sz="900" dirty="0"/>
          </a:p>
        </p:txBody>
      </p:sp>
      <p:cxnSp>
        <p:nvCxnSpPr>
          <p:cNvPr id="3" name="Connettore 2 2"/>
          <p:cNvCxnSpPr>
            <a:stCxn id="60" idx="3"/>
            <a:endCxn id="64" idx="1"/>
          </p:cNvCxnSpPr>
          <p:nvPr/>
        </p:nvCxnSpPr>
        <p:spPr>
          <a:xfrm>
            <a:off x="1240147" y="5461124"/>
            <a:ext cx="63409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://ilil.ino.it/seminars/ililseminarsimages/pa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8" y="3977556"/>
            <a:ext cx="712246" cy="71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aborazione 65"/>
          <p:cNvSpPr/>
          <p:nvPr/>
        </p:nvSpPr>
        <p:spPr>
          <a:xfrm>
            <a:off x="1043608" y="4697636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1058715" y="4998368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DefCompStep</a:t>
            </a:r>
            <a:endParaRPr lang="it-IT" sz="900" dirty="0"/>
          </a:p>
        </p:txBody>
      </p:sp>
      <p:pic>
        <p:nvPicPr>
          <p:cNvPr id="68" name="Picture 2" descr="http://ilil.ino.it/seminars/ililseminarsimages/pa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50" y="1670561"/>
            <a:ext cx="915788" cy="9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Elaborazione 68"/>
          <p:cNvSpPr/>
          <p:nvPr/>
        </p:nvSpPr>
        <p:spPr>
          <a:xfrm>
            <a:off x="8172400" y="2825428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256053" y="3962748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CompStep</a:t>
            </a:r>
            <a:endParaRPr lang="it-IT" sz="900" dirty="0"/>
          </a:p>
        </p:txBody>
      </p:sp>
      <p:sp>
        <p:nvSpPr>
          <p:cNvPr id="71" name="Freccia a destra 70"/>
          <p:cNvSpPr/>
          <p:nvPr/>
        </p:nvSpPr>
        <p:spPr>
          <a:xfrm rot="3395406">
            <a:off x="1117546" y="4603952"/>
            <a:ext cx="275018" cy="174609"/>
          </a:xfrm>
          <a:prstGeom prst="rightArrow">
            <a:avLst/>
          </a:prstGeom>
          <a:solidFill>
            <a:srgbClr val="F22E00"/>
          </a:solidFill>
          <a:ln>
            <a:solidFill>
              <a:srgbClr val="F2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it-IT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2" name="Freccia a destra 71"/>
          <p:cNvSpPr/>
          <p:nvPr/>
        </p:nvSpPr>
        <p:spPr>
          <a:xfrm rot="3395406">
            <a:off x="8390353" y="2575265"/>
            <a:ext cx="275018" cy="174609"/>
          </a:xfrm>
          <a:prstGeom prst="rightArrow">
            <a:avLst/>
          </a:prstGeom>
          <a:solidFill>
            <a:srgbClr val="F22E00"/>
          </a:solidFill>
          <a:ln>
            <a:solidFill>
              <a:srgbClr val="F2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it-IT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tangolo 69"/>
          <p:cNvSpPr/>
          <p:nvPr/>
        </p:nvSpPr>
        <p:spPr>
          <a:xfrm>
            <a:off x="3732461" y="1726359"/>
            <a:ext cx="1415604" cy="2001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1" y="2169150"/>
            <a:ext cx="1869964" cy="353781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Elaborazione 7"/>
          <p:cNvSpPr/>
          <p:nvPr/>
        </p:nvSpPr>
        <p:spPr>
          <a:xfrm>
            <a:off x="408813" y="2349060"/>
            <a:ext cx="662072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Envelope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default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23528" y="2784788"/>
            <a:ext cx="832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 smtClean="0"/>
              <a:t>DefCompEnv</a:t>
            </a:r>
            <a:endParaRPr lang="it-IT" sz="900" dirty="0"/>
          </a:p>
        </p:txBody>
      </p:sp>
      <p:sp>
        <p:nvSpPr>
          <p:cNvPr id="10" name="Elaborazione 9"/>
          <p:cNvSpPr/>
          <p:nvPr/>
        </p:nvSpPr>
        <p:spPr>
          <a:xfrm>
            <a:off x="367533" y="4121572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Compressor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82000" y="4422304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DefCompStepless</a:t>
            </a:r>
            <a:endParaRPr lang="it-IT" sz="900" dirty="0"/>
          </a:p>
        </p:txBody>
      </p:sp>
      <p:sp>
        <p:nvSpPr>
          <p:cNvPr id="12" name="Elaborazione 11"/>
          <p:cNvSpPr/>
          <p:nvPr/>
        </p:nvSpPr>
        <p:spPr>
          <a:xfrm>
            <a:off x="2343530" y="2204864"/>
            <a:ext cx="858727" cy="796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78762" y="295039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EnvAlrm</a:t>
            </a:r>
            <a:endParaRPr lang="it-IT" sz="900" dirty="0"/>
          </a:p>
        </p:txBody>
      </p:sp>
      <p:sp>
        <p:nvSpPr>
          <p:cNvPr id="14" name="Elaborazione 13"/>
          <p:cNvSpPr/>
          <p:nvPr/>
        </p:nvSpPr>
        <p:spPr>
          <a:xfrm>
            <a:off x="2352917" y="1052736"/>
            <a:ext cx="864096" cy="50405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Alarm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delay management</a:t>
            </a:r>
            <a:endParaRPr lang="it-IT" sz="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14937" y="149748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RunStartUpDT_Alrm</a:t>
            </a:r>
            <a:endParaRPr lang="it-IT" sz="900" dirty="0"/>
          </a:p>
        </p:txBody>
      </p:sp>
      <p:sp>
        <p:nvSpPr>
          <p:cNvPr id="16" name="Elaborazione 15"/>
          <p:cNvSpPr/>
          <p:nvPr/>
        </p:nvSpPr>
        <p:spPr>
          <a:xfrm>
            <a:off x="3935756" y="1876574"/>
            <a:ext cx="1017788" cy="158417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manages: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compressor power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fan set point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EXV MOP value</a:t>
            </a:r>
          </a:p>
          <a:p>
            <a:pPr marL="90488" indent="-90488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Cooling Capacity for EXV</a:t>
            </a:r>
            <a:endParaRPr lang="it-IT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176788" y="341419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EnvPwr</a:t>
            </a:r>
            <a:endParaRPr lang="it-IT" sz="900" dirty="0"/>
          </a:p>
        </p:txBody>
      </p:sp>
      <p:sp>
        <p:nvSpPr>
          <p:cNvPr id="18" name="Elaborazione 17"/>
          <p:cNvSpPr/>
          <p:nvPr/>
        </p:nvSpPr>
        <p:spPr>
          <a:xfrm>
            <a:off x="5559338" y="1887964"/>
            <a:ext cx="691579" cy="95862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Safety</a:t>
            </a:r>
            <a:r>
              <a:rPr lang="it-IT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time management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26658" y="2780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CntDwnSafT</a:t>
            </a:r>
            <a:endParaRPr lang="it-IT" sz="900" dirty="0"/>
          </a:p>
        </p:txBody>
      </p:sp>
      <p:sp>
        <p:nvSpPr>
          <p:cNvPr id="20" name="Elaborazione 19"/>
          <p:cNvSpPr/>
          <p:nvPr/>
        </p:nvSpPr>
        <p:spPr>
          <a:xfrm>
            <a:off x="6734108" y="1887964"/>
            <a:ext cx="557946" cy="6769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sp>
        <p:nvSpPr>
          <p:cNvPr id="21" name="CasellaDiTesto 20"/>
          <p:cNvSpPr txBox="1"/>
          <p:nvPr/>
        </p:nvSpPr>
        <p:spPr>
          <a:xfrm>
            <a:off x="6734108" y="2499246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DevAvbl</a:t>
            </a:r>
            <a:endParaRPr lang="it-IT" sz="900" dirty="0"/>
          </a:p>
        </p:txBody>
      </p:sp>
      <p:sp>
        <p:nvSpPr>
          <p:cNvPr id="22" name="Elaborazione 21"/>
          <p:cNvSpPr/>
          <p:nvPr/>
        </p:nvSpPr>
        <p:spPr>
          <a:xfrm>
            <a:off x="7583139" y="1412776"/>
            <a:ext cx="864096" cy="119233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615329" y="255009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CompStepless</a:t>
            </a:r>
            <a:endParaRPr lang="it-IT" sz="900" dirty="0"/>
          </a:p>
        </p:txBody>
      </p:sp>
      <p:cxnSp>
        <p:nvCxnSpPr>
          <p:cNvPr id="36" name="Connettore 2 35"/>
          <p:cNvCxnSpPr>
            <a:stCxn id="8" idx="3"/>
            <a:endCxn id="12" idx="1"/>
          </p:cNvCxnSpPr>
          <p:nvPr/>
        </p:nvCxnSpPr>
        <p:spPr>
          <a:xfrm>
            <a:off x="1070885" y="2601088"/>
            <a:ext cx="1272645" cy="208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012637" y="2316773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</a:t>
            </a:r>
            <a:endParaRPr lang="it-IT" sz="800" i="1" dirty="0" smtClean="0"/>
          </a:p>
          <a:p>
            <a:r>
              <a:rPr lang="it-IT" sz="800" i="1" dirty="0" smtClean="0"/>
              <a:t>Point</a:t>
            </a:r>
          </a:p>
          <a:p>
            <a:r>
              <a:rPr lang="it-IT" sz="800" i="1" dirty="0" smtClean="0"/>
              <a:t>(</a:t>
            </a:r>
            <a:r>
              <a:rPr lang="it-IT" sz="800" i="1" dirty="0" err="1" smtClean="0"/>
              <a:t>x,y</a:t>
            </a:r>
            <a:r>
              <a:rPr lang="it-IT" sz="800" i="1" dirty="0" smtClean="0"/>
              <a:t>)</a:t>
            </a:r>
            <a:endParaRPr lang="it-IT" sz="800" i="1" dirty="0"/>
          </a:p>
        </p:txBody>
      </p:sp>
      <p:cxnSp>
        <p:nvCxnSpPr>
          <p:cNvPr id="47" name="Connettore 4 46"/>
          <p:cNvCxnSpPr>
            <a:stCxn id="10" idx="3"/>
          </p:cNvCxnSpPr>
          <p:nvPr/>
        </p:nvCxnSpPr>
        <p:spPr>
          <a:xfrm flipV="1">
            <a:off x="1231629" y="3382253"/>
            <a:ext cx="2704127" cy="919339"/>
          </a:xfrm>
          <a:prstGeom prst="bentConnector3">
            <a:avLst>
              <a:gd name="adj1" fmla="val 85224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202257" y="2924779"/>
            <a:ext cx="733499" cy="16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82512" y="1775197"/>
            <a:ext cx="11673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600" i="1" dirty="0"/>
              <a:t>by </a:t>
            </a:r>
            <a:r>
              <a:rPr lang="it-IT" sz="600" i="1" dirty="0" err="1" smtClean="0"/>
              <a:t>thermoregulation</a:t>
            </a:r>
            <a:r>
              <a:rPr lang="it-IT" sz="600" i="1" dirty="0" smtClean="0"/>
              <a:t> </a:t>
            </a:r>
            <a:r>
              <a:rPr lang="it-IT" sz="800" i="1" dirty="0" err="1" smtClean="0"/>
              <a:t>PwrReq</a:t>
            </a:r>
            <a:endParaRPr lang="it-IT" sz="800" i="1" dirty="0" smtClean="0"/>
          </a:p>
        </p:txBody>
      </p:sp>
      <p:cxnSp>
        <p:nvCxnSpPr>
          <p:cNvPr id="58" name="Connettore 2 57"/>
          <p:cNvCxnSpPr/>
          <p:nvPr/>
        </p:nvCxnSpPr>
        <p:spPr>
          <a:xfrm>
            <a:off x="3331093" y="1942976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875186" y="206142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53544" y="2113800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6254777" y="2113800"/>
            <a:ext cx="47448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7308304" y="2100350"/>
            <a:ext cx="27841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4 125"/>
          <p:cNvCxnSpPr/>
          <p:nvPr/>
        </p:nvCxnSpPr>
        <p:spPr>
          <a:xfrm flipV="1">
            <a:off x="4959022" y="1556792"/>
            <a:ext cx="2624117" cy="557008"/>
          </a:xfrm>
          <a:prstGeom prst="bentConnector3">
            <a:avLst>
              <a:gd name="adj1" fmla="val 875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6947650" y="1385218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CtrlPwrReq</a:t>
            </a:r>
            <a:endParaRPr lang="it-IT" sz="800" i="1" dirty="0"/>
          </a:p>
        </p:txBody>
      </p:sp>
      <p:cxnSp>
        <p:nvCxnSpPr>
          <p:cNvPr id="129" name="Connettore 4 128"/>
          <p:cNvCxnSpPr>
            <a:stCxn id="10" idx="3"/>
          </p:cNvCxnSpPr>
          <p:nvPr/>
        </p:nvCxnSpPr>
        <p:spPr>
          <a:xfrm flipV="1">
            <a:off x="1231629" y="2468508"/>
            <a:ext cx="6367161" cy="1833084"/>
          </a:xfrm>
          <a:prstGeom prst="bentConnector3">
            <a:avLst>
              <a:gd name="adj1" fmla="val 96315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/>
          <p:nvPr/>
        </p:nvCxnSpPr>
        <p:spPr>
          <a:xfrm>
            <a:off x="8447235" y="1543348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8397084" y="1353468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PwrRun</a:t>
            </a:r>
            <a:endParaRPr lang="it-IT" sz="800" i="1" dirty="0"/>
          </a:p>
        </p:txBody>
      </p:sp>
      <p:cxnSp>
        <p:nvCxnSpPr>
          <p:cNvPr id="137" name="Connettore 2 136"/>
          <p:cNvCxnSpPr/>
          <p:nvPr/>
        </p:nvCxnSpPr>
        <p:spPr>
          <a:xfrm>
            <a:off x="8453729" y="1962696"/>
            <a:ext cx="582767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8403578" y="1772816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 smtClean="0"/>
              <a:t>filter</a:t>
            </a:r>
            <a:endParaRPr lang="it-IT" sz="800" i="1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5394047" y="362063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EVD </a:t>
            </a:r>
            <a:r>
              <a:rPr lang="it-IT" sz="800" i="1" dirty="0" err="1"/>
              <a:t>C</a:t>
            </a:r>
            <a:r>
              <a:rPr lang="it-IT" sz="800" i="1" dirty="0" err="1" smtClean="0"/>
              <a:t>oolCap</a:t>
            </a:r>
            <a:endParaRPr lang="it-IT" sz="800" i="1" dirty="0"/>
          </a:p>
        </p:txBody>
      </p:sp>
      <p:cxnSp>
        <p:nvCxnSpPr>
          <p:cNvPr id="145" name="Connettore 4 144"/>
          <p:cNvCxnSpPr/>
          <p:nvPr/>
        </p:nvCxnSpPr>
        <p:spPr>
          <a:xfrm>
            <a:off x="4959022" y="3065280"/>
            <a:ext cx="1500340" cy="723760"/>
          </a:xfrm>
          <a:prstGeom prst="bentConnector3">
            <a:avLst>
              <a:gd name="adj1" fmla="val 17834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4 151"/>
          <p:cNvCxnSpPr/>
          <p:nvPr/>
        </p:nvCxnSpPr>
        <p:spPr>
          <a:xfrm>
            <a:off x="4955698" y="3159456"/>
            <a:ext cx="1503664" cy="861408"/>
          </a:xfrm>
          <a:prstGeom prst="bentConnector3">
            <a:avLst>
              <a:gd name="adj1" fmla="val 6925"/>
            </a:avLst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5394047" y="385686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smtClean="0"/>
              <a:t>MOP </a:t>
            </a:r>
            <a:r>
              <a:rPr lang="it-IT" sz="800" i="1" dirty="0" err="1"/>
              <a:t>T</a:t>
            </a:r>
            <a:r>
              <a:rPr lang="it-IT" sz="800" i="1" dirty="0" err="1" smtClean="0"/>
              <a:t>hrshFastChg</a:t>
            </a:r>
            <a:endParaRPr lang="it-IT" sz="800" i="1" dirty="0"/>
          </a:p>
        </p:txBody>
      </p:sp>
      <p:cxnSp>
        <p:nvCxnSpPr>
          <p:cNvPr id="168" name="Connettore 4 167"/>
          <p:cNvCxnSpPr/>
          <p:nvPr/>
        </p:nvCxnSpPr>
        <p:spPr>
          <a:xfrm flipH="1" flipV="1">
            <a:off x="2340845" y="1340768"/>
            <a:ext cx="861412" cy="1024888"/>
          </a:xfrm>
          <a:prstGeom prst="bentConnector5">
            <a:avLst>
              <a:gd name="adj1" fmla="val -76897"/>
              <a:gd name="adj2" fmla="val 23882"/>
              <a:gd name="adj3" fmla="val 177402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/>
          <p:nvPr/>
        </p:nvCxnSpPr>
        <p:spPr>
          <a:xfrm rot="5400000" flipH="1" flipV="1">
            <a:off x="4829962" y="2910490"/>
            <a:ext cx="1261084" cy="162518"/>
          </a:xfrm>
          <a:prstGeom prst="bentConnector3">
            <a:avLst>
              <a:gd name="adj1" fmla="val 10041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1 193"/>
          <p:cNvCxnSpPr/>
          <p:nvPr/>
        </p:nvCxnSpPr>
        <p:spPr>
          <a:xfrm flipH="1" flipV="1">
            <a:off x="5379242" y="4077072"/>
            <a:ext cx="1" cy="22452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13307" y="321297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CondTemp</a:t>
            </a:r>
            <a:endParaRPr lang="it-IT" sz="800" i="1" dirty="0" smtClean="0"/>
          </a:p>
          <a:p>
            <a:r>
              <a:rPr lang="it-IT" sz="800" i="1" dirty="0" err="1" smtClean="0"/>
              <a:t>EvapTemp</a:t>
            </a:r>
            <a:endParaRPr lang="it-IT" sz="800" i="1" dirty="0"/>
          </a:p>
        </p:txBody>
      </p:sp>
      <p:cxnSp>
        <p:nvCxnSpPr>
          <p:cNvPr id="5" name="Connettore 4 4"/>
          <p:cNvCxnSpPr>
            <a:stCxn id="52" idx="3"/>
          </p:cNvCxnSpPr>
          <p:nvPr/>
        </p:nvCxnSpPr>
        <p:spPr>
          <a:xfrm flipV="1">
            <a:off x="1043608" y="2780928"/>
            <a:ext cx="1309309" cy="60132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52058" y="22054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EnvelopeAlarm</a:t>
            </a:r>
            <a:endParaRPr lang="it-IT" sz="800" i="1" dirty="0" smtClean="0"/>
          </a:p>
        </p:txBody>
      </p:sp>
      <p:sp>
        <p:nvSpPr>
          <p:cNvPr id="51" name="CasellaDiTesto 50"/>
          <p:cNvSpPr txBox="1"/>
          <p:nvPr/>
        </p:nvSpPr>
        <p:spPr>
          <a:xfrm>
            <a:off x="3138969" y="275834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EnvelopeZone</a:t>
            </a:r>
            <a:endParaRPr lang="it-IT" sz="800" i="1" dirty="0" smtClean="0"/>
          </a:p>
        </p:txBody>
      </p:sp>
      <p:cxnSp>
        <p:nvCxnSpPr>
          <p:cNvPr id="62" name="Connettore 2 61"/>
          <p:cNvCxnSpPr/>
          <p:nvPr/>
        </p:nvCxnSpPr>
        <p:spPr>
          <a:xfrm>
            <a:off x="3202257" y="2636912"/>
            <a:ext cx="7334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138969" y="246850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WorkingPoint</a:t>
            </a:r>
            <a:endParaRPr lang="it-IT" sz="800" i="1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387902" y="364502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CondP</a:t>
            </a:r>
            <a:endParaRPr lang="it-IT" sz="800" i="1" dirty="0" smtClean="0"/>
          </a:p>
          <a:p>
            <a:r>
              <a:rPr lang="it-IT" sz="800" i="1" dirty="0" err="1" smtClean="0"/>
              <a:t>EvapP</a:t>
            </a:r>
            <a:endParaRPr lang="it-IT" sz="800" i="1" dirty="0"/>
          </a:p>
        </p:txBody>
      </p:sp>
      <p:cxnSp>
        <p:nvCxnSpPr>
          <p:cNvPr id="79" name="Connettore 4 78"/>
          <p:cNvCxnSpPr>
            <a:stCxn id="78" idx="3"/>
          </p:cNvCxnSpPr>
          <p:nvPr/>
        </p:nvCxnSpPr>
        <p:spPr>
          <a:xfrm flipV="1">
            <a:off x="837064" y="3159456"/>
            <a:ext cx="3068462" cy="654845"/>
          </a:xfrm>
          <a:prstGeom prst="bentConnector3">
            <a:avLst>
              <a:gd name="adj1" fmla="val 81290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250203" y="1334294"/>
            <a:ext cx="59283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194368" y="1163424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Alrm.Triger</a:t>
            </a:r>
            <a:endParaRPr lang="it-IT" sz="800" i="1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724128" y="3133825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ManualMode</a:t>
            </a:r>
            <a:endParaRPr lang="it-IT" sz="800" i="1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5724128" y="3280222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 err="1" smtClean="0"/>
              <a:t>Alarm.Active</a:t>
            </a:r>
            <a:endParaRPr lang="it-IT" sz="800" i="1" dirty="0" smtClean="0"/>
          </a:p>
        </p:txBody>
      </p:sp>
      <p:cxnSp>
        <p:nvCxnSpPr>
          <p:cNvPr id="100" name="Connettore 4 99"/>
          <p:cNvCxnSpPr/>
          <p:nvPr/>
        </p:nvCxnSpPr>
        <p:spPr>
          <a:xfrm flipV="1">
            <a:off x="5751344" y="2341696"/>
            <a:ext cx="977920" cy="943288"/>
          </a:xfrm>
          <a:prstGeom prst="bentConnector3">
            <a:avLst>
              <a:gd name="adj1" fmla="val 72889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4 112"/>
          <p:cNvCxnSpPr/>
          <p:nvPr/>
        </p:nvCxnSpPr>
        <p:spPr>
          <a:xfrm flipV="1">
            <a:off x="5754320" y="2492896"/>
            <a:ext cx="977920" cy="943288"/>
          </a:xfrm>
          <a:prstGeom prst="bentConnector3">
            <a:avLst>
              <a:gd name="adj1" fmla="val 78733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>
            <a:off x="7407905" y="1163424"/>
            <a:ext cx="1215211" cy="1639426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323528" y="1855857"/>
            <a:ext cx="1307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B050"/>
                </a:solidFill>
                <a:latin typeface="Arial Black" panose="020B0A04020102020204" pitchFamily="34" charset="0"/>
              </a:rPr>
              <a:t>d</a:t>
            </a:r>
            <a:r>
              <a:rPr lang="it-IT" sz="1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efault</a:t>
            </a:r>
            <a:endParaRPr lang="it-IT" sz="1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3803640" y="1311151"/>
            <a:ext cx="128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prevent</a:t>
            </a:r>
            <a:endParaRPr lang="it-IT" sz="12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CasellaDiTesto 73"/>
          <p:cNvSpPr txBox="1"/>
          <p:nvPr/>
        </p:nvSpPr>
        <p:spPr>
          <a:xfrm>
            <a:off x="7363433" y="735087"/>
            <a:ext cx="128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compressor</a:t>
            </a:r>
            <a:endParaRPr lang="it-IT" sz="12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z="1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2002724" y="965919"/>
            <a:ext cx="1566282" cy="2319066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1869965" y="703729"/>
            <a:ext cx="18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</a:t>
            </a:r>
            <a:r>
              <a:rPr lang="it-IT" sz="12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larm</a:t>
            </a:r>
            <a:r>
              <a:rPr lang="it-IT" sz="1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management</a:t>
            </a:r>
            <a:endParaRPr lang="it-IT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Rettangolo 76"/>
          <p:cNvSpPr/>
          <p:nvPr/>
        </p:nvSpPr>
        <p:spPr>
          <a:xfrm>
            <a:off x="6638007" y="1772816"/>
            <a:ext cx="720080" cy="103003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80" name="CasellaDiTesto 79"/>
          <p:cNvSpPr txBox="1"/>
          <p:nvPr/>
        </p:nvSpPr>
        <p:spPr>
          <a:xfrm>
            <a:off x="6571114" y="2751311"/>
            <a:ext cx="90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machine</a:t>
            </a:r>
          </a:p>
          <a:p>
            <a:pPr algn="ctr"/>
            <a:r>
              <a:rPr lang="it-IT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s</a:t>
            </a:r>
            <a:r>
              <a:rPr lang="it-IT" sz="1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tatus</a:t>
            </a:r>
            <a:endParaRPr lang="it-IT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5432921" y="1761854"/>
            <a:ext cx="936104" cy="123961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259963" y="1334558"/>
            <a:ext cx="128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timing</a:t>
            </a:r>
          </a:p>
          <a:p>
            <a:pPr algn="ctr"/>
            <a:r>
              <a:rPr lang="it-IT" sz="1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management</a:t>
            </a:r>
            <a:endParaRPr lang="it-IT" sz="12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Elaborazione 83"/>
          <p:cNvSpPr/>
          <p:nvPr/>
        </p:nvSpPr>
        <p:spPr>
          <a:xfrm>
            <a:off x="376051" y="5110800"/>
            <a:ext cx="864096" cy="36004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Valves</a:t>
            </a:r>
            <a:endParaRPr lang="it-IT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default</a:t>
            </a:r>
          </a:p>
        </p:txBody>
      </p:sp>
      <p:sp>
        <p:nvSpPr>
          <p:cNvPr id="85" name="CasellaDiTesto 84"/>
          <p:cNvSpPr txBox="1"/>
          <p:nvPr/>
        </p:nvSpPr>
        <p:spPr>
          <a:xfrm>
            <a:off x="417861" y="5435928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DefCompVlv</a:t>
            </a:r>
            <a:endParaRPr lang="it-IT" sz="900" dirty="0"/>
          </a:p>
        </p:txBody>
      </p:sp>
      <p:sp>
        <p:nvSpPr>
          <p:cNvPr id="88" name="Elaborazione 87"/>
          <p:cNvSpPr/>
          <p:nvPr/>
        </p:nvSpPr>
        <p:spPr>
          <a:xfrm>
            <a:off x="7581096" y="4874672"/>
            <a:ext cx="864096" cy="83229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7668344" y="5646440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 smtClean="0"/>
              <a:t>CompVlvs</a:t>
            </a:r>
            <a:endParaRPr lang="it-IT" sz="900" dirty="0"/>
          </a:p>
        </p:txBody>
      </p:sp>
      <p:cxnSp>
        <p:nvCxnSpPr>
          <p:cNvPr id="90" name="Connettore 2 89"/>
          <p:cNvCxnSpPr/>
          <p:nvPr/>
        </p:nvCxnSpPr>
        <p:spPr>
          <a:xfrm>
            <a:off x="1240147" y="5290820"/>
            <a:ext cx="63409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el.com/documents/10191/92849/c.pcominini/db311fe1-3d2a-4179-a7d0-c162590967ad?t=1412671862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7" r="54330"/>
          <a:stretch/>
        </p:blipFill>
        <p:spPr bwMode="auto">
          <a:xfrm>
            <a:off x="4644008" y="1988840"/>
            <a:ext cx="1718067" cy="32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hop.kigbg.com/userfiles/productlargeimages/product_5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64" y="4725144"/>
            <a:ext cx="2232248" cy="15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mersonclimate.com/asia/en-AP/Products/Compressors/Scroll_Compressors/Commercial/Copeland_Scroll_Digital/PublishingImages/Products_Scroll%20Compressors_Comfort_Modulatio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3556"/>
            <a:ext cx="2664296" cy="515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4 4"/>
          <p:cNvCxnSpPr/>
          <p:nvPr/>
        </p:nvCxnSpPr>
        <p:spPr>
          <a:xfrm>
            <a:off x="2699792" y="1772816"/>
            <a:ext cx="2448272" cy="648072"/>
          </a:xfrm>
          <a:prstGeom prst="bentConnector3">
            <a:avLst>
              <a:gd name="adj1" fmla="val 10040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>
            <a:off x="5220072" y="4120641"/>
            <a:ext cx="2520280" cy="964543"/>
          </a:xfrm>
          <a:prstGeom prst="bentConnector3">
            <a:avLst>
              <a:gd name="adj1" fmla="val -1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24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449</Words>
  <Application>Microsoft Office PowerPoint</Application>
  <PresentationFormat>Presentazione su schermo (4:3)</PresentationFormat>
  <Paragraphs>292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Roveron</dc:creator>
  <cp:lastModifiedBy>Francesco Roveron</cp:lastModifiedBy>
  <cp:revision>40</cp:revision>
  <dcterms:created xsi:type="dcterms:W3CDTF">2014-10-15T06:44:45Z</dcterms:created>
  <dcterms:modified xsi:type="dcterms:W3CDTF">2014-12-16T16:33:54Z</dcterms:modified>
</cp:coreProperties>
</file>