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648" r:id="rId2"/>
    <p:sldMasterId id="2147483693" r:id="rId3"/>
  </p:sldMasterIdLst>
  <p:notesMasterIdLst>
    <p:notesMasterId r:id="rId41"/>
  </p:notesMasterIdLst>
  <p:handoutMasterIdLst>
    <p:handoutMasterId r:id="rId42"/>
  </p:handoutMasterIdLst>
  <p:sldIdLst>
    <p:sldId id="284" r:id="rId4"/>
    <p:sldId id="258" r:id="rId5"/>
    <p:sldId id="327" r:id="rId6"/>
    <p:sldId id="289" r:id="rId7"/>
    <p:sldId id="290" r:id="rId8"/>
    <p:sldId id="287" r:id="rId9"/>
    <p:sldId id="291" r:id="rId10"/>
    <p:sldId id="309" r:id="rId11"/>
    <p:sldId id="328" r:id="rId12"/>
    <p:sldId id="294" r:id="rId13"/>
    <p:sldId id="357" r:id="rId14"/>
    <p:sldId id="354" r:id="rId15"/>
    <p:sldId id="355" r:id="rId16"/>
    <p:sldId id="331" r:id="rId17"/>
    <p:sldId id="334" r:id="rId18"/>
    <p:sldId id="333" r:id="rId19"/>
    <p:sldId id="332" r:id="rId20"/>
    <p:sldId id="336" r:id="rId21"/>
    <p:sldId id="338" r:id="rId22"/>
    <p:sldId id="340" r:id="rId23"/>
    <p:sldId id="341" r:id="rId24"/>
    <p:sldId id="342" r:id="rId25"/>
    <p:sldId id="343" r:id="rId26"/>
    <p:sldId id="344" r:id="rId27"/>
    <p:sldId id="330" r:id="rId28"/>
    <p:sldId id="329" r:id="rId29"/>
    <p:sldId id="360" r:id="rId30"/>
    <p:sldId id="361" r:id="rId31"/>
    <p:sldId id="371" r:id="rId32"/>
    <p:sldId id="362" r:id="rId33"/>
    <p:sldId id="363" r:id="rId34"/>
    <p:sldId id="370" r:id="rId35"/>
    <p:sldId id="366" r:id="rId36"/>
    <p:sldId id="359" r:id="rId37"/>
    <p:sldId id="368" r:id="rId38"/>
    <p:sldId id="367" r:id="rId39"/>
    <p:sldId id="369" r:id="rId40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3C3"/>
    <a:srgbClr val="ECC261"/>
    <a:srgbClr val="E38F90"/>
    <a:srgbClr val="F6F0E1"/>
    <a:srgbClr val="AE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3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3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gs" Target="tags/tag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90CB9-EB58-47B4-BA36-B36D37A1C02E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318BA-9BA7-40E9-BE94-7AC6F11BA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6BCC-200C-4D92-B317-FC051C29FAFE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8640-275A-47DB-86DC-425DB834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3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48640-275A-47DB-86DC-425DB83474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8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3EC4054C-DFA8-42D8-BFD3-E6AC43B7F4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93C283B6-79CA-4A53-A00A-9469E2A18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07C5E8E6-C9E6-4608-AFE5-045AEC68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0EEC70-696A-4668-9BA1-C4FF211E50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26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3EC4054C-DFA8-42D8-BFD3-E6AC43B7F4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93C283B6-79CA-4A53-A00A-9469E2A18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07C5E8E6-C9E6-4608-AFE5-045AEC68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0EEC70-696A-4668-9BA1-C4FF211E50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41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ABF77-E2E4-44CA-BA5C-65E132CF08D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18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48640-275A-47DB-86DC-425DB83474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04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48640-275A-47DB-86DC-425DB83474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2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3EC4054C-DFA8-42D8-BFD3-E6AC43B7F4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93C283B6-79CA-4A53-A00A-9469E2A18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07C5E8E6-C9E6-4608-AFE5-045AEC68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0EEC70-696A-4668-9BA1-C4FF211E50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9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09E8424-D6DA-4CFD-B8D3-D0C1DFBF7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" t="18492" r="5572" b="143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7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AE2E66D-D41B-429F-8798-C036B3A907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74745" y="1812132"/>
            <a:ext cx="1441732" cy="1441730"/>
          </a:xfrm>
          <a:custGeom>
            <a:avLst/>
            <a:gdLst>
              <a:gd name="connsiteX0" fmla="*/ 720866 w 1441732"/>
              <a:gd name="connsiteY0" fmla="*/ 0 h 1441730"/>
              <a:gd name="connsiteX1" fmla="*/ 1441732 w 1441732"/>
              <a:gd name="connsiteY1" fmla="*/ 720865 h 1441730"/>
              <a:gd name="connsiteX2" fmla="*/ 720866 w 1441732"/>
              <a:gd name="connsiteY2" fmla="*/ 1441730 h 1441730"/>
              <a:gd name="connsiteX3" fmla="*/ 0 w 1441732"/>
              <a:gd name="connsiteY3" fmla="*/ 720865 h 1441730"/>
              <a:gd name="connsiteX4" fmla="*/ 720866 w 1441732"/>
              <a:gd name="connsiteY4" fmla="*/ 0 h 144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732" h="1441730">
                <a:moveTo>
                  <a:pt x="720866" y="0"/>
                </a:moveTo>
                <a:cubicBezTo>
                  <a:pt x="1118989" y="0"/>
                  <a:pt x="1441732" y="322742"/>
                  <a:pt x="1441732" y="720865"/>
                </a:cubicBezTo>
                <a:cubicBezTo>
                  <a:pt x="1441732" y="1118988"/>
                  <a:pt x="1118989" y="1441730"/>
                  <a:pt x="720866" y="1441730"/>
                </a:cubicBezTo>
                <a:cubicBezTo>
                  <a:pt x="322743" y="1441730"/>
                  <a:pt x="0" y="1118988"/>
                  <a:pt x="0" y="720865"/>
                </a:cubicBezTo>
                <a:cubicBezTo>
                  <a:pt x="0" y="322742"/>
                  <a:pt x="322743" y="0"/>
                  <a:pt x="720866" y="0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txBody>
          <a:bodyPr lIns="0" tIns="0" rIns="0" bIns="0" anchor="ctr">
            <a:normAutofit/>
          </a:bodyPr>
          <a:lstStyle>
            <a:lvl1pPr>
              <a:defRPr lang="zh-CN" altLang="en-US" sz="1600" kern="0">
                <a:solidFill>
                  <a:srgbClr val="F9F9F9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CB59F21-C159-43BD-9820-1DF70C88A6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19250" y="2652455"/>
            <a:ext cx="2164656" cy="2164656"/>
          </a:xfrm>
          <a:custGeom>
            <a:avLst/>
            <a:gdLst>
              <a:gd name="connsiteX0" fmla="*/ 1082328 w 2164656"/>
              <a:gd name="connsiteY0" fmla="*/ 0 h 2164656"/>
              <a:gd name="connsiteX1" fmla="*/ 2164656 w 2164656"/>
              <a:gd name="connsiteY1" fmla="*/ 1082328 h 2164656"/>
              <a:gd name="connsiteX2" fmla="*/ 1082328 w 2164656"/>
              <a:gd name="connsiteY2" fmla="*/ 2164656 h 2164656"/>
              <a:gd name="connsiteX3" fmla="*/ 0 w 2164656"/>
              <a:gd name="connsiteY3" fmla="*/ 1082328 h 2164656"/>
              <a:gd name="connsiteX4" fmla="*/ 1082328 w 2164656"/>
              <a:gd name="connsiteY4" fmla="*/ 0 h 216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656" h="2164656">
                <a:moveTo>
                  <a:pt x="1082328" y="0"/>
                </a:moveTo>
                <a:cubicBezTo>
                  <a:pt x="1680081" y="0"/>
                  <a:pt x="2164656" y="484575"/>
                  <a:pt x="2164656" y="1082328"/>
                </a:cubicBezTo>
                <a:cubicBezTo>
                  <a:pt x="2164656" y="1680081"/>
                  <a:pt x="1680081" y="2164656"/>
                  <a:pt x="1082328" y="2164656"/>
                </a:cubicBezTo>
                <a:cubicBezTo>
                  <a:pt x="484575" y="2164656"/>
                  <a:pt x="0" y="1680081"/>
                  <a:pt x="0" y="1082328"/>
                </a:cubicBezTo>
                <a:cubicBezTo>
                  <a:pt x="0" y="484575"/>
                  <a:pt x="484575" y="0"/>
                  <a:pt x="1082328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lIns="0" tIns="0" rIns="216000" bIns="0" anchor="ctr">
            <a:normAutofit/>
          </a:bodyPr>
          <a:lstStyle>
            <a:lvl1pPr>
              <a:defRPr lang="zh-CN" altLang="en-US" sz="1800" kern="0">
                <a:solidFill>
                  <a:srgbClr val="F9F9F9"/>
                </a:solidFill>
              </a:defRPr>
            </a:lvl1pPr>
          </a:lstStyle>
          <a:p>
            <a:pPr marL="0" lvl="0"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6C01F90-F81C-4341-A059-B8068A5B80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57564" y="2655800"/>
            <a:ext cx="2926714" cy="2926714"/>
          </a:xfrm>
          <a:custGeom>
            <a:avLst/>
            <a:gdLst>
              <a:gd name="connsiteX0" fmla="*/ 1463357 w 2926714"/>
              <a:gd name="connsiteY0" fmla="*/ 0 h 2926714"/>
              <a:gd name="connsiteX1" fmla="*/ 2926714 w 2926714"/>
              <a:gd name="connsiteY1" fmla="*/ 1463357 h 2926714"/>
              <a:gd name="connsiteX2" fmla="*/ 1463357 w 2926714"/>
              <a:gd name="connsiteY2" fmla="*/ 2926714 h 2926714"/>
              <a:gd name="connsiteX3" fmla="*/ 0 w 2926714"/>
              <a:gd name="connsiteY3" fmla="*/ 1463357 h 2926714"/>
              <a:gd name="connsiteX4" fmla="*/ 1463357 w 2926714"/>
              <a:gd name="connsiteY4" fmla="*/ 0 h 292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6714" h="2926714">
                <a:moveTo>
                  <a:pt x="1463357" y="0"/>
                </a:moveTo>
                <a:cubicBezTo>
                  <a:pt x="2271547" y="0"/>
                  <a:pt x="2926714" y="655167"/>
                  <a:pt x="2926714" y="1463357"/>
                </a:cubicBezTo>
                <a:cubicBezTo>
                  <a:pt x="2926714" y="2271547"/>
                  <a:pt x="2271547" y="2926714"/>
                  <a:pt x="1463357" y="2926714"/>
                </a:cubicBezTo>
                <a:cubicBezTo>
                  <a:pt x="655167" y="2926714"/>
                  <a:pt x="0" y="2271547"/>
                  <a:pt x="0" y="1463357"/>
                </a:cubicBezTo>
                <a:cubicBezTo>
                  <a:pt x="0" y="655167"/>
                  <a:pt x="655167" y="0"/>
                  <a:pt x="1463357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txBody>
          <a:bodyPr lIns="0" tIns="180000" rIns="0" bIns="0" anchor="ctr">
            <a:normAutofit/>
          </a:bodyPr>
          <a:lstStyle>
            <a:lvl1pPr>
              <a:defRPr lang="zh-CN" altLang="en-US" sz="1800" kern="0">
                <a:solidFill>
                  <a:srgbClr val="F9F9F9"/>
                </a:solidFill>
              </a:defRPr>
            </a:lvl1pPr>
          </a:lstStyle>
          <a:p>
            <a:pPr marL="0" lvl="0" algn="ctr"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2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EAD8717-E304-4BCC-AA2B-75132A22FF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8152" y="2035580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FD88E05-899A-41E6-A567-660C8B17BE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483" y="2035580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F804839-EAEF-4E86-AA13-9BB2276D06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32483" y="4414547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BA1BF48-DA15-45F2-B813-3D11332B4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8152" y="4414547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53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79EEDF4-EBC3-4945-BA55-5B82F12F79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6203" y="2420673"/>
            <a:ext cx="2370682" cy="2377051"/>
          </a:xfrm>
          <a:custGeom>
            <a:avLst/>
            <a:gdLst>
              <a:gd name="connsiteX0" fmla="*/ 1081685 w 2370682"/>
              <a:gd name="connsiteY0" fmla="*/ 321 h 2377051"/>
              <a:gd name="connsiteX1" fmla="*/ 1252147 w 2370682"/>
              <a:gd name="connsiteY1" fmla="*/ 61218 h 2377051"/>
              <a:gd name="connsiteX2" fmla="*/ 2245839 w 2370682"/>
              <a:gd name="connsiteY2" fmla="*/ 800414 h 2377051"/>
              <a:gd name="connsiteX3" fmla="*/ 2309465 w 2370682"/>
              <a:gd name="connsiteY3" fmla="*/ 1233648 h 2377051"/>
              <a:gd name="connsiteX4" fmla="*/ 1551771 w 2370682"/>
              <a:gd name="connsiteY4" fmla="*/ 2252208 h 2377051"/>
              <a:gd name="connsiteX5" fmla="*/ 1118537 w 2370682"/>
              <a:gd name="connsiteY5" fmla="*/ 2315834 h 2377051"/>
              <a:gd name="connsiteX6" fmla="*/ 124844 w 2370682"/>
              <a:gd name="connsiteY6" fmla="*/ 1576638 h 2377051"/>
              <a:gd name="connsiteX7" fmla="*/ 61218 w 2370682"/>
              <a:gd name="connsiteY7" fmla="*/ 1143404 h 2377051"/>
              <a:gd name="connsiteX8" fmla="*/ 818912 w 2370682"/>
              <a:gd name="connsiteY8" fmla="*/ 124844 h 2377051"/>
              <a:gd name="connsiteX9" fmla="*/ 1081685 w 2370682"/>
              <a:gd name="connsiteY9" fmla="*/ 321 h 237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0682" h="2377051">
                <a:moveTo>
                  <a:pt x="1081685" y="321"/>
                </a:moveTo>
                <a:cubicBezTo>
                  <a:pt x="1141262" y="3029"/>
                  <a:pt x="1200695" y="22944"/>
                  <a:pt x="1252147" y="61218"/>
                </a:cubicBezTo>
                <a:lnTo>
                  <a:pt x="2245839" y="800414"/>
                </a:lnTo>
                <a:cubicBezTo>
                  <a:pt x="2383043" y="902478"/>
                  <a:pt x="2411529" y="1096445"/>
                  <a:pt x="2309465" y="1233648"/>
                </a:cubicBezTo>
                <a:lnTo>
                  <a:pt x="1551771" y="2252208"/>
                </a:lnTo>
                <a:cubicBezTo>
                  <a:pt x="1449707" y="2389412"/>
                  <a:pt x="1255740" y="2417898"/>
                  <a:pt x="1118537" y="2315834"/>
                </a:cubicBezTo>
                <a:lnTo>
                  <a:pt x="124844" y="1576638"/>
                </a:lnTo>
                <a:cubicBezTo>
                  <a:pt x="-12360" y="1474574"/>
                  <a:pt x="-40846" y="1280608"/>
                  <a:pt x="61218" y="1143404"/>
                </a:cubicBezTo>
                <a:lnTo>
                  <a:pt x="818912" y="124844"/>
                </a:lnTo>
                <a:cubicBezTo>
                  <a:pt x="882703" y="39092"/>
                  <a:pt x="982392" y="-4193"/>
                  <a:pt x="1081685" y="3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E23E76F-76F1-4249-878A-1BD3EA4884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5430" y="3594466"/>
            <a:ext cx="2022631" cy="2049006"/>
          </a:xfrm>
          <a:custGeom>
            <a:avLst/>
            <a:gdLst>
              <a:gd name="connsiteX0" fmla="*/ 467047 w 2022631"/>
              <a:gd name="connsiteY0" fmla="*/ 594 h 2049006"/>
              <a:gd name="connsiteX1" fmla="*/ 529715 w 2022631"/>
              <a:gd name="connsiteY1" fmla="*/ 3060 h 2049006"/>
              <a:gd name="connsiteX2" fmla="*/ 1756111 w 2022631"/>
              <a:gd name="connsiteY2" fmla="*/ 175642 h 2049006"/>
              <a:gd name="connsiteX3" fmla="*/ 2019572 w 2022631"/>
              <a:gd name="connsiteY3" fmla="*/ 525397 h 2049006"/>
              <a:gd name="connsiteX4" fmla="*/ 1842671 w 2022631"/>
              <a:gd name="connsiteY4" fmla="*/ 1782486 h 2049006"/>
              <a:gd name="connsiteX5" fmla="*/ 1492916 w 2022631"/>
              <a:gd name="connsiteY5" fmla="*/ 2045947 h 2049006"/>
              <a:gd name="connsiteX6" fmla="*/ 266521 w 2022631"/>
              <a:gd name="connsiteY6" fmla="*/ 1873365 h 2049006"/>
              <a:gd name="connsiteX7" fmla="*/ 3060 w 2022631"/>
              <a:gd name="connsiteY7" fmla="*/ 1523611 h 2049006"/>
              <a:gd name="connsiteX8" fmla="*/ 179960 w 2022631"/>
              <a:gd name="connsiteY8" fmla="*/ 266522 h 2049006"/>
              <a:gd name="connsiteX9" fmla="*/ 467047 w 2022631"/>
              <a:gd name="connsiteY9" fmla="*/ 594 h 204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2631" h="2049006">
                <a:moveTo>
                  <a:pt x="467047" y="594"/>
                </a:moveTo>
                <a:cubicBezTo>
                  <a:pt x="487581" y="-682"/>
                  <a:pt x="508548" y="82"/>
                  <a:pt x="529715" y="3060"/>
                </a:cubicBezTo>
                <a:lnTo>
                  <a:pt x="1756111" y="175642"/>
                </a:lnTo>
                <a:cubicBezTo>
                  <a:pt x="1925445" y="199471"/>
                  <a:pt x="2043401" y="356062"/>
                  <a:pt x="2019572" y="525397"/>
                </a:cubicBezTo>
                <a:lnTo>
                  <a:pt x="1842671" y="1782486"/>
                </a:lnTo>
                <a:cubicBezTo>
                  <a:pt x="1818842" y="1951820"/>
                  <a:pt x="1662251" y="2069776"/>
                  <a:pt x="1492916" y="2045947"/>
                </a:cubicBezTo>
                <a:lnTo>
                  <a:pt x="266521" y="1873365"/>
                </a:lnTo>
                <a:cubicBezTo>
                  <a:pt x="97186" y="1849536"/>
                  <a:pt x="-20770" y="1692945"/>
                  <a:pt x="3060" y="1523611"/>
                </a:cubicBezTo>
                <a:lnTo>
                  <a:pt x="179960" y="266522"/>
                </a:lnTo>
                <a:cubicBezTo>
                  <a:pt x="200811" y="118354"/>
                  <a:pt x="323307" y="9523"/>
                  <a:pt x="467047" y="5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15AF4C1-9914-4F8E-80AA-6F717DAA1E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3083" y="3406943"/>
            <a:ext cx="2229078" cy="2246989"/>
          </a:xfrm>
          <a:custGeom>
            <a:avLst/>
            <a:gdLst>
              <a:gd name="connsiteX0" fmla="*/ 1477732 w 2229078"/>
              <a:gd name="connsiteY0" fmla="*/ 196 h 2246989"/>
              <a:gd name="connsiteX1" fmla="*/ 1756117 w 2229078"/>
              <a:gd name="connsiteY1" fmla="*/ 199338 h 2246989"/>
              <a:gd name="connsiteX2" fmla="*/ 2208654 w 2229078"/>
              <a:gd name="connsiteY2" fmla="*/ 1385414 h 2246989"/>
              <a:gd name="connsiteX3" fmla="*/ 2029742 w 2229078"/>
              <a:gd name="connsiteY3" fmla="*/ 1785077 h 2246989"/>
              <a:gd name="connsiteX4" fmla="*/ 872625 w 2229078"/>
              <a:gd name="connsiteY4" fmla="*/ 2226565 h 2246989"/>
              <a:gd name="connsiteX5" fmla="*/ 472962 w 2229078"/>
              <a:gd name="connsiteY5" fmla="*/ 2047652 h 2246989"/>
              <a:gd name="connsiteX6" fmla="*/ 20425 w 2229078"/>
              <a:gd name="connsiteY6" fmla="*/ 861577 h 2246989"/>
              <a:gd name="connsiteX7" fmla="*/ 199338 w 2229078"/>
              <a:gd name="connsiteY7" fmla="*/ 461914 h 2246989"/>
              <a:gd name="connsiteX8" fmla="*/ 1356454 w 2229078"/>
              <a:gd name="connsiteY8" fmla="*/ 20426 h 2246989"/>
              <a:gd name="connsiteX9" fmla="*/ 1477732 w 2229078"/>
              <a:gd name="connsiteY9" fmla="*/ 196 h 224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9078" h="2246989">
                <a:moveTo>
                  <a:pt x="1477732" y="196"/>
                </a:moveTo>
                <a:cubicBezTo>
                  <a:pt x="1598317" y="4497"/>
                  <a:pt x="1710399" y="79512"/>
                  <a:pt x="1756117" y="199338"/>
                </a:cubicBezTo>
                <a:lnTo>
                  <a:pt x="2208654" y="1385414"/>
                </a:lnTo>
                <a:cubicBezTo>
                  <a:pt x="2269612" y="1545182"/>
                  <a:pt x="2189510" y="1724118"/>
                  <a:pt x="2029742" y="1785077"/>
                </a:cubicBezTo>
                <a:lnTo>
                  <a:pt x="872625" y="2226565"/>
                </a:lnTo>
                <a:cubicBezTo>
                  <a:pt x="712856" y="2287523"/>
                  <a:pt x="533920" y="2207421"/>
                  <a:pt x="472962" y="2047652"/>
                </a:cubicBezTo>
                <a:lnTo>
                  <a:pt x="20425" y="861577"/>
                </a:lnTo>
                <a:cubicBezTo>
                  <a:pt x="-40533" y="701808"/>
                  <a:pt x="39569" y="522872"/>
                  <a:pt x="199338" y="461914"/>
                </a:cubicBezTo>
                <a:lnTo>
                  <a:pt x="1356454" y="20426"/>
                </a:lnTo>
                <a:cubicBezTo>
                  <a:pt x="1396396" y="5186"/>
                  <a:pt x="1437536" y="-1237"/>
                  <a:pt x="1477732" y="1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2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87B29708-9ED9-4A51-ABC2-9CCF39C83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23142" y="2655852"/>
            <a:ext cx="2889870" cy="2544776"/>
          </a:xfrm>
          <a:custGeom>
            <a:avLst/>
            <a:gdLst>
              <a:gd name="connsiteX0" fmla="*/ 0 w 2889870"/>
              <a:gd name="connsiteY0" fmla="*/ 0 h 2544776"/>
              <a:gd name="connsiteX1" fmla="*/ 2889870 w 2889870"/>
              <a:gd name="connsiteY1" fmla="*/ 0 h 2544776"/>
              <a:gd name="connsiteX2" fmla="*/ 2889870 w 2889870"/>
              <a:gd name="connsiteY2" fmla="*/ 2544776 h 2544776"/>
              <a:gd name="connsiteX3" fmla="*/ 0 w 2889870"/>
              <a:gd name="connsiteY3" fmla="*/ 2544776 h 254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9870" h="2544776">
                <a:moveTo>
                  <a:pt x="0" y="0"/>
                </a:moveTo>
                <a:lnTo>
                  <a:pt x="2889870" y="0"/>
                </a:lnTo>
                <a:lnTo>
                  <a:pt x="2889870" y="2544776"/>
                </a:lnTo>
                <a:lnTo>
                  <a:pt x="0" y="25447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5DC6952-96CE-4501-8C56-ECD17B2552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8107" y="1721264"/>
            <a:ext cx="3180055" cy="1734395"/>
          </a:xfrm>
          <a:custGeom>
            <a:avLst/>
            <a:gdLst>
              <a:gd name="connsiteX0" fmla="*/ 112857 w 3180055"/>
              <a:gd name="connsiteY0" fmla="*/ 0 h 1734395"/>
              <a:gd name="connsiteX1" fmla="*/ 3067198 w 3180055"/>
              <a:gd name="connsiteY1" fmla="*/ 0 h 1734395"/>
              <a:gd name="connsiteX2" fmla="*/ 3180055 w 3180055"/>
              <a:gd name="connsiteY2" fmla="*/ 112857 h 1734395"/>
              <a:gd name="connsiteX3" fmla="*/ 3180055 w 3180055"/>
              <a:gd name="connsiteY3" fmla="*/ 1621538 h 1734395"/>
              <a:gd name="connsiteX4" fmla="*/ 3067198 w 3180055"/>
              <a:gd name="connsiteY4" fmla="*/ 1734395 h 1734395"/>
              <a:gd name="connsiteX5" fmla="*/ 112857 w 3180055"/>
              <a:gd name="connsiteY5" fmla="*/ 1734395 h 1734395"/>
              <a:gd name="connsiteX6" fmla="*/ 0 w 3180055"/>
              <a:gd name="connsiteY6" fmla="*/ 1621538 h 1734395"/>
              <a:gd name="connsiteX7" fmla="*/ 0 w 3180055"/>
              <a:gd name="connsiteY7" fmla="*/ 112857 h 1734395"/>
              <a:gd name="connsiteX8" fmla="*/ 112857 w 3180055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0055" h="1734395">
                <a:moveTo>
                  <a:pt x="112857" y="0"/>
                </a:moveTo>
                <a:lnTo>
                  <a:pt x="3067198" y="0"/>
                </a:lnTo>
                <a:cubicBezTo>
                  <a:pt x="3129527" y="0"/>
                  <a:pt x="3180055" y="50528"/>
                  <a:pt x="3180055" y="112857"/>
                </a:cubicBezTo>
                <a:lnTo>
                  <a:pt x="3180055" y="1621538"/>
                </a:lnTo>
                <a:cubicBezTo>
                  <a:pt x="3180055" y="1683867"/>
                  <a:pt x="3129527" y="1734395"/>
                  <a:pt x="3067198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995354E-E491-45D3-9FCE-9D95331BA8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8107" y="4045365"/>
            <a:ext cx="3180055" cy="1734395"/>
          </a:xfrm>
          <a:custGeom>
            <a:avLst/>
            <a:gdLst>
              <a:gd name="connsiteX0" fmla="*/ 112857 w 3180055"/>
              <a:gd name="connsiteY0" fmla="*/ 0 h 1734395"/>
              <a:gd name="connsiteX1" fmla="*/ 3067198 w 3180055"/>
              <a:gd name="connsiteY1" fmla="*/ 0 h 1734395"/>
              <a:gd name="connsiteX2" fmla="*/ 3180055 w 3180055"/>
              <a:gd name="connsiteY2" fmla="*/ 112857 h 1734395"/>
              <a:gd name="connsiteX3" fmla="*/ 3180055 w 3180055"/>
              <a:gd name="connsiteY3" fmla="*/ 1621538 h 1734395"/>
              <a:gd name="connsiteX4" fmla="*/ 3067198 w 3180055"/>
              <a:gd name="connsiteY4" fmla="*/ 1734395 h 1734395"/>
              <a:gd name="connsiteX5" fmla="*/ 112857 w 3180055"/>
              <a:gd name="connsiteY5" fmla="*/ 1734395 h 1734395"/>
              <a:gd name="connsiteX6" fmla="*/ 0 w 3180055"/>
              <a:gd name="connsiteY6" fmla="*/ 1621538 h 1734395"/>
              <a:gd name="connsiteX7" fmla="*/ 0 w 3180055"/>
              <a:gd name="connsiteY7" fmla="*/ 112857 h 1734395"/>
              <a:gd name="connsiteX8" fmla="*/ 112857 w 3180055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0055" h="1734395">
                <a:moveTo>
                  <a:pt x="112857" y="0"/>
                </a:moveTo>
                <a:lnTo>
                  <a:pt x="3067198" y="0"/>
                </a:lnTo>
                <a:cubicBezTo>
                  <a:pt x="3129527" y="0"/>
                  <a:pt x="3180055" y="50528"/>
                  <a:pt x="3180055" y="112857"/>
                </a:cubicBezTo>
                <a:lnTo>
                  <a:pt x="3180055" y="1621538"/>
                </a:lnTo>
                <a:cubicBezTo>
                  <a:pt x="3180055" y="1683867"/>
                  <a:pt x="3129527" y="1734395"/>
                  <a:pt x="3067198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9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BB5B8BB-CFB1-4C2E-BCC7-9932B12F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B998-13B6-48A5-B40E-6ECB74279714}" type="datetimeFigureOut">
              <a:rPr lang="zh-CN" altLang="en-US"/>
              <a:pPr>
                <a:defRPr/>
              </a:pPr>
              <a:t>2021/5/10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96541C2-A00B-422C-A3CF-318324DC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6B286A8-36B2-4246-8C24-528F19FB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34EF-645E-4FFB-B4AB-54F25A8494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8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9249" y="2234114"/>
            <a:ext cx="8375702" cy="13591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6600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9249" y="4612342"/>
            <a:ext cx="5455754" cy="1144929"/>
          </a:xfrm>
        </p:spPr>
        <p:txBody>
          <a:bodyPr/>
          <a:lstStyle>
            <a:lvl1pPr marL="0" indent="0">
              <a:buFont typeface="Arial" pitchFamily="34" charset="0"/>
              <a:buNone/>
              <a:defRPr sz="2400">
                <a:solidFill>
                  <a:schemeClr val="bg1">
                    <a:alpha val="98000"/>
                  </a:schemeClr>
                </a:solidFill>
                <a:latin typeface="+mj-lt"/>
              </a:defRPr>
            </a:lvl1pPr>
            <a:lvl2pPr marL="460375" indent="0">
              <a:buFont typeface="Arial" pitchFamily="34" charset="0"/>
              <a:buNone/>
              <a:defRPr/>
            </a:lvl2pPr>
            <a:lvl3pPr marL="855663" indent="0">
              <a:buFont typeface="Arial" pitchFamily="34" charset="0"/>
              <a:buNone/>
              <a:defRPr/>
            </a:lvl3pPr>
            <a:lvl4pPr marL="1258888" indent="0">
              <a:buFont typeface="Arial" pitchFamily="34" charset="0"/>
              <a:buNone/>
              <a:defRPr/>
            </a:lvl4pPr>
            <a:lvl5pPr marL="1604963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3873622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09E8424-D6DA-4CFD-B8D3-D0C1DFBF7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" t="18492" r="5572" b="143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5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0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29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3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0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40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E41B967-9B2D-4304-BCC6-CC53AAE603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8888" y="21651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D3DAD23-7025-4EC4-9662-174CFEB538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8888" y="41463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23B8A63-7EE4-449E-A129-1415353FB1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4113" y="21651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DAD49C5-2BF0-4A04-B37D-5C7E927887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4113" y="41463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9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50E996A-39E9-403E-A142-E929A8D46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7400" y="3211535"/>
            <a:ext cx="1147916" cy="1147916"/>
          </a:xfrm>
          <a:custGeom>
            <a:avLst/>
            <a:gdLst>
              <a:gd name="connsiteX0" fmla="*/ 573958 w 1147916"/>
              <a:gd name="connsiteY0" fmla="*/ 0 h 1147916"/>
              <a:gd name="connsiteX1" fmla="*/ 1147916 w 1147916"/>
              <a:gd name="connsiteY1" fmla="*/ 573958 h 1147916"/>
              <a:gd name="connsiteX2" fmla="*/ 573958 w 1147916"/>
              <a:gd name="connsiteY2" fmla="*/ 1147916 h 1147916"/>
              <a:gd name="connsiteX3" fmla="*/ 0 w 1147916"/>
              <a:gd name="connsiteY3" fmla="*/ 573958 h 1147916"/>
              <a:gd name="connsiteX4" fmla="*/ 573958 w 1147916"/>
              <a:gd name="connsiteY4" fmla="*/ 0 h 114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16" h="1147916">
                <a:moveTo>
                  <a:pt x="573958" y="0"/>
                </a:moveTo>
                <a:cubicBezTo>
                  <a:pt x="890946" y="0"/>
                  <a:pt x="1147916" y="256970"/>
                  <a:pt x="1147916" y="573958"/>
                </a:cubicBezTo>
                <a:cubicBezTo>
                  <a:pt x="1147916" y="890946"/>
                  <a:pt x="890946" y="1147916"/>
                  <a:pt x="573958" y="1147916"/>
                </a:cubicBezTo>
                <a:cubicBezTo>
                  <a:pt x="256970" y="1147916"/>
                  <a:pt x="0" y="890946"/>
                  <a:pt x="0" y="573958"/>
                </a:cubicBezTo>
                <a:cubicBezTo>
                  <a:pt x="0" y="256970"/>
                  <a:pt x="256970" y="0"/>
                  <a:pt x="57395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>
              <a:schemeClr val="accent2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 lang="zh-CN" altLang="en-US" sz="2000">
                <a:solidFill>
                  <a:srgbClr val="FFFFFF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12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89074C9-A664-44C7-8C8D-A503BD611D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413" y="1612428"/>
            <a:ext cx="3976688" cy="1734395"/>
          </a:xfrm>
          <a:custGeom>
            <a:avLst/>
            <a:gdLst>
              <a:gd name="connsiteX0" fmla="*/ 112857 w 3976688"/>
              <a:gd name="connsiteY0" fmla="*/ 0 h 1734395"/>
              <a:gd name="connsiteX1" fmla="*/ 3863831 w 3976688"/>
              <a:gd name="connsiteY1" fmla="*/ 0 h 1734395"/>
              <a:gd name="connsiteX2" fmla="*/ 3976688 w 3976688"/>
              <a:gd name="connsiteY2" fmla="*/ 112857 h 1734395"/>
              <a:gd name="connsiteX3" fmla="*/ 3976688 w 3976688"/>
              <a:gd name="connsiteY3" fmla="*/ 1621538 h 1734395"/>
              <a:gd name="connsiteX4" fmla="*/ 3863831 w 3976688"/>
              <a:gd name="connsiteY4" fmla="*/ 1734395 h 1734395"/>
              <a:gd name="connsiteX5" fmla="*/ 112857 w 3976688"/>
              <a:gd name="connsiteY5" fmla="*/ 1734395 h 1734395"/>
              <a:gd name="connsiteX6" fmla="*/ 0 w 3976688"/>
              <a:gd name="connsiteY6" fmla="*/ 1621538 h 1734395"/>
              <a:gd name="connsiteX7" fmla="*/ 0 w 3976688"/>
              <a:gd name="connsiteY7" fmla="*/ 112857 h 1734395"/>
              <a:gd name="connsiteX8" fmla="*/ 112857 w 3976688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6688" h="1734395">
                <a:moveTo>
                  <a:pt x="112857" y="0"/>
                </a:moveTo>
                <a:lnTo>
                  <a:pt x="3863831" y="0"/>
                </a:lnTo>
                <a:cubicBezTo>
                  <a:pt x="3926160" y="0"/>
                  <a:pt x="3976688" y="50528"/>
                  <a:pt x="3976688" y="112857"/>
                </a:cubicBezTo>
                <a:lnTo>
                  <a:pt x="3976688" y="1621538"/>
                </a:lnTo>
                <a:cubicBezTo>
                  <a:pt x="3976688" y="1683867"/>
                  <a:pt x="3926160" y="1734395"/>
                  <a:pt x="3863831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619FCF9-3191-46FA-864C-4F186B75B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56413" y="4006005"/>
            <a:ext cx="3976688" cy="1734395"/>
          </a:xfrm>
          <a:custGeom>
            <a:avLst/>
            <a:gdLst>
              <a:gd name="connsiteX0" fmla="*/ 112857 w 3976688"/>
              <a:gd name="connsiteY0" fmla="*/ 0 h 1734395"/>
              <a:gd name="connsiteX1" fmla="*/ 3863831 w 3976688"/>
              <a:gd name="connsiteY1" fmla="*/ 0 h 1734395"/>
              <a:gd name="connsiteX2" fmla="*/ 3976688 w 3976688"/>
              <a:gd name="connsiteY2" fmla="*/ 112857 h 1734395"/>
              <a:gd name="connsiteX3" fmla="*/ 3976688 w 3976688"/>
              <a:gd name="connsiteY3" fmla="*/ 1621538 h 1734395"/>
              <a:gd name="connsiteX4" fmla="*/ 3863831 w 3976688"/>
              <a:gd name="connsiteY4" fmla="*/ 1734395 h 1734395"/>
              <a:gd name="connsiteX5" fmla="*/ 112857 w 3976688"/>
              <a:gd name="connsiteY5" fmla="*/ 1734395 h 1734395"/>
              <a:gd name="connsiteX6" fmla="*/ 0 w 3976688"/>
              <a:gd name="connsiteY6" fmla="*/ 1621538 h 1734395"/>
              <a:gd name="connsiteX7" fmla="*/ 0 w 3976688"/>
              <a:gd name="connsiteY7" fmla="*/ 112857 h 1734395"/>
              <a:gd name="connsiteX8" fmla="*/ 112857 w 3976688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6688" h="1734395">
                <a:moveTo>
                  <a:pt x="112857" y="0"/>
                </a:moveTo>
                <a:lnTo>
                  <a:pt x="3863831" y="0"/>
                </a:lnTo>
                <a:cubicBezTo>
                  <a:pt x="3926160" y="0"/>
                  <a:pt x="3976688" y="50528"/>
                  <a:pt x="3976688" y="112857"/>
                </a:cubicBezTo>
                <a:lnTo>
                  <a:pt x="3976688" y="1621538"/>
                </a:lnTo>
                <a:cubicBezTo>
                  <a:pt x="3976688" y="1683867"/>
                  <a:pt x="3926160" y="1734395"/>
                  <a:pt x="3863831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11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F985E73-065D-498D-97AE-420972DC6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91105" y="2671407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94DACB-660F-4672-BA01-5A93B17128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1031" y="4018568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DA981C2-B31A-4581-AF9D-37C477FB20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53726" y="4066952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92346DF4-6787-4907-8483-8CC50A27B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5263" y="2671407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41E55AB-DE66-4D91-95C5-414C95B181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6421" y="4066952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168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AE2E66D-D41B-429F-8798-C036B3A907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74745" y="1812132"/>
            <a:ext cx="1441732" cy="1441730"/>
          </a:xfrm>
          <a:custGeom>
            <a:avLst/>
            <a:gdLst>
              <a:gd name="connsiteX0" fmla="*/ 720866 w 1441732"/>
              <a:gd name="connsiteY0" fmla="*/ 0 h 1441730"/>
              <a:gd name="connsiteX1" fmla="*/ 1441732 w 1441732"/>
              <a:gd name="connsiteY1" fmla="*/ 720865 h 1441730"/>
              <a:gd name="connsiteX2" fmla="*/ 720866 w 1441732"/>
              <a:gd name="connsiteY2" fmla="*/ 1441730 h 1441730"/>
              <a:gd name="connsiteX3" fmla="*/ 0 w 1441732"/>
              <a:gd name="connsiteY3" fmla="*/ 720865 h 1441730"/>
              <a:gd name="connsiteX4" fmla="*/ 720866 w 1441732"/>
              <a:gd name="connsiteY4" fmla="*/ 0 h 144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732" h="1441730">
                <a:moveTo>
                  <a:pt x="720866" y="0"/>
                </a:moveTo>
                <a:cubicBezTo>
                  <a:pt x="1118989" y="0"/>
                  <a:pt x="1441732" y="322742"/>
                  <a:pt x="1441732" y="720865"/>
                </a:cubicBezTo>
                <a:cubicBezTo>
                  <a:pt x="1441732" y="1118988"/>
                  <a:pt x="1118989" y="1441730"/>
                  <a:pt x="720866" y="1441730"/>
                </a:cubicBezTo>
                <a:cubicBezTo>
                  <a:pt x="322743" y="1441730"/>
                  <a:pt x="0" y="1118988"/>
                  <a:pt x="0" y="720865"/>
                </a:cubicBezTo>
                <a:cubicBezTo>
                  <a:pt x="0" y="322742"/>
                  <a:pt x="322743" y="0"/>
                  <a:pt x="720866" y="0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txBody>
          <a:bodyPr lIns="0" tIns="0" rIns="0" bIns="0" anchor="ctr">
            <a:normAutofit/>
          </a:bodyPr>
          <a:lstStyle>
            <a:lvl1pPr>
              <a:defRPr lang="zh-CN" altLang="en-US" sz="1600" kern="0">
                <a:solidFill>
                  <a:srgbClr val="F9F9F9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CB59F21-C159-43BD-9820-1DF70C88A6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19250" y="2652455"/>
            <a:ext cx="2164656" cy="2164656"/>
          </a:xfrm>
          <a:custGeom>
            <a:avLst/>
            <a:gdLst>
              <a:gd name="connsiteX0" fmla="*/ 1082328 w 2164656"/>
              <a:gd name="connsiteY0" fmla="*/ 0 h 2164656"/>
              <a:gd name="connsiteX1" fmla="*/ 2164656 w 2164656"/>
              <a:gd name="connsiteY1" fmla="*/ 1082328 h 2164656"/>
              <a:gd name="connsiteX2" fmla="*/ 1082328 w 2164656"/>
              <a:gd name="connsiteY2" fmla="*/ 2164656 h 2164656"/>
              <a:gd name="connsiteX3" fmla="*/ 0 w 2164656"/>
              <a:gd name="connsiteY3" fmla="*/ 1082328 h 2164656"/>
              <a:gd name="connsiteX4" fmla="*/ 1082328 w 2164656"/>
              <a:gd name="connsiteY4" fmla="*/ 0 h 216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656" h="2164656">
                <a:moveTo>
                  <a:pt x="1082328" y="0"/>
                </a:moveTo>
                <a:cubicBezTo>
                  <a:pt x="1680081" y="0"/>
                  <a:pt x="2164656" y="484575"/>
                  <a:pt x="2164656" y="1082328"/>
                </a:cubicBezTo>
                <a:cubicBezTo>
                  <a:pt x="2164656" y="1680081"/>
                  <a:pt x="1680081" y="2164656"/>
                  <a:pt x="1082328" y="2164656"/>
                </a:cubicBezTo>
                <a:cubicBezTo>
                  <a:pt x="484575" y="2164656"/>
                  <a:pt x="0" y="1680081"/>
                  <a:pt x="0" y="1082328"/>
                </a:cubicBezTo>
                <a:cubicBezTo>
                  <a:pt x="0" y="484575"/>
                  <a:pt x="484575" y="0"/>
                  <a:pt x="1082328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lIns="0" tIns="0" rIns="216000" bIns="0" anchor="ctr">
            <a:normAutofit/>
          </a:bodyPr>
          <a:lstStyle>
            <a:lvl1pPr>
              <a:defRPr lang="zh-CN" altLang="en-US" sz="1800" kern="0">
                <a:solidFill>
                  <a:srgbClr val="F9F9F9"/>
                </a:solidFill>
              </a:defRPr>
            </a:lvl1pPr>
          </a:lstStyle>
          <a:p>
            <a:pPr marL="0" lvl="0"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6C01F90-F81C-4341-A059-B8068A5B80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57564" y="2655800"/>
            <a:ext cx="2926714" cy="2926714"/>
          </a:xfrm>
          <a:custGeom>
            <a:avLst/>
            <a:gdLst>
              <a:gd name="connsiteX0" fmla="*/ 1463357 w 2926714"/>
              <a:gd name="connsiteY0" fmla="*/ 0 h 2926714"/>
              <a:gd name="connsiteX1" fmla="*/ 2926714 w 2926714"/>
              <a:gd name="connsiteY1" fmla="*/ 1463357 h 2926714"/>
              <a:gd name="connsiteX2" fmla="*/ 1463357 w 2926714"/>
              <a:gd name="connsiteY2" fmla="*/ 2926714 h 2926714"/>
              <a:gd name="connsiteX3" fmla="*/ 0 w 2926714"/>
              <a:gd name="connsiteY3" fmla="*/ 1463357 h 2926714"/>
              <a:gd name="connsiteX4" fmla="*/ 1463357 w 2926714"/>
              <a:gd name="connsiteY4" fmla="*/ 0 h 292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6714" h="2926714">
                <a:moveTo>
                  <a:pt x="1463357" y="0"/>
                </a:moveTo>
                <a:cubicBezTo>
                  <a:pt x="2271547" y="0"/>
                  <a:pt x="2926714" y="655167"/>
                  <a:pt x="2926714" y="1463357"/>
                </a:cubicBezTo>
                <a:cubicBezTo>
                  <a:pt x="2926714" y="2271547"/>
                  <a:pt x="2271547" y="2926714"/>
                  <a:pt x="1463357" y="2926714"/>
                </a:cubicBezTo>
                <a:cubicBezTo>
                  <a:pt x="655167" y="2926714"/>
                  <a:pt x="0" y="2271547"/>
                  <a:pt x="0" y="1463357"/>
                </a:cubicBezTo>
                <a:cubicBezTo>
                  <a:pt x="0" y="655167"/>
                  <a:pt x="655167" y="0"/>
                  <a:pt x="1463357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txBody>
          <a:bodyPr lIns="0" tIns="180000" rIns="0" bIns="0" anchor="ctr">
            <a:normAutofit/>
          </a:bodyPr>
          <a:lstStyle>
            <a:lvl1pPr>
              <a:defRPr lang="zh-CN" altLang="en-US" sz="1800" kern="0">
                <a:solidFill>
                  <a:srgbClr val="F9F9F9"/>
                </a:solidFill>
              </a:defRPr>
            </a:lvl1pPr>
          </a:lstStyle>
          <a:p>
            <a:pPr marL="0" lvl="0" algn="ctr"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19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EAD8717-E304-4BCC-AA2B-75132A22FF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8152" y="2035580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FD88E05-899A-41E6-A567-660C8B17BE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483" y="2035580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F804839-EAEF-4E86-AA13-9BB2276D06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32483" y="4414547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BA1BF48-DA15-45F2-B813-3D11332B4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8152" y="4414547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15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79EEDF4-EBC3-4945-BA55-5B82F12F79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6203" y="2420673"/>
            <a:ext cx="2370682" cy="2377051"/>
          </a:xfrm>
          <a:custGeom>
            <a:avLst/>
            <a:gdLst>
              <a:gd name="connsiteX0" fmla="*/ 1081685 w 2370682"/>
              <a:gd name="connsiteY0" fmla="*/ 321 h 2377051"/>
              <a:gd name="connsiteX1" fmla="*/ 1252147 w 2370682"/>
              <a:gd name="connsiteY1" fmla="*/ 61218 h 2377051"/>
              <a:gd name="connsiteX2" fmla="*/ 2245839 w 2370682"/>
              <a:gd name="connsiteY2" fmla="*/ 800414 h 2377051"/>
              <a:gd name="connsiteX3" fmla="*/ 2309465 w 2370682"/>
              <a:gd name="connsiteY3" fmla="*/ 1233648 h 2377051"/>
              <a:gd name="connsiteX4" fmla="*/ 1551771 w 2370682"/>
              <a:gd name="connsiteY4" fmla="*/ 2252208 h 2377051"/>
              <a:gd name="connsiteX5" fmla="*/ 1118537 w 2370682"/>
              <a:gd name="connsiteY5" fmla="*/ 2315834 h 2377051"/>
              <a:gd name="connsiteX6" fmla="*/ 124844 w 2370682"/>
              <a:gd name="connsiteY6" fmla="*/ 1576638 h 2377051"/>
              <a:gd name="connsiteX7" fmla="*/ 61218 w 2370682"/>
              <a:gd name="connsiteY7" fmla="*/ 1143404 h 2377051"/>
              <a:gd name="connsiteX8" fmla="*/ 818912 w 2370682"/>
              <a:gd name="connsiteY8" fmla="*/ 124844 h 2377051"/>
              <a:gd name="connsiteX9" fmla="*/ 1081685 w 2370682"/>
              <a:gd name="connsiteY9" fmla="*/ 321 h 237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0682" h="2377051">
                <a:moveTo>
                  <a:pt x="1081685" y="321"/>
                </a:moveTo>
                <a:cubicBezTo>
                  <a:pt x="1141262" y="3029"/>
                  <a:pt x="1200695" y="22944"/>
                  <a:pt x="1252147" y="61218"/>
                </a:cubicBezTo>
                <a:lnTo>
                  <a:pt x="2245839" y="800414"/>
                </a:lnTo>
                <a:cubicBezTo>
                  <a:pt x="2383043" y="902478"/>
                  <a:pt x="2411529" y="1096445"/>
                  <a:pt x="2309465" y="1233648"/>
                </a:cubicBezTo>
                <a:lnTo>
                  <a:pt x="1551771" y="2252208"/>
                </a:lnTo>
                <a:cubicBezTo>
                  <a:pt x="1449707" y="2389412"/>
                  <a:pt x="1255740" y="2417898"/>
                  <a:pt x="1118537" y="2315834"/>
                </a:cubicBezTo>
                <a:lnTo>
                  <a:pt x="124844" y="1576638"/>
                </a:lnTo>
                <a:cubicBezTo>
                  <a:pt x="-12360" y="1474574"/>
                  <a:pt x="-40846" y="1280608"/>
                  <a:pt x="61218" y="1143404"/>
                </a:cubicBezTo>
                <a:lnTo>
                  <a:pt x="818912" y="124844"/>
                </a:lnTo>
                <a:cubicBezTo>
                  <a:pt x="882703" y="39092"/>
                  <a:pt x="982392" y="-4193"/>
                  <a:pt x="1081685" y="3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E23E76F-76F1-4249-878A-1BD3EA4884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5430" y="3594466"/>
            <a:ext cx="2022631" cy="2049006"/>
          </a:xfrm>
          <a:custGeom>
            <a:avLst/>
            <a:gdLst>
              <a:gd name="connsiteX0" fmla="*/ 467047 w 2022631"/>
              <a:gd name="connsiteY0" fmla="*/ 594 h 2049006"/>
              <a:gd name="connsiteX1" fmla="*/ 529715 w 2022631"/>
              <a:gd name="connsiteY1" fmla="*/ 3060 h 2049006"/>
              <a:gd name="connsiteX2" fmla="*/ 1756111 w 2022631"/>
              <a:gd name="connsiteY2" fmla="*/ 175642 h 2049006"/>
              <a:gd name="connsiteX3" fmla="*/ 2019572 w 2022631"/>
              <a:gd name="connsiteY3" fmla="*/ 525397 h 2049006"/>
              <a:gd name="connsiteX4" fmla="*/ 1842671 w 2022631"/>
              <a:gd name="connsiteY4" fmla="*/ 1782486 h 2049006"/>
              <a:gd name="connsiteX5" fmla="*/ 1492916 w 2022631"/>
              <a:gd name="connsiteY5" fmla="*/ 2045947 h 2049006"/>
              <a:gd name="connsiteX6" fmla="*/ 266521 w 2022631"/>
              <a:gd name="connsiteY6" fmla="*/ 1873365 h 2049006"/>
              <a:gd name="connsiteX7" fmla="*/ 3060 w 2022631"/>
              <a:gd name="connsiteY7" fmla="*/ 1523611 h 2049006"/>
              <a:gd name="connsiteX8" fmla="*/ 179960 w 2022631"/>
              <a:gd name="connsiteY8" fmla="*/ 266522 h 2049006"/>
              <a:gd name="connsiteX9" fmla="*/ 467047 w 2022631"/>
              <a:gd name="connsiteY9" fmla="*/ 594 h 204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2631" h="2049006">
                <a:moveTo>
                  <a:pt x="467047" y="594"/>
                </a:moveTo>
                <a:cubicBezTo>
                  <a:pt x="487581" y="-682"/>
                  <a:pt x="508548" y="82"/>
                  <a:pt x="529715" y="3060"/>
                </a:cubicBezTo>
                <a:lnTo>
                  <a:pt x="1756111" y="175642"/>
                </a:lnTo>
                <a:cubicBezTo>
                  <a:pt x="1925445" y="199471"/>
                  <a:pt x="2043401" y="356062"/>
                  <a:pt x="2019572" y="525397"/>
                </a:cubicBezTo>
                <a:lnTo>
                  <a:pt x="1842671" y="1782486"/>
                </a:lnTo>
                <a:cubicBezTo>
                  <a:pt x="1818842" y="1951820"/>
                  <a:pt x="1662251" y="2069776"/>
                  <a:pt x="1492916" y="2045947"/>
                </a:cubicBezTo>
                <a:lnTo>
                  <a:pt x="266521" y="1873365"/>
                </a:lnTo>
                <a:cubicBezTo>
                  <a:pt x="97186" y="1849536"/>
                  <a:pt x="-20770" y="1692945"/>
                  <a:pt x="3060" y="1523611"/>
                </a:cubicBezTo>
                <a:lnTo>
                  <a:pt x="179960" y="266522"/>
                </a:lnTo>
                <a:cubicBezTo>
                  <a:pt x="200811" y="118354"/>
                  <a:pt x="323307" y="9523"/>
                  <a:pt x="467047" y="5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15AF4C1-9914-4F8E-80AA-6F717DAA1E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3083" y="3406943"/>
            <a:ext cx="2229078" cy="2246989"/>
          </a:xfrm>
          <a:custGeom>
            <a:avLst/>
            <a:gdLst>
              <a:gd name="connsiteX0" fmla="*/ 1477732 w 2229078"/>
              <a:gd name="connsiteY0" fmla="*/ 196 h 2246989"/>
              <a:gd name="connsiteX1" fmla="*/ 1756117 w 2229078"/>
              <a:gd name="connsiteY1" fmla="*/ 199338 h 2246989"/>
              <a:gd name="connsiteX2" fmla="*/ 2208654 w 2229078"/>
              <a:gd name="connsiteY2" fmla="*/ 1385414 h 2246989"/>
              <a:gd name="connsiteX3" fmla="*/ 2029742 w 2229078"/>
              <a:gd name="connsiteY3" fmla="*/ 1785077 h 2246989"/>
              <a:gd name="connsiteX4" fmla="*/ 872625 w 2229078"/>
              <a:gd name="connsiteY4" fmla="*/ 2226565 h 2246989"/>
              <a:gd name="connsiteX5" fmla="*/ 472962 w 2229078"/>
              <a:gd name="connsiteY5" fmla="*/ 2047652 h 2246989"/>
              <a:gd name="connsiteX6" fmla="*/ 20425 w 2229078"/>
              <a:gd name="connsiteY6" fmla="*/ 861577 h 2246989"/>
              <a:gd name="connsiteX7" fmla="*/ 199338 w 2229078"/>
              <a:gd name="connsiteY7" fmla="*/ 461914 h 2246989"/>
              <a:gd name="connsiteX8" fmla="*/ 1356454 w 2229078"/>
              <a:gd name="connsiteY8" fmla="*/ 20426 h 2246989"/>
              <a:gd name="connsiteX9" fmla="*/ 1477732 w 2229078"/>
              <a:gd name="connsiteY9" fmla="*/ 196 h 224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9078" h="2246989">
                <a:moveTo>
                  <a:pt x="1477732" y="196"/>
                </a:moveTo>
                <a:cubicBezTo>
                  <a:pt x="1598317" y="4497"/>
                  <a:pt x="1710399" y="79512"/>
                  <a:pt x="1756117" y="199338"/>
                </a:cubicBezTo>
                <a:lnTo>
                  <a:pt x="2208654" y="1385414"/>
                </a:lnTo>
                <a:cubicBezTo>
                  <a:pt x="2269612" y="1545182"/>
                  <a:pt x="2189510" y="1724118"/>
                  <a:pt x="2029742" y="1785077"/>
                </a:cubicBezTo>
                <a:lnTo>
                  <a:pt x="872625" y="2226565"/>
                </a:lnTo>
                <a:cubicBezTo>
                  <a:pt x="712856" y="2287523"/>
                  <a:pt x="533920" y="2207421"/>
                  <a:pt x="472962" y="2047652"/>
                </a:cubicBezTo>
                <a:lnTo>
                  <a:pt x="20425" y="861577"/>
                </a:lnTo>
                <a:cubicBezTo>
                  <a:pt x="-40533" y="701808"/>
                  <a:pt x="39569" y="522872"/>
                  <a:pt x="199338" y="461914"/>
                </a:cubicBezTo>
                <a:lnTo>
                  <a:pt x="1356454" y="20426"/>
                </a:lnTo>
                <a:cubicBezTo>
                  <a:pt x="1396396" y="5186"/>
                  <a:pt x="1437536" y="-1237"/>
                  <a:pt x="1477732" y="1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35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87B29708-9ED9-4A51-ABC2-9CCF39C83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23142" y="2655852"/>
            <a:ext cx="2889870" cy="2544776"/>
          </a:xfrm>
          <a:custGeom>
            <a:avLst/>
            <a:gdLst>
              <a:gd name="connsiteX0" fmla="*/ 0 w 2889870"/>
              <a:gd name="connsiteY0" fmla="*/ 0 h 2544776"/>
              <a:gd name="connsiteX1" fmla="*/ 2889870 w 2889870"/>
              <a:gd name="connsiteY1" fmla="*/ 0 h 2544776"/>
              <a:gd name="connsiteX2" fmla="*/ 2889870 w 2889870"/>
              <a:gd name="connsiteY2" fmla="*/ 2544776 h 2544776"/>
              <a:gd name="connsiteX3" fmla="*/ 0 w 2889870"/>
              <a:gd name="connsiteY3" fmla="*/ 2544776 h 254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9870" h="2544776">
                <a:moveTo>
                  <a:pt x="0" y="0"/>
                </a:moveTo>
                <a:lnTo>
                  <a:pt x="2889870" y="0"/>
                </a:lnTo>
                <a:lnTo>
                  <a:pt x="2889870" y="2544776"/>
                </a:lnTo>
                <a:lnTo>
                  <a:pt x="0" y="25447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0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5DC6952-96CE-4501-8C56-ECD17B2552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8107" y="1721264"/>
            <a:ext cx="3180055" cy="1734395"/>
          </a:xfrm>
          <a:custGeom>
            <a:avLst/>
            <a:gdLst>
              <a:gd name="connsiteX0" fmla="*/ 112857 w 3180055"/>
              <a:gd name="connsiteY0" fmla="*/ 0 h 1734395"/>
              <a:gd name="connsiteX1" fmla="*/ 3067198 w 3180055"/>
              <a:gd name="connsiteY1" fmla="*/ 0 h 1734395"/>
              <a:gd name="connsiteX2" fmla="*/ 3180055 w 3180055"/>
              <a:gd name="connsiteY2" fmla="*/ 112857 h 1734395"/>
              <a:gd name="connsiteX3" fmla="*/ 3180055 w 3180055"/>
              <a:gd name="connsiteY3" fmla="*/ 1621538 h 1734395"/>
              <a:gd name="connsiteX4" fmla="*/ 3067198 w 3180055"/>
              <a:gd name="connsiteY4" fmla="*/ 1734395 h 1734395"/>
              <a:gd name="connsiteX5" fmla="*/ 112857 w 3180055"/>
              <a:gd name="connsiteY5" fmla="*/ 1734395 h 1734395"/>
              <a:gd name="connsiteX6" fmla="*/ 0 w 3180055"/>
              <a:gd name="connsiteY6" fmla="*/ 1621538 h 1734395"/>
              <a:gd name="connsiteX7" fmla="*/ 0 w 3180055"/>
              <a:gd name="connsiteY7" fmla="*/ 112857 h 1734395"/>
              <a:gd name="connsiteX8" fmla="*/ 112857 w 3180055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0055" h="1734395">
                <a:moveTo>
                  <a:pt x="112857" y="0"/>
                </a:moveTo>
                <a:lnTo>
                  <a:pt x="3067198" y="0"/>
                </a:lnTo>
                <a:cubicBezTo>
                  <a:pt x="3129527" y="0"/>
                  <a:pt x="3180055" y="50528"/>
                  <a:pt x="3180055" y="112857"/>
                </a:cubicBezTo>
                <a:lnTo>
                  <a:pt x="3180055" y="1621538"/>
                </a:lnTo>
                <a:cubicBezTo>
                  <a:pt x="3180055" y="1683867"/>
                  <a:pt x="3129527" y="1734395"/>
                  <a:pt x="3067198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995354E-E491-45D3-9FCE-9D95331BA8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8107" y="4045365"/>
            <a:ext cx="3180055" cy="1734395"/>
          </a:xfrm>
          <a:custGeom>
            <a:avLst/>
            <a:gdLst>
              <a:gd name="connsiteX0" fmla="*/ 112857 w 3180055"/>
              <a:gd name="connsiteY0" fmla="*/ 0 h 1734395"/>
              <a:gd name="connsiteX1" fmla="*/ 3067198 w 3180055"/>
              <a:gd name="connsiteY1" fmla="*/ 0 h 1734395"/>
              <a:gd name="connsiteX2" fmla="*/ 3180055 w 3180055"/>
              <a:gd name="connsiteY2" fmla="*/ 112857 h 1734395"/>
              <a:gd name="connsiteX3" fmla="*/ 3180055 w 3180055"/>
              <a:gd name="connsiteY3" fmla="*/ 1621538 h 1734395"/>
              <a:gd name="connsiteX4" fmla="*/ 3067198 w 3180055"/>
              <a:gd name="connsiteY4" fmla="*/ 1734395 h 1734395"/>
              <a:gd name="connsiteX5" fmla="*/ 112857 w 3180055"/>
              <a:gd name="connsiteY5" fmla="*/ 1734395 h 1734395"/>
              <a:gd name="connsiteX6" fmla="*/ 0 w 3180055"/>
              <a:gd name="connsiteY6" fmla="*/ 1621538 h 1734395"/>
              <a:gd name="connsiteX7" fmla="*/ 0 w 3180055"/>
              <a:gd name="connsiteY7" fmla="*/ 112857 h 1734395"/>
              <a:gd name="connsiteX8" fmla="*/ 112857 w 3180055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0055" h="1734395">
                <a:moveTo>
                  <a:pt x="112857" y="0"/>
                </a:moveTo>
                <a:lnTo>
                  <a:pt x="3067198" y="0"/>
                </a:lnTo>
                <a:cubicBezTo>
                  <a:pt x="3129527" y="0"/>
                  <a:pt x="3180055" y="50528"/>
                  <a:pt x="3180055" y="112857"/>
                </a:cubicBezTo>
                <a:lnTo>
                  <a:pt x="3180055" y="1621538"/>
                </a:lnTo>
                <a:cubicBezTo>
                  <a:pt x="3180055" y="1683867"/>
                  <a:pt x="3129527" y="1734395"/>
                  <a:pt x="3067198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451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BB5B8BB-CFB1-4C2E-BCC7-9932B12F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B998-13B6-48A5-B40E-6ECB74279714}" type="datetimeFigureOut">
              <a:rPr lang="zh-CN" altLang="en-US"/>
              <a:pPr>
                <a:defRPr/>
              </a:pPr>
              <a:t>2021/5/10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96541C2-A00B-422C-A3CF-318324DC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6B286A8-36B2-4246-8C24-528F19FB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34EF-645E-4FFB-B4AB-54F25A8494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945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193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68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0689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98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011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440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56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17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33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284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8654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4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35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E41B967-9B2D-4304-BCC6-CC53AAE603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8888" y="21651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D3DAD23-7025-4EC4-9662-174CFEB538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8888" y="41463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23B8A63-7EE4-449E-A129-1415353FB1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4113" y="21651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DAD49C5-2BF0-4A04-B37D-5C7E927887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4113" y="41463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50E996A-39E9-403E-A142-E929A8D46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7400" y="3211535"/>
            <a:ext cx="1147916" cy="1147916"/>
          </a:xfrm>
          <a:custGeom>
            <a:avLst/>
            <a:gdLst>
              <a:gd name="connsiteX0" fmla="*/ 573958 w 1147916"/>
              <a:gd name="connsiteY0" fmla="*/ 0 h 1147916"/>
              <a:gd name="connsiteX1" fmla="*/ 1147916 w 1147916"/>
              <a:gd name="connsiteY1" fmla="*/ 573958 h 1147916"/>
              <a:gd name="connsiteX2" fmla="*/ 573958 w 1147916"/>
              <a:gd name="connsiteY2" fmla="*/ 1147916 h 1147916"/>
              <a:gd name="connsiteX3" fmla="*/ 0 w 1147916"/>
              <a:gd name="connsiteY3" fmla="*/ 573958 h 1147916"/>
              <a:gd name="connsiteX4" fmla="*/ 573958 w 1147916"/>
              <a:gd name="connsiteY4" fmla="*/ 0 h 114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16" h="1147916">
                <a:moveTo>
                  <a:pt x="573958" y="0"/>
                </a:moveTo>
                <a:cubicBezTo>
                  <a:pt x="890946" y="0"/>
                  <a:pt x="1147916" y="256970"/>
                  <a:pt x="1147916" y="573958"/>
                </a:cubicBezTo>
                <a:cubicBezTo>
                  <a:pt x="1147916" y="890946"/>
                  <a:pt x="890946" y="1147916"/>
                  <a:pt x="573958" y="1147916"/>
                </a:cubicBezTo>
                <a:cubicBezTo>
                  <a:pt x="256970" y="1147916"/>
                  <a:pt x="0" y="890946"/>
                  <a:pt x="0" y="573958"/>
                </a:cubicBezTo>
                <a:cubicBezTo>
                  <a:pt x="0" y="256970"/>
                  <a:pt x="256970" y="0"/>
                  <a:pt x="57395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>
              <a:schemeClr val="accent2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 lang="zh-CN" altLang="en-US" sz="2000">
                <a:solidFill>
                  <a:srgbClr val="FFFFFF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2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89074C9-A664-44C7-8C8D-A503BD611D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413" y="1612428"/>
            <a:ext cx="3976688" cy="1734395"/>
          </a:xfrm>
          <a:custGeom>
            <a:avLst/>
            <a:gdLst>
              <a:gd name="connsiteX0" fmla="*/ 112857 w 3976688"/>
              <a:gd name="connsiteY0" fmla="*/ 0 h 1734395"/>
              <a:gd name="connsiteX1" fmla="*/ 3863831 w 3976688"/>
              <a:gd name="connsiteY1" fmla="*/ 0 h 1734395"/>
              <a:gd name="connsiteX2" fmla="*/ 3976688 w 3976688"/>
              <a:gd name="connsiteY2" fmla="*/ 112857 h 1734395"/>
              <a:gd name="connsiteX3" fmla="*/ 3976688 w 3976688"/>
              <a:gd name="connsiteY3" fmla="*/ 1621538 h 1734395"/>
              <a:gd name="connsiteX4" fmla="*/ 3863831 w 3976688"/>
              <a:gd name="connsiteY4" fmla="*/ 1734395 h 1734395"/>
              <a:gd name="connsiteX5" fmla="*/ 112857 w 3976688"/>
              <a:gd name="connsiteY5" fmla="*/ 1734395 h 1734395"/>
              <a:gd name="connsiteX6" fmla="*/ 0 w 3976688"/>
              <a:gd name="connsiteY6" fmla="*/ 1621538 h 1734395"/>
              <a:gd name="connsiteX7" fmla="*/ 0 w 3976688"/>
              <a:gd name="connsiteY7" fmla="*/ 112857 h 1734395"/>
              <a:gd name="connsiteX8" fmla="*/ 112857 w 3976688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6688" h="1734395">
                <a:moveTo>
                  <a:pt x="112857" y="0"/>
                </a:moveTo>
                <a:lnTo>
                  <a:pt x="3863831" y="0"/>
                </a:lnTo>
                <a:cubicBezTo>
                  <a:pt x="3926160" y="0"/>
                  <a:pt x="3976688" y="50528"/>
                  <a:pt x="3976688" y="112857"/>
                </a:cubicBezTo>
                <a:lnTo>
                  <a:pt x="3976688" y="1621538"/>
                </a:lnTo>
                <a:cubicBezTo>
                  <a:pt x="3976688" y="1683867"/>
                  <a:pt x="3926160" y="1734395"/>
                  <a:pt x="3863831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619FCF9-3191-46FA-864C-4F186B75B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56413" y="4006005"/>
            <a:ext cx="3976688" cy="1734395"/>
          </a:xfrm>
          <a:custGeom>
            <a:avLst/>
            <a:gdLst>
              <a:gd name="connsiteX0" fmla="*/ 112857 w 3976688"/>
              <a:gd name="connsiteY0" fmla="*/ 0 h 1734395"/>
              <a:gd name="connsiteX1" fmla="*/ 3863831 w 3976688"/>
              <a:gd name="connsiteY1" fmla="*/ 0 h 1734395"/>
              <a:gd name="connsiteX2" fmla="*/ 3976688 w 3976688"/>
              <a:gd name="connsiteY2" fmla="*/ 112857 h 1734395"/>
              <a:gd name="connsiteX3" fmla="*/ 3976688 w 3976688"/>
              <a:gd name="connsiteY3" fmla="*/ 1621538 h 1734395"/>
              <a:gd name="connsiteX4" fmla="*/ 3863831 w 3976688"/>
              <a:gd name="connsiteY4" fmla="*/ 1734395 h 1734395"/>
              <a:gd name="connsiteX5" fmla="*/ 112857 w 3976688"/>
              <a:gd name="connsiteY5" fmla="*/ 1734395 h 1734395"/>
              <a:gd name="connsiteX6" fmla="*/ 0 w 3976688"/>
              <a:gd name="connsiteY6" fmla="*/ 1621538 h 1734395"/>
              <a:gd name="connsiteX7" fmla="*/ 0 w 3976688"/>
              <a:gd name="connsiteY7" fmla="*/ 112857 h 1734395"/>
              <a:gd name="connsiteX8" fmla="*/ 112857 w 3976688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6688" h="1734395">
                <a:moveTo>
                  <a:pt x="112857" y="0"/>
                </a:moveTo>
                <a:lnTo>
                  <a:pt x="3863831" y="0"/>
                </a:lnTo>
                <a:cubicBezTo>
                  <a:pt x="3926160" y="0"/>
                  <a:pt x="3976688" y="50528"/>
                  <a:pt x="3976688" y="112857"/>
                </a:cubicBezTo>
                <a:lnTo>
                  <a:pt x="3976688" y="1621538"/>
                </a:lnTo>
                <a:cubicBezTo>
                  <a:pt x="3976688" y="1683867"/>
                  <a:pt x="3926160" y="1734395"/>
                  <a:pt x="3863831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F985E73-065D-498D-97AE-420972DC6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91105" y="2671407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94DACB-660F-4672-BA01-5A93B17128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1031" y="4018568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DA981C2-B31A-4581-AF9D-37C477FB20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53726" y="4066952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92346DF4-6787-4907-8483-8CC50A27B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5263" y="2671407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41E55AB-DE66-4D91-95C5-414C95B181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6421" y="4066952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4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6.em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4.emf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7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7CAA4B6-7102-430B-A202-7221145AB4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" t="18492" r="5572" b="14366"/>
          <a:stretch/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C4D4C5-4695-4A81-AEDB-A9DAC17F03D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21545" y="2694141"/>
            <a:ext cx="1074405" cy="12552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B22C73-CB3A-4D5F-A354-B4BC2A44F4B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19092273">
            <a:off x="5969039" y="3535273"/>
            <a:ext cx="958588" cy="8327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E88D25-8D4A-412E-AD3D-0F8BCBC51B4A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478546" y="2363843"/>
            <a:ext cx="1249202" cy="9579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9075CD-A1EE-4172-8AD1-315DB9617712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667797" y="4337189"/>
            <a:ext cx="834103" cy="7283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D8F5F7-0EAB-4A58-88E9-007D8AD8404D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3488071" y="2471057"/>
            <a:ext cx="1787050" cy="14854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3AE9060-CBEC-4F37-84ED-FEC5B3A64D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0E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7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656" r:id="rId3"/>
    <p:sldLayoutId id="2147483691" r:id="rId4"/>
    <p:sldLayoutId id="2147483655" r:id="rId5"/>
    <p:sldLayoutId id="2147483665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59" r:id="rId12"/>
    <p:sldLayoutId id="2147483658" r:id="rId13"/>
    <p:sldLayoutId id="2147483657" r:id="rId14"/>
    <p:sldLayoutId id="2147483666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9CC1-A784-4BF5-8460-C862CDB303AA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C2E0FE65-D75A-4440-8D0F-F7E1B4A3AB06}"/>
              </a:ext>
            </a:extLst>
          </p:cNvPr>
          <p:cNvSpPr txBox="1"/>
          <p:nvPr/>
        </p:nvSpPr>
        <p:spPr>
          <a:xfrm>
            <a:off x="3928750" y="2261953"/>
            <a:ext cx="44935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dirty="0" err="1" smtClean="0">
                <a:latin typeface="汉仪喵魂体W" panose="00020600040101010101" pitchFamily="18" charset="-122"/>
                <a:ea typeface="汉仪喵魂体W" panose="00020600040101010101" pitchFamily="18" charset="-122"/>
              </a:rPr>
              <a:t>AlexNet</a:t>
            </a:r>
            <a:endParaRPr lang="zh-CN" altLang="en-US" sz="80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grpSp>
        <p:nvGrpSpPr>
          <p:cNvPr id="4" name="组合 5">
            <a:extLst>
              <a:ext uri="{FF2B5EF4-FFF2-40B4-BE49-F238E27FC236}">
                <a16:creationId xmlns:a16="http://schemas.microsoft.com/office/drawing/2014/main" id="{6478CE54-CCF6-4BDD-B07C-494BB200AA0E}"/>
              </a:ext>
            </a:extLst>
          </p:cNvPr>
          <p:cNvGrpSpPr/>
          <p:nvPr/>
        </p:nvGrpSpPr>
        <p:grpSpPr>
          <a:xfrm>
            <a:off x="4771064" y="3990921"/>
            <a:ext cx="2808909" cy="461665"/>
            <a:chOff x="5092700" y="3872240"/>
            <a:chExt cx="2006606" cy="461665"/>
          </a:xfrm>
        </p:grpSpPr>
        <p:sp>
          <p:nvSpPr>
            <p:cNvPr id="5" name="矩形: 圆角 2">
              <a:extLst>
                <a:ext uri="{FF2B5EF4-FFF2-40B4-BE49-F238E27FC236}">
                  <a16:creationId xmlns:a16="http://schemas.microsoft.com/office/drawing/2014/main" id="{D099819C-E9D0-4AD9-B32E-F0DC30C70C37}"/>
                </a:ext>
              </a:extLst>
            </p:cNvPr>
            <p:cNvSpPr/>
            <p:nvPr/>
          </p:nvSpPr>
          <p:spPr>
            <a:xfrm>
              <a:off x="5092700" y="3878590"/>
              <a:ext cx="2006606" cy="421849"/>
            </a:xfrm>
            <a:prstGeom prst="roundRect">
              <a:avLst>
                <a:gd name="adj" fmla="val 50000"/>
              </a:avLst>
            </a:prstGeom>
            <a:solidFill>
              <a:srgbClr val="E38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D521D4-F07E-487E-B85D-269182DC1E9F}"/>
                </a:ext>
              </a:extLst>
            </p:cNvPr>
            <p:cNvSpPr txBox="1"/>
            <p:nvPr/>
          </p:nvSpPr>
          <p:spPr>
            <a:xfrm>
              <a:off x="5353059" y="3872240"/>
              <a:ext cx="1485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2021.05.08</a:t>
              </a:r>
              <a:endParaRPr lang="zh-CN" altLang="en-US" sz="2400" dirty="0">
                <a:solidFill>
                  <a:schemeClr val="bg1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5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" y="1070704"/>
            <a:ext cx="10820400" cy="359092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grpSp>
        <p:nvGrpSpPr>
          <p:cNvPr id="34" name="群組 33"/>
          <p:cNvGrpSpPr/>
          <p:nvPr/>
        </p:nvGrpSpPr>
        <p:grpSpPr>
          <a:xfrm>
            <a:off x="928039" y="4818078"/>
            <a:ext cx="10251095" cy="725735"/>
            <a:chOff x="928039" y="5046678"/>
            <a:chExt cx="10251095" cy="725735"/>
          </a:xfrm>
        </p:grpSpPr>
        <p:sp>
          <p:nvSpPr>
            <p:cNvPr id="4" name="圓角矩形 3"/>
            <p:cNvSpPr/>
            <p:nvPr/>
          </p:nvSpPr>
          <p:spPr bwMode="auto">
            <a:xfrm>
              <a:off x="928039" y="5052291"/>
              <a:ext cx="613717" cy="7112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</a:t>
              </a:r>
              <a:endParaRPr lang="zh-TW" alt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" name="圓角矩形 4"/>
            <p:cNvSpPr/>
            <p:nvPr/>
          </p:nvSpPr>
          <p:spPr bwMode="auto">
            <a:xfrm>
              <a:off x="1836818" y="5052289"/>
              <a:ext cx="613717" cy="71120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P</a:t>
              </a:r>
              <a:endParaRPr lang="zh-TW" alt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" name="圓角矩形 5"/>
            <p:cNvSpPr/>
            <p:nvPr/>
          </p:nvSpPr>
          <p:spPr bwMode="auto">
            <a:xfrm>
              <a:off x="2436680" y="5052288"/>
              <a:ext cx="308916" cy="71120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N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" name="圓角矩形 6"/>
            <p:cNvSpPr/>
            <p:nvPr/>
          </p:nvSpPr>
          <p:spPr bwMode="auto">
            <a:xfrm>
              <a:off x="1541755" y="5052289"/>
              <a:ext cx="295062" cy="71120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2731743" y="5052290"/>
              <a:ext cx="613717" cy="7112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</a:t>
              </a:r>
              <a:endParaRPr lang="zh-TW" alt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3640522" y="5052288"/>
              <a:ext cx="613717" cy="71120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P</a:t>
              </a:r>
              <a:endParaRPr lang="zh-TW" alt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4240384" y="5052287"/>
              <a:ext cx="308916" cy="71120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N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345459" y="5052288"/>
              <a:ext cx="295062" cy="71120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4549301" y="5052289"/>
              <a:ext cx="613717" cy="7112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</a:t>
              </a:r>
              <a:endParaRPr lang="zh-TW" alt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5163017" y="5052287"/>
              <a:ext cx="295062" cy="71120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5" name="圓角矩形 14"/>
            <p:cNvSpPr/>
            <p:nvPr/>
          </p:nvSpPr>
          <p:spPr bwMode="auto">
            <a:xfrm>
              <a:off x="5421134" y="5052287"/>
              <a:ext cx="613717" cy="7112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</a:t>
              </a:r>
              <a:endParaRPr lang="zh-TW" alt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6" name="圓角矩形 15"/>
            <p:cNvSpPr/>
            <p:nvPr/>
          </p:nvSpPr>
          <p:spPr bwMode="auto">
            <a:xfrm>
              <a:off x="6034850" y="5052285"/>
              <a:ext cx="295062" cy="71120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7" name="圓角矩形 16"/>
            <p:cNvSpPr/>
            <p:nvPr/>
          </p:nvSpPr>
          <p:spPr bwMode="auto">
            <a:xfrm>
              <a:off x="6304763" y="5052285"/>
              <a:ext cx="613717" cy="71120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</a:t>
              </a:r>
              <a:endParaRPr lang="zh-TW" alt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" name="圓角矩形 17"/>
            <p:cNvSpPr/>
            <p:nvPr/>
          </p:nvSpPr>
          <p:spPr bwMode="auto">
            <a:xfrm>
              <a:off x="6918479" y="5052283"/>
              <a:ext cx="295062" cy="71120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9" name="圓角矩形 18"/>
            <p:cNvSpPr/>
            <p:nvPr/>
          </p:nvSpPr>
          <p:spPr bwMode="auto">
            <a:xfrm>
              <a:off x="7211484" y="5052281"/>
              <a:ext cx="613717" cy="71120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P</a:t>
              </a:r>
              <a:endParaRPr lang="zh-TW" alt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0" name="圓角矩形 19"/>
            <p:cNvSpPr/>
            <p:nvPr/>
          </p:nvSpPr>
          <p:spPr bwMode="auto">
            <a:xfrm>
              <a:off x="9964667" y="5046678"/>
              <a:ext cx="308916" cy="71120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D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1" name="圓角矩形 20"/>
            <p:cNvSpPr/>
            <p:nvPr/>
          </p:nvSpPr>
          <p:spPr bwMode="auto">
            <a:xfrm>
              <a:off x="7829898" y="5052278"/>
              <a:ext cx="613717" cy="71120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F</a:t>
              </a:r>
              <a:endParaRPr lang="zh-TW" alt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2" name="圓角矩形 21"/>
            <p:cNvSpPr/>
            <p:nvPr/>
          </p:nvSpPr>
          <p:spPr bwMode="auto">
            <a:xfrm>
              <a:off x="8442284" y="5052277"/>
              <a:ext cx="295062" cy="71120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8736811" y="5061212"/>
              <a:ext cx="308916" cy="71120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D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9044300" y="5052276"/>
              <a:ext cx="613717" cy="71120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F</a:t>
              </a:r>
              <a:endParaRPr lang="zh-TW" alt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5" name="圓角矩形 24"/>
            <p:cNvSpPr/>
            <p:nvPr/>
          </p:nvSpPr>
          <p:spPr bwMode="auto">
            <a:xfrm>
              <a:off x="9667227" y="5052275"/>
              <a:ext cx="295062" cy="71120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6" name="圓角矩形 25"/>
            <p:cNvSpPr/>
            <p:nvPr/>
          </p:nvSpPr>
          <p:spPr bwMode="auto">
            <a:xfrm>
              <a:off x="10270356" y="5052279"/>
              <a:ext cx="613717" cy="71120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4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F</a:t>
              </a:r>
              <a:endParaRPr lang="zh-TW" alt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7" name="圓角矩形 26"/>
            <p:cNvSpPr/>
            <p:nvPr/>
          </p:nvSpPr>
          <p:spPr bwMode="auto">
            <a:xfrm>
              <a:off x="10884072" y="5052279"/>
              <a:ext cx="295062" cy="711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S</a:t>
              </a:r>
              <a:endParaRPr lang="zh-TW" altLang="en-US" sz="3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928039" y="5714796"/>
            <a:ext cx="8504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altLang="zh-TW" sz="2400" dirty="0">
                <a:latin typeface="Segoe UI"/>
              </a:rPr>
              <a:t>C : Convolution	R : ReLU    P : Pooling    N : Normalization</a:t>
            </a:r>
          </a:p>
          <a:p>
            <a:pPr defTabSz="1218987"/>
            <a:r>
              <a:rPr lang="en-US" altLang="zh-TW" sz="2400" dirty="0">
                <a:latin typeface="Segoe UI"/>
              </a:rPr>
              <a:t>D : Dropout    F : fully connected</a:t>
            </a:r>
            <a:r>
              <a:rPr lang="zh-TW" altLang="en-US" sz="2400" dirty="0">
                <a:latin typeface="Segoe UI"/>
              </a:rPr>
              <a:t>   </a:t>
            </a:r>
            <a:r>
              <a:rPr lang="en-US" altLang="zh-TW" sz="2400" dirty="0">
                <a:latin typeface="Segoe UI"/>
              </a:rPr>
              <a:t>S:Softmax</a:t>
            </a:r>
          </a:p>
        </p:txBody>
      </p:sp>
      <p:grpSp>
        <p:nvGrpSpPr>
          <p:cNvPr id="31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582356" y="79559"/>
            <a:ext cx="3365024" cy="896477"/>
            <a:chOff x="4413388" y="281415"/>
            <a:chExt cx="3365024" cy="896477"/>
          </a:xfrm>
        </p:grpSpPr>
        <p:sp>
          <p:nvSpPr>
            <p:cNvPr id="32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413388" y="317952"/>
              <a:ext cx="3365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 smtClean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 smtClean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35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10</a:t>
            </a:fld>
            <a:endParaRPr lang="zh-TW" altLang="en-US" sz="1600"/>
          </a:p>
        </p:txBody>
      </p:sp>
      <p:sp>
        <p:nvSpPr>
          <p:cNvPr id="2" name="矩形 1"/>
          <p:cNvSpPr/>
          <p:nvPr/>
        </p:nvSpPr>
        <p:spPr>
          <a:xfrm>
            <a:off x="1716599" y="1141934"/>
            <a:ext cx="9790043" cy="1350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966271" y="449188"/>
            <a:ext cx="3763619" cy="6231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如何計算內部輸出大小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53" y="1409840"/>
            <a:ext cx="6231833" cy="206813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" b="915"/>
          <a:stretch/>
        </p:blipFill>
        <p:spPr>
          <a:xfrm>
            <a:off x="1794298" y="1695526"/>
            <a:ext cx="1855304" cy="1878496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3797588" y="2047461"/>
            <a:ext cx="785192" cy="62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1009957" y="1072357"/>
            <a:ext cx="3763619" cy="6231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227x227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大小的圖片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" b="915"/>
          <a:stretch/>
        </p:blipFill>
        <p:spPr>
          <a:xfrm>
            <a:off x="320954" y="4101144"/>
            <a:ext cx="1669774" cy="1690647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>
            <a:off x="2303860" y="4633384"/>
            <a:ext cx="1855280" cy="62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00527" y="4118811"/>
            <a:ext cx="114614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>
                <a:latin typeface="Segoe UI"/>
              </a:rPr>
              <a:t>Conv1</a:t>
            </a:r>
          </a:p>
        </p:txBody>
      </p:sp>
      <p:sp>
        <p:nvSpPr>
          <p:cNvPr id="5" name="矩形 4"/>
          <p:cNvSpPr/>
          <p:nvPr/>
        </p:nvSpPr>
        <p:spPr>
          <a:xfrm>
            <a:off x="394254" y="5791791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227x227x3</a:t>
            </a:r>
            <a:endParaRPr lang="zh-TW" altLang="en-US" sz="2000" b="1" dirty="0"/>
          </a:p>
        </p:txBody>
      </p:sp>
      <p:sp>
        <p:nvSpPr>
          <p:cNvPr id="20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11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41767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12</a:t>
            </a:fld>
            <a:endParaRPr lang="zh-TW" altLang="en-US" sz="16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48" y="2685372"/>
            <a:ext cx="6775769" cy="212151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16" y="1607252"/>
            <a:ext cx="4656945" cy="4499527"/>
          </a:xfrm>
          <a:prstGeom prst="rect">
            <a:avLst/>
          </a:prstGeom>
        </p:spPr>
      </p:pic>
      <p:sp>
        <p:nvSpPr>
          <p:cNvPr id="52" name="文字方塊 51"/>
          <p:cNvSpPr txBox="1"/>
          <p:nvPr/>
        </p:nvSpPr>
        <p:spPr>
          <a:xfrm>
            <a:off x="7896121" y="2164814"/>
            <a:ext cx="1377621" cy="4431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err="1" smtClean="0">
                <a:latin typeface="Segoe UI"/>
              </a:rPr>
              <a:t>pytorch</a:t>
            </a:r>
            <a:endParaRPr lang="zh-TW" altLang="en-US" sz="3200" dirty="0">
              <a:latin typeface="Segoe UI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069567" y="1089017"/>
            <a:ext cx="974049" cy="4431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err="1" smtClean="0">
                <a:latin typeface="Segoe UI"/>
              </a:rPr>
              <a:t>Keras</a:t>
            </a:r>
            <a:endParaRPr lang="zh-TW" altLang="en-US" sz="32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552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13</a:t>
            </a:fld>
            <a:endParaRPr lang="zh-TW" altLang="en-US" sz="16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82" y="1144863"/>
            <a:ext cx="4967236" cy="49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966271" y="449188"/>
            <a:ext cx="3763619" cy="6231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如何計算內部圖片大小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53" y="1409840"/>
            <a:ext cx="6231833" cy="206813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" b="915"/>
          <a:stretch/>
        </p:blipFill>
        <p:spPr>
          <a:xfrm>
            <a:off x="1794298" y="1695526"/>
            <a:ext cx="1855304" cy="1878496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3797588" y="2047461"/>
            <a:ext cx="785192" cy="62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1009957" y="1072357"/>
            <a:ext cx="3763619" cy="6231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227x227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大小的圖片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" b="915"/>
          <a:stretch/>
        </p:blipFill>
        <p:spPr>
          <a:xfrm>
            <a:off x="320954" y="4101144"/>
            <a:ext cx="1669774" cy="1690647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>
            <a:off x="2303860" y="4633384"/>
            <a:ext cx="1855280" cy="62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00527" y="4118811"/>
            <a:ext cx="114614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>
                <a:latin typeface="Segoe UI"/>
              </a:rPr>
              <a:t>Conv1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329807" y="5246161"/>
            <a:ext cx="1487587" cy="11926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>
                <a:latin typeface="Segoe UI"/>
              </a:rPr>
              <a:t>96 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>
                <a:latin typeface="Segoe UI"/>
              </a:rPr>
              <a:t>Size 11x11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>
                <a:latin typeface="Segoe UI"/>
              </a:rPr>
              <a:t>Stride 4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521165" y="4752567"/>
            <a:ext cx="1396216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>
                <a:latin typeface="Segoe UI"/>
              </a:rPr>
              <a:t>h</a:t>
            </a:r>
            <a:r>
              <a:rPr lang="en-US" altLang="zh-TW" sz="2800" dirty="0" smtClean="0">
                <a:latin typeface="Segoe UI"/>
              </a:rPr>
              <a:t> x w x d</a:t>
            </a:r>
            <a:endParaRPr lang="en-US" altLang="zh-TW" sz="2800" dirty="0">
              <a:latin typeface="Segoe U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4254" y="5791791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227x227x3</a:t>
            </a:r>
            <a:endParaRPr lang="zh-TW" altLang="en-US" sz="2000" b="1" dirty="0"/>
          </a:p>
        </p:txBody>
      </p:sp>
      <p:sp>
        <p:nvSpPr>
          <p:cNvPr id="20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14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34122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602373" y="4035295"/>
            <a:ext cx="4708355" cy="6231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987">
              <a:spcBef>
                <a:spcPct val="20000"/>
              </a:spcBef>
              <a:buSzPct val="80000"/>
              <a:buNone/>
            </a:pPr>
            <a:r>
              <a:rPr lang="en-US" altLang="zh-TW" sz="2400" dirty="0">
                <a:latin typeface="Segoe UI"/>
              </a:rPr>
              <a:t>96 </a:t>
            </a:r>
            <a:r>
              <a:rPr lang="en-US" altLang="zh-TW" sz="2400" dirty="0" smtClean="0">
                <a:latin typeface="Segoe UI"/>
              </a:rPr>
              <a:t>Filter</a:t>
            </a:r>
            <a:r>
              <a:rPr lang="zh-TW" altLang="en-US" sz="2400" dirty="0" smtClean="0">
                <a:latin typeface="Segoe UI"/>
              </a:rPr>
              <a:t>、</a:t>
            </a:r>
            <a:r>
              <a:rPr lang="en-US" altLang="zh-TW" sz="2400" dirty="0" smtClean="0">
                <a:latin typeface="Segoe UI"/>
              </a:rPr>
              <a:t>Size 11x11</a:t>
            </a:r>
            <a:r>
              <a:rPr lang="zh-TW" altLang="en-US" sz="2400" dirty="0" smtClean="0">
                <a:latin typeface="Segoe UI"/>
              </a:rPr>
              <a:t>、</a:t>
            </a:r>
            <a:r>
              <a:rPr lang="en-US" altLang="zh-TW" sz="2400" dirty="0" smtClean="0">
                <a:latin typeface="Segoe UI"/>
              </a:rPr>
              <a:t>Stride </a:t>
            </a:r>
            <a:r>
              <a:rPr lang="en-US" altLang="zh-TW" sz="2400" dirty="0">
                <a:latin typeface="Segoe UI"/>
              </a:rPr>
              <a:t>4</a:t>
            </a:r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" b="915"/>
          <a:stretch/>
        </p:blipFill>
        <p:spPr>
          <a:xfrm>
            <a:off x="966985" y="1159458"/>
            <a:ext cx="2898890" cy="2498990"/>
          </a:xfrm>
          <a:prstGeom prst="rect">
            <a:avLst/>
          </a:prstGeom>
        </p:spPr>
      </p:pic>
      <p:sp>
        <p:nvSpPr>
          <p:cNvPr id="20" name="內容版面配置區 2"/>
          <p:cNvSpPr txBox="1">
            <a:spLocks/>
          </p:cNvSpPr>
          <p:nvPr/>
        </p:nvSpPr>
        <p:spPr>
          <a:xfrm>
            <a:off x="6413530" y="5558586"/>
            <a:ext cx="5086043" cy="6231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987">
              <a:spcBef>
                <a:spcPct val="20000"/>
              </a:spcBef>
              <a:buSzPct val="80000"/>
              <a:buNone/>
            </a:pPr>
            <a:r>
              <a:rPr lang="zh-TW" altLang="en-US" sz="2400" dirty="0">
                <a:latin typeface="Segoe UI"/>
              </a:rPr>
              <a:t>每四公尺種一棵樹</a:t>
            </a:r>
            <a:r>
              <a:rPr lang="zh-TW" altLang="en-US" sz="2400" dirty="0" smtClean="0">
                <a:latin typeface="Segoe UI"/>
              </a:rPr>
              <a:t>，</a:t>
            </a:r>
            <a:endParaRPr lang="en-US" altLang="zh-TW" sz="2400" dirty="0" smtClean="0">
              <a:latin typeface="Segoe UI"/>
            </a:endParaRPr>
          </a:p>
          <a:p>
            <a:pPr marL="0" indent="0" algn="ctr" defTabSz="1218987">
              <a:spcBef>
                <a:spcPct val="20000"/>
              </a:spcBef>
              <a:buSzPct val="80000"/>
              <a:buNone/>
            </a:pPr>
            <a:r>
              <a:rPr lang="zh-TW" altLang="en-US" sz="2400" dirty="0" smtClean="0">
                <a:latin typeface="Segoe UI"/>
              </a:rPr>
              <a:t>且</a:t>
            </a:r>
            <a:r>
              <a:rPr lang="zh-TW" altLang="en-US" sz="2400" dirty="0">
                <a:latin typeface="Segoe UI"/>
              </a:rPr>
              <a:t>最後</a:t>
            </a:r>
            <a:r>
              <a:rPr lang="zh-TW" altLang="en-US" sz="2400" dirty="0" smtClean="0">
                <a:latin typeface="Segoe UI"/>
              </a:rPr>
              <a:t>一</a:t>
            </a:r>
            <a:r>
              <a:rPr lang="zh-TW" altLang="en-US" sz="2400" dirty="0">
                <a:latin typeface="Segoe UI"/>
              </a:rPr>
              <a:t>棵</a:t>
            </a:r>
            <a:r>
              <a:rPr lang="zh-TW" altLang="en-US" sz="2400" dirty="0" smtClean="0">
                <a:latin typeface="Segoe UI"/>
              </a:rPr>
              <a:t>必須</a:t>
            </a:r>
            <a:r>
              <a:rPr lang="zh-TW" altLang="en-US" sz="2400" dirty="0">
                <a:latin typeface="Segoe UI"/>
              </a:rPr>
              <a:t>離終點剛好</a:t>
            </a:r>
            <a:r>
              <a:rPr lang="en-US" altLang="zh-TW" sz="2400" dirty="0">
                <a:latin typeface="Segoe UI"/>
                <a:ea typeface="汉仪喵魂体W" panose="00020600040101010101"/>
              </a:rPr>
              <a:t>11</a:t>
            </a:r>
            <a:r>
              <a:rPr lang="zh-TW" altLang="en-US" sz="2400" dirty="0">
                <a:latin typeface="Segoe UI"/>
              </a:rPr>
              <a:t>公尺</a:t>
            </a:r>
            <a:endParaRPr lang="en-US" altLang="zh-TW" sz="2400" dirty="0">
              <a:latin typeface="Segoe UI"/>
              <a:ea typeface="汉仪喵魂体W" panose="00020600040101010101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5298031" y="5379010"/>
            <a:ext cx="1115499" cy="1063834"/>
            <a:chOff x="8149751" y="4961981"/>
            <a:chExt cx="1115499" cy="1063834"/>
          </a:xfrm>
        </p:grpSpPr>
        <p:sp>
          <p:nvSpPr>
            <p:cNvPr id="21" name="向右箭號 20"/>
            <p:cNvSpPr/>
            <p:nvPr/>
          </p:nvSpPr>
          <p:spPr>
            <a:xfrm rot="1585541">
              <a:off x="8453936" y="4961981"/>
              <a:ext cx="747127" cy="626165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內容版面配置區 2"/>
            <p:cNvSpPr txBox="1">
              <a:spLocks/>
            </p:cNvSpPr>
            <p:nvPr/>
          </p:nvSpPr>
          <p:spPr>
            <a:xfrm>
              <a:off x="8149751" y="5648270"/>
              <a:ext cx="1115499" cy="37754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8987">
                <a:spcBef>
                  <a:spcPct val="20000"/>
                </a:spcBef>
                <a:buSzPct val="80000"/>
                <a:buNone/>
              </a:pPr>
              <a:r>
                <a:rPr lang="zh-TW" altLang="en-US" sz="2400" dirty="0" smtClean="0">
                  <a:solidFill>
                    <a:srgbClr val="FF0000"/>
                  </a:solidFill>
                  <a:latin typeface="Segoe UI"/>
                </a:rPr>
                <a:t>翻譯</a:t>
              </a:r>
              <a:endParaRPr lang="en-US" altLang="zh-TW" sz="2400" dirty="0">
                <a:solidFill>
                  <a:srgbClr val="FF0000"/>
                </a:solidFill>
                <a:latin typeface="Segoe UI"/>
                <a:ea typeface="汉仪喵魂体W" panose="00020600040101010101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53099" y="1224786"/>
          <a:ext cx="2733264" cy="2368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44">
                  <a:extLst>
                    <a:ext uri="{9D8B030D-6E8A-4147-A177-3AD203B41FA5}">
                      <a16:colId xmlns:a16="http://schemas.microsoft.com/office/drawing/2014/main" val="2014131435"/>
                    </a:ext>
                  </a:extLst>
                </a:gridCol>
                <a:gridCol w="455544">
                  <a:extLst>
                    <a:ext uri="{9D8B030D-6E8A-4147-A177-3AD203B41FA5}">
                      <a16:colId xmlns:a16="http://schemas.microsoft.com/office/drawing/2014/main" val="2346028086"/>
                    </a:ext>
                  </a:extLst>
                </a:gridCol>
                <a:gridCol w="455544">
                  <a:extLst>
                    <a:ext uri="{9D8B030D-6E8A-4147-A177-3AD203B41FA5}">
                      <a16:colId xmlns:a16="http://schemas.microsoft.com/office/drawing/2014/main" val="3758689631"/>
                    </a:ext>
                  </a:extLst>
                </a:gridCol>
                <a:gridCol w="455544">
                  <a:extLst>
                    <a:ext uri="{9D8B030D-6E8A-4147-A177-3AD203B41FA5}">
                      <a16:colId xmlns:a16="http://schemas.microsoft.com/office/drawing/2014/main" val="3349410830"/>
                    </a:ext>
                  </a:extLst>
                </a:gridCol>
                <a:gridCol w="455544">
                  <a:extLst>
                    <a:ext uri="{9D8B030D-6E8A-4147-A177-3AD203B41FA5}">
                      <a16:colId xmlns:a16="http://schemas.microsoft.com/office/drawing/2014/main" val="3501324050"/>
                    </a:ext>
                  </a:extLst>
                </a:gridCol>
                <a:gridCol w="455544">
                  <a:extLst>
                    <a:ext uri="{9D8B030D-6E8A-4147-A177-3AD203B41FA5}">
                      <a16:colId xmlns:a16="http://schemas.microsoft.com/office/drawing/2014/main" val="3182331586"/>
                    </a:ext>
                  </a:extLst>
                </a:gridCol>
              </a:tblGrid>
              <a:tr h="39470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85602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71412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85409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42941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78441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538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282148" y="1233734"/>
          <a:ext cx="457200" cy="235557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235557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2190606" y="1221981"/>
          <a:ext cx="457200" cy="2377266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237726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3099064" y="1233734"/>
          <a:ext cx="457200" cy="235557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235557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1055889" y="2979670"/>
          <a:ext cx="2733264" cy="433593"/>
        </p:xfrm>
        <a:graphic>
          <a:graphicData uri="http://schemas.openxmlformats.org/drawingml/2006/table">
            <a:tbl>
              <a:tblPr/>
              <a:tblGrid>
                <a:gridCol w="2733264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43359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1059464" y="1432442"/>
          <a:ext cx="2733264" cy="400373"/>
        </p:xfrm>
        <a:graphic>
          <a:graphicData uri="http://schemas.openxmlformats.org/drawingml/2006/table">
            <a:tbl>
              <a:tblPr/>
              <a:tblGrid>
                <a:gridCol w="2733264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40037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1055889" y="2201770"/>
          <a:ext cx="2733264" cy="397698"/>
        </p:xfrm>
        <a:graphic>
          <a:graphicData uri="http://schemas.openxmlformats.org/drawingml/2006/table">
            <a:tbl>
              <a:tblPr/>
              <a:tblGrid>
                <a:gridCol w="2733264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3976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59464" y="1233733"/>
            <a:ext cx="2726899" cy="236551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17309" y="828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227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36857" y="240061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227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59464" y="1225510"/>
            <a:ext cx="902670" cy="793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5089496" y="1929507"/>
            <a:ext cx="1121331" cy="750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046347" y="1246766"/>
            <a:ext cx="2345635" cy="174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318017" y="1509120"/>
            <a:ext cx="2345635" cy="17459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592999" y="1843371"/>
            <a:ext cx="2345635" cy="1745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089496" y="679706"/>
            <a:ext cx="902670" cy="793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209809" y="938625"/>
            <a:ext cx="68621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dirty="0">
                <a:latin typeface="Segoe UI"/>
              </a:rPr>
              <a:t>Filter</a:t>
            </a:r>
          </a:p>
        </p:txBody>
      </p:sp>
      <p:sp>
        <p:nvSpPr>
          <p:cNvPr id="24" name="矩形 23"/>
          <p:cNvSpPr/>
          <p:nvPr/>
        </p:nvSpPr>
        <p:spPr>
          <a:xfrm>
            <a:off x="5144724" y="1518823"/>
            <a:ext cx="79060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dirty="0">
                <a:latin typeface="Segoe UI"/>
              </a:rPr>
              <a:t>11x11</a:t>
            </a:r>
          </a:p>
        </p:txBody>
      </p:sp>
      <p:grpSp>
        <p:nvGrpSpPr>
          <p:cNvPr id="37" name="群組 36"/>
          <p:cNvGrpSpPr/>
          <p:nvPr/>
        </p:nvGrpSpPr>
        <p:grpSpPr>
          <a:xfrm>
            <a:off x="861212" y="3958263"/>
            <a:ext cx="3961689" cy="2484581"/>
            <a:chOff x="8308684" y="1376219"/>
            <a:chExt cx="3961689" cy="2484581"/>
          </a:xfrm>
        </p:grpSpPr>
        <p:sp>
          <p:nvSpPr>
            <p:cNvPr id="38" name="矩形 37"/>
            <p:cNvSpPr/>
            <p:nvPr/>
          </p:nvSpPr>
          <p:spPr bwMode="auto">
            <a:xfrm>
              <a:off x="8308684" y="1376219"/>
              <a:ext cx="3961689" cy="24845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8394119" y="2265324"/>
                  <a:ext cx="3876254" cy="5357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218987">
                    <a:lnSpc>
                      <a:spcPct val="90000"/>
                    </a:lnSpc>
                    <a:spcBef>
                      <a:spcPct val="20000"/>
                    </a:spcBef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Image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size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Filter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size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 +2∗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Pad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𝑆𝑡𝑟𝑖𝑑𝑒</m:t>
                            </m:r>
                          </m:den>
                        </m:f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  <a:latin typeface="Segoe UI"/>
                  </a:endParaRPr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119" y="2265324"/>
                  <a:ext cx="3876254" cy="535724"/>
                </a:xfrm>
                <a:prstGeom prst="rect">
                  <a:avLst/>
                </a:prstGeom>
                <a:blipFill>
                  <a:blip r:embed="rId4"/>
                  <a:stretch>
                    <a:fillRect t="-2273" b="-22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8394119" y="3104200"/>
                  <a:ext cx="2988574" cy="5185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218987">
                    <a:lnSpc>
                      <a:spcPct val="90000"/>
                    </a:lnSpc>
                    <a:spcBef>
                      <a:spcPct val="20000"/>
                    </a:spcBef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227−11+2∗0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TW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+1=55</m:t>
                        </m:r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  <a:latin typeface="Segoe UI"/>
                  </a:endParaRPr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119" y="3104200"/>
                  <a:ext cx="2988574" cy="518540"/>
                </a:xfrm>
                <a:prstGeom prst="rect">
                  <a:avLst/>
                </a:prstGeom>
                <a:blipFill>
                  <a:blip r:embed="rId5"/>
                  <a:stretch>
                    <a:fillRect t="-2353" b="-23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文字方塊 40"/>
          <p:cNvSpPr txBox="1"/>
          <p:nvPr/>
        </p:nvSpPr>
        <p:spPr>
          <a:xfrm>
            <a:off x="1187149" y="4113123"/>
            <a:ext cx="1745671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err="1" smtClean="0">
                <a:latin typeface="Segoe UI"/>
              </a:rPr>
              <a:t>Conv</a:t>
            </a:r>
            <a:r>
              <a:rPr lang="zh-TW" altLang="en-US" sz="3200" dirty="0" smtClean="0">
                <a:latin typeface="Segoe UI"/>
              </a:rPr>
              <a:t>算式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42" name="向右箭號 41"/>
          <p:cNvSpPr/>
          <p:nvPr/>
        </p:nvSpPr>
        <p:spPr>
          <a:xfrm rot="8752830">
            <a:off x="5232421" y="4447682"/>
            <a:ext cx="747127" cy="6261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15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298510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0.00024 L 0.15013 -0.00578 L 0.00456 0.11505 L 0.14752 0.11644 L 0.00456 0.23496 L 0.14909 0.23311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4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" b="915"/>
          <a:stretch/>
        </p:blipFill>
        <p:spPr>
          <a:xfrm>
            <a:off x="966985" y="1159458"/>
            <a:ext cx="2898890" cy="2498990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>
            <a:off x="2219763" y="4711764"/>
            <a:ext cx="1855280" cy="62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416430" y="4197191"/>
            <a:ext cx="114614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>
                <a:latin typeface="Segoe UI"/>
              </a:rPr>
              <a:t>Conv1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245710" y="5324541"/>
            <a:ext cx="1487587" cy="11926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 smtClean="0">
                <a:latin typeface="Segoe UI"/>
              </a:rPr>
              <a:t>96 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 smtClean="0">
                <a:latin typeface="Segoe UI"/>
              </a:rPr>
              <a:t>Size 11x11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 smtClean="0">
                <a:latin typeface="Segoe UI"/>
              </a:rPr>
              <a:t>Stride 4</a:t>
            </a:r>
            <a:endParaRPr lang="en-US" altLang="zh-TW" sz="2500" dirty="0">
              <a:latin typeface="Segoe UI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388175" y="4830947"/>
            <a:ext cx="1493999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>
                <a:solidFill>
                  <a:srgbClr val="FF0000"/>
                </a:solidFill>
                <a:latin typeface="Segoe UI"/>
              </a:rPr>
              <a:t>55x55x96</a:t>
            </a:r>
          </a:p>
        </p:txBody>
      </p:sp>
      <p:sp>
        <p:nvSpPr>
          <p:cNvPr id="5" name="矩形 4"/>
          <p:cNvSpPr/>
          <p:nvPr/>
        </p:nvSpPr>
        <p:spPr>
          <a:xfrm>
            <a:off x="310157" y="5870171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227x227x3</a:t>
            </a:r>
            <a:endParaRPr lang="zh-TW" altLang="en-US" sz="2000" b="1" dirty="0"/>
          </a:p>
        </p:txBody>
      </p:sp>
      <p:grpSp>
        <p:nvGrpSpPr>
          <p:cNvPr id="29" name="群組 28"/>
          <p:cNvGrpSpPr/>
          <p:nvPr/>
        </p:nvGrpSpPr>
        <p:grpSpPr>
          <a:xfrm>
            <a:off x="6413530" y="4421462"/>
            <a:ext cx="5086043" cy="1760293"/>
            <a:chOff x="6413530" y="4421462"/>
            <a:chExt cx="5086043" cy="1760293"/>
          </a:xfrm>
        </p:grpSpPr>
        <p:sp>
          <p:nvSpPr>
            <p:cNvPr id="8" name="內容版面配置區 2"/>
            <p:cNvSpPr txBox="1">
              <a:spLocks/>
            </p:cNvSpPr>
            <p:nvPr/>
          </p:nvSpPr>
          <p:spPr>
            <a:xfrm>
              <a:off x="6602375" y="4421462"/>
              <a:ext cx="4708355" cy="62316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8987">
                <a:spcBef>
                  <a:spcPct val="20000"/>
                </a:spcBef>
                <a:buSzPct val="80000"/>
                <a:buNone/>
              </a:pPr>
              <a:r>
                <a:rPr lang="en-US" altLang="zh-TW" sz="2400" dirty="0">
                  <a:latin typeface="Segoe UI"/>
                </a:rPr>
                <a:t>96 </a:t>
              </a:r>
              <a:r>
                <a:rPr lang="en-US" altLang="zh-TW" sz="2400" dirty="0" smtClean="0">
                  <a:latin typeface="Segoe UI"/>
                </a:rPr>
                <a:t>Filter</a:t>
              </a:r>
              <a:r>
                <a:rPr lang="zh-TW" altLang="en-US" sz="2400" dirty="0" smtClean="0">
                  <a:latin typeface="Segoe UI"/>
                </a:rPr>
                <a:t>、</a:t>
              </a:r>
              <a:r>
                <a:rPr lang="en-US" altLang="zh-TW" sz="2400" dirty="0" smtClean="0">
                  <a:latin typeface="Segoe UI"/>
                </a:rPr>
                <a:t>Size 11x11</a:t>
              </a:r>
              <a:r>
                <a:rPr lang="zh-TW" altLang="en-US" sz="2400" dirty="0" smtClean="0">
                  <a:latin typeface="Segoe UI"/>
                </a:rPr>
                <a:t>、</a:t>
              </a:r>
              <a:r>
                <a:rPr lang="en-US" altLang="zh-TW" sz="2400" dirty="0" smtClean="0">
                  <a:latin typeface="Segoe UI"/>
                </a:rPr>
                <a:t>Stride </a:t>
              </a:r>
              <a:r>
                <a:rPr lang="en-US" altLang="zh-TW" sz="2400" dirty="0">
                  <a:latin typeface="Segoe UI"/>
                </a:rPr>
                <a:t>4</a:t>
              </a:r>
            </a:p>
          </p:txBody>
        </p:sp>
        <p:sp>
          <p:nvSpPr>
            <p:cNvPr id="20" name="內容版面配置區 2"/>
            <p:cNvSpPr txBox="1">
              <a:spLocks/>
            </p:cNvSpPr>
            <p:nvPr/>
          </p:nvSpPr>
          <p:spPr>
            <a:xfrm>
              <a:off x="6413530" y="5558586"/>
              <a:ext cx="5086043" cy="62316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8987">
                <a:spcBef>
                  <a:spcPct val="20000"/>
                </a:spcBef>
                <a:buSzPct val="80000"/>
                <a:buNone/>
              </a:pPr>
              <a:r>
                <a:rPr lang="zh-TW" altLang="en-US" sz="2400" dirty="0">
                  <a:latin typeface="Segoe UI"/>
                </a:rPr>
                <a:t>每四公尺種一棵樹</a:t>
              </a:r>
              <a:r>
                <a:rPr lang="zh-TW" altLang="en-US" sz="2400" dirty="0" smtClean="0">
                  <a:latin typeface="Segoe UI"/>
                </a:rPr>
                <a:t>，</a:t>
              </a:r>
              <a:endParaRPr lang="en-US" altLang="zh-TW" sz="2400" dirty="0" smtClean="0">
                <a:latin typeface="Segoe UI"/>
              </a:endParaRPr>
            </a:p>
            <a:p>
              <a:pPr marL="0" indent="0" algn="ctr" defTabSz="1218987">
                <a:spcBef>
                  <a:spcPct val="20000"/>
                </a:spcBef>
                <a:buSzPct val="80000"/>
                <a:buNone/>
              </a:pPr>
              <a:r>
                <a:rPr lang="zh-TW" altLang="en-US" sz="2400" dirty="0" smtClean="0">
                  <a:latin typeface="Segoe UI"/>
                </a:rPr>
                <a:t>且</a:t>
              </a:r>
              <a:r>
                <a:rPr lang="zh-TW" altLang="en-US" sz="2400" dirty="0">
                  <a:latin typeface="Segoe UI"/>
                </a:rPr>
                <a:t>最後</a:t>
              </a:r>
              <a:r>
                <a:rPr lang="zh-TW" altLang="en-US" sz="2400" dirty="0" smtClean="0">
                  <a:latin typeface="Segoe UI"/>
                </a:rPr>
                <a:t>一</a:t>
              </a:r>
              <a:r>
                <a:rPr lang="zh-TW" altLang="en-US" sz="2400" dirty="0">
                  <a:latin typeface="Segoe UI"/>
                </a:rPr>
                <a:t>棵</a:t>
              </a:r>
              <a:r>
                <a:rPr lang="zh-TW" altLang="en-US" sz="2400" dirty="0" smtClean="0">
                  <a:latin typeface="Segoe UI"/>
                </a:rPr>
                <a:t>必須</a:t>
              </a:r>
              <a:r>
                <a:rPr lang="zh-TW" altLang="en-US" sz="2400" dirty="0">
                  <a:latin typeface="Segoe UI"/>
                </a:rPr>
                <a:t>離終點剛好</a:t>
              </a:r>
              <a:r>
                <a:rPr lang="en-US" altLang="zh-TW" sz="2400" dirty="0">
                  <a:latin typeface="Segoe UI"/>
                  <a:ea typeface="汉仪喵魂体W" panose="00020600040101010101"/>
                </a:rPr>
                <a:t>11</a:t>
              </a:r>
              <a:r>
                <a:rPr lang="zh-TW" altLang="en-US" sz="2400" dirty="0">
                  <a:latin typeface="Segoe UI"/>
                </a:rPr>
                <a:t>公尺</a:t>
              </a:r>
              <a:endParaRPr lang="en-US" altLang="zh-TW" sz="2400" dirty="0">
                <a:latin typeface="Segoe UI"/>
                <a:ea typeface="汉仪喵魂体W" panose="00020600040101010101"/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8457704" y="4801893"/>
              <a:ext cx="1665744" cy="747127"/>
              <a:chOff x="8457704" y="4801893"/>
              <a:chExt cx="1665744" cy="747127"/>
            </a:xfrm>
          </p:grpSpPr>
          <p:sp>
            <p:nvSpPr>
              <p:cNvPr id="21" name="向右箭號 20"/>
              <p:cNvSpPr/>
              <p:nvPr/>
            </p:nvSpPr>
            <p:spPr>
              <a:xfrm rot="5400000">
                <a:off x="8397223" y="4862374"/>
                <a:ext cx="747127" cy="626165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內容版面配置區 2"/>
              <p:cNvSpPr txBox="1">
                <a:spLocks/>
              </p:cNvSpPr>
              <p:nvPr/>
            </p:nvSpPr>
            <p:spPr>
              <a:xfrm>
                <a:off x="9007949" y="4932641"/>
                <a:ext cx="1115499" cy="3775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218987">
                  <a:spcBef>
                    <a:spcPct val="20000"/>
                  </a:spcBef>
                  <a:buSzPct val="80000"/>
                  <a:buNone/>
                </a:pPr>
                <a:r>
                  <a:rPr lang="zh-TW" altLang="en-US" sz="2400" dirty="0" smtClean="0">
                    <a:solidFill>
                      <a:srgbClr val="FF0000"/>
                    </a:solidFill>
                    <a:latin typeface="Segoe UI"/>
                  </a:rPr>
                  <a:t>翻譯</a:t>
                </a:r>
                <a:endParaRPr lang="en-US" altLang="zh-TW" sz="2400" dirty="0">
                  <a:solidFill>
                    <a:srgbClr val="FF0000"/>
                  </a:solidFill>
                  <a:latin typeface="Segoe UI"/>
                  <a:ea typeface="汉仪喵魂体W" panose="00020600040101010101"/>
                </a:endParaRPr>
              </a:p>
            </p:txBody>
          </p:sp>
        </p:grp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4552"/>
              </p:ext>
            </p:extLst>
          </p:nvPr>
        </p:nvGraphicFramePr>
        <p:xfrm>
          <a:off x="1053099" y="1224786"/>
          <a:ext cx="2733264" cy="2368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544">
                  <a:extLst>
                    <a:ext uri="{9D8B030D-6E8A-4147-A177-3AD203B41FA5}">
                      <a16:colId xmlns:a16="http://schemas.microsoft.com/office/drawing/2014/main" val="2014131435"/>
                    </a:ext>
                  </a:extLst>
                </a:gridCol>
                <a:gridCol w="455544">
                  <a:extLst>
                    <a:ext uri="{9D8B030D-6E8A-4147-A177-3AD203B41FA5}">
                      <a16:colId xmlns:a16="http://schemas.microsoft.com/office/drawing/2014/main" val="2346028086"/>
                    </a:ext>
                  </a:extLst>
                </a:gridCol>
                <a:gridCol w="455544">
                  <a:extLst>
                    <a:ext uri="{9D8B030D-6E8A-4147-A177-3AD203B41FA5}">
                      <a16:colId xmlns:a16="http://schemas.microsoft.com/office/drawing/2014/main" val="3758689631"/>
                    </a:ext>
                  </a:extLst>
                </a:gridCol>
                <a:gridCol w="455544">
                  <a:extLst>
                    <a:ext uri="{9D8B030D-6E8A-4147-A177-3AD203B41FA5}">
                      <a16:colId xmlns:a16="http://schemas.microsoft.com/office/drawing/2014/main" val="3349410830"/>
                    </a:ext>
                  </a:extLst>
                </a:gridCol>
                <a:gridCol w="455544">
                  <a:extLst>
                    <a:ext uri="{9D8B030D-6E8A-4147-A177-3AD203B41FA5}">
                      <a16:colId xmlns:a16="http://schemas.microsoft.com/office/drawing/2014/main" val="3501324050"/>
                    </a:ext>
                  </a:extLst>
                </a:gridCol>
                <a:gridCol w="455544">
                  <a:extLst>
                    <a:ext uri="{9D8B030D-6E8A-4147-A177-3AD203B41FA5}">
                      <a16:colId xmlns:a16="http://schemas.microsoft.com/office/drawing/2014/main" val="3182331586"/>
                    </a:ext>
                  </a:extLst>
                </a:gridCol>
              </a:tblGrid>
              <a:tr h="39470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85602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71412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85409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42941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78441"/>
                  </a:ext>
                </a:extLst>
              </a:tr>
              <a:tr h="39470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538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63840"/>
              </p:ext>
            </p:extLst>
          </p:nvPr>
        </p:nvGraphicFramePr>
        <p:xfrm>
          <a:off x="1282148" y="1233734"/>
          <a:ext cx="457200" cy="235557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235557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91015"/>
              </p:ext>
            </p:extLst>
          </p:nvPr>
        </p:nvGraphicFramePr>
        <p:xfrm>
          <a:off x="2190606" y="1221981"/>
          <a:ext cx="457200" cy="2377266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237726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20189"/>
              </p:ext>
            </p:extLst>
          </p:nvPr>
        </p:nvGraphicFramePr>
        <p:xfrm>
          <a:off x="3099064" y="1233734"/>
          <a:ext cx="457200" cy="235557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235557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90972"/>
              </p:ext>
            </p:extLst>
          </p:nvPr>
        </p:nvGraphicFramePr>
        <p:xfrm>
          <a:off x="1055889" y="2979670"/>
          <a:ext cx="2733264" cy="433593"/>
        </p:xfrm>
        <a:graphic>
          <a:graphicData uri="http://schemas.openxmlformats.org/drawingml/2006/table">
            <a:tbl>
              <a:tblPr/>
              <a:tblGrid>
                <a:gridCol w="2733264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43359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56565"/>
              </p:ext>
            </p:extLst>
          </p:nvPr>
        </p:nvGraphicFramePr>
        <p:xfrm>
          <a:off x="1059464" y="1432442"/>
          <a:ext cx="2733264" cy="400373"/>
        </p:xfrm>
        <a:graphic>
          <a:graphicData uri="http://schemas.openxmlformats.org/drawingml/2006/table">
            <a:tbl>
              <a:tblPr/>
              <a:tblGrid>
                <a:gridCol w="2733264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40037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03369"/>
              </p:ext>
            </p:extLst>
          </p:nvPr>
        </p:nvGraphicFramePr>
        <p:xfrm>
          <a:off x="1055889" y="2201770"/>
          <a:ext cx="2733264" cy="397698"/>
        </p:xfrm>
        <a:graphic>
          <a:graphicData uri="http://schemas.openxmlformats.org/drawingml/2006/table">
            <a:tbl>
              <a:tblPr/>
              <a:tblGrid>
                <a:gridCol w="2733264">
                  <a:extLst>
                    <a:ext uri="{9D8B030D-6E8A-4147-A177-3AD203B41FA5}">
                      <a16:colId xmlns:a16="http://schemas.microsoft.com/office/drawing/2014/main" val="2610034419"/>
                    </a:ext>
                  </a:extLst>
                </a:gridCol>
              </a:tblGrid>
              <a:tr h="3976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7904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59464" y="1233733"/>
            <a:ext cx="2726899" cy="236551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" b="915"/>
          <a:stretch/>
        </p:blipFill>
        <p:spPr>
          <a:xfrm>
            <a:off x="223541" y="4171607"/>
            <a:ext cx="1669774" cy="16906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17309" y="828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227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36857" y="240061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227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59464" y="1225510"/>
            <a:ext cx="902670" cy="793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5089496" y="1929507"/>
            <a:ext cx="1121331" cy="750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046347" y="1246766"/>
            <a:ext cx="2345635" cy="174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318017" y="1509120"/>
            <a:ext cx="2345635" cy="17459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592999" y="1843371"/>
            <a:ext cx="2345635" cy="1745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089496" y="679706"/>
            <a:ext cx="902670" cy="793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209809" y="938625"/>
            <a:ext cx="68621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dirty="0">
                <a:latin typeface="Segoe UI"/>
              </a:rPr>
              <a:t>Filter</a:t>
            </a:r>
          </a:p>
        </p:txBody>
      </p:sp>
      <p:sp>
        <p:nvSpPr>
          <p:cNvPr id="24" name="矩形 23"/>
          <p:cNvSpPr/>
          <p:nvPr/>
        </p:nvSpPr>
        <p:spPr>
          <a:xfrm>
            <a:off x="5144724" y="1518823"/>
            <a:ext cx="79060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dirty="0">
                <a:latin typeface="Segoe UI"/>
              </a:rPr>
              <a:t>11x11</a:t>
            </a:r>
          </a:p>
        </p:txBody>
      </p:sp>
      <p:sp>
        <p:nvSpPr>
          <p:cNvPr id="37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16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22902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0.00024 L 0.15013 -0.00578 L 0.00456 0.11505 L 0.14752 0.11644 L 0.00456 0.23496 L 0.14909 0.23311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45" y="1157380"/>
            <a:ext cx="7800583" cy="258875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" b="915"/>
          <a:stretch/>
        </p:blipFill>
        <p:spPr>
          <a:xfrm>
            <a:off x="236857" y="4179524"/>
            <a:ext cx="1669774" cy="1690647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>
            <a:off x="2219763" y="4711764"/>
            <a:ext cx="1855280" cy="6261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416430" y="4197191"/>
            <a:ext cx="114614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>
                <a:latin typeface="Segoe UI"/>
              </a:rPr>
              <a:t>Conv1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245710" y="5324541"/>
            <a:ext cx="1487587" cy="11926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 smtClean="0">
                <a:latin typeface="Segoe UI"/>
              </a:rPr>
              <a:t>96 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 smtClean="0">
                <a:latin typeface="Segoe UI"/>
              </a:rPr>
              <a:t>Size 11x11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 smtClean="0">
                <a:latin typeface="Segoe UI"/>
              </a:rPr>
              <a:t>Stride 4</a:t>
            </a:r>
            <a:endParaRPr lang="en-US" altLang="zh-TW" sz="2500" dirty="0">
              <a:latin typeface="Segoe UI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302640" y="4858647"/>
            <a:ext cx="1493999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>
                <a:latin typeface="Segoe UI"/>
              </a:rPr>
              <a:t>55x55x96</a:t>
            </a:r>
          </a:p>
        </p:txBody>
      </p:sp>
      <p:sp>
        <p:nvSpPr>
          <p:cNvPr id="5" name="矩形 4"/>
          <p:cNvSpPr/>
          <p:nvPr/>
        </p:nvSpPr>
        <p:spPr>
          <a:xfrm>
            <a:off x="310157" y="5870171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227x227x3</a:t>
            </a:r>
            <a:endParaRPr lang="zh-TW" altLang="en-US" sz="2000" b="1" dirty="0"/>
          </a:p>
        </p:txBody>
      </p:sp>
      <p:sp>
        <p:nvSpPr>
          <p:cNvPr id="23" name="向右箭號 22"/>
          <p:cNvSpPr/>
          <p:nvPr/>
        </p:nvSpPr>
        <p:spPr>
          <a:xfrm>
            <a:off x="6090236" y="4731548"/>
            <a:ext cx="1855280" cy="62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419565" y="4268566"/>
            <a:ext cx="918906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err="1" smtClean="0">
                <a:latin typeface="Segoe UI"/>
              </a:rPr>
              <a:t>ReLU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18626" y="4850731"/>
            <a:ext cx="1493999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>
                <a:latin typeface="Segoe UI"/>
              </a:rPr>
              <a:t>55x55x96</a:t>
            </a:r>
            <a:endParaRPr lang="zh-TW" altLang="en-US" sz="2800" dirty="0">
              <a:latin typeface="Segoe UI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6430" y="1157380"/>
            <a:ext cx="724336" cy="258875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10108957" y="4698376"/>
            <a:ext cx="4302781" cy="62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17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6332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5496464" y="1988326"/>
            <a:ext cx="1536700" cy="6261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226442" y="4173097"/>
            <a:ext cx="1368131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smtClean="0">
                <a:latin typeface="Segoe UI"/>
              </a:rPr>
              <a:t>Pooling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339838" y="5385210"/>
            <a:ext cx="1141338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 smtClean="0">
                <a:latin typeface="Segoe UI"/>
              </a:rPr>
              <a:t>Size 3x3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 smtClean="0">
                <a:latin typeface="Segoe UI"/>
              </a:rPr>
              <a:t>Stride 2</a:t>
            </a:r>
            <a:endParaRPr lang="en-US" altLang="zh-TW" sz="2500" dirty="0">
              <a:latin typeface="Segoe UI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72536" y="4834553"/>
            <a:ext cx="1396216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>
                <a:latin typeface="Segoe UI"/>
              </a:rPr>
              <a:t>h</a:t>
            </a:r>
            <a:r>
              <a:rPr lang="en-US" altLang="zh-TW" sz="2800" dirty="0" smtClean="0">
                <a:latin typeface="Segoe UI"/>
              </a:rPr>
              <a:t> x w x d</a:t>
            </a:r>
            <a:endParaRPr lang="en-US" altLang="zh-TW" sz="2800" dirty="0">
              <a:latin typeface="Segoe U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1526" y="5759663"/>
            <a:ext cx="1370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55x55x96</a:t>
            </a:r>
            <a:endParaRPr lang="zh-TW" altLang="en-US" sz="2000" b="1" dirty="0"/>
          </a:p>
        </p:txBody>
      </p:sp>
      <p:grpSp>
        <p:nvGrpSpPr>
          <p:cNvPr id="2" name="群組 1"/>
          <p:cNvGrpSpPr/>
          <p:nvPr/>
        </p:nvGrpSpPr>
        <p:grpSpPr>
          <a:xfrm>
            <a:off x="746164" y="4212934"/>
            <a:ext cx="1787889" cy="1416347"/>
            <a:chOff x="7046347" y="1246766"/>
            <a:chExt cx="2892287" cy="2342542"/>
          </a:xfrm>
        </p:grpSpPr>
        <p:sp>
          <p:nvSpPr>
            <p:cNvPr id="20" name="矩形 19"/>
            <p:cNvSpPr/>
            <p:nvPr/>
          </p:nvSpPr>
          <p:spPr>
            <a:xfrm>
              <a:off x="7046347" y="1246766"/>
              <a:ext cx="2345635" cy="1745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318017" y="1509120"/>
              <a:ext cx="2345635" cy="17459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592999" y="1843371"/>
              <a:ext cx="2345635" cy="174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向右箭號 26"/>
          <p:cNvSpPr/>
          <p:nvPr/>
        </p:nvSpPr>
        <p:spPr>
          <a:xfrm>
            <a:off x="-3929727" y="4707454"/>
            <a:ext cx="4302781" cy="62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36873"/>
              </p:ext>
            </p:extLst>
          </p:nvPr>
        </p:nvGraphicFramePr>
        <p:xfrm>
          <a:off x="1836308" y="1136762"/>
          <a:ext cx="3076348" cy="2329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087">
                  <a:extLst>
                    <a:ext uri="{9D8B030D-6E8A-4147-A177-3AD203B41FA5}">
                      <a16:colId xmlns:a16="http://schemas.microsoft.com/office/drawing/2014/main" val="2691408905"/>
                    </a:ext>
                  </a:extLst>
                </a:gridCol>
                <a:gridCol w="769087">
                  <a:extLst>
                    <a:ext uri="{9D8B030D-6E8A-4147-A177-3AD203B41FA5}">
                      <a16:colId xmlns:a16="http://schemas.microsoft.com/office/drawing/2014/main" val="3607887999"/>
                    </a:ext>
                  </a:extLst>
                </a:gridCol>
                <a:gridCol w="769087">
                  <a:extLst>
                    <a:ext uri="{9D8B030D-6E8A-4147-A177-3AD203B41FA5}">
                      <a16:colId xmlns:a16="http://schemas.microsoft.com/office/drawing/2014/main" val="128143476"/>
                    </a:ext>
                  </a:extLst>
                </a:gridCol>
                <a:gridCol w="769087">
                  <a:extLst>
                    <a:ext uri="{9D8B030D-6E8A-4147-A177-3AD203B41FA5}">
                      <a16:colId xmlns:a16="http://schemas.microsoft.com/office/drawing/2014/main" val="1444731357"/>
                    </a:ext>
                  </a:extLst>
                </a:gridCol>
              </a:tblGrid>
              <a:tr h="582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034213"/>
                  </a:ext>
                </a:extLst>
              </a:tr>
              <a:tr h="582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825"/>
                  </a:ext>
                </a:extLst>
              </a:tr>
              <a:tr h="582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1749"/>
                  </a:ext>
                </a:extLst>
              </a:tr>
              <a:tr h="582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89864"/>
                  </a:ext>
                </a:extLst>
              </a:tr>
            </a:tbl>
          </a:graphicData>
        </a:graphic>
      </p:graphicFrame>
      <p:sp>
        <p:nvSpPr>
          <p:cNvPr id="23" name="向右箭號 22"/>
          <p:cNvSpPr/>
          <p:nvPr/>
        </p:nvSpPr>
        <p:spPr>
          <a:xfrm>
            <a:off x="3105594" y="4715369"/>
            <a:ext cx="1855280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548"/>
              </p:ext>
            </p:extLst>
          </p:nvPr>
        </p:nvGraphicFramePr>
        <p:xfrm>
          <a:off x="8034130" y="1719084"/>
          <a:ext cx="1388166" cy="1164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83">
                  <a:extLst>
                    <a:ext uri="{9D8B030D-6E8A-4147-A177-3AD203B41FA5}">
                      <a16:colId xmlns:a16="http://schemas.microsoft.com/office/drawing/2014/main" val="1819528758"/>
                    </a:ext>
                  </a:extLst>
                </a:gridCol>
                <a:gridCol w="694083">
                  <a:extLst>
                    <a:ext uri="{9D8B030D-6E8A-4147-A177-3AD203B41FA5}">
                      <a16:colId xmlns:a16="http://schemas.microsoft.com/office/drawing/2014/main" val="3771677071"/>
                    </a:ext>
                  </a:extLst>
                </a:gridCol>
              </a:tblGrid>
              <a:tr h="582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93085"/>
                  </a:ext>
                </a:extLst>
              </a:tr>
              <a:tr h="582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30035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1809371" y="1136762"/>
            <a:ext cx="1530771" cy="1153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699333" y="3980060"/>
            <a:ext cx="3961689" cy="2484581"/>
            <a:chOff x="8308684" y="1376219"/>
            <a:chExt cx="3961689" cy="2484581"/>
          </a:xfrm>
        </p:grpSpPr>
        <p:sp>
          <p:nvSpPr>
            <p:cNvPr id="28" name="矩形 27"/>
            <p:cNvSpPr/>
            <p:nvPr/>
          </p:nvSpPr>
          <p:spPr bwMode="auto">
            <a:xfrm>
              <a:off x="8308684" y="1376219"/>
              <a:ext cx="3961689" cy="24845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394119" y="2265324"/>
                  <a:ext cx="3876254" cy="5357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218987">
                    <a:lnSpc>
                      <a:spcPct val="90000"/>
                    </a:lnSpc>
                    <a:spcBef>
                      <a:spcPct val="20000"/>
                    </a:spcBef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Image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size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Filter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size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 +2∗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Pad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𝑆𝑡𝑟𝑖𝑑𝑒</m:t>
                            </m:r>
                          </m:den>
                        </m:f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  <a:latin typeface="Segoe UI"/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119" y="2265324"/>
                  <a:ext cx="3876254" cy="535724"/>
                </a:xfrm>
                <a:prstGeom prst="rect">
                  <a:avLst/>
                </a:prstGeom>
                <a:blipFill>
                  <a:blip r:embed="rId2"/>
                  <a:stretch>
                    <a:fillRect t="-3409" b="-22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394119" y="3104200"/>
                  <a:ext cx="2703241" cy="5242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218987">
                    <a:lnSpc>
                      <a:spcPct val="90000"/>
                    </a:lnSpc>
                    <a:spcBef>
                      <a:spcPct val="20000"/>
                    </a:spcBef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55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+2∗0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+1=</m:t>
                        </m:r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  <a:latin typeface="Segoe UI"/>
                  </a:endParaRPr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119" y="3104200"/>
                  <a:ext cx="2703241" cy="524246"/>
                </a:xfrm>
                <a:prstGeom prst="rect">
                  <a:avLst/>
                </a:prstGeom>
                <a:blipFill>
                  <a:blip r:embed="rId3"/>
                  <a:stretch>
                    <a:fillRect t="-1163" b="-34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文字方塊 30"/>
          <p:cNvSpPr txBox="1"/>
          <p:nvPr/>
        </p:nvSpPr>
        <p:spPr>
          <a:xfrm>
            <a:off x="8585742" y="4182263"/>
            <a:ext cx="2188869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smtClean="0">
                <a:latin typeface="Segoe UI"/>
              </a:rPr>
              <a:t>Pooling</a:t>
            </a:r>
            <a:r>
              <a:rPr lang="zh-TW" altLang="en-US" sz="3200" dirty="0" smtClean="0">
                <a:latin typeface="Segoe UI"/>
              </a:rPr>
              <a:t>算式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18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794458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0.13047 1.48148E-6 L 0.0056 0.16667 L 0.12956 0.16967 L 0.12956 0.1699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3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45" y="1157380"/>
            <a:ext cx="7800583" cy="258875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6" name="向右箭號 15"/>
          <p:cNvSpPr/>
          <p:nvPr/>
        </p:nvSpPr>
        <p:spPr>
          <a:xfrm>
            <a:off x="3140766" y="4687670"/>
            <a:ext cx="1855280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226442" y="4173097"/>
            <a:ext cx="1368131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smtClean="0">
                <a:latin typeface="Segoe UI"/>
              </a:rPr>
              <a:t>Pooling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339838" y="5385210"/>
            <a:ext cx="1141338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 smtClean="0">
                <a:latin typeface="Segoe UI"/>
              </a:rPr>
              <a:t>Size 3x3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500" dirty="0" smtClean="0">
                <a:latin typeface="Segoe UI"/>
              </a:rPr>
              <a:t>Stride 2</a:t>
            </a:r>
            <a:endParaRPr lang="en-US" altLang="zh-TW" sz="2500" dirty="0">
              <a:latin typeface="Segoe UI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76971" y="4834553"/>
            <a:ext cx="1787349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 smtClean="0">
                <a:latin typeface="Segoe UI"/>
              </a:rPr>
              <a:t>27x 27 x 96</a:t>
            </a:r>
            <a:endParaRPr lang="en-US" altLang="zh-TW" sz="2800" dirty="0">
              <a:latin typeface="Segoe U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1526" y="5759663"/>
            <a:ext cx="1370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55x55x96</a:t>
            </a:r>
            <a:endParaRPr lang="zh-TW" altLang="en-US" sz="2000" b="1" dirty="0"/>
          </a:p>
        </p:txBody>
      </p:sp>
      <p:sp>
        <p:nvSpPr>
          <p:cNvPr id="26" name="矩形 25"/>
          <p:cNvSpPr/>
          <p:nvPr/>
        </p:nvSpPr>
        <p:spPr bwMode="auto">
          <a:xfrm>
            <a:off x="3112705" y="1157380"/>
            <a:ext cx="1031912" cy="258875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46164" y="4212934"/>
            <a:ext cx="1787889" cy="1416347"/>
            <a:chOff x="7046347" y="1246766"/>
            <a:chExt cx="2892287" cy="2342542"/>
          </a:xfrm>
        </p:grpSpPr>
        <p:sp>
          <p:nvSpPr>
            <p:cNvPr id="20" name="矩形 19"/>
            <p:cNvSpPr/>
            <p:nvPr/>
          </p:nvSpPr>
          <p:spPr>
            <a:xfrm>
              <a:off x="7046347" y="1246766"/>
              <a:ext cx="2345635" cy="1745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318017" y="1509120"/>
              <a:ext cx="2345635" cy="17459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592999" y="1843371"/>
              <a:ext cx="2345635" cy="174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向右箭號 26"/>
          <p:cNvSpPr/>
          <p:nvPr/>
        </p:nvSpPr>
        <p:spPr>
          <a:xfrm>
            <a:off x="-3929727" y="4707454"/>
            <a:ext cx="4302781" cy="62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7030279" y="4707454"/>
            <a:ext cx="1855280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87797" y="4264256"/>
            <a:ext cx="1044325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smtClean="0">
                <a:latin typeface="Segoe UI"/>
              </a:rPr>
              <a:t>Norm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132443" y="4826637"/>
            <a:ext cx="1787349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 smtClean="0">
                <a:latin typeface="Segoe UI"/>
              </a:rPr>
              <a:t>27x 27 x 96</a:t>
            </a:r>
            <a:endParaRPr lang="en-US" altLang="zh-TW" sz="2800" dirty="0">
              <a:latin typeface="Segoe UI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11025346" y="4658667"/>
            <a:ext cx="1855280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19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63350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5">
            <a:extLst>
              <a:ext uri="{FF2B5EF4-FFF2-40B4-BE49-F238E27FC236}">
                <a16:creationId xmlns:a16="http://schemas.microsoft.com/office/drawing/2014/main" id="{9986BAC4-0AEE-455A-937C-A1D46F57C386}"/>
              </a:ext>
            </a:extLst>
          </p:cNvPr>
          <p:cNvSpPr>
            <a:spLocks/>
          </p:cNvSpPr>
          <p:nvPr/>
        </p:nvSpPr>
        <p:spPr bwMode="auto">
          <a:xfrm rot="935833">
            <a:off x="4987966" y="281415"/>
            <a:ext cx="2216068" cy="896477"/>
          </a:xfrm>
          <a:custGeom>
            <a:avLst/>
            <a:gdLst>
              <a:gd name="T0" fmla="*/ 466 w 483"/>
              <a:gd name="T1" fmla="*/ 104 h 300"/>
              <a:gd name="T2" fmla="*/ 417 w 483"/>
              <a:gd name="T3" fmla="*/ 121 h 300"/>
              <a:gd name="T4" fmla="*/ 407 w 483"/>
              <a:gd name="T5" fmla="*/ 119 h 300"/>
              <a:gd name="T6" fmla="*/ 303 w 483"/>
              <a:gd name="T7" fmla="*/ 150 h 300"/>
              <a:gd name="T8" fmla="*/ 214 w 483"/>
              <a:gd name="T9" fmla="*/ 187 h 300"/>
              <a:gd name="T10" fmla="*/ 120 w 483"/>
              <a:gd name="T11" fmla="*/ 240 h 300"/>
              <a:gd name="T12" fmla="*/ 290 w 483"/>
              <a:gd name="T13" fmla="*/ 152 h 300"/>
              <a:gd name="T14" fmla="*/ 394 w 483"/>
              <a:gd name="T15" fmla="*/ 118 h 300"/>
              <a:gd name="T16" fmla="*/ 394 w 483"/>
              <a:gd name="T17" fmla="*/ 97 h 300"/>
              <a:gd name="T18" fmla="*/ 424 w 483"/>
              <a:gd name="T19" fmla="*/ 86 h 300"/>
              <a:gd name="T20" fmla="*/ 418 w 483"/>
              <a:gd name="T21" fmla="*/ 66 h 300"/>
              <a:gd name="T22" fmla="*/ 380 w 483"/>
              <a:gd name="T23" fmla="*/ 74 h 300"/>
              <a:gd name="T24" fmla="*/ 386 w 483"/>
              <a:gd name="T25" fmla="*/ 71 h 300"/>
              <a:gd name="T26" fmla="*/ 378 w 483"/>
              <a:gd name="T27" fmla="*/ 53 h 300"/>
              <a:gd name="T28" fmla="*/ 218 w 483"/>
              <a:gd name="T29" fmla="*/ 119 h 300"/>
              <a:gd name="T30" fmla="*/ 183 w 483"/>
              <a:gd name="T31" fmla="*/ 133 h 300"/>
              <a:gd name="T32" fmla="*/ 84 w 483"/>
              <a:gd name="T33" fmla="*/ 185 h 300"/>
              <a:gd name="T34" fmla="*/ 193 w 483"/>
              <a:gd name="T35" fmla="*/ 117 h 300"/>
              <a:gd name="T36" fmla="*/ 434 w 483"/>
              <a:gd name="T37" fmla="*/ 20 h 300"/>
              <a:gd name="T38" fmla="*/ 427 w 483"/>
              <a:gd name="T39" fmla="*/ 3 h 300"/>
              <a:gd name="T40" fmla="*/ 142 w 483"/>
              <a:gd name="T41" fmla="*/ 124 h 300"/>
              <a:gd name="T42" fmla="*/ 23 w 483"/>
              <a:gd name="T43" fmla="*/ 195 h 300"/>
              <a:gd name="T44" fmla="*/ 29 w 483"/>
              <a:gd name="T45" fmla="*/ 202 h 300"/>
              <a:gd name="T46" fmla="*/ 43 w 483"/>
              <a:gd name="T47" fmla="*/ 193 h 300"/>
              <a:gd name="T48" fmla="*/ 9 w 483"/>
              <a:gd name="T49" fmla="*/ 223 h 300"/>
              <a:gd name="T50" fmla="*/ 21 w 483"/>
              <a:gd name="T51" fmla="*/ 239 h 300"/>
              <a:gd name="T52" fmla="*/ 22 w 483"/>
              <a:gd name="T53" fmla="*/ 238 h 300"/>
              <a:gd name="T54" fmla="*/ 16 w 483"/>
              <a:gd name="T55" fmla="*/ 244 h 300"/>
              <a:gd name="T56" fmla="*/ 29 w 483"/>
              <a:gd name="T57" fmla="*/ 260 h 300"/>
              <a:gd name="T58" fmla="*/ 32 w 483"/>
              <a:gd name="T59" fmla="*/ 259 h 300"/>
              <a:gd name="T60" fmla="*/ 45 w 483"/>
              <a:gd name="T61" fmla="*/ 267 h 300"/>
              <a:gd name="T62" fmla="*/ 51 w 483"/>
              <a:gd name="T63" fmla="*/ 265 h 300"/>
              <a:gd name="T64" fmla="*/ 35 w 483"/>
              <a:gd name="T65" fmla="*/ 279 h 300"/>
              <a:gd name="T66" fmla="*/ 45 w 483"/>
              <a:gd name="T67" fmla="*/ 297 h 300"/>
              <a:gd name="T68" fmla="*/ 124 w 483"/>
              <a:gd name="T69" fmla="*/ 262 h 300"/>
              <a:gd name="T70" fmla="*/ 128 w 483"/>
              <a:gd name="T71" fmla="*/ 262 h 300"/>
              <a:gd name="T72" fmla="*/ 472 w 483"/>
              <a:gd name="T73" fmla="*/ 122 h 300"/>
              <a:gd name="T74" fmla="*/ 466 w 483"/>
              <a:gd name="T75" fmla="*/ 10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3" h="300">
                <a:moveTo>
                  <a:pt x="466" y="104"/>
                </a:moveTo>
                <a:cubicBezTo>
                  <a:pt x="450" y="109"/>
                  <a:pt x="433" y="115"/>
                  <a:pt x="417" y="121"/>
                </a:cubicBezTo>
                <a:cubicBezTo>
                  <a:pt x="414" y="119"/>
                  <a:pt x="411" y="118"/>
                  <a:pt x="407" y="119"/>
                </a:cubicBezTo>
                <a:cubicBezTo>
                  <a:pt x="371" y="125"/>
                  <a:pt x="337" y="137"/>
                  <a:pt x="303" y="150"/>
                </a:cubicBezTo>
                <a:cubicBezTo>
                  <a:pt x="272" y="161"/>
                  <a:pt x="242" y="173"/>
                  <a:pt x="214" y="187"/>
                </a:cubicBezTo>
                <a:cubicBezTo>
                  <a:pt x="182" y="203"/>
                  <a:pt x="151" y="223"/>
                  <a:pt x="120" y="240"/>
                </a:cubicBezTo>
                <a:cubicBezTo>
                  <a:pt x="173" y="205"/>
                  <a:pt x="231" y="175"/>
                  <a:pt x="290" y="152"/>
                </a:cubicBezTo>
                <a:cubicBezTo>
                  <a:pt x="325" y="140"/>
                  <a:pt x="360" y="129"/>
                  <a:pt x="394" y="118"/>
                </a:cubicBezTo>
                <a:cubicBezTo>
                  <a:pt x="406" y="115"/>
                  <a:pt x="403" y="100"/>
                  <a:pt x="394" y="97"/>
                </a:cubicBezTo>
                <a:cubicBezTo>
                  <a:pt x="404" y="94"/>
                  <a:pt x="414" y="90"/>
                  <a:pt x="424" y="86"/>
                </a:cubicBezTo>
                <a:cubicBezTo>
                  <a:pt x="436" y="81"/>
                  <a:pt x="432" y="64"/>
                  <a:pt x="418" y="66"/>
                </a:cubicBezTo>
                <a:cubicBezTo>
                  <a:pt x="405" y="68"/>
                  <a:pt x="392" y="70"/>
                  <a:pt x="380" y="74"/>
                </a:cubicBezTo>
                <a:cubicBezTo>
                  <a:pt x="382" y="73"/>
                  <a:pt x="384" y="72"/>
                  <a:pt x="386" y="71"/>
                </a:cubicBezTo>
                <a:cubicBezTo>
                  <a:pt x="397" y="66"/>
                  <a:pt x="389" y="51"/>
                  <a:pt x="378" y="53"/>
                </a:cubicBezTo>
                <a:cubicBezTo>
                  <a:pt x="322" y="64"/>
                  <a:pt x="270" y="92"/>
                  <a:pt x="218" y="119"/>
                </a:cubicBezTo>
                <a:cubicBezTo>
                  <a:pt x="206" y="123"/>
                  <a:pt x="195" y="128"/>
                  <a:pt x="183" y="133"/>
                </a:cubicBezTo>
                <a:cubicBezTo>
                  <a:pt x="149" y="148"/>
                  <a:pt x="116" y="167"/>
                  <a:pt x="84" y="185"/>
                </a:cubicBezTo>
                <a:cubicBezTo>
                  <a:pt x="118" y="159"/>
                  <a:pt x="155" y="137"/>
                  <a:pt x="193" y="117"/>
                </a:cubicBezTo>
                <a:cubicBezTo>
                  <a:pt x="274" y="85"/>
                  <a:pt x="357" y="60"/>
                  <a:pt x="434" y="20"/>
                </a:cubicBezTo>
                <a:cubicBezTo>
                  <a:pt x="443" y="15"/>
                  <a:pt x="436" y="0"/>
                  <a:pt x="427" y="3"/>
                </a:cubicBezTo>
                <a:cubicBezTo>
                  <a:pt x="330" y="35"/>
                  <a:pt x="231" y="71"/>
                  <a:pt x="142" y="124"/>
                </a:cubicBezTo>
                <a:cubicBezTo>
                  <a:pt x="100" y="143"/>
                  <a:pt x="60" y="166"/>
                  <a:pt x="23" y="195"/>
                </a:cubicBezTo>
                <a:cubicBezTo>
                  <a:pt x="19" y="198"/>
                  <a:pt x="24" y="205"/>
                  <a:pt x="29" y="202"/>
                </a:cubicBezTo>
                <a:cubicBezTo>
                  <a:pt x="33" y="199"/>
                  <a:pt x="38" y="196"/>
                  <a:pt x="43" y="193"/>
                </a:cubicBezTo>
                <a:cubicBezTo>
                  <a:pt x="31" y="202"/>
                  <a:pt x="20" y="213"/>
                  <a:pt x="9" y="223"/>
                </a:cubicBezTo>
                <a:cubicBezTo>
                  <a:pt x="0" y="232"/>
                  <a:pt x="11" y="243"/>
                  <a:pt x="21" y="239"/>
                </a:cubicBezTo>
                <a:cubicBezTo>
                  <a:pt x="21" y="239"/>
                  <a:pt x="21" y="238"/>
                  <a:pt x="22" y="238"/>
                </a:cubicBezTo>
                <a:cubicBezTo>
                  <a:pt x="20" y="240"/>
                  <a:pt x="18" y="242"/>
                  <a:pt x="16" y="244"/>
                </a:cubicBezTo>
                <a:cubicBezTo>
                  <a:pt x="9" y="254"/>
                  <a:pt x="18" y="265"/>
                  <a:pt x="29" y="260"/>
                </a:cubicBezTo>
                <a:cubicBezTo>
                  <a:pt x="30" y="260"/>
                  <a:pt x="31" y="259"/>
                  <a:pt x="32" y="259"/>
                </a:cubicBezTo>
                <a:cubicBezTo>
                  <a:pt x="33" y="264"/>
                  <a:pt x="38" y="269"/>
                  <a:pt x="45" y="267"/>
                </a:cubicBezTo>
                <a:cubicBezTo>
                  <a:pt x="47" y="267"/>
                  <a:pt x="49" y="266"/>
                  <a:pt x="51" y="265"/>
                </a:cubicBezTo>
                <a:cubicBezTo>
                  <a:pt x="45" y="270"/>
                  <a:pt x="40" y="274"/>
                  <a:pt x="35" y="279"/>
                </a:cubicBezTo>
                <a:cubicBezTo>
                  <a:pt x="27" y="286"/>
                  <a:pt x="35" y="300"/>
                  <a:pt x="45" y="297"/>
                </a:cubicBezTo>
                <a:cubicBezTo>
                  <a:pt x="73" y="288"/>
                  <a:pt x="99" y="276"/>
                  <a:pt x="124" y="262"/>
                </a:cubicBezTo>
                <a:cubicBezTo>
                  <a:pt x="126" y="263"/>
                  <a:pt x="127" y="263"/>
                  <a:pt x="128" y="262"/>
                </a:cubicBezTo>
                <a:cubicBezTo>
                  <a:pt x="248" y="231"/>
                  <a:pt x="355" y="163"/>
                  <a:pt x="472" y="122"/>
                </a:cubicBezTo>
                <a:cubicBezTo>
                  <a:pt x="483" y="118"/>
                  <a:pt x="478" y="100"/>
                  <a:pt x="466" y="1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86EE0D-2F8D-4F61-875B-595A44A49219}"/>
              </a:ext>
            </a:extLst>
          </p:cNvPr>
          <p:cNvSpPr txBox="1"/>
          <p:nvPr/>
        </p:nvSpPr>
        <p:spPr>
          <a:xfrm>
            <a:off x="4891186" y="369588"/>
            <a:ext cx="2409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汉仪喵魂体W" panose="00020600040101010101" pitchFamily="18" charset="-122"/>
                <a:ea typeface="汉仪喵魂体W" panose="00020600040101010101" pitchFamily="18" charset="-122"/>
              </a:rPr>
              <a:t>CONTENTS</a:t>
            </a:r>
            <a:endParaRPr lang="zh-CN" altLang="en-US" sz="40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CE4400-57A0-436F-B7C5-3CBAD1597186}"/>
              </a:ext>
            </a:extLst>
          </p:cNvPr>
          <p:cNvGrpSpPr/>
          <p:nvPr/>
        </p:nvGrpSpPr>
        <p:grpSpPr>
          <a:xfrm>
            <a:off x="5803900" y="2557800"/>
            <a:ext cx="4169570" cy="700266"/>
            <a:chOff x="5266530" y="1963739"/>
            <a:chExt cx="4546601" cy="763587"/>
          </a:xfrm>
        </p:grpSpPr>
        <p:sp>
          <p:nvSpPr>
            <p:cNvPr id="7" name="MH_SubTitle_1">
              <a:extLst>
                <a:ext uri="{FF2B5EF4-FFF2-40B4-BE49-F238E27FC236}">
                  <a16:creationId xmlns:a16="http://schemas.microsoft.com/office/drawing/2014/main" id="{1D125116-2A04-4F4B-9F69-76974C5F360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34868" y="1963739"/>
              <a:ext cx="3878263" cy="763587"/>
            </a:xfrm>
            <a:custGeom>
              <a:avLst/>
              <a:gdLst>
                <a:gd name="connsiteX0" fmla="*/ 2 w 3878508"/>
                <a:gd name="connsiteY0" fmla="*/ 0 h 762904"/>
                <a:gd name="connsiteX1" fmla="*/ 3497056 w 3878508"/>
                <a:gd name="connsiteY1" fmla="*/ 0 h 762904"/>
                <a:gd name="connsiteX2" fmla="*/ 3878508 w 3878508"/>
                <a:gd name="connsiteY2" fmla="*/ 381452 h 762904"/>
                <a:gd name="connsiteX3" fmla="*/ 3878507 w 3878508"/>
                <a:gd name="connsiteY3" fmla="*/ 381452 h 762904"/>
                <a:gd name="connsiteX4" fmla="*/ 3497055 w 3878508"/>
                <a:gd name="connsiteY4" fmla="*/ 762904 h 762904"/>
                <a:gd name="connsiteX5" fmla="*/ 0 w 3878508"/>
                <a:gd name="connsiteY5" fmla="*/ 762903 h 762904"/>
                <a:gd name="connsiteX6" fmla="*/ 51426 w 3878508"/>
                <a:gd name="connsiteY6" fmla="*/ 720474 h 762904"/>
                <a:gd name="connsiteX7" fmla="*/ 191853 w 3878508"/>
                <a:gd name="connsiteY7" fmla="*/ 381451 h 762904"/>
                <a:gd name="connsiteX8" fmla="*/ 51426 w 3878508"/>
                <a:gd name="connsiteY8" fmla="*/ 42429 h 76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8508" h="762904">
                  <a:moveTo>
                    <a:pt x="2" y="0"/>
                  </a:moveTo>
                  <a:lnTo>
                    <a:pt x="3497056" y="0"/>
                  </a:lnTo>
                  <a:cubicBezTo>
                    <a:pt x="3707726" y="0"/>
                    <a:pt x="3878508" y="170782"/>
                    <a:pt x="3878508" y="381452"/>
                  </a:cubicBezTo>
                  <a:lnTo>
                    <a:pt x="3878507" y="381452"/>
                  </a:lnTo>
                  <a:cubicBezTo>
                    <a:pt x="3878507" y="592122"/>
                    <a:pt x="3707725" y="762904"/>
                    <a:pt x="3497055" y="762904"/>
                  </a:cubicBezTo>
                  <a:lnTo>
                    <a:pt x="0" y="762903"/>
                  </a:lnTo>
                  <a:lnTo>
                    <a:pt x="51426" y="720474"/>
                  </a:lnTo>
                  <a:cubicBezTo>
                    <a:pt x="138189" y="633710"/>
                    <a:pt x="191853" y="513848"/>
                    <a:pt x="191853" y="381451"/>
                  </a:cubicBezTo>
                  <a:cubicBezTo>
                    <a:pt x="191853" y="249055"/>
                    <a:pt x="138189" y="129192"/>
                    <a:pt x="51426" y="42429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396000" tIns="0" rIns="0" bIns="0" anchor="ctr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600" kern="0" dirty="0">
                <a:solidFill>
                  <a:srgbClr val="4D4D4D"/>
                </a:solidFill>
                <a:cs typeface="Arial" pitchFamily="34" charset="0"/>
              </a:endParaRPr>
            </a:p>
          </p:txBody>
        </p:sp>
        <p:sp>
          <p:nvSpPr>
            <p:cNvPr id="8" name="MH_Other_1">
              <a:extLst>
                <a:ext uri="{FF2B5EF4-FFF2-40B4-BE49-F238E27FC236}">
                  <a16:creationId xmlns:a16="http://schemas.microsoft.com/office/drawing/2014/main" id="{EF67E47E-433B-4491-9835-8ED78F23BE2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266530" y="1963739"/>
              <a:ext cx="762000" cy="763587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zh-CN" sz="3600" i="1" kern="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953D702-DA6F-4E12-96CD-D548CD86F11B}"/>
                </a:ext>
              </a:extLst>
            </p:cNvPr>
            <p:cNvSpPr/>
            <p:nvPr/>
          </p:nvSpPr>
          <p:spPr>
            <a:xfrm>
              <a:off x="6446744" y="2096874"/>
              <a:ext cx="2925856" cy="5422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err="1">
                  <a:solidFill>
                    <a:schemeClr val="bg1"/>
                  </a:solidFill>
                </a:rPr>
                <a:t>Alexnet</a:t>
              </a:r>
              <a:r>
                <a:rPr lang="zh-TW" altLang="en-US" sz="2400" b="1" dirty="0">
                  <a:solidFill>
                    <a:schemeClr val="bg1"/>
                  </a:solidFill>
                </a:rPr>
                <a:t> 簡介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11690E-5838-4923-9C73-3C2F782034F4}"/>
              </a:ext>
            </a:extLst>
          </p:cNvPr>
          <p:cNvGrpSpPr/>
          <p:nvPr/>
        </p:nvGrpSpPr>
        <p:grpSpPr>
          <a:xfrm>
            <a:off x="5803900" y="3507125"/>
            <a:ext cx="4169570" cy="700266"/>
            <a:chOff x="5266530" y="2913064"/>
            <a:chExt cx="4546601" cy="763587"/>
          </a:xfrm>
        </p:grpSpPr>
        <p:sp>
          <p:nvSpPr>
            <p:cNvPr id="9" name="MH_SubTitle_2">
              <a:extLst>
                <a:ext uri="{FF2B5EF4-FFF2-40B4-BE49-F238E27FC236}">
                  <a16:creationId xmlns:a16="http://schemas.microsoft.com/office/drawing/2014/main" id="{632405C0-9C48-4D76-9B75-5DA345EC00D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34868" y="2913064"/>
              <a:ext cx="3878263" cy="763587"/>
            </a:xfrm>
            <a:custGeom>
              <a:avLst/>
              <a:gdLst>
                <a:gd name="connsiteX0" fmla="*/ 2 w 3878508"/>
                <a:gd name="connsiteY0" fmla="*/ 0 h 762904"/>
                <a:gd name="connsiteX1" fmla="*/ 3497056 w 3878508"/>
                <a:gd name="connsiteY1" fmla="*/ 0 h 762904"/>
                <a:gd name="connsiteX2" fmla="*/ 3878508 w 3878508"/>
                <a:gd name="connsiteY2" fmla="*/ 381452 h 762904"/>
                <a:gd name="connsiteX3" fmla="*/ 3878507 w 3878508"/>
                <a:gd name="connsiteY3" fmla="*/ 381452 h 762904"/>
                <a:gd name="connsiteX4" fmla="*/ 3497055 w 3878508"/>
                <a:gd name="connsiteY4" fmla="*/ 762904 h 762904"/>
                <a:gd name="connsiteX5" fmla="*/ 0 w 3878508"/>
                <a:gd name="connsiteY5" fmla="*/ 762903 h 762904"/>
                <a:gd name="connsiteX6" fmla="*/ 51426 w 3878508"/>
                <a:gd name="connsiteY6" fmla="*/ 720474 h 762904"/>
                <a:gd name="connsiteX7" fmla="*/ 191853 w 3878508"/>
                <a:gd name="connsiteY7" fmla="*/ 381451 h 762904"/>
                <a:gd name="connsiteX8" fmla="*/ 51426 w 3878508"/>
                <a:gd name="connsiteY8" fmla="*/ 42429 h 76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8508" h="762904">
                  <a:moveTo>
                    <a:pt x="2" y="0"/>
                  </a:moveTo>
                  <a:lnTo>
                    <a:pt x="3497056" y="0"/>
                  </a:lnTo>
                  <a:cubicBezTo>
                    <a:pt x="3707726" y="0"/>
                    <a:pt x="3878508" y="170782"/>
                    <a:pt x="3878508" y="381452"/>
                  </a:cubicBezTo>
                  <a:lnTo>
                    <a:pt x="3878507" y="381452"/>
                  </a:lnTo>
                  <a:cubicBezTo>
                    <a:pt x="3878507" y="592122"/>
                    <a:pt x="3707725" y="762904"/>
                    <a:pt x="3497055" y="762904"/>
                  </a:cubicBezTo>
                  <a:lnTo>
                    <a:pt x="0" y="762903"/>
                  </a:lnTo>
                  <a:lnTo>
                    <a:pt x="51426" y="720474"/>
                  </a:lnTo>
                  <a:cubicBezTo>
                    <a:pt x="138189" y="633710"/>
                    <a:pt x="191853" y="513848"/>
                    <a:pt x="191853" y="381451"/>
                  </a:cubicBezTo>
                  <a:cubicBezTo>
                    <a:pt x="191853" y="249055"/>
                    <a:pt x="138189" y="129192"/>
                    <a:pt x="51426" y="42429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396000" tIns="0" rIns="0" bIns="0" anchor="ctr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600" kern="0" dirty="0">
                <a:solidFill>
                  <a:srgbClr val="4D4D4D"/>
                </a:solidFill>
                <a:cs typeface="Arial" pitchFamily="34" charset="0"/>
              </a:endParaRPr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2296AF79-55C8-476B-A79B-14F8F082D5A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66530" y="2913064"/>
              <a:ext cx="762000" cy="763587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zh-CN" sz="3600" i="1" kern="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703A07-BEEE-4A6F-A4A0-F47A56AF9279}"/>
                </a:ext>
              </a:extLst>
            </p:cNvPr>
            <p:cNvSpPr/>
            <p:nvPr/>
          </p:nvSpPr>
          <p:spPr>
            <a:xfrm>
              <a:off x="6446744" y="3027091"/>
              <a:ext cx="2925856" cy="5422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err="1" smtClean="0">
                  <a:solidFill>
                    <a:schemeClr val="bg1"/>
                  </a:solidFill>
                </a:rPr>
                <a:t>Alexnet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</a:t>
              </a:r>
              <a:r>
                <a:rPr lang="zh-TW" altLang="en-US" sz="2400" b="1" dirty="0" smtClean="0">
                  <a:solidFill>
                    <a:schemeClr val="bg1"/>
                  </a:solidFill>
                </a:rPr>
                <a:t>架構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A1D7F4-662B-4C9D-AA74-A30DB6A5B311}"/>
              </a:ext>
            </a:extLst>
          </p:cNvPr>
          <p:cNvGrpSpPr/>
          <p:nvPr/>
        </p:nvGrpSpPr>
        <p:grpSpPr>
          <a:xfrm>
            <a:off x="5803900" y="4456451"/>
            <a:ext cx="4169570" cy="1526500"/>
            <a:chOff x="5266530" y="3862389"/>
            <a:chExt cx="4546601" cy="1664532"/>
          </a:xfrm>
        </p:grpSpPr>
        <p:sp>
          <p:nvSpPr>
            <p:cNvPr id="16" name="MH_SubTitle_3">
              <a:extLst>
                <a:ext uri="{FF2B5EF4-FFF2-40B4-BE49-F238E27FC236}">
                  <a16:creationId xmlns:a16="http://schemas.microsoft.com/office/drawing/2014/main" id="{E6602729-17EA-4522-AF68-8328A1DC04D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934868" y="3862389"/>
              <a:ext cx="3878263" cy="763587"/>
            </a:xfrm>
            <a:custGeom>
              <a:avLst/>
              <a:gdLst>
                <a:gd name="connsiteX0" fmla="*/ 2 w 3878508"/>
                <a:gd name="connsiteY0" fmla="*/ 0 h 762904"/>
                <a:gd name="connsiteX1" fmla="*/ 3497056 w 3878508"/>
                <a:gd name="connsiteY1" fmla="*/ 0 h 762904"/>
                <a:gd name="connsiteX2" fmla="*/ 3878508 w 3878508"/>
                <a:gd name="connsiteY2" fmla="*/ 381452 h 762904"/>
                <a:gd name="connsiteX3" fmla="*/ 3878507 w 3878508"/>
                <a:gd name="connsiteY3" fmla="*/ 381452 h 762904"/>
                <a:gd name="connsiteX4" fmla="*/ 3497055 w 3878508"/>
                <a:gd name="connsiteY4" fmla="*/ 762904 h 762904"/>
                <a:gd name="connsiteX5" fmla="*/ 0 w 3878508"/>
                <a:gd name="connsiteY5" fmla="*/ 762903 h 762904"/>
                <a:gd name="connsiteX6" fmla="*/ 51426 w 3878508"/>
                <a:gd name="connsiteY6" fmla="*/ 720474 h 762904"/>
                <a:gd name="connsiteX7" fmla="*/ 191853 w 3878508"/>
                <a:gd name="connsiteY7" fmla="*/ 381451 h 762904"/>
                <a:gd name="connsiteX8" fmla="*/ 51426 w 3878508"/>
                <a:gd name="connsiteY8" fmla="*/ 42429 h 76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8508" h="762904">
                  <a:moveTo>
                    <a:pt x="2" y="0"/>
                  </a:moveTo>
                  <a:lnTo>
                    <a:pt x="3497056" y="0"/>
                  </a:lnTo>
                  <a:cubicBezTo>
                    <a:pt x="3707726" y="0"/>
                    <a:pt x="3878508" y="170782"/>
                    <a:pt x="3878508" y="381452"/>
                  </a:cubicBezTo>
                  <a:lnTo>
                    <a:pt x="3878507" y="381452"/>
                  </a:lnTo>
                  <a:cubicBezTo>
                    <a:pt x="3878507" y="592122"/>
                    <a:pt x="3707725" y="762904"/>
                    <a:pt x="3497055" y="762904"/>
                  </a:cubicBezTo>
                  <a:lnTo>
                    <a:pt x="0" y="762903"/>
                  </a:lnTo>
                  <a:lnTo>
                    <a:pt x="51426" y="720474"/>
                  </a:lnTo>
                  <a:cubicBezTo>
                    <a:pt x="138189" y="633710"/>
                    <a:pt x="191853" y="513848"/>
                    <a:pt x="191853" y="381451"/>
                  </a:cubicBezTo>
                  <a:cubicBezTo>
                    <a:pt x="191853" y="249055"/>
                    <a:pt x="138189" y="129192"/>
                    <a:pt x="51426" y="42429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396000" tIns="0" rIns="0" bIns="0" anchor="ctr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600" kern="0" dirty="0">
                <a:solidFill>
                  <a:srgbClr val="4D4D4D"/>
                </a:solidFill>
                <a:cs typeface="Arial" pitchFamily="34" charset="0"/>
              </a:endParaRPr>
            </a:p>
          </p:txBody>
        </p:sp>
        <p:sp>
          <p:nvSpPr>
            <p:cNvPr id="17" name="MH_Other_3">
              <a:extLst>
                <a:ext uri="{FF2B5EF4-FFF2-40B4-BE49-F238E27FC236}">
                  <a16:creationId xmlns:a16="http://schemas.microsoft.com/office/drawing/2014/main" id="{0D8687C0-2C76-44FF-8BF0-9A9E22F460A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266530" y="3862389"/>
              <a:ext cx="762000" cy="763587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zh-CN" sz="3600" i="1" kern="0" dirty="0">
                  <a:solidFill>
                    <a:schemeClr val="accent3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74795F0-A650-4D4C-8F7D-85E7A0B4D708}"/>
                </a:ext>
              </a:extLst>
            </p:cNvPr>
            <p:cNvSpPr/>
            <p:nvPr/>
          </p:nvSpPr>
          <p:spPr>
            <a:xfrm>
              <a:off x="6446744" y="3976416"/>
              <a:ext cx="2925856" cy="15505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 err="1" smtClean="0">
                  <a:solidFill>
                    <a:schemeClr val="bg1"/>
                  </a:solidFill>
                </a:rPr>
                <a:t>Alexnet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</a:t>
              </a:r>
              <a:r>
                <a:rPr lang="zh-TW" altLang="en-US" sz="2400" b="1" dirty="0" smtClean="0">
                  <a:solidFill>
                    <a:schemeClr val="bg1"/>
                  </a:solidFill>
                </a:rPr>
                <a:t>實</a:t>
              </a:r>
              <a:r>
                <a:rPr lang="zh-TW" altLang="en-US" sz="2400" b="1" dirty="0">
                  <a:solidFill>
                    <a:schemeClr val="bg1"/>
                  </a:solidFill>
                </a:rPr>
                <a:t>作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ACCC6BFD-E1C1-4CC2-BAD0-DC2091AFBC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51025" y="2071688"/>
            <a:ext cx="3378200" cy="3476625"/>
            <a:chOff x="982" y="1305"/>
            <a:chExt cx="2128" cy="2190"/>
          </a:xfrm>
          <a:solidFill>
            <a:srgbClr val="E38F90"/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05D21E5-B437-45A8-BB11-4F32F681D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104"/>
              <a:ext cx="715" cy="340"/>
            </a:xfrm>
            <a:custGeom>
              <a:avLst/>
              <a:gdLst>
                <a:gd name="T0" fmla="*/ 5 w 162"/>
                <a:gd name="T1" fmla="*/ 14 h 77"/>
                <a:gd name="T2" fmla="*/ 4 w 162"/>
                <a:gd name="T3" fmla="*/ 20 h 77"/>
                <a:gd name="T4" fmla="*/ 153 w 162"/>
                <a:gd name="T5" fmla="*/ 72 h 77"/>
                <a:gd name="T6" fmla="*/ 161 w 162"/>
                <a:gd name="T7" fmla="*/ 69 h 77"/>
                <a:gd name="T8" fmla="*/ 5 w 162"/>
                <a:gd name="T9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77">
                  <a:moveTo>
                    <a:pt x="5" y="14"/>
                  </a:moveTo>
                  <a:cubicBezTo>
                    <a:pt x="1" y="13"/>
                    <a:pt x="0" y="19"/>
                    <a:pt x="4" y="20"/>
                  </a:cubicBezTo>
                  <a:cubicBezTo>
                    <a:pt x="58" y="36"/>
                    <a:pt x="125" y="8"/>
                    <a:pt x="153" y="72"/>
                  </a:cubicBezTo>
                  <a:cubicBezTo>
                    <a:pt x="155" y="77"/>
                    <a:pt x="162" y="74"/>
                    <a:pt x="161" y="69"/>
                  </a:cubicBezTo>
                  <a:cubicBezTo>
                    <a:pt x="150" y="0"/>
                    <a:pt x="53" y="20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D9865E1-E919-4E4B-8C78-9964AC45C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8" y="2683"/>
              <a:ext cx="927" cy="605"/>
            </a:xfrm>
            <a:custGeom>
              <a:avLst/>
              <a:gdLst>
                <a:gd name="T0" fmla="*/ 197 w 210"/>
                <a:gd name="T1" fmla="*/ 21 h 137"/>
                <a:gd name="T2" fmla="*/ 197 w 210"/>
                <a:gd name="T3" fmla="*/ 21 h 137"/>
                <a:gd name="T4" fmla="*/ 196 w 210"/>
                <a:gd name="T5" fmla="*/ 13 h 137"/>
                <a:gd name="T6" fmla="*/ 28 w 210"/>
                <a:gd name="T7" fmla="*/ 9 h 137"/>
                <a:gd name="T8" fmla="*/ 25 w 210"/>
                <a:gd name="T9" fmla="*/ 8 h 137"/>
                <a:gd name="T10" fmla="*/ 24 w 210"/>
                <a:gd name="T11" fmla="*/ 9 h 137"/>
                <a:gd name="T12" fmla="*/ 20 w 210"/>
                <a:gd name="T13" fmla="*/ 10 h 137"/>
                <a:gd name="T14" fmla="*/ 17 w 210"/>
                <a:gd name="T15" fmla="*/ 14 h 137"/>
                <a:gd name="T16" fmla="*/ 9 w 210"/>
                <a:gd name="T17" fmla="*/ 94 h 137"/>
                <a:gd name="T18" fmla="*/ 69 w 210"/>
                <a:gd name="T19" fmla="*/ 130 h 137"/>
                <a:gd name="T20" fmla="*/ 178 w 210"/>
                <a:gd name="T21" fmla="*/ 116 h 137"/>
                <a:gd name="T22" fmla="*/ 197 w 210"/>
                <a:gd name="T23" fmla="*/ 21 h 137"/>
                <a:gd name="T24" fmla="*/ 165 w 210"/>
                <a:gd name="T25" fmla="*/ 110 h 137"/>
                <a:gd name="T26" fmla="*/ 84 w 210"/>
                <a:gd name="T27" fmla="*/ 118 h 137"/>
                <a:gd name="T28" fmla="*/ 22 w 210"/>
                <a:gd name="T29" fmla="*/ 97 h 137"/>
                <a:gd name="T30" fmla="*/ 27 w 210"/>
                <a:gd name="T31" fmla="*/ 16 h 137"/>
                <a:gd name="T32" fmla="*/ 188 w 210"/>
                <a:gd name="T33" fmla="*/ 21 h 137"/>
                <a:gd name="T34" fmla="*/ 187 w 210"/>
                <a:gd name="T35" fmla="*/ 26 h 137"/>
                <a:gd name="T36" fmla="*/ 165 w 210"/>
                <a:gd name="T37" fmla="*/ 11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137">
                  <a:moveTo>
                    <a:pt x="197" y="21"/>
                  </a:moveTo>
                  <a:cubicBezTo>
                    <a:pt x="197" y="21"/>
                    <a:pt x="197" y="21"/>
                    <a:pt x="197" y="21"/>
                  </a:cubicBezTo>
                  <a:cubicBezTo>
                    <a:pt x="200" y="19"/>
                    <a:pt x="201" y="14"/>
                    <a:pt x="196" y="13"/>
                  </a:cubicBezTo>
                  <a:cubicBezTo>
                    <a:pt x="141" y="0"/>
                    <a:pt x="84" y="7"/>
                    <a:pt x="28" y="9"/>
                  </a:cubicBezTo>
                  <a:cubicBezTo>
                    <a:pt x="28" y="8"/>
                    <a:pt x="27" y="8"/>
                    <a:pt x="25" y="8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2" y="9"/>
                    <a:pt x="21" y="10"/>
                    <a:pt x="20" y="10"/>
                  </a:cubicBezTo>
                  <a:cubicBezTo>
                    <a:pt x="17" y="10"/>
                    <a:pt x="16" y="13"/>
                    <a:pt x="17" y="14"/>
                  </a:cubicBezTo>
                  <a:cubicBezTo>
                    <a:pt x="0" y="32"/>
                    <a:pt x="6" y="74"/>
                    <a:pt x="9" y="94"/>
                  </a:cubicBezTo>
                  <a:cubicBezTo>
                    <a:pt x="14" y="126"/>
                    <a:pt x="42" y="132"/>
                    <a:pt x="69" y="130"/>
                  </a:cubicBezTo>
                  <a:cubicBezTo>
                    <a:pt x="101" y="129"/>
                    <a:pt x="151" y="137"/>
                    <a:pt x="178" y="116"/>
                  </a:cubicBezTo>
                  <a:cubicBezTo>
                    <a:pt x="204" y="96"/>
                    <a:pt x="210" y="51"/>
                    <a:pt x="197" y="21"/>
                  </a:cubicBezTo>
                  <a:close/>
                  <a:moveTo>
                    <a:pt x="165" y="110"/>
                  </a:moveTo>
                  <a:cubicBezTo>
                    <a:pt x="143" y="123"/>
                    <a:pt x="108" y="117"/>
                    <a:pt x="84" y="118"/>
                  </a:cubicBezTo>
                  <a:cubicBezTo>
                    <a:pt x="61" y="119"/>
                    <a:pt x="32" y="125"/>
                    <a:pt x="22" y="97"/>
                  </a:cubicBezTo>
                  <a:cubicBezTo>
                    <a:pt x="12" y="73"/>
                    <a:pt x="16" y="40"/>
                    <a:pt x="27" y="16"/>
                  </a:cubicBezTo>
                  <a:cubicBezTo>
                    <a:pt x="80" y="17"/>
                    <a:pt x="134" y="14"/>
                    <a:pt x="188" y="21"/>
                  </a:cubicBezTo>
                  <a:cubicBezTo>
                    <a:pt x="187" y="23"/>
                    <a:pt x="187" y="24"/>
                    <a:pt x="187" y="26"/>
                  </a:cubicBezTo>
                  <a:cubicBezTo>
                    <a:pt x="195" y="53"/>
                    <a:pt x="191" y="94"/>
                    <a:pt x="165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FDA459E1-BF10-4A4A-AF9D-FC253F97E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2793"/>
              <a:ext cx="671" cy="128"/>
            </a:xfrm>
            <a:custGeom>
              <a:avLst/>
              <a:gdLst>
                <a:gd name="T0" fmla="*/ 146 w 152"/>
                <a:gd name="T1" fmla="*/ 18 h 29"/>
                <a:gd name="T2" fmla="*/ 8 w 152"/>
                <a:gd name="T3" fmla="*/ 7 h 29"/>
                <a:gd name="T4" fmla="*/ 5 w 152"/>
                <a:gd name="T5" fmla="*/ 15 h 29"/>
                <a:gd name="T6" fmla="*/ 143 w 152"/>
                <a:gd name="T7" fmla="*/ 27 h 29"/>
                <a:gd name="T8" fmla="*/ 146 w 152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9">
                  <a:moveTo>
                    <a:pt x="146" y="18"/>
                  </a:moveTo>
                  <a:cubicBezTo>
                    <a:pt x="103" y="0"/>
                    <a:pt x="52" y="16"/>
                    <a:pt x="8" y="7"/>
                  </a:cubicBezTo>
                  <a:cubicBezTo>
                    <a:pt x="2" y="6"/>
                    <a:pt x="0" y="13"/>
                    <a:pt x="5" y="15"/>
                  </a:cubicBezTo>
                  <a:cubicBezTo>
                    <a:pt x="49" y="29"/>
                    <a:pt x="98" y="19"/>
                    <a:pt x="143" y="27"/>
                  </a:cubicBezTo>
                  <a:cubicBezTo>
                    <a:pt x="150" y="28"/>
                    <a:pt x="152" y="20"/>
                    <a:pt x="14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511FB99-B7D8-45A0-8F60-521D19A9E3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" y="1305"/>
              <a:ext cx="2128" cy="2190"/>
            </a:xfrm>
            <a:custGeom>
              <a:avLst/>
              <a:gdLst>
                <a:gd name="T0" fmla="*/ 329 w 482"/>
                <a:gd name="T1" fmla="*/ 64 h 496"/>
                <a:gd name="T2" fmla="*/ 176 w 482"/>
                <a:gd name="T3" fmla="*/ 70 h 496"/>
                <a:gd name="T4" fmla="*/ 204 w 482"/>
                <a:gd name="T5" fmla="*/ 67 h 496"/>
                <a:gd name="T6" fmla="*/ 287 w 482"/>
                <a:gd name="T7" fmla="*/ 101 h 496"/>
                <a:gd name="T8" fmla="*/ 321 w 482"/>
                <a:gd name="T9" fmla="*/ 93 h 496"/>
                <a:gd name="T10" fmla="*/ 378 w 482"/>
                <a:gd name="T11" fmla="*/ 121 h 496"/>
                <a:gd name="T12" fmla="*/ 384 w 482"/>
                <a:gd name="T13" fmla="*/ 251 h 496"/>
                <a:gd name="T14" fmla="*/ 317 w 482"/>
                <a:gd name="T15" fmla="*/ 458 h 496"/>
                <a:gd name="T16" fmla="*/ 328 w 482"/>
                <a:gd name="T17" fmla="*/ 341 h 496"/>
                <a:gd name="T18" fmla="*/ 252 w 482"/>
                <a:gd name="T19" fmla="*/ 108 h 496"/>
                <a:gd name="T20" fmla="*/ 170 w 482"/>
                <a:gd name="T21" fmla="*/ 63 h 496"/>
                <a:gd name="T22" fmla="*/ 108 w 482"/>
                <a:gd name="T23" fmla="*/ 76 h 496"/>
                <a:gd name="T24" fmla="*/ 39 w 482"/>
                <a:gd name="T25" fmla="*/ 216 h 496"/>
                <a:gd name="T26" fmla="*/ 15 w 482"/>
                <a:gd name="T27" fmla="*/ 421 h 496"/>
                <a:gd name="T28" fmla="*/ 68 w 482"/>
                <a:gd name="T29" fmla="*/ 465 h 496"/>
                <a:gd name="T30" fmla="*/ 293 w 482"/>
                <a:gd name="T31" fmla="*/ 473 h 496"/>
                <a:gd name="T32" fmla="*/ 320 w 482"/>
                <a:gd name="T33" fmla="*/ 468 h 496"/>
                <a:gd name="T34" fmla="*/ 416 w 482"/>
                <a:gd name="T35" fmla="*/ 426 h 496"/>
                <a:gd name="T36" fmla="*/ 422 w 482"/>
                <a:gd name="T37" fmla="*/ 340 h 496"/>
                <a:gd name="T38" fmla="*/ 194 w 482"/>
                <a:gd name="T39" fmla="*/ 63 h 496"/>
                <a:gd name="T40" fmla="*/ 189 w 482"/>
                <a:gd name="T41" fmla="*/ 30 h 496"/>
                <a:gd name="T42" fmla="*/ 205 w 482"/>
                <a:gd name="T43" fmla="*/ 49 h 496"/>
                <a:gd name="T44" fmla="*/ 249 w 482"/>
                <a:gd name="T45" fmla="*/ 35 h 496"/>
                <a:gd name="T46" fmla="*/ 317 w 482"/>
                <a:gd name="T47" fmla="*/ 83 h 496"/>
                <a:gd name="T48" fmla="*/ 292 w 482"/>
                <a:gd name="T49" fmla="*/ 60 h 496"/>
                <a:gd name="T50" fmla="*/ 194 w 482"/>
                <a:gd name="T51" fmla="*/ 25 h 496"/>
                <a:gd name="T52" fmla="*/ 312 w 482"/>
                <a:gd name="T53" fmla="*/ 39 h 496"/>
                <a:gd name="T54" fmla="*/ 52 w 482"/>
                <a:gd name="T55" fmla="*/ 222 h 496"/>
                <a:gd name="T56" fmla="*/ 240 w 482"/>
                <a:gd name="T57" fmla="*/ 299 h 496"/>
                <a:gd name="T58" fmla="*/ 63 w 482"/>
                <a:gd name="T59" fmla="*/ 204 h 496"/>
                <a:gd name="T60" fmla="*/ 72 w 482"/>
                <a:gd name="T61" fmla="*/ 199 h 496"/>
                <a:gd name="T62" fmla="*/ 243 w 482"/>
                <a:gd name="T63" fmla="*/ 303 h 496"/>
                <a:gd name="T64" fmla="*/ 62 w 482"/>
                <a:gd name="T65" fmla="*/ 301 h 496"/>
                <a:gd name="T66" fmla="*/ 44 w 482"/>
                <a:gd name="T67" fmla="*/ 425 h 496"/>
                <a:gd name="T68" fmla="*/ 48 w 482"/>
                <a:gd name="T69" fmla="*/ 297 h 496"/>
                <a:gd name="T70" fmla="*/ 44 w 482"/>
                <a:gd name="T71" fmla="*/ 425 h 496"/>
                <a:gd name="T72" fmla="*/ 90 w 482"/>
                <a:gd name="T73" fmla="*/ 464 h 496"/>
                <a:gd name="T74" fmla="*/ 246 w 482"/>
                <a:gd name="T75" fmla="*/ 308 h 496"/>
                <a:gd name="T76" fmla="*/ 70 w 482"/>
                <a:gd name="T77" fmla="*/ 188 h 496"/>
                <a:gd name="T78" fmla="*/ 274 w 482"/>
                <a:gd name="T79" fmla="*/ 213 h 496"/>
                <a:gd name="T80" fmla="*/ 284 w 482"/>
                <a:gd name="T81" fmla="*/ 464 h 496"/>
                <a:gd name="T82" fmla="*/ 386 w 482"/>
                <a:gd name="T83" fmla="*/ 311 h 496"/>
                <a:gd name="T84" fmla="*/ 360 w 482"/>
                <a:gd name="T85" fmla="*/ 443 h 496"/>
                <a:gd name="T86" fmla="*/ 396 w 482"/>
                <a:gd name="T87" fmla="*/ 239 h 496"/>
                <a:gd name="T88" fmla="*/ 410 w 482"/>
                <a:gd name="T89" fmla="*/ 316 h 496"/>
                <a:gd name="T90" fmla="*/ 411 w 482"/>
                <a:gd name="T91" fmla="*/ 419 h 496"/>
                <a:gd name="T92" fmla="*/ 366 w 482"/>
                <a:gd name="T93" fmla="*/ 441 h 496"/>
                <a:gd name="T94" fmla="*/ 411 w 482"/>
                <a:gd name="T95" fmla="*/ 419 h 496"/>
                <a:gd name="T96" fmla="*/ 416 w 482"/>
                <a:gd name="T97" fmla="*/ 328 h 496"/>
                <a:gd name="T98" fmla="*/ 449 w 482"/>
                <a:gd name="T99" fmla="*/ 203 h 496"/>
                <a:gd name="T100" fmla="*/ 390 w 482"/>
                <a:gd name="T101" fmla="*/ 12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2" h="496">
                  <a:moveTo>
                    <a:pt x="470" y="196"/>
                  </a:moveTo>
                  <a:cubicBezTo>
                    <a:pt x="461" y="151"/>
                    <a:pt x="439" y="102"/>
                    <a:pt x="387" y="116"/>
                  </a:cubicBezTo>
                  <a:cubicBezTo>
                    <a:pt x="377" y="91"/>
                    <a:pt x="359" y="70"/>
                    <a:pt x="329" y="64"/>
                  </a:cubicBezTo>
                  <a:cubicBezTo>
                    <a:pt x="325" y="32"/>
                    <a:pt x="302" y="9"/>
                    <a:pt x="265" y="5"/>
                  </a:cubicBezTo>
                  <a:cubicBezTo>
                    <a:pt x="213" y="0"/>
                    <a:pt x="172" y="10"/>
                    <a:pt x="173" y="69"/>
                  </a:cubicBezTo>
                  <a:cubicBezTo>
                    <a:pt x="173" y="71"/>
                    <a:pt x="175" y="71"/>
                    <a:pt x="176" y="70"/>
                  </a:cubicBezTo>
                  <a:cubicBezTo>
                    <a:pt x="176" y="71"/>
                    <a:pt x="177" y="72"/>
                    <a:pt x="179" y="72"/>
                  </a:cubicBezTo>
                  <a:cubicBezTo>
                    <a:pt x="185" y="73"/>
                    <a:pt x="192" y="71"/>
                    <a:pt x="198" y="72"/>
                  </a:cubicBezTo>
                  <a:cubicBezTo>
                    <a:pt x="201" y="72"/>
                    <a:pt x="204" y="70"/>
                    <a:pt x="204" y="67"/>
                  </a:cubicBezTo>
                  <a:cubicBezTo>
                    <a:pt x="205" y="63"/>
                    <a:pt x="205" y="60"/>
                    <a:pt x="205" y="56"/>
                  </a:cubicBezTo>
                  <a:cubicBezTo>
                    <a:pt x="230" y="63"/>
                    <a:pt x="257" y="64"/>
                    <a:pt x="283" y="68"/>
                  </a:cubicBezTo>
                  <a:cubicBezTo>
                    <a:pt x="286" y="78"/>
                    <a:pt x="287" y="90"/>
                    <a:pt x="287" y="101"/>
                  </a:cubicBezTo>
                  <a:cubicBezTo>
                    <a:pt x="287" y="104"/>
                    <a:pt x="290" y="106"/>
                    <a:pt x="293" y="106"/>
                  </a:cubicBezTo>
                  <a:cubicBezTo>
                    <a:pt x="304" y="103"/>
                    <a:pt x="312" y="99"/>
                    <a:pt x="321" y="93"/>
                  </a:cubicBezTo>
                  <a:cubicBezTo>
                    <a:pt x="321" y="93"/>
                    <a:pt x="321" y="93"/>
                    <a:pt x="321" y="93"/>
                  </a:cubicBezTo>
                  <a:cubicBezTo>
                    <a:pt x="322" y="96"/>
                    <a:pt x="326" y="96"/>
                    <a:pt x="327" y="93"/>
                  </a:cubicBezTo>
                  <a:cubicBezTo>
                    <a:pt x="328" y="86"/>
                    <a:pt x="329" y="79"/>
                    <a:pt x="329" y="72"/>
                  </a:cubicBezTo>
                  <a:cubicBezTo>
                    <a:pt x="355" y="80"/>
                    <a:pt x="370" y="99"/>
                    <a:pt x="378" y="121"/>
                  </a:cubicBezTo>
                  <a:cubicBezTo>
                    <a:pt x="378" y="123"/>
                    <a:pt x="378" y="124"/>
                    <a:pt x="380" y="125"/>
                  </a:cubicBezTo>
                  <a:cubicBezTo>
                    <a:pt x="386" y="144"/>
                    <a:pt x="388" y="166"/>
                    <a:pt x="388" y="187"/>
                  </a:cubicBezTo>
                  <a:cubicBezTo>
                    <a:pt x="388" y="208"/>
                    <a:pt x="386" y="230"/>
                    <a:pt x="384" y="251"/>
                  </a:cubicBezTo>
                  <a:cubicBezTo>
                    <a:pt x="383" y="268"/>
                    <a:pt x="378" y="287"/>
                    <a:pt x="382" y="304"/>
                  </a:cubicBezTo>
                  <a:cubicBezTo>
                    <a:pt x="313" y="302"/>
                    <a:pt x="327" y="406"/>
                    <a:pt x="332" y="450"/>
                  </a:cubicBezTo>
                  <a:cubicBezTo>
                    <a:pt x="327" y="453"/>
                    <a:pt x="323" y="456"/>
                    <a:pt x="317" y="458"/>
                  </a:cubicBezTo>
                  <a:cubicBezTo>
                    <a:pt x="314" y="459"/>
                    <a:pt x="307" y="460"/>
                    <a:pt x="303" y="462"/>
                  </a:cubicBezTo>
                  <a:cubicBezTo>
                    <a:pt x="303" y="462"/>
                    <a:pt x="303" y="462"/>
                    <a:pt x="303" y="462"/>
                  </a:cubicBezTo>
                  <a:cubicBezTo>
                    <a:pt x="326" y="430"/>
                    <a:pt x="326" y="378"/>
                    <a:pt x="328" y="341"/>
                  </a:cubicBezTo>
                  <a:cubicBezTo>
                    <a:pt x="329" y="313"/>
                    <a:pt x="326" y="285"/>
                    <a:pt x="317" y="259"/>
                  </a:cubicBezTo>
                  <a:cubicBezTo>
                    <a:pt x="305" y="229"/>
                    <a:pt x="279" y="210"/>
                    <a:pt x="271" y="178"/>
                  </a:cubicBezTo>
                  <a:cubicBezTo>
                    <a:pt x="264" y="151"/>
                    <a:pt x="273" y="131"/>
                    <a:pt x="252" y="108"/>
                  </a:cubicBezTo>
                  <a:cubicBezTo>
                    <a:pt x="238" y="92"/>
                    <a:pt x="212" y="87"/>
                    <a:pt x="191" y="84"/>
                  </a:cubicBezTo>
                  <a:cubicBezTo>
                    <a:pt x="179" y="82"/>
                    <a:pt x="162" y="79"/>
                    <a:pt x="145" y="77"/>
                  </a:cubicBezTo>
                  <a:cubicBezTo>
                    <a:pt x="154" y="73"/>
                    <a:pt x="163" y="69"/>
                    <a:pt x="170" y="63"/>
                  </a:cubicBezTo>
                  <a:cubicBezTo>
                    <a:pt x="174" y="60"/>
                    <a:pt x="170" y="54"/>
                    <a:pt x="166" y="55"/>
                  </a:cubicBezTo>
                  <a:cubicBezTo>
                    <a:pt x="154" y="59"/>
                    <a:pt x="144" y="65"/>
                    <a:pt x="132" y="69"/>
                  </a:cubicBezTo>
                  <a:cubicBezTo>
                    <a:pt x="124" y="71"/>
                    <a:pt x="116" y="74"/>
                    <a:pt x="108" y="76"/>
                  </a:cubicBezTo>
                  <a:cubicBezTo>
                    <a:pt x="97" y="77"/>
                    <a:pt x="86" y="80"/>
                    <a:pt x="78" y="87"/>
                  </a:cubicBezTo>
                  <a:cubicBezTo>
                    <a:pt x="52" y="108"/>
                    <a:pt x="49" y="161"/>
                    <a:pt x="60" y="195"/>
                  </a:cubicBezTo>
                  <a:cubicBezTo>
                    <a:pt x="52" y="200"/>
                    <a:pt x="45" y="207"/>
                    <a:pt x="39" y="216"/>
                  </a:cubicBezTo>
                  <a:cubicBezTo>
                    <a:pt x="34" y="219"/>
                    <a:pt x="30" y="222"/>
                    <a:pt x="27" y="228"/>
                  </a:cubicBezTo>
                  <a:cubicBezTo>
                    <a:pt x="15" y="247"/>
                    <a:pt x="29" y="272"/>
                    <a:pt x="43" y="291"/>
                  </a:cubicBezTo>
                  <a:cubicBezTo>
                    <a:pt x="0" y="308"/>
                    <a:pt x="8" y="386"/>
                    <a:pt x="15" y="421"/>
                  </a:cubicBezTo>
                  <a:cubicBezTo>
                    <a:pt x="15" y="422"/>
                    <a:pt x="17" y="424"/>
                    <a:pt x="18" y="424"/>
                  </a:cubicBezTo>
                  <a:cubicBezTo>
                    <a:pt x="27" y="427"/>
                    <a:pt x="36" y="430"/>
                    <a:pt x="45" y="431"/>
                  </a:cubicBezTo>
                  <a:cubicBezTo>
                    <a:pt x="49" y="444"/>
                    <a:pt x="56" y="456"/>
                    <a:pt x="68" y="465"/>
                  </a:cubicBezTo>
                  <a:cubicBezTo>
                    <a:pt x="81" y="475"/>
                    <a:pt x="99" y="476"/>
                    <a:pt x="114" y="475"/>
                  </a:cubicBezTo>
                  <a:cubicBezTo>
                    <a:pt x="144" y="474"/>
                    <a:pt x="170" y="470"/>
                    <a:pt x="199" y="476"/>
                  </a:cubicBezTo>
                  <a:cubicBezTo>
                    <a:pt x="227" y="482"/>
                    <a:pt x="269" y="496"/>
                    <a:pt x="293" y="473"/>
                  </a:cubicBezTo>
                  <a:cubicBezTo>
                    <a:pt x="296" y="471"/>
                    <a:pt x="298" y="469"/>
                    <a:pt x="300" y="466"/>
                  </a:cubicBezTo>
                  <a:cubicBezTo>
                    <a:pt x="300" y="468"/>
                    <a:pt x="301" y="469"/>
                    <a:pt x="302" y="469"/>
                  </a:cubicBezTo>
                  <a:cubicBezTo>
                    <a:pt x="306" y="474"/>
                    <a:pt x="316" y="470"/>
                    <a:pt x="320" y="468"/>
                  </a:cubicBezTo>
                  <a:cubicBezTo>
                    <a:pt x="327" y="466"/>
                    <a:pt x="337" y="462"/>
                    <a:pt x="343" y="456"/>
                  </a:cubicBezTo>
                  <a:cubicBezTo>
                    <a:pt x="368" y="452"/>
                    <a:pt x="393" y="443"/>
                    <a:pt x="414" y="428"/>
                  </a:cubicBezTo>
                  <a:cubicBezTo>
                    <a:pt x="415" y="428"/>
                    <a:pt x="415" y="427"/>
                    <a:pt x="416" y="426"/>
                  </a:cubicBezTo>
                  <a:cubicBezTo>
                    <a:pt x="418" y="427"/>
                    <a:pt x="421" y="425"/>
                    <a:pt x="421" y="422"/>
                  </a:cubicBezTo>
                  <a:cubicBezTo>
                    <a:pt x="421" y="405"/>
                    <a:pt x="425" y="369"/>
                    <a:pt x="420" y="341"/>
                  </a:cubicBezTo>
                  <a:cubicBezTo>
                    <a:pt x="420" y="341"/>
                    <a:pt x="421" y="340"/>
                    <a:pt x="422" y="340"/>
                  </a:cubicBezTo>
                  <a:cubicBezTo>
                    <a:pt x="440" y="322"/>
                    <a:pt x="464" y="303"/>
                    <a:pt x="473" y="279"/>
                  </a:cubicBezTo>
                  <a:cubicBezTo>
                    <a:pt x="482" y="251"/>
                    <a:pt x="475" y="224"/>
                    <a:pt x="470" y="196"/>
                  </a:cubicBezTo>
                  <a:close/>
                  <a:moveTo>
                    <a:pt x="194" y="63"/>
                  </a:moveTo>
                  <a:cubicBezTo>
                    <a:pt x="189" y="64"/>
                    <a:pt x="183" y="65"/>
                    <a:pt x="178" y="66"/>
                  </a:cubicBezTo>
                  <a:cubicBezTo>
                    <a:pt x="177" y="66"/>
                    <a:pt x="176" y="66"/>
                    <a:pt x="176" y="67"/>
                  </a:cubicBezTo>
                  <a:cubicBezTo>
                    <a:pt x="178" y="54"/>
                    <a:pt x="181" y="40"/>
                    <a:pt x="189" y="30"/>
                  </a:cubicBezTo>
                  <a:cubicBezTo>
                    <a:pt x="192" y="30"/>
                    <a:pt x="194" y="31"/>
                    <a:pt x="197" y="31"/>
                  </a:cubicBezTo>
                  <a:cubicBezTo>
                    <a:pt x="193" y="40"/>
                    <a:pt x="194" y="53"/>
                    <a:pt x="194" y="63"/>
                  </a:cubicBezTo>
                  <a:close/>
                  <a:moveTo>
                    <a:pt x="205" y="49"/>
                  </a:moveTo>
                  <a:cubicBezTo>
                    <a:pt x="205" y="49"/>
                    <a:pt x="205" y="48"/>
                    <a:pt x="205" y="48"/>
                  </a:cubicBezTo>
                  <a:cubicBezTo>
                    <a:pt x="205" y="43"/>
                    <a:pt x="206" y="38"/>
                    <a:pt x="206" y="32"/>
                  </a:cubicBezTo>
                  <a:cubicBezTo>
                    <a:pt x="220" y="33"/>
                    <a:pt x="235" y="33"/>
                    <a:pt x="249" y="35"/>
                  </a:cubicBezTo>
                  <a:cubicBezTo>
                    <a:pt x="263" y="38"/>
                    <a:pt x="271" y="45"/>
                    <a:pt x="277" y="54"/>
                  </a:cubicBezTo>
                  <a:cubicBezTo>
                    <a:pt x="255" y="48"/>
                    <a:pt x="228" y="52"/>
                    <a:pt x="205" y="49"/>
                  </a:cubicBezTo>
                  <a:close/>
                  <a:moveTo>
                    <a:pt x="317" y="83"/>
                  </a:moveTo>
                  <a:cubicBezTo>
                    <a:pt x="310" y="88"/>
                    <a:pt x="304" y="92"/>
                    <a:pt x="296" y="95"/>
                  </a:cubicBezTo>
                  <a:cubicBezTo>
                    <a:pt x="296" y="85"/>
                    <a:pt x="295" y="75"/>
                    <a:pt x="293" y="66"/>
                  </a:cubicBezTo>
                  <a:cubicBezTo>
                    <a:pt x="294" y="65"/>
                    <a:pt x="294" y="62"/>
                    <a:pt x="292" y="60"/>
                  </a:cubicBezTo>
                  <a:cubicBezTo>
                    <a:pt x="291" y="60"/>
                    <a:pt x="291" y="60"/>
                    <a:pt x="291" y="60"/>
                  </a:cubicBezTo>
                  <a:cubicBezTo>
                    <a:pt x="287" y="48"/>
                    <a:pt x="279" y="37"/>
                    <a:pt x="266" y="31"/>
                  </a:cubicBezTo>
                  <a:cubicBezTo>
                    <a:pt x="246" y="22"/>
                    <a:pt x="216" y="21"/>
                    <a:pt x="194" y="25"/>
                  </a:cubicBezTo>
                  <a:cubicBezTo>
                    <a:pt x="195" y="23"/>
                    <a:pt x="196" y="22"/>
                    <a:pt x="198" y="21"/>
                  </a:cubicBezTo>
                  <a:cubicBezTo>
                    <a:pt x="214" y="9"/>
                    <a:pt x="239" y="12"/>
                    <a:pt x="257" y="14"/>
                  </a:cubicBezTo>
                  <a:cubicBezTo>
                    <a:pt x="278" y="15"/>
                    <a:pt x="300" y="20"/>
                    <a:pt x="312" y="39"/>
                  </a:cubicBezTo>
                  <a:cubicBezTo>
                    <a:pt x="320" y="52"/>
                    <a:pt x="319" y="67"/>
                    <a:pt x="320" y="82"/>
                  </a:cubicBezTo>
                  <a:cubicBezTo>
                    <a:pt x="319" y="82"/>
                    <a:pt x="318" y="82"/>
                    <a:pt x="317" y="83"/>
                  </a:cubicBezTo>
                  <a:close/>
                  <a:moveTo>
                    <a:pt x="52" y="222"/>
                  </a:moveTo>
                  <a:cubicBezTo>
                    <a:pt x="73" y="215"/>
                    <a:pt x="102" y="221"/>
                    <a:pt x="124" y="221"/>
                  </a:cubicBezTo>
                  <a:cubicBezTo>
                    <a:pt x="180" y="222"/>
                    <a:pt x="232" y="233"/>
                    <a:pt x="232" y="299"/>
                  </a:cubicBezTo>
                  <a:cubicBezTo>
                    <a:pt x="232" y="305"/>
                    <a:pt x="240" y="305"/>
                    <a:pt x="240" y="299"/>
                  </a:cubicBezTo>
                  <a:cubicBezTo>
                    <a:pt x="249" y="220"/>
                    <a:pt x="171" y="212"/>
                    <a:pt x="111" y="212"/>
                  </a:cubicBezTo>
                  <a:cubicBezTo>
                    <a:pt x="96" y="212"/>
                    <a:pt x="73" y="208"/>
                    <a:pt x="54" y="211"/>
                  </a:cubicBezTo>
                  <a:cubicBezTo>
                    <a:pt x="57" y="209"/>
                    <a:pt x="60" y="206"/>
                    <a:pt x="63" y="204"/>
                  </a:cubicBezTo>
                  <a:cubicBezTo>
                    <a:pt x="64" y="205"/>
                    <a:pt x="64" y="206"/>
                    <a:pt x="64" y="207"/>
                  </a:cubicBezTo>
                  <a:cubicBezTo>
                    <a:pt x="67" y="212"/>
                    <a:pt x="73" y="208"/>
                    <a:pt x="72" y="204"/>
                  </a:cubicBezTo>
                  <a:cubicBezTo>
                    <a:pt x="72" y="202"/>
                    <a:pt x="72" y="201"/>
                    <a:pt x="72" y="199"/>
                  </a:cubicBezTo>
                  <a:cubicBezTo>
                    <a:pt x="102" y="182"/>
                    <a:pt x="138" y="185"/>
                    <a:pt x="178" y="188"/>
                  </a:cubicBezTo>
                  <a:cubicBezTo>
                    <a:pt x="208" y="190"/>
                    <a:pt x="237" y="193"/>
                    <a:pt x="246" y="228"/>
                  </a:cubicBezTo>
                  <a:cubicBezTo>
                    <a:pt x="252" y="251"/>
                    <a:pt x="249" y="280"/>
                    <a:pt x="243" y="303"/>
                  </a:cubicBezTo>
                  <a:cubicBezTo>
                    <a:pt x="243" y="303"/>
                    <a:pt x="243" y="304"/>
                    <a:pt x="243" y="304"/>
                  </a:cubicBezTo>
                  <a:cubicBezTo>
                    <a:pt x="242" y="304"/>
                    <a:pt x="242" y="304"/>
                    <a:pt x="241" y="304"/>
                  </a:cubicBezTo>
                  <a:cubicBezTo>
                    <a:pt x="182" y="302"/>
                    <a:pt x="121" y="297"/>
                    <a:pt x="62" y="301"/>
                  </a:cubicBezTo>
                  <a:cubicBezTo>
                    <a:pt x="61" y="299"/>
                    <a:pt x="58" y="298"/>
                    <a:pt x="57" y="300"/>
                  </a:cubicBezTo>
                  <a:cubicBezTo>
                    <a:pt x="44" y="277"/>
                    <a:pt x="16" y="234"/>
                    <a:pt x="52" y="222"/>
                  </a:cubicBezTo>
                  <a:close/>
                  <a:moveTo>
                    <a:pt x="44" y="425"/>
                  </a:moveTo>
                  <a:cubicBezTo>
                    <a:pt x="29" y="420"/>
                    <a:pt x="24" y="414"/>
                    <a:pt x="22" y="399"/>
                  </a:cubicBezTo>
                  <a:cubicBezTo>
                    <a:pt x="20" y="387"/>
                    <a:pt x="20" y="375"/>
                    <a:pt x="20" y="362"/>
                  </a:cubicBezTo>
                  <a:cubicBezTo>
                    <a:pt x="21" y="336"/>
                    <a:pt x="28" y="315"/>
                    <a:pt x="48" y="297"/>
                  </a:cubicBezTo>
                  <a:cubicBezTo>
                    <a:pt x="50" y="300"/>
                    <a:pt x="53" y="303"/>
                    <a:pt x="55" y="305"/>
                  </a:cubicBezTo>
                  <a:cubicBezTo>
                    <a:pt x="55" y="305"/>
                    <a:pt x="55" y="305"/>
                    <a:pt x="55" y="306"/>
                  </a:cubicBezTo>
                  <a:cubicBezTo>
                    <a:pt x="48" y="340"/>
                    <a:pt x="35" y="387"/>
                    <a:pt x="44" y="425"/>
                  </a:cubicBezTo>
                  <a:close/>
                  <a:moveTo>
                    <a:pt x="284" y="464"/>
                  </a:moveTo>
                  <a:cubicBezTo>
                    <a:pt x="262" y="486"/>
                    <a:pt x="213" y="468"/>
                    <a:pt x="187" y="462"/>
                  </a:cubicBezTo>
                  <a:cubicBezTo>
                    <a:pt x="155" y="456"/>
                    <a:pt x="122" y="469"/>
                    <a:pt x="90" y="464"/>
                  </a:cubicBezTo>
                  <a:cubicBezTo>
                    <a:pt x="28" y="453"/>
                    <a:pt x="57" y="352"/>
                    <a:pt x="61" y="307"/>
                  </a:cubicBezTo>
                  <a:cubicBezTo>
                    <a:pt x="120" y="312"/>
                    <a:pt x="182" y="318"/>
                    <a:pt x="241" y="314"/>
                  </a:cubicBezTo>
                  <a:cubicBezTo>
                    <a:pt x="244" y="313"/>
                    <a:pt x="246" y="311"/>
                    <a:pt x="246" y="308"/>
                  </a:cubicBezTo>
                  <a:cubicBezTo>
                    <a:pt x="248" y="309"/>
                    <a:pt x="251" y="309"/>
                    <a:pt x="253" y="305"/>
                  </a:cubicBezTo>
                  <a:cubicBezTo>
                    <a:pt x="270" y="256"/>
                    <a:pt x="263" y="184"/>
                    <a:pt x="201" y="179"/>
                  </a:cubicBezTo>
                  <a:cubicBezTo>
                    <a:pt x="157" y="175"/>
                    <a:pt x="107" y="169"/>
                    <a:pt x="70" y="188"/>
                  </a:cubicBezTo>
                  <a:cubicBezTo>
                    <a:pt x="66" y="151"/>
                    <a:pt x="64" y="96"/>
                    <a:pt x="106" y="91"/>
                  </a:cubicBezTo>
                  <a:cubicBezTo>
                    <a:pt x="141" y="87"/>
                    <a:pt x="184" y="93"/>
                    <a:pt x="217" y="101"/>
                  </a:cubicBezTo>
                  <a:cubicBezTo>
                    <a:pt x="272" y="116"/>
                    <a:pt x="251" y="174"/>
                    <a:pt x="274" y="213"/>
                  </a:cubicBezTo>
                  <a:cubicBezTo>
                    <a:pt x="287" y="232"/>
                    <a:pt x="301" y="248"/>
                    <a:pt x="308" y="270"/>
                  </a:cubicBezTo>
                  <a:cubicBezTo>
                    <a:pt x="316" y="296"/>
                    <a:pt x="315" y="324"/>
                    <a:pt x="314" y="350"/>
                  </a:cubicBezTo>
                  <a:cubicBezTo>
                    <a:pt x="312" y="385"/>
                    <a:pt x="311" y="437"/>
                    <a:pt x="284" y="464"/>
                  </a:cubicBezTo>
                  <a:close/>
                  <a:moveTo>
                    <a:pt x="345" y="449"/>
                  </a:moveTo>
                  <a:cubicBezTo>
                    <a:pt x="344" y="447"/>
                    <a:pt x="341" y="446"/>
                    <a:pt x="338" y="447"/>
                  </a:cubicBezTo>
                  <a:cubicBezTo>
                    <a:pt x="336" y="402"/>
                    <a:pt x="322" y="311"/>
                    <a:pt x="386" y="311"/>
                  </a:cubicBezTo>
                  <a:cubicBezTo>
                    <a:pt x="395" y="311"/>
                    <a:pt x="401" y="316"/>
                    <a:pt x="405" y="324"/>
                  </a:cubicBezTo>
                  <a:cubicBezTo>
                    <a:pt x="405" y="325"/>
                    <a:pt x="406" y="325"/>
                    <a:pt x="406" y="325"/>
                  </a:cubicBezTo>
                  <a:cubicBezTo>
                    <a:pt x="352" y="335"/>
                    <a:pt x="345" y="398"/>
                    <a:pt x="360" y="443"/>
                  </a:cubicBezTo>
                  <a:cubicBezTo>
                    <a:pt x="360" y="444"/>
                    <a:pt x="360" y="444"/>
                    <a:pt x="360" y="444"/>
                  </a:cubicBezTo>
                  <a:cubicBezTo>
                    <a:pt x="355" y="446"/>
                    <a:pt x="350" y="448"/>
                    <a:pt x="345" y="449"/>
                  </a:cubicBezTo>
                  <a:close/>
                  <a:moveTo>
                    <a:pt x="396" y="239"/>
                  </a:moveTo>
                  <a:cubicBezTo>
                    <a:pt x="398" y="214"/>
                    <a:pt x="399" y="190"/>
                    <a:pt x="397" y="165"/>
                  </a:cubicBezTo>
                  <a:cubicBezTo>
                    <a:pt x="436" y="146"/>
                    <a:pt x="443" y="218"/>
                    <a:pt x="444" y="241"/>
                  </a:cubicBezTo>
                  <a:cubicBezTo>
                    <a:pt x="446" y="270"/>
                    <a:pt x="424" y="293"/>
                    <a:pt x="410" y="316"/>
                  </a:cubicBezTo>
                  <a:cubicBezTo>
                    <a:pt x="405" y="310"/>
                    <a:pt x="399" y="306"/>
                    <a:pt x="390" y="304"/>
                  </a:cubicBezTo>
                  <a:cubicBezTo>
                    <a:pt x="396" y="284"/>
                    <a:pt x="394" y="260"/>
                    <a:pt x="396" y="239"/>
                  </a:cubicBezTo>
                  <a:close/>
                  <a:moveTo>
                    <a:pt x="411" y="419"/>
                  </a:moveTo>
                  <a:cubicBezTo>
                    <a:pt x="410" y="419"/>
                    <a:pt x="410" y="419"/>
                    <a:pt x="409" y="419"/>
                  </a:cubicBezTo>
                  <a:cubicBezTo>
                    <a:pt x="395" y="428"/>
                    <a:pt x="381" y="436"/>
                    <a:pt x="366" y="442"/>
                  </a:cubicBezTo>
                  <a:cubicBezTo>
                    <a:pt x="366" y="442"/>
                    <a:pt x="366" y="442"/>
                    <a:pt x="366" y="441"/>
                  </a:cubicBezTo>
                  <a:cubicBezTo>
                    <a:pt x="359" y="402"/>
                    <a:pt x="357" y="341"/>
                    <a:pt x="409" y="334"/>
                  </a:cubicBezTo>
                  <a:cubicBezTo>
                    <a:pt x="409" y="334"/>
                    <a:pt x="409" y="334"/>
                    <a:pt x="409" y="334"/>
                  </a:cubicBezTo>
                  <a:cubicBezTo>
                    <a:pt x="416" y="360"/>
                    <a:pt x="410" y="401"/>
                    <a:pt x="411" y="419"/>
                  </a:cubicBezTo>
                  <a:close/>
                  <a:moveTo>
                    <a:pt x="457" y="285"/>
                  </a:moveTo>
                  <a:cubicBezTo>
                    <a:pt x="447" y="302"/>
                    <a:pt x="430" y="316"/>
                    <a:pt x="417" y="331"/>
                  </a:cubicBezTo>
                  <a:cubicBezTo>
                    <a:pt x="417" y="330"/>
                    <a:pt x="416" y="329"/>
                    <a:pt x="416" y="328"/>
                  </a:cubicBezTo>
                  <a:cubicBezTo>
                    <a:pt x="416" y="328"/>
                    <a:pt x="416" y="328"/>
                    <a:pt x="417" y="328"/>
                  </a:cubicBezTo>
                  <a:cubicBezTo>
                    <a:pt x="428" y="308"/>
                    <a:pt x="443" y="290"/>
                    <a:pt x="451" y="268"/>
                  </a:cubicBezTo>
                  <a:cubicBezTo>
                    <a:pt x="459" y="248"/>
                    <a:pt x="454" y="223"/>
                    <a:pt x="449" y="203"/>
                  </a:cubicBezTo>
                  <a:cubicBezTo>
                    <a:pt x="443" y="180"/>
                    <a:pt x="425" y="128"/>
                    <a:pt x="396" y="159"/>
                  </a:cubicBezTo>
                  <a:cubicBezTo>
                    <a:pt x="396" y="157"/>
                    <a:pt x="396" y="156"/>
                    <a:pt x="396" y="155"/>
                  </a:cubicBezTo>
                  <a:cubicBezTo>
                    <a:pt x="395" y="144"/>
                    <a:pt x="393" y="134"/>
                    <a:pt x="390" y="124"/>
                  </a:cubicBezTo>
                  <a:cubicBezTo>
                    <a:pt x="443" y="115"/>
                    <a:pt x="455" y="169"/>
                    <a:pt x="463" y="213"/>
                  </a:cubicBezTo>
                  <a:cubicBezTo>
                    <a:pt x="468" y="239"/>
                    <a:pt x="471" y="262"/>
                    <a:pt x="457" y="2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1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 p14:presetBounceEnd="58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1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 p14:presetBounceEnd="58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1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1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2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2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26847" y="5185155"/>
            <a:ext cx="131933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256 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Size 5x5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Padding 2</a:t>
            </a:r>
          </a:p>
        </p:txBody>
      </p:sp>
      <p:sp>
        <p:nvSpPr>
          <p:cNvPr id="23" name="向右箭號 22"/>
          <p:cNvSpPr/>
          <p:nvPr/>
        </p:nvSpPr>
        <p:spPr>
          <a:xfrm>
            <a:off x="-129209" y="4660188"/>
            <a:ext cx="2009039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01071" y="4190791"/>
            <a:ext cx="114614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smtClean="0">
                <a:latin typeface="Segoe UI"/>
              </a:rPr>
              <a:t>Conv2</a:t>
            </a:r>
            <a:endParaRPr lang="en-US" altLang="zh-TW" sz="3200" dirty="0">
              <a:latin typeface="Segoe UI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7699333" y="3980060"/>
            <a:ext cx="3961689" cy="2484581"/>
            <a:chOff x="8308684" y="1376219"/>
            <a:chExt cx="3961689" cy="2484581"/>
          </a:xfrm>
        </p:grpSpPr>
        <p:sp>
          <p:nvSpPr>
            <p:cNvPr id="21" name="矩形 20"/>
            <p:cNvSpPr/>
            <p:nvPr/>
          </p:nvSpPr>
          <p:spPr bwMode="auto">
            <a:xfrm>
              <a:off x="8308684" y="1376219"/>
              <a:ext cx="3961689" cy="24845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8394119" y="2265324"/>
                  <a:ext cx="3876254" cy="5357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218987">
                    <a:lnSpc>
                      <a:spcPct val="90000"/>
                    </a:lnSpc>
                    <a:spcBef>
                      <a:spcPct val="20000"/>
                    </a:spcBef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Image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size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Filter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size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 +2∗</m:t>
                            </m:r>
                            <m:r>
                              <m:rPr>
                                <m:nor/>
                              </m:rP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Segoe UI"/>
                              </a:rPr>
                              <m:t>Pad</m:t>
                            </m:r>
                          </m:num>
                          <m:den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𝑆𝑡𝑟𝑖𝑑𝑒</m:t>
                            </m:r>
                          </m:den>
                        </m:f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  <a:latin typeface="Segoe UI"/>
                  </a:endParaRPr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119" y="2265324"/>
                  <a:ext cx="3876254" cy="535724"/>
                </a:xfrm>
                <a:prstGeom prst="rect">
                  <a:avLst/>
                </a:prstGeom>
                <a:blipFill>
                  <a:blip r:embed="rId2"/>
                  <a:stretch>
                    <a:fillRect t="-3409" b="-22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8394119" y="3104200"/>
                  <a:ext cx="2703241" cy="5242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218987">
                    <a:lnSpc>
                      <a:spcPct val="90000"/>
                    </a:lnSpc>
                    <a:spcBef>
                      <a:spcPct val="20000"/>
                    </a:spcBef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+2∗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TW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+1=</m:t>
                        </m:r>
                        <m:r>
                          <a:rPr lang="en-US" altLang="zh-TW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  <a:latin typeface="Segoe UI"/>
                  </a:endParaRPr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119" y="3104200"/>
                  <a:ext cx="2703241" cy="524246"/>
                </a:xfrm>
                <a:prstGeom prst="rect">
                  <a:avLst/>
                </a:prstGeom>
                <a:blipFill>
                  <a:blip r:embed="rId3"/>
                  <a:stretch>
                    <a:fillRect t="-1163" b="-34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文字方塊 25"/>
          <p:cNvSpPr txBox="1"/>
          <p:nvPr/>
        </p:nvSpPr>
        <p:spPr>
          <a:xfrm>
            <a:off x="8807342" y="4182263"/>
            <a:ext cx="1745671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err="1" smtClean="0">
                <a:latin typeface="Segoe UI"/>
              </a:rPr>
              <a:t>Conv</a:t>
            </a:r>
            <a:r>
              <a:rPr lang="zh-TW" altLang="en-US" sz="3200" dirty="0" smtClean="0">
                <a:latin typeface="Segoe UI"/>
              </a:rPr>
              <a:t>算式</a:t>
            </a:r>
            <a:endParaRPr lang="en-US" altLang="zh-TW" sz="3200" dirty="0">
              <a:latin typeface="Segoe UI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83585"/>
              </p:ext>
            </p:extLst>
          </p:nvPr>
        </p:nvGraphicFramePr>
        <p:xfrm>
          <a:off x="7086139" y="766217"/>
          <a:ext cx="27194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928">
                  <a:extLst>
                    <a:ext uri="{9D8B030D-6E8A-4147-A177-3AD203B41FA5}">
                      <a16:colId xmlns:a16="http://schemas.microsoft.com/office/drawing/2014/main" val="1750658734"/>
                    </a:ext>
                  </a:extLst>
                </a:gridCol>
                <a:gridCol w="339928">
                  <a:extLst>
                    <a:ext uri="{9D8B030D-6E8A-4147-A177-3AD203B41FA5}">
                      <a16:colId xmlns:a16="http://schemas.microsoft.com/office/drawing/2014/main" val="284717020"/>
                    </a:ext>
                  </a:extLst>
                </a:gridCol>
                <a:gridCol w="339928">
                  <a:extLst>
                    <a:ext uri="{9D8B030D-6E8A-4147-A177-3AD203B41FA5}">
                      <a16:colId xmlns:a16="http://schemas.microsoft.com/office/drawing/2014/main" val="2691408905"/>
                    </a:ext>
                  </a:extLst>
                </a:gridCol>
                <a:gridCol w="339928">
                  <a:extLst>
                    <a:ext uri="{9D8B030D-6E8A-4147-A177-3AD203B41FA5}">
                      <a16:colId xmlns:a16="http://schemas.microsoft.com/office/drawing/2014/main" val="3607887999"/>
                    </a:ext>
                  </a:extLst>
                </a:gridCol>
                <a:gridCol w="339928">
                  <a:extLst>
                    <a:ext uri="{9D8B030D-6E8A-4147-A177-3AD203B41FA5}">
                      <a16:colId xmlns:a16="http://schemas.microsoft.com/office/drawing/2014/main" val="128143476"/>
                    </a:ext>
                  </a:extLst>
                </a:gridCol>
                <a:gridCol w="339928">
                  <a:extLst>
                    <a:ext uri="{9D8B030D-6E8A-4147-A177-3AD203B41FA5}">
                      <a16:colId xmlns:a16="http://schemas.microsoft.com/office/drawing/2014/main" val="1444731357"/>
                    </a:ext>
                  </a:extLst>
                </a:gridCol>
                <a:gridCol w="339928">
                  <a:extLst>
                    <a:ext uri="{9D8B030D-6E8A-4147-A177-3AD203B41FA5}">
                      <a16:colId xmlns:a16="http://schemas.microsoft.com/office/drawing/2014/main" val="26785591"/>
                    </a:ext>
                  </a:extLst>
                </a:gridCol>
                <a:gridCol w="339928">
                  <a:extLst>
                    <a:ext uri="{9D8B030D-6E8A-4147-A177-3AD203B41FA5}">
                      <a16:colId xmlns:a16="http://schemas.microsoft.com/office/drawing/2014/main" val="1961353058"/>
                    </a:ext>
                  </a:extLst>
                </a:gridCol>
              </a:tblGrid>
              <a:tr h="32603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914357"/>
                  </a:ext>
                </a:extLst>
              </a:tr>
              <a:tr h="32603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75976"/>
                  </a:ext>
                </a:extLst>
              </a:tr>
              <a:tr h="32603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034213"/>
                  </a:ext>
                </a:extLst>
              </a:tr>
              <a:tr h="32603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825"/>
                  </a:ext>
                </a:extLst>
              </a:tr>
              <a:tr h="32603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21749"/>
                  </a:ext>
                </a:extLst>
              </a:tr>
              <a:tr h="32603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89864"/>
                  </a:ext>
                </a:extLst>
              </a:tr>
              <a:tr h="32603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885880"/>
                  </a:ext>
                </a:extLst>
              </a:tr>
              <a:tr h="32603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760055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62722"/>
              </p:ext>
            </p:extLst>
          </p:nvPr>
        </p:nvGraphicFramePr>
        <p:xfrm>
          <a:off x="2612359" y="1610000"/>
          <a:ext cx="13597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928">
                  <a:extLst>
                    <a:ext uri="{9D8B030D-6E8A-4147-A177-3AD203B41FA5}">
                      <a16:colId xmlns:a16="http://schemas.microsoft.com/office/drawing/2014/main" val="1924751259"/>
                    </a:ext>
                  </a:extLst>
                </a:gridCol>
                <a:gridCol w="339928">
                  <a:extLst>
                    <a:ext uri="{9D8B030D-6E8A-4147-A177-3AD203B41FA5}">
                      <a16:colId xmlns:a16="http://schemas.microsoft.com/office/drawing/2014/main" val="2996273216"/>
                    </a:ext>
                  </a:extLst>
                </a:gridCol>
                <a:gridCol w="339928">
                  <a:extLst>
                    <a:ext uri="{9D8B030D-6E8A-4147-A177-3AD203B41FA5}">
                      <a16:colId xmlns:a16="http://schemas.microsoft.com/office/drawing/2014/main" val="3608735422"/>
                    </a:ext>
                  </a:extLst>
                </a:gridCol>
                <a:gridCol w="339928">
                  <a:extLst>
                    <a:ext uri="{9D8B030D-6E8A-4147-A177-3AD203B41FA5}">
                      <a16:colId xmlns:a16="http://schemas.microsoft.com/office/drawing/2014/main" val="3318514341"/>
                    </a:ext>
                  </a:extLst>
                </a:gridCol>
              </a:tblGrid>
              <a:tr h="326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95931"/>
                  </a:ext>
                </a:extLst>
              </a:tr>
              <a:tr h="326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99659"/>
                  </a:ext>
                </a:extLst>
              </a:tr>
              <a:tr h="326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75359"/>
                  </a:ext>
                </a:extLst>
              </a:tr>
              <a:tr h="326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48513"/>
                  </a:ext>
                </a:extLst>
              </a:tr>
            </a:tbl>
          </a:graphicData>
        </a:graphic>
      </p:graphicFrame>
      <p:sp>
        <p:nvSpPr>
          <p:cNvPr id="31" name="向右箭號 30"/>
          <p:cNvSpPr/>
          <p:nvPr/>
        </p:nvSpPr>
        <p:spPr>
          <a:xfrm>
            <a:off x="4696150" y="2005788"/>
            <a:ext cx="1536700" cy="6261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723305" y="1476696"/>
            <a:ext cx="1482393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>
                <a:latin typeface="Segoe UI"/>
              </a:rPr>
              <a:t>P</a:t>
            </a:r>
            <a:r>
              <a:rPr lang="en-US" altLang="zh-TW" sz="3200" dirty="0" smtClean="0">
                <a:latin typeface="Segoe UI"/>
              </a:rPr>
              <a:t>adding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138510" y="4707453"/>
            <a:ext cx="2079095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 smtClean="0">
                <a:latin typeface="Segoe UI"/>
              </a:rPr>
              <a:t>27 x 27 x 256</a:t>
            </a:r>
            <a:endParaRPr lang="en-US" altLang="zh-TW" sz="2800" dirty="0">
              <a:latin typeface="Segoe UI"/>
            </a:endParaRPr>
          </a:p>
        </p:txBody>
      </p:sp>
      <p:sp>
        <p:nvSpPr>
          <p:cNvPr id="19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20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2279887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4159411" y="4616295"/>
            <a:ext cx="1855280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463826" y="4173097"/>
            <a:ext cx="918906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err="1" smtClean="0">
                <a:latin typeface="Segoe UI"/>
              </a:rPr>
              <a:t>ReLU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945581" y="4707453"/>
            <a:ext cx="2079095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 smtClean="0">
                <a:latin typeface="Segoe UI"/>
              </a:rPr>
              <a:t>27 x 27 x 256</a:t>
            </a:r>
            <a:endParaRPr lang="en-US" altLang="zh-TW" sz="2800" dirty="0">
              <a:latin typeface="Segoe U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847" y="5185155"/>
            <a:ext cx="131933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256 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Size 5x5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Padding 2</a:t>
            </a:r>
          </a:p>
        </p:txBody>
      </p:sp>
      <p:sp>
        <p:nvSpPr>
          <p:cNvPr id="28" name="向右箭號 27"/>
          <p:cNvSpPr/>
          <p:nvPr/>
        </p:nvSpPr>
        <p:spPr>
          <a:xfrm>
            <a:off x="8323971" y="4588270"/>
            <a:ext cx="1281257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212954" y="4190791"/>
            <a:ext cx="1396216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smtClean="0">
                <a:latin typeface="Segoe UI"/>
              </a:rPr>
              <a:t>pooling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716246" y="4707453"/>
            <a:ext cx="2079095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>
                <a:latin typeface="Segoe UI"/>
              </a:rPr>
              <a:t>1</a:t>
            </a:r>
            <a:r>
              <a:rPr lang="en-US" altLang="zh-TW" sz="2800" dirty="0" smtClean="0">
                <a:latin typeface="Segoe UI"/>
              </a:rPr>
              <a:t>3 x 13 x 256</a:t>
            </a:r>
            <a:endParaRPr lang="en-US" altLang="zh-TW" sz="2800" dirty="0">
              <a:latin typeface="Segoe UI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-129209" y="4588270"/>
            <a:ext cx="2009039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01071" y="4190791"/>
            <a:ext cx="114614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smtClean="0">
                <a:latin typeface="Segoe UI"/>
              </a:rPr>
              <a:t>Conv2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33859" y="4735478"/>
            <a:ext cx="2079095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 smtClean="0">
                <a:latin typeface="Segoe UI"/>
              </a:rPr>
              <a:t>27 x 27 x 256</a:t>
            </a:r>
            <a:endParaRPr lang="en-US" altLang="zh-TW" sz="2800" dirty="0">
              <a:latin typeface="Segoe UI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08" y="931396"/>
            <a:ext cx="7800583" cy="258875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22" name="矩形 21"/>
          <p:cNvSpPr/>
          <p:nvPr/>
        </p:nvSpPr>
        <p:spPr bwMode="auto">
          <a:xfrm>
            <a:off x="4055254" y="931396"/>
            <a:ext cx="1411268" cy="258875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55008" y="5258058"/>
            <a:ext cx="91210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 smtClean="0">
                <a:latin typeface="Segoe UI"/>
              </a:rPr>
              <a:t>Size 3x3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 smtClean="0">
                <a:latin typeface="Segoe UI"/>
              </a:rPr>
              <a:t>Stride 2</a:t>
            </a:r>
            <a:endParaRPr lang="en-US" altLang="zh-TW" sz="2000" dirty="0">
              <a:latin typeface="Segoe UI"/>
            </a:endParaRPr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21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18104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4159411" y="4616295"/>
            <a:ext cx="1855280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50206" y="4173097"/>
            <a:ext cx="114614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smtClean="0">
                <a:latin typeface="Segoe UI"/>
              </a:rPr>
              <a:t>Conv3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945583" y="4707453"/>
            <a:ext cx="2079095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 smtClean="0">
                <a:latin typeface="Segoe UI"/>
              </a:rPr>
              <a:t>13 x 13 x 256</a:t>
            </a:r>
            <a:endParaRPr lang="en-US" altLang="zh-TW" sz="2800" dirty="0">
              <a:latin typeface="Segoe U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3921" y="5167942"/>
            <a:ext cx="13193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 smtClean="0">
                <a:latin typeface="Segoe UI"/>
              </a:rPr>
              <a:t>384 </a:t>
            </a:r>
            <a:r>
              <a:rPr lang="en-US" altLang="zh-TW" sz="2000" dirty="0">
                <a:latin typeface="Segoe UI"/>
              </a:rPr>
              <a:t>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Size </a:t>
            </a:r>
            <a:r>
              <a:rPr lang="en-US" altLang="zh-TW" sz="2000" dirty="0" smtClean="0">
                <a:latin typeface="Segoe UI"/>
              </a:rPr>
              <a:t>3x3</a:t>
            </a:r>
            <a:endParaRPr lang="en-US" altLang="zh-TW" sz="2000" dirty="0">
              <a:latin typeface="Segoe UI"/>
            </a:endParaRP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Padding </a:t>
            </a:r>
            <a:r>
              <a:rPr lang="en-US" altLang="zh-TW" sz="2000" dirty="0" smtClean="0">
                <a:latin typeface="Segoe UI"/>
              </a:rPr>
              <a:t>1</a:t>
            </a:r>
            <a:endParaRPr lang="en-US" altLang="zh-TW" sz="2000" dirty="0">
              <a:latin typeface="Segoe UI"/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8323971" y="4588270"/>
            <a:ext cx="1281257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451609" y="4190791"/>
            <a:ext cx="918906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err="1" smtClean="0">
                <a:latin typeface="Segoe UI"/>
              </a:rPr>
              <a:t>ReLU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716246" y="4707453"/>
            <a:ext cx="2079095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>
                <a:latin typeface="Segoe UI"/>
              </a:rPr>
              <a:t>1</a:t>
            </a:r>
            <a:r>
              <a:rPr lang="en-US" altLang="zh-TW" sz="2800" dirty="0" smtClean="0">
                <a:latin typeface="Segoe UI"/>
              </a:rPr>
              <a:t>3 x 13 x 384</a:t>
            </a:r>
            <a:endParaRPr lang="en-US" altLang="zh-TW" sz="2800" dirty="0">
              <a:latin typeface="Segoe UI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-129209" y="4588270"/>
            <a:ext cx="2009039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51983" y="4190791"/>
            <a:ext cx="1044325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smtClean="0">
                <a:latin typeface="Segoe UI"/>
              </a:rPr>
              <a:t>Norm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33859" y="4735478"/>
            <a:ext cx="2079095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800" dirty="0" smtClean="0">
                <a:latin typeface="Segoe UI"/>
              </a:rPr>
              <a:t>13 x 13 x 384</a:t>
            </a:r>
            <a:endParaRPr lang="en-US" altLang="zh-TW" sz="2800" dirty="0">
              <a:latin typeface="Segoe UI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08" y="931396"/>
            <a:ext cx="7800583" cy="258875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22" name="矩形 21"/>
          <p:cNvSpPr/>
          <p:nvPr/>
        </p:nvSpPr>
        <p:spPr bwMode="auto">
          <a:xfrm>
            <a:off x="4055254" y="931396"/>
            <a:ext cx="1411268" cy="258875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22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57102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3786837" y="4586258"/>
            <a:ext cx="1080940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868747" y="4181305"/>
            <a:ext cx="918905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err="1" smtClean="0">
                <a:latin typeface="Segoe UI"/>
              </a:rPr>
              <a:t>ReLU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924343" y="4757006"/>
            <a:ext cx="1788951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 smtClean="0">
                <a:latin typeface="Segoe UI"/>
              </a:rPr>
              <a:t>13 x 13 x 256</a:t>
            </a:r>
            <a:endParaRPr lang="en-US" altLang="zh-TW" sz="2400" dirty="0">
              <a:latin typeface="Segoe U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478" y="5123276"/>
            <a:ext cx="13193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 smtClean="0">
                <a:latin typeface="Segoe UI"/>
              </a:rPr>
              <a:t>384 </a:t>
            </a:r>
            <a:r>
              <a:rPr lang="en-US" altLang="zh-TW" sz="2000" dirty="0">
                <a:latin typeface="Segoe UI"/>
              </a:rPr>
              <a:t>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Size </a:t>
            </a:r>
            <a:r>
              <a:rPr lang="en-US" altLang="zh-TW" sz="2000" dirty="0" smtClean="0">
                <a:latin typeface="Segoe UI"/>
              </a:rPr>
              <a:t>3x3</a:t>
            </a:r>
            <a:endParaRPr lang="en-US" altLang="zh-TW" sz="2000" dirty="0">
              <a:latin typeface="Segoe UI"/>
            </a:endParaRP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Padding </a:t>
            </a:r>
            <a:r>
              <a:rPr lang="en-US" altLang="zh-TW" sz="2000" dirty="0" smtClean="0">
                <a:latin typeface="Segoe UI"/>
              </a:rPr>
              <a:t>1</a:t>
            </a:r>
            <a:endParaRPr lang="en-US" altLang="zh-TW" sz="2000" dirty="0">
              <a:latin typeface="Segoe UI"/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6848595" y="4582423"/>
            <a:ext cx="883438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462192" y="4152186"/>
            <a:ext cx="918906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err="1" smtClean="0">
                <a:latin typeface="Segoe UI"/>
              </a:rPr>
              <a:t>ReLU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708708" y="4741618"/>
            <a:ext cx="178895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1</a:t>
            </a:r>
            <a:r>
              <a:rPr lang="en-US" altLang="zh-TW" sz="2400" dirty="0" smtClean="0">
                <a:latin typeface="Segoe UI"/>
              </a:rPr>
              <a:t>3 x 13 x 256</a:t>
            </a:r>
            <a:endParaRPr lang="en-US" altLang="zh-TW" sz="2400" dirty="0">
              <a:latin typeface="Segoe UI"/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-129209" y="4588270"/>
            <a:ext cx="2009039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01073" y="4190791"/>
            <a:ext cx="114614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smtClean="0">
                <a:latin typeface="Segoe UI"/>
              </a:rPr>
              <a:t>Conv4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85833" y="4729307"/>
            <a:ext cx="1788951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 smtClean="0">
                <a:latin typeface="Segoe UI"/>
              </a:rPr>
              <a:t>13 x 13 x 384</a:t>
            </a:r>
            <a:endParaRPr lang="en-US" altLang="zh-TW" sz="2400" dirty="0">
              <a:latin typeface="Segoe UI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08" y="931396"/>
            <a:ext cx="7800583" cy="258875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22" name="矩形 21"/>
          <p:cNvSpPr/>
          <p:nvPr/>
        </p:nvSpPr>
        <p:spPr bwMode="auto">
          <a:xfrm>
            <a:off x="5387008" y="931396"/>
            <a:ext cx="2663687" cy="258875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9497660" y="4582423"/>
            <a:ext cx="883438" cy="6261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671481" y="4163850"/>
            <a:ext cx="1146148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3200" dirty="0" smtClean="0">
                <a:latin typeface="Segoe UI"/>
              </a:rPr>
              <a:t>Conv5</a:t>
            </a:r>
            <a:endParaRPr lang="en-US" altLang="zh-TW" sz="3200" dirty="0">
              <a:latin typeface="Segoe U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84886" y="5150251"/>
            <a:ext cx="13193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 smtClean="0">
                <a:latin typeface="Segoe UI"/>
              </a:rPr>
              <a:t>256 </a:t>
            </a:r>
            <a:r>
              <a:rPr lang="en-US" altLang="zh-TW" sz="2000" dirty="0">
                <a:latin typeface="Segoe UI"/>
              </a:rPr>
              <a:t>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Size </a:t>
            </a:r>
            <a:r>
              <a:rPr lang="en-US" altLang="zh-TW" sz="2000" dirty="0" smtClean="0">
                <a:latin typeface="Segoe UI"/>
              </a:rPr>
              <a:t>3x3</a:t>
            </a:r>
            <a:endParaRPr lang="en-US" altLang="zh-TW" sz="2000" dirty="0">
              <a:latin typeface="Segoe UI"/>
            </a:endParaRP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Padding </a:t>
            </a:r>
            <a:r>
              <a:rPr lang="en-US" altLang="zh-TW" sz="2000" dirty="0" smtClean="0">
                <a:latin typeface="Segoe UI"/>
              </a:rPr>
              <a:t>1</a:t>
            </a:r>
            <a:endParaRPr lang="en-US" altLang="zh-TW" sz="2000" dirty="0">
              <a:latin typeface="Segoe UI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57773" y="4769716"/>
            <a:ext cx="178895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1</a:t>
            </a:r>
            <a:r>
              <a:rPr lang="en-US" altLang="zh-TW" sz="2400" dirty="0" smtClean="0">
                <a:latin typeface="Segoe UI"/>
              </a:rPr>
              <a:t>3 x 13 x 256</a:t>
            </a:r>
            <a:endParaRPr lang="en-US" altLang="zh-TW" sz="2400" dirty="0">
              <a:latin typeface="Segoe UI"/>
            </a:endParaRPr>
          </a:p>
        </p:txBody>
      </p:sp>
      <p:sp>
        <p:nvSpPr>
          <p:cNvPr id="31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23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3594965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65079" y="4831670"/>
            <a:ext cx="119904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13x13x256</a:t>
            </a:r>
            <a:endParaRPr lang="zh-TW" altLang="en-US" sz="2000" dirty="0">
              <a:latin typeface="Segoe UI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6764283" y="4920300"/>
            <a:ext cx="756877" cy="84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891555" y="4447873"/>
            <a:ext cx="421590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FC6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826634" y="5115689"/>
            <a:ext cx="55143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4096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01941" y="4810805"/>
            <a:ext cx="55143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4096</a:t>
            </a:r>
            <a:endParaRPr lang="zh-TW" altLang="en-US" sz="2000" dirty="0">
              <a:latin typeface="Segoe UI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0038423" y="4928702"/>
            <a:ext cx="239542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075897" y="4437806"/>
            <a:ext cx="95038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Dropout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283377" y="4941163"/>
            <a:ext cx="145010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79564" y="4225347"/>
            <a:ext cx="85773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Max 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Pooling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552378" y="5059681"/>
            <a:ext cx="912109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Size 3x3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805698" y="4831670"/>
            <a:ext cx="923330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6x6x256</a:t>
            </a:r>
            <a:endParaRPr lang="zh-TW" altLang="en-US" sz="2000" dirty="0">
              <a:latin typeface="Segoe UI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75896" y="5116172"/>
            <a:ext cx="90531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Rate 0.5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855720" y="4930627"/>
            <a:ext cx="10622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946385" y="4439731"/>
            <a:ext cx="76905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Flatten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094885" y="4792128"/>
            <a:ext cx="55143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9216</a:t>
            </a:r>
            <a:endParaRPr lang="zh-TW" altLang="en-US" sz="2000" dirty="0">
              <a:latin typeface="Segoe UI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8358624" y="4936958"/>
            <a:ext cx="971180" cy="14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515639" y="4442812"/>
            <a:ext cx="57432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ReLU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410586" y="4798459"/>
            <a:ext cx="55143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4096</a:t>
            </a:r>
            <a:endParaRPr lang="zh-TW" altLang="en-US" sz="2000" dirty="0">
              <a:latin typeface="Segoe UI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14" y="1100320"/>
            <a:ext cx="7800583" cy="258875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26" name="矩形 25"/>
          <p:cNvSpPr/>
          <p:nvPr/>
        </p:nvSpPr>
        <p:spPr bwMode="auto">
          <a:xfrm>
            <a:off x="8097168" y="1103888"/>
            <a:ext cx="897746" cy="258875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-565811" y="4936957"/>
            <a:ext cx="145010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24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8588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08" y="931396"/>
            <a:ext cx="7800583" cy="258875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26" name="矩形 25"/>
          <p:cNvSpPr/>
          <p:nvPr/>
        </p:nvSpPr>
        <p:spPr bwMode="auto">
          <a:xfrm>
            <a:off x="8998275" y="971884"/>
            <a:ext cx="971180" cy="258875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109848" y="89498"/>
            <a:ext cx="3365025" cy="896477"/>
            <a:chOff x="4781240" y="281415"/>
            <a:chExt cx="3365025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err="1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AlexNet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架構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1584378" y="4899125"/>
            <a:ext cx="666849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4096</a:t>
            </a:r>
            <a:endParaRPr lang="zh-TW" altLang="en-US" sz="2400" dirty="0">
              <a:latin typeface="Segoe UI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2430058" y="5066727"/>
            <a:ext cx="756877" cy="84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514049" y="4594300"/>
            <a:ext cx="508152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FC7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2434701" y="5262116"/>
            <a:ext cx="666849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4096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3267716" y="4957232"/>
            <a:ext cx="666849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4096</a:t>
            </a:r>
            <a:endParaRPr lang="zh-TW" altLang="en-US" sz="2400" dirty="0">
              <a:latin typeface="Segoe UI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959001" y="5063919"/>
            <a:ext cx="971180" cy="14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000326" y="4580983"/>
            <a:ext cx="687561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ReLU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4951891" y="4936630"/>
            <a:ext cx="666849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4096</a:t>
            </a:r>
            <a:endParaRPr lang="zh-TW" altLang="en-US" sz="2400" dirty="0">
              <a:latin typeface="Segoe UI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7508527" y="5068263"/>
            <a:ext cx="756877" cy="84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532884" y="4585897"/>
            <a:ext cx="508152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FC8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7453537" y="5253713"/>
            <a:ext cx="666849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1000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814809" y="4919824"/>
            <a:ext cx="666849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4096</a:t>
            </a:r>
            <a:endParaRPr lang="zh-TW" altLang="en-US" sz="2400" dirty="0">
              <a:latin typeface="Segoe UI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8998275" y="5069229"/>
            <a:ext cx="971180" cy="14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8888615" y="4575083"/>
            <a:ext cx="1107676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Softmax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10050237" y="4930730"/>
            <a:ext cx="666849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1000</a:t>
            </a:r>
            <a:endParaRPr lang="zh-TW" altLang="en-US" sz="2400" dirty="0">
              <a:latin typeface="Segoe UI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636899" y="5066726"/>
            <a:ext cx="10622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5578513" y="4575830"/>
            <a:ext cx="1142109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Dropout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5582424" y="5254196"/>
            <a:ext cx="1089209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Rate 0.5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8288006" y="4935882"/>
            <a:ext cx="666849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latin typeface="Segoe UI"/>
              </a:rPr>
              <a:t>1000</a:t>
            </a:r>
            <a:endParaRPr lang="zh-TW" altLang="en-US" sz="2400" dirty="0">
              <a:latin typeface="Segoe UI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-374394" y="5045992"/>
            <a:ext cx="1695950" cy="123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25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4197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F027A450-CD6B-4746-9A03-CC7AE88D51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75050" y="2906714"/>
            <a:ext cx="1042988" cy="1044575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FEFA0EC-4E8B-4CF8-9959-E91D808577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63950" y="2997200"/>
            <a:ext cx="865188" cy="863600"/>
          </a:xfrm>
          <a:prstGeom prst="ellipse">
            <a:avLst/>
          </a:prstGeom>
          <a:solidFill>
            <a:schemeClr val="accent2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prstClr val="white"/>
                </a:solidFill>
                <a:latin typeface="Impact" pitchFamily="34" charset="0"/>
                <a:ea typeface="宋体" panose="02010600030101010101" pitchFamily="2" charset="-122"/>
              </a:rPr>
              <a:t>3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076" name="直接连接符 16">
            <a:extLst>
              <a:ext uri="{FF2B5EF4-FFF2-40B4-BE49-F238E27FC236}">
                <a16:creationId xmlns:a16="http://schemas.microsoft.com/office/drawing/2014/main" id="{AC8BA5D3-50FA-4643-9328-499D8CCB3D8D}"/>
              </a:ext>
            </a:extLst>
          </p:cNvPr>
          <p:cNvCxnSpPr>
            <a:cxnSpLocks noChangeShapeType="1"/>
            <a:stCxn id="15" idx="6"/>
          </p:cNvCxnSpPr>
          <p:nvPr>
            <p:custDataLst>
              <p:tags r:id="rId4"/>
            </p:custDataLst>
          </p:nvPr>
        </p:nvCxnSpPr>
        <p:spPr bwMode="auto">
          <a:xfrm>
            <a:off x="4618038" y="3429000"/>
            <a:ext cx="3998912" cy="0"/>
          </a:xfrm>
          <a:prstGeom prst="line">
            <a:avLst/>
          </a:prstGeom>
          <a:noFill/>
          <a:ln w="28575" algn="ctr">
            <a:solidFill>
              <a:schemeClr val="accent6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D16F263-6911-49F3-801A-96D42981CD4B}"/>
              </a:ext>
            </a:extLst>
          </p:cNvPr>
          <p:cNvSpPr/>
          <p:nvPr/>
        </p:nvSpPr>
        <p:spPr>
          <a:xfrm>
            <a:off x="5134320" y="2675973"/>
            <a:ext cx="2241974" cy="150605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AlexNet</a:t>
            </a:r>
            <a:r>
              <a:rPr lang="zh-TW" altLang="en-US" sz="40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實作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32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239056" y="159072"/>
            <a:ext cx="3365024" cy="896477"/>
            <a:chOff x="4781240" y="281415"/>
            <a:chExt cx="3365024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AlexNet</a:t>
              </a:r>
              <a:r>
                <a:rPr kumimoji="0" lang="zh-TW" alt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實作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喵魂体W" panose="00020600040101010101" pitchFamily="18" charset="-122"/>
                <a:ea typeface="汉仪喵魂体W" panose="00020600040101010101" pitchFamily="18" charset="-122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4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27</a:t>
            </a:fld>
            <a:endParaRPr lang="zh-TW" altLang="en-US" sz="160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3"/>
          <a:stretch/>
        </p:blipFill>
        <p:spPr>
          <a:xfrm>
            <a:off x="1062975" y="1628752"/>
            <a:ext cx="5645937" cy="430433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7408020" y="2034916"/>
            <a:ext cx="3069238" cy="4308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 smtClean="0"/>
              <a:t>Class=&gt;10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Training=&gt;60000</a:t>
            </a:r>
            <a:r>
              <a:rPr lang="zh-TW" altLang="en-US" sz="2800" dirty="0" smtClean="0"/>
              <a:t>張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Testing=&gt;10000</a:t>
            </a:r>
            <a:r>
              <a:rPr lang="zh-TW" altLang="en-US" sz="2800" dirty="0" smtClean="0"/>
              <a:t>張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Size=&gt;28x28x1</a:t>
            </a:r>
            <a:endParaRPr lang="zh-TW" altLang="en-US" sz="2800" dirty="0"/>
          </a:p>
          <a:p>
            <a:pPr>
              <a:lnSpc>
                <a:spcPct val="200000"/>
              </a:lnSpc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26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239056" y="159072"/>
            <a:ext cx="3365024" cy="896477"/>
            <a:chOff x="4781240" y="281415"/>
            <a:chExt cx="3365024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AlexNet</a:t>
              </a:r>
              <a:r>
                <a:rPr kumimoji="0" lang="zh-TW" alt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實作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喵魂体W" panose="00020600040101010101" pitchFamily="18" charset="-122"/>
                <a:ea typeface="汉仪喵魂体W" panose="00020600040101010101" pitchFamily="18" charset="-122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4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28</a:t>
            </a:fld>
            <a:endParaRPr lang="zh-TW" altLang="en-US" sz="1600"/>
          </a:p>
        </p:txBody>
      </p:sp>
      <p:sp>
        <p:nvSpPr>
          <p:cNvPr id="2" name="矩形 1"/>
          <p:cNvSpPr/>
          <p:nvPr/>
        </p:nvSpPr>
        <p:spPr>
          <a:xfrm>
            <a:off x="3486029" y="3924078"/>
            <a:ext cx="604203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 smtClean="0"/>
              <a:t>分為兩種做法</a:t>
            </a:r>
            <a:endParaRPr lang="en-US" altLang="zh-TW" sz="2800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dirty="0" smtClean="0"/>
              <a:t>將圖像大小</a:t>
            </a:r>
            <a:r>
              <a:rPr lang="en-US" altLang="zh-TW" sz="2800" dirty="0" smtClean="0"/>
              <a:t>resize</a:t>
            </a:r>
            <a:r>
              <a:rPr lang="zh-TW" altLang="en-US" sz="2800" dirty="0" smtClean="0"/>
              <a:t>為</a:t>
            </a:r>
            <a:r>
              <a:rPr lang="en-US" altLang="zh-TW" sz="2800" dirty="0" smtClean="0"/>
              <a:t>227x227x1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dirty="0" smtClean="0"/>
              <a:t>將第一層</a:t>
            </a:r>
            <a:r>
              <a:rPr lang="zh-TW" altLang="en-US" sz="2800" dirty="0"/>
              <a:t>的</a:t>
            </a:r>
            <a:r>
              <a:rPr lang="en-US" altLang="zh-TW" sz="2800" dirty="0" smtClean="0"/>
              <a:t>stride</a:t>
            </a:r>
            <a:r>
              <a:rPr lang="zh-TW" altLang="en-US" sz="2800" dirty="0" smtClean="0"/>
              <a:t>設置為</a:t>
            </a:r>
            <a:r>
              <a:rPr lang="en-US" altLang="zh-TW" sz="2800" dirty="0" smtClean="0"/>
              <a:t>1</a:t>
            </a:r>
            <a:endParaRPr lang="en-US" altLang="zh-TW" sz="28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91790"/>
              </p:ext>
            </p:extLst>
          </p:nvPr>
        </p:nvGraphicFramePr>
        <p:xfrm>
          <a:off x="2632238" y="1512263"/>
          <a:ext cx="15024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610">
                  <a:extLst>
                    <a:ext uri="{9D8B030D-6E8A-4147-A177-3AD203B41FA5}">
                      <a16:colId xmlns:a16="http://schemas.microsoft.com/office/drawing/2014/main" val="1924751259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2996273216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608735422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318514341"/>
                    </a:ext>
                  </a:extLst>
                </a:gridCol>
              </a:tblGrid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95931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996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753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4851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84380"/>
              </p:ext>
            </p:extLst>
          </p:nvPr>
        </p:nvGraphicFramePr>
        <p:xfrm>
          <a:off x="2814455" y="1664663"/>
          <a:ext cx="15024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610">
                  <a:extLst>
                    <a:ext uri="{9D8B030D-6E8A-4147-A177-3AD203B41FA5}">
                      <a16:colId xmlns:a16="http://schemas.microsoft.com/office/drawing/2014/main" val="1924751259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2996273216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608735422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318514341"/>
                    </a:ext>
                  </a:extLst>
                </a:gridCol>
              </a:tblGrid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95931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996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753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4851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60482"/>
              </p:ext>
            </p:extLst>
          </p:nvPr>
        </p:nvGraphicFramePr>
        <p:xfrm>
          <a:off x="3018226" y="1860837"/>
          <a:ext cx="15024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610">
                  <a:extLst>
                    <a:ext uri="{9D8B030D-6E8A-4147-A177-3AD203B41FA5}">
                      <a16:colId xmlns:a16="http://schemas.microsoft.com/office/drawing/2014/main" val="1924751259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2996273216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608735422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318514341"/>
                    </a:ext>
                  </a:extLst>
                </a:gridCol>
              </a:tblGrid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95931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996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753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48513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863158" y="3520051"/>
            <a:ext cx="15084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/>
              <a:t>227x227x3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13" y="1251834"/>
            <a:ext cx="2689087" cy="2452883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>
          <a:xfrm>
            <a:off x="5297605" y="2545033"/>
            <a:ext cx="964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927964" y="3554747"/>
            <a:ext cx="11653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/>
              <a:t>28x28x1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25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239056" y="159072"/>
            <a:ext cx="3365024" cy="896477"/>
            <a:chOff x="4781240" y="281415"/>
            <a:chExt cx="3365024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AlexNet</a:t>
              </a:r>
              <a:r>
                <a:rPr kumimoji="0" lang="zh-TW" alt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實作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喵魂体W" panose="00020600040101010101" pitchFamily="18" charset="-122"/>
                <a:ea typeface="汉仪喵魂体W" panose="00020600040101010101" pitchFamily="18" charset="-122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4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29</a:t>
            </a:fld>
            <a:endParaRPr lang="zh-TW" altLang="en-US" sz="16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4" y="2417618"/>
            <a:ext cx="11021321" cy="23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F027A450-CD6B-4746-9A03-CC7AE88D51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75050" y="2906714"/>
            <a:ext cx="1042988" cy="1044575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FEFA0EC-4E8B-4CF8-9959-E91D808577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63950" y="2997200"/>
            <a:ext cx="865188" cy="863600"/>
          </a:xfrm>
          <a:prstGeom prst="ellipse">
            <a:avLst/>
          </a:prstGeom>
          <a:solidFill>
            <a:schemeClr val="accent2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noProof="0" dirty="0">
                <a:solidFill>
                  <a:prstClr val="white"/>
                </a:solidFill>
                <a:latin typeface="Impact" pitchFamily="34" charset="0"/>
                <a:ea typeface="宋体" panose="02010600030101010101" pitchFamily="2" charset="-122"/>
              </a:rPr>
              <a:t>1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076" name="直接连接符 16">
            <a:extLst>
              <a:ext uri="{FF2B5EF4-FFF2-40B4-BE49-F238E27FC236}">
                <a16:creationId xmlns:a16="http://schemas.microsoft.com/office/drawing/2014/main" id="{AC8BA5D3-50FA-4643-9328-499D8CCB3D8D}"/>
              </a:ext>
            </a:extLst>
          </p:cNvPr>
          <p:cNvCxnSpPr>
            <a:cxnSpLocks noChangeShapeType="1"/>
            <a:stCxn id="15" idx="6"/>
          </p:cNvCxnSpPr>
          <p:nvPr>
            <p:custDataLst>
              <p:tags r:id="rId4"/>
            </p:custDataLst>
          </p:nvPr>
        </p:nvCxnSpPr>
        <p:spPr bwMode="auto">
          <a:xfrm>
            <a:off x="4618038" y="3429000"/>
            <a:ext cx="3998912" cy="0"/>
          </a:xfrm>
          <a:prstGeom prst="line">
            <a:avLst/>
          </a:prstGeom>
          <a:noFill/>
          <a:ln w="28575" algn="ctr">
            <a:solidFill>
              <a:schemeClr val="accent6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D16F263-6911-49F3-801A-96D42981CD4B}"/>
              </a:ext>
            </a:extLst>
          </p:cNvPr>
          <p:cNvSpPr/>
          <p:nvPr/>
        </p:nvSpPr>
        <p:spPr>
          <a:xfrm>
            <a:off x="5134320" y="2675973"/>
            <a:ext cx="2241974" cy="150605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AlexNet</a:t>
            </a:r>
            <a:r>
              <a:rPr lang="zh-TW" alt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簡介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239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239056" y="159072"/>
            <a:ext cx="3365024" cy="896477"/>
            <a:chOff x="4781240" y="281415"/>
            <a:chExt cx="3365024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AlexNet</a:t>
              </a:r>
              <a:r>
                <a:rPr kumimoji="0" lang="zh-TW" alt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實作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喵魂体W" panose="00020600040101010101" pitchFamily="18" charset="-122"/>
                <a:ea typeface="汉仪喵魂体W" panose="00020600040101010101" pitchFamily="18" charset="-122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4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30</a:t>
            </a:fld>
            <a:endParaRPr lang="zh-TW" altLang="en-US" sz="1600"/>
          </a:p>
        </p:txBody>
      </p:sp>
      <p:sp>
        <p:nvSpPr>
          <p:cNvPr id="2" name="矩形 1"/>
          <p:cNvSpPr/>
          <p:nvPr/>
        </p:nvSpPr>
        <p:spPr>
          <a:xfrm>
            <a:off x="1830456" y="2128454"/>
            <a:ext cx="8531088" cy="3797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cv2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[]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resized_img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cv2.resize(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227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227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train_data.append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resized_img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[]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resized_img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cv2.resize(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227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227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test_data.append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resized_img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9056" y="1012381"/>
            <a:ext cx="5984331" cy="823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將圖像大小</a:t>
            </a:r>
            <a:r>
              <a:rPr lang="en-US" altLang="zh-TW" sz="2800" dirty="0"/>
              <a:t>resize</a:t>
            </a:r>
            <a:r>
              <a:rPr lang="zh-TW" altLang="en-US" sz="2800" dirty="0"/>
              <a:t>為</a:t>
            </a:r>
            <a:r>
              <a:rPr lang="en-US" altLang="zh-TW" sz="2800" dirty="0"/>
              <a:t>227x227x1</a:t>
            </a:r>
          </a:p>
        </p:txBody>
      </p:sp>
    </p:spTree>
    <p:extLst>
      <p:ext uri="{BB962C8B-B14F-4D97-AF65-F5344CB8AC3E}">
        <p14:creationId xmlns:p14="http://schemas.microsoft.com/office/powerpoint/2010/main" val="39154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239056" y="159072"/>
            <a:ext cx="3365024" cy="896477"/>
            <a:chOff x="4781240" y="281415"/>
            <a:chExt cx="3365024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AlexNet</a:t>
              </a:r>
              <a:r>
                <a:rPr kumimoji="0" lang="zh-TW" alt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實作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喵魂体W" panose="00020600040101010101" pitchFamily="18" charset="-122"/>
                <a:ea typeface="汉仪喵魂体W" panose="00020600040101010101" pitchFamily="18" charset="-122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4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31</a:t>
            </a:fld>
            <a:endParaRPr lang="zh-TW" altLang="en-US" sz="16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05" y="3705363"/>
            <a:ext cx="5438775" cy="26384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24878" y="1473729"/>
            <a:ext cx="8342243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0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fig, 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axarr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plt.subplots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axarr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20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20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axarr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20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239056" y="159072"/>
            <a:ext cx="3365024" cy="896477"/>
            <a:chOff x="4781240" y="281415"/>
            <a:chExt cx="3365024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AlexNet</a:t>
              </a:r>
              <a:r>
                <a:rPr kumimoji="0" lang="zh-TW" alt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實作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喵魂体W" panose="00020600040101010101" pitchFamily="18" charset="-122"/>
                <a:ea typeface="汉仪喵魂体W" panose="00020600040101010101" pitchFamily="18" charset="-122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4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32</a:t>
            </a:fld>
            <a:endParaRPr lang="zh-TW" altLang="en-US" sz="16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42" y="2377530"/>
            <a:ext cx="9803801" cy="2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239056" y="159072"/>
            <a:ext cx="3365024" cy="896477"/>
            <a:chOff x="4781240" y="281415"/>
            <a:chExt cx="3365024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AlexNet</a:t>
              </a:r>
              <a:r>
                <a:rPr kumimoji="0" lang="zh-TW" alt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實作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喵魂体W" panose="00020600040101010101" pitchFamily="18" charset="-122"/>
                <a:ea typeface="汉仪喵魂体W" panose="00020600040101010101" pitchFamily="18" charset="-122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4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33</a:t>
            </a:fld>
            <a:endParaRPr lang="zh-TW" altLang="en-US" sz="1600"/>
          </a:p>
        </p:txBody>
      </p:sp>
      <p:sp>
        <p:nvSpPr>
          <p:cNvPr id="9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694821" y="1977004"/>
            <a:ext cx="1906291" cy="599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rPr>
              <a:t>filter</a:t>
            </a:r>
            <a:r>
              <a:rPr lang="zh-TW" altLang="en-US" sz="2400" dirty="0" smtClean="0">
                <a:solidFill>
                  <a:prstClr val="black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rPr>
              <a:t>數量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10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3074504" y="1977003"/>
            <a:ext cx="1906291" cy="599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rPr>
              <a:t>filter</a:t>
            </a:r>
            <a:r>
              <a:rPr lang="zh-TW" altLang="en-US" sz="2400" dirty="0" smtClean="0">
                <a:solidFill>
                  <a:prstClr val="black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rPr>
              <a:t>大小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cxnSp>
        <p:nvCxnSpPr>
          <p:cNvPr id="11" name="直線單箭頭接點 10"/>
          <p:cNvCxnSpPr>
            <a:stCxn id="9" idx="2"/>
          </p:cNvCxnSpPr>
          <p:nvPr/>
        </p:nvCxnSpPr>
        <p:spPr>
          <a:xfrm>
            <a:off x="1647967" y="2576014"/>
            <a:ext cx="300102" cy="6144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" idx="2"/>
          </p:cNvCxnSpPr>
          <p:nvPr/>
        </p:nvCxnSpPr>
        <p:spPr>
          <a:xfrm flipH="1">
            <a:off x="2971800" y="2576013"/>
            <a:ext cx="1055850" cy="614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698435" y="2502538"/>
            <a:ext cx="1055850" cy="614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5322765" y="1903809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TW" sz="2400" dirty="0" smtClean="0">
                <a:solidFill>
                  <a:prstClr val="black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rPr>
              <a:t>padding</a:t>
            </a:r>
            <a:r>
              <a:rPr lang="zh-TW" altLang="en-US" sz="2400" dirty="0" smtClean="0">
                <a:solidFill>
                  <a:prstClr val="black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rPr>
              <a:t>分為</a:t>
            </a:r>
            <a:r>
              <a:rPr lang="en-US" altLang="zh-TW" sz="2400" dirty="0" smtClean="0">
                <a:solidFill>
                  <a:prstClr val="black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rPr>
              <a:t>same</a:t>
            </a:r>
            <a:r>
              <a:rPr lang="zh-TW" altLang="en-US" sz="2400" dirty="0" smtClean="0">
                <a:solidFill>
                  <a:prstClr val="black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rPr>
              <a:t>跟</a:t>
            </a:r>
            <a:r>
              <a:rPr lang="en-US" altLang="zh-TW" sz="2400" dirty="0" smtClean="0">
                <a:solidFill>
                  <a:prstClr val="black"/>
                </a:solidFill>
                <a:latin typeface="汉仪喵魂体W" panose="00020600040101010101" pitchFamily="18" charset="-122"/>
                <a:ea typeface="汉仪喵魂体W" panose="00020600040101010101" pitchFamily="18" charset="-122"/>
              </a:rPr>
              <a:t>valid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056" y="4997138"/>
            <a:ext cx="1165744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(Conv2D(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96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),strides=(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),padding=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227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227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),name=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'Conv1'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(MaxPooling2D(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pool_size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),strides=(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),name=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'Pool1'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BatchNormalization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'Norn1'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1" y="3216053"/>
            <a:ext cx="11916986" cy="8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246999" y="129255"/>
            <a:ext cx="2645336" cy="896477"/>
            <a:chOff x="4987966" y="281415"/>
            <a:chExt cx="2645336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5294200" y="339862"/>
              <a:ext cx="23391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AlexNet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喵魂体W" panose="00020600040101010101" pitchFamily="18" charset="-122"/>
                <a:ea typeface="汉仪喵魂体W" panose="00020600040101010101" pitchFamily="18" charset="-122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4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34</a:t>
            </a:fld>
            <a:endParaRPr lang="zh-TW" altLang="en-US" sz="160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58112"/>
              </p:ext>
            </p:extLst>
          </p:nvPr>
        </p:nvGraphicFramePr>
        <p:xfrm>
          <a:off x="803438" y="1188230"/>
          <a:ext cx="15024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610">
                  <a:extLst>
                    <a:ext uri="{9D8B030D-6E8A-4147-A177-3AD203B41FA5}">
                      <a16:colId xmlns:a16="http://schemas.microsoft.com/office/drawing/2014/main" val="1924751259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2996273216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608735422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318514341"/>
                    </a:ext>
                  </a:extLst>
                </a:gridCol>
              </a:tblGrid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95931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996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753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48513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3868"/>
              </p:ext>
            </p:extLst>
          </p:nvPr>
        </p:nvGraphicFramePr>
        <p:xfrm>
          <a:off x="985655" y="1340630"/>
          <a:ext cx="15024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610">
                  <a:extLst>
                    <a:ext uri="{9D8B030D-6E8A-4147-A177-3AD203B41FA5}">
                      <a16:colId xmlns:a16="http://schemas.microsoft.com/office/drawing/2014/main" val="1924751259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2996273216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608735422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318514341"/>
                    </a:ext>
                  </a:extLst>
                </a:gridCol>
              </a:tblGrid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95931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996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753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4851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12859"/>
              </p:ext>
            </p:extLst>
          </p:nvPr>
        </p:nvGraphicFramePr>
        <p:xfrm>
          <a:off x="1189426" y="1536804"/>
          <a:ext cx="15024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610">
                  <a:extLst>
                    <a:ext uri="{9D8B030D-6E8A-4147-A177-3AD203B41FA5}">
                      <a16:colId xmlns:a16="http://schemas.microsoft.com/office/drawing/2014/main" val="1924751259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2996273216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608735422"/>
                    </a:ext>
                  </a:extLst>
                </a:gridCol>
                <a:gridCol w="375610">
                  <a:extLst>
                    <a:ext uri="{9D8B030D-6E8A-4147-A177-3AD203B41FA5}">
                      <a16:colId xmlns:a16="http://schemas.microsoft.com/office/drawing/2014/main" val="3318514341"/>
                    </a:ext>
                  </a:extLst>
                </a:gridCol>
              </a:tblGrid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95931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996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75359"/>
                  </a:ext>
                </a:extLst>
              </a:tr>
              <a:tr h="3241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48513"/>
                  </a:ext>
                </a:extLst>
              </a:tr>
            </a:tbl>
          </a:graphicData>
        </a:graphic>
      </p:graphicFrame>
      <p:sp>
        <p:nvSpPr>
          <p:cNvPr id="5" name="立方體 4"/>
          <p:cNvSpPr/>
          <p:nvPr/>
        </p:nvSpPr>
        <p:spPr>
          <a:xfrm>
            <a:off x="3941527" y="1528859"/>
            <a:ext cx="1123121" cy="1133896"/>
          </a:xfrm>
          <a:prstGeom prst="cube">
            <a:avLst>
              <a:gd name="adj" fmla="val 41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34358" y="3196018"/>
            <a:ext cx="15084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227x227x3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058533" y="903189"/>
            <a:ext cx="13369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/>
              <a:t>55x55x96</a:t>
            </a:r>
            <a:endParaRPr lang="zh-TW" altLang="en-US" sz="24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892335" y="2187224"/>
            <a:ext cx="964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742594" y="2460666"/>
            <a:ext cx="1187826" cy="954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96 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Size 11x11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4</a:t>
            </a: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5154398" y="2185545"/>
            <a:ext cx="964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115656" y="2384291"/>
            <a:ext cx="91210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 smtClean="0">
                <a:latin typeface="Segoe UI"/>
              </a:rPr>
              <a:t>Size 3x3</a:t>
            </a:r>
            <a:endParaRPr lang="en-US" altLang="zh-TW" sz="2000" dirty="0">
              <a:latin typeface="Segoe UI"/>
            </a:endParaRP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</a:t>
            </a:r>
            <a:r>
              <a:rPr lang="en-US" altLang="zh-TW" sz="2000" dirty="0" smtClean="0">
                <a:latin typeface="Segoe UI"/>
              </a:rPr>
              <a:t>2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909810" y="1654705"/>
            <a:ext cx="8608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Conv1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185254" y="1283277"/>
            <a:ext cx="1049966" cy="812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Max</a:t>
            </a:r>
          </a:p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pooling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33" name="立方體 32"/>
          <p:cNvSpPr/>
          <p:nvPr/>
        </p:nvSpPr>
        <p:spPr>
          <a:xfrm>
            <a:off x="6186089" y="1645151"/>
            <a:ext cx="980789" cy="968615"/>
          </a:xfrm>
          <a:prstGeom prst="cube">
            <a:avLst>
              <a:gd name="adj" fmla="val 572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390381" y="928695"/>
            <a:ext cx="13369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/>
              <a:t>27x27x96</a:t>
            </a:r>
            <a:endParaRPr lang="zh-TW" altLang="en-US" sz="2400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7144594" y="2185545"/>
            <a:ext cx="964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立方體 37"/>
          <p:cNvSpPr/>
          <p:nvPr/>
        </p:nvSpPr>
        <p:spPr>
          <a:xfrm>
            <a:off x="8102302" y="1391617"/>
            <a:ext cx="1252335" cy="1259653"/>
          </a:xfrm>
          <a:prstGeom prst="cube">
            <a:avLst>
              <a:gd name="adj" fmla="val 667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7320123" y="1647635"/>
            <a:ext cx="860813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Conv2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892897" y="2434851"/>
            <a:ext cx="1134671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 smtClean="0">
                <a:latin typeface="Segoe UI"/>
              </a:rPr>
              <a:t>256 </a:t>
            </a:r>
            <a:r>
              <a:rPr lang="en-US" altLang="zh-TW" sz="2000" dirty="0">
                <a:latin typeface="Segoe UI"/>
              </a:rPr>
              <a:t>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Size </a:t>
            </a:r>
            <a:r>
              <a:rPr lang="en-US" altLang="zh-TW" sz="2000" dirty="0" smtClean="0">
                <a:latin typeface="Segoe UI"/>
              </a:rPr>
              <a:t>5x5</a:t>
            </a:r>
            <a:endParaRPr lang="en-US" altLang="zh-TW" sz="2000" dirty="0">
              <a:latin typeface="Segoe UI"/>
            </a:endParaRP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 smtClean="0">
                <a:latin typeface="Segoe UI"/>
              </a:rPr>
              <a:t>Padding 2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1</a:t>
            </a: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9155611" y="2185545"/>
            <a:ext cx="964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立方體 42"/>
          <p:cNvSpPr/>
          <p:nvPr/>
        </p:nvSpPr>
        <p:spPr>
          <a:xfrm>
            <a:off x="10100069" y="1415699"/>
            <a:ext cx="1252335" cy="1259653"/>
          </a:xfrm>
          <a:prstGeom prst="cube">
            <a:avLst>
              <a:gd name="adj" fmla="val 7787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8487072" y="908509"/>
            <a:ext cx="15084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/>
              <a:t>27x27x256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537045" y="895588"/>
            <a:ext cx="15084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/>
              <a:t>13x13x256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083390" y="2358632"/>
            <a:ext cx="912109" cy="954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 smtClean="0">
                <a:latin typeface="Segoe UI"/>
              </a:rPr>
              <a:t>Size 3x3</a:t>
            </a:r>
            <a:endParaRPr lang="en-US" altLang="zh-TW" sz="2000" dirty="0">
              <a:latin typeface="Segoe UI"/>
            </a:endParaRP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</a:t>
            </a:r>
            <a:r>
              <a:rPr lang="en-US" altLang="zh-TW" sz="2000" dirty="0" smtClean="0">
                <a:latin typeface="Segoe UI"/>
              </a:rPr>
              <a:t>2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endParaRPr lang="en-US" altLang="zh-TW" sz="2000" dirty="0">
              <a:latin typeface="Segoe UI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9358452" y="1266561"/>
            <a:ext cx="1049966" cy="812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Max</a:t>
            </a:r>
          </a:p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pooling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11227952" y="2185545"/>
            <a:ext cx="964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1313345" y="1634423"/>
            <a:ext cx="860813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Conv3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003163" y="2417021"/>
            <a:ext cx="1134670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384 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Size 3x3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Padding 1</a:t>
            </a:r>
          </a:p>
        </p:txBody>
      </p:sp>
      <p:sp>
        <p:nvSpPr>
          <p:cNvPr id="51" name="立方體 50"/>
          <p:cNvSpPr/>
          <p:nvPr/>
        </p:nvSpPr>
        <p:spPr>
          <a:xfrm>
            <a:off x="90724" y="4490717"/>
            <a:ext cx="1405324" cy="1368296"/>
          </a:xfrm>
          <a:prstGeom prst="cube">
            <a:avLst>
              <a:gd name="adj" fmla="val 846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201708" y="4049228"/>
            <a:ext cx="15084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/>
              <a:t>13x13x384</a:t>
            </a:r>
            <a:endParaRPr lang="zh-TW" altLang="en-US" sz="2400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1355373" y="5205687"/>
            <a:ext cx="964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221236" y="5375754"/>
            <a:ext cx="1134670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384 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Size 3x3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Padding 1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1527697" y="4643576"/>
            <a:ext cx="860813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Conv4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60" name="立方體 59"/>
          <p:cNvSpPr/>
          <p:nvPr/>
        </p:nvSpPr>
        <p:spPr>
          <a:xfrm>
            <a:off x="2617229" y="4408732"/>
            <a:ext cx="1405324" cy="1368296"/>
          </a:xfrm>
          <a:prstGeom prst="cube">
            <a:avLst>
              <a:gd name="adj" fmla="val 846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3592315" y="5383828"/>
            <a:ext cx="1134670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 smtClean="0">
                <a:latin typeface="Segoe UI"/>
              </a:rPr>
              <a:t>256 </a:t>
            </a:r>
            <a:r>
              <a:rPr lang="en-US" altLang="zh-TW" sz="2000" dirty="0">
                <a:latin typeface="Segoe UI"/>
              </a:rPr>
              <a:t>Filter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Size 3x3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1</a:t>
            </a: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Padding 1</a:t>
            </a:r>
          </a:p>
        </p:txBody>
      </p:sp>
      <p:cxnSp>
        <p:nvCxnSpPr>
          <p:cNvPr id="62" name="直線單箭頭接點 61"/>
          <p:cNvCxnSpPr/>
          <p:nvPr/>
        </p:nvCxnSpPr>
        <p:spPr>
          <a:xfrm>
            <a:off x="3817371" y="5202319"/>
            <a:ext cx="964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989695" y="4640208"/>
            <a:ext cx="860813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Conv5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102170" y="3987000"/>
            <a:ext cx="15084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/>
              <a:t>13x13x384</a:t>
            </a:r>
            <a:endParaRPr lang="zh-TW" altLang="en-US" sz="2400" dirty="0"/>
          </a:p>
        </p:txBody>
      </p:sp>
      <p:sp>
        <p:nvSpPr>
          <p:cNvPr id="65" name="立方體 64"/>
          <p:cNvSpPr/>
          <p:nvPr/>
        </p:nvSpPr>
        <p:spPr>
          <a:xfrm>
            <a:off x="4960754" y="4479645"/>
            <a:ext cx="1225335" cy="1229636"/>
          </a:xfrm>
          <a:prstGeom prst="cube">
            <a:avLst>
              <a:gd name="adj" fmla="val 846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5248419" y="3993072"/>
            <a:ext cx="15084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/>
              <a:t>13x13x256</a:t>
            </a:r>
            <a:endParaRPr lang="zh-TW" altLang="en-US" sz="2400" dirty="0"/>
          </a:p>
        </p:txBody>
      </p:sp>
      <p:cxnSp>
        <p:nvCxnSpPr>
          <p:cNvPr id="67" name="直線單箭頭接點 66"/>
          <p:cNvCxnSpPr/>
          <p:nvPr/>
        </p:nvCxnSpPr>
        <p:spPr>
          <a:xfrm>
            <a:off x="5989845" y="5227033"/>
            <a:ext cx="964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880325" y="5441134"/>
            <a:ext cx="91210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 smtClean="0">
                <a:latin typeface="Segoe UI"/>
              </a:rPr>
              <a:t>Size 3x3</a:t>
            </a:r>
            <a:endParaRPr lang="en-US" altLang="zh-TW" sz="2000" dirty="0">
              <a:latin typeface="Segoe UI"/>
            </a:endParaRPr>
          </a:p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000" dirty="0">
                <a:latin typeface="Segoe UI"/>
              </a:rPr>
              <a:t>Stride </a:t>
            </a:r>
            <a:r>
              <a:rPr lang="en-US" altLang="zh-TW" sz="2000" dirty="0" smtClean="0">
                <a:latin typeface="Segoe UI"/>
              </a:rPr>
              <a:t>2</a:t>
            </a:r>
            <a:endParaRPr lang="en-US" altLang="zh-TW" sz="2000" dirty="0">
              <a:latin typeface="Segoe UI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222974" y="4347165"/>
            <a:ext cx="1049966" cy="812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Max</a:t>
            </a:r>
          </a:p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pooling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70" name="立方體 69"/>
          <p:cNvSpPr/>
          <p:nvPr/>
        </p:nvSpPr>
        <p:spPr>
          <a:xfrm>
            <a:off x="7076734" y="4395736"/>
            <a:ext cx="1225335" cy="1229636"/>
          </a:xfrm>
          <a:prstGeom prst="cube">
            <a:avLst>
              <a:gd name="adj" fmla="val 89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7426723" y="3982368"/>
            <a:ext cx="11653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 smtClean="0"/>
              <a:t>6x6x256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8913875" y="4177738"/>
            <a:ext cx="447918" cy="1910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/>
          <p:nvPr/>
        </p:nvCxnSpPr>
        <p:spPr>
          <a:xfrm>
            <a:off x="7820045" y="5274178"/>
            <a:ext cx="964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8261131" y="4746777"/>
            <a:ext cx="3414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FC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9408931" y="5237307"/>
            <a:ext cx="69113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9559210" y="4712000"/>
            <a:ext cx="3414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FC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184459" y="4197075"/>
            <a:ext cx="447918" cy="1910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1455043" y="4541168"/>
            <a:ext cx="447918" cy="12637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/>
          <p:nvPr/>
        </p:nvCxnSpPr>
        <p:spPr>
          <a:xfrm flipV="1">
            <a:off x="10726236" y="5227033"/>
            <a:ext cx="69113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8804410" y="6180628"/>
            <a:ext cx="6668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400" dirty="0" smtClean="0">
                <a:latin typeface="Segoe UI"/>
              </a:rPr>
              <a:t>4096</a:t>
            </a:r>
            <a:endParaRPr lang="en-US" altLang="zh-TW" sz="2400" dirty="0">
              <a:latin typeface="Segoe UI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0074993" y="6193597"/>
            <a:ext cx="6668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400" dirty="0" smtClean="0">
                <a:latin typeface="Segoe UI"/>
              </a:rPr>
              <a:t>4096</a:t>
            </a:r>
            <a:endParaRPr lang="en-US" altLang="zh-TW" sz="2400" dirty="0">
              <a:latin typeface="Segoe UI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1378623" y="5845493"/>
            <a:ext cx="6668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400" dirty="0" smtClean="0">
                <a:solidFill>
                  <a:srgbClr val="FF0000"/>
                </a:solidFill>
                <a:latin typeface="Segoe UI"/>
              </a:rPr>
              <a:t>1000</a:t>
            </a:r>
            <a:endParaRPr lang="en-US" altLang="zh-TW" sz="2400" dirty="0">
              <a:solidFill>
                <a:srgbClr val="FF0000"/>
              </a:solidFill>
              <a:latin typeface="Segoe UI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1261852" y="6153002"/>
            <a:ext cx="9217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218987">
              <a:spcBef>
                <a:spcPct val="20000"/>
              </a:spcBef>
              <a:buSzPct val="80000"/>
            </a:pPr>
            <a:r>
              <a:rPr lang="en-US" altLang="zh-TW" sz="2000" dirty="0" err="1" smtClean="0">
                <a:latin typeface="Segoe UI"/>
              </a:rPr>
              <a:t>Softmax</a:t>
            </a:r>
            <a:endParaRPr lang="en-US" altLang="zh-TW" sz="2000" dirty="0">
              <a:latin typeface="Segoe UI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44549" y="375954"/>
            <a:ext cx="157549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Segoe UI"/>
              </a:rPr>
              <a:t>Normalize</a:t>
            </a:r>
          </a:p>
        </p:txBody>
      </p:sp>
      <p:sp>
        <p:nvSpPr>
          <p:cNvPr id="85" name="矩形 84"/>
          <p:cNvSpPr/>
          <p:nvPr/>
        </p:nvSpPr>
        <p:spPr>
          <a:xfrm>
            <a:off x="10503510" y="406375"/>
            <a:ext cx="157549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98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Segoe UI"/>
              </a:rPr>
              <a:t>Normalize</a:t>
            </a:r>
          </a:p>
        </p:txBody>
      </p:sp>
    </p:spTree>
    <p:extLst>
      <p:ext uri="{BB962C8B-B14F-4D97-AF65-F5344CB8AC3E}">
        <p14:creationId xmlns:p14="http://schemas.microsoft.com/office/powerpoint/2010/main" val="37873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239056" y="159072"/>
            <a:ext cx="3365024" cy="896477"/>
            <a:chOff x="4781240" y="281415"/>
            <a:chExt cx="3365024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AlexNet</a:t>
              </a:r>
              <a:r>
                <a:rPr kumimoji="0" lang="zh-TW" alt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實作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喵魂体W" panose="00020600040101010101" pitchFamily="18" charset="-122"/>
                <a:ea typeface="汉仪喵魂体W" panose="00020600040101010101" pitchFamily="18" charset="-122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4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35</a:t>
            </a:fld>
            <a:endParaRPr lang="zh-TW" altLang="en-US" sz="160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688" y="1837405"/>
            <a:ext cx="5382982" cy="371330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62" y="2374417"/>
            <a:ext cx="5185483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239056" y="159072"/>
            <a:ext cx="3365024" cy="896477"/>
            <a:chOff x="4781240" y="281415"/>
            <a:chExt cx="3365024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AlexNet</a:t>
              </a:r>
              <a:r>
                <a:rPr kumimoji="0" lang="zh-TW" alt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實作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喵魂体W" panose="00020600040101010101" pitchFamily="18" charset="-122"/>
                <a:ea typeface="汉仪喵魂体W" panose="00020600040101010101" pitchFamily="18" charset="-122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4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36</a:t>
            </a:fld>
            <a:endParaRPr lang="zh-TW" altLang="en-US" sz="160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6" y="2042502"/>
            <a:ext cx="10118751" cy="32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239056" y="159072"/>
            <a:ext cx="3365024" cy="896477"/>
            <a:chOff x="4781240" y="281415"/>
            <a:chExt cx="3365024" cy="896477"/>
          </a:xfrm>
        </p:grpSpPr>
        <p:sp>
          <p:nvSpPr>
            <p:cNvPr id="28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781240" y="339862"/>
              <a:ext cx="3365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AlexNet</a:t>
              </a:r>
              <a:r>
                <a:rPr kumimoji="0" lang="zh-TW" alt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喵魂体W" panose="00020600040101010101" pitchFamily="18" charset="-122"/>
                  <a:ea typeface="汉仪喵魂体W" panose="00020600040101010101" pitchFamily="18" charset="-122"/>
                  <a:cs typeface="+mn-cs"/>
                </a:rPr>
                <a:t>實作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喵魂体W" panose="00020600040101010101" pitchFamily="18" charset="-122"/>
                <a:ea typeface="汉仪喵魂体W" panose="00020600040101010101" pitchFamily="18" charset="-122"/>
                <a:cs typeface="+mn-cs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4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37</a:t>
            </a:fld>
            <a:endParaRPr lang="zh-TW" altLang="en-US" sz="160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67" y="1629606"/>
            <a:ext cx="5875588" cy="4165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8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316574" y="89498"/>
            <a:ext cx="2216068" cy="896477"/>
            <a:chOff x="4987966" y="281415"/>
            <a:chExt cx="2216068" cy="896477"/>
          </a:xfrm>
        </p:grpSpPr>
        <p:sp>
          <p:nvSpPr>
            <p:cNvPr id="5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5490709" y="36958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簡介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37" name="內容版面配置區 2"/>
          <p:cNvSpPr txBox="1">
            <a:spLocks/>
          </p:cNvSpPr>
          <p:nvPr/>
        </p:nvSpPr>
        <p:spPr>
          <a:xfrm>
            <a:off x="1206610" y="1940230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Alex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Krizhevsky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設計，與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Ilya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Sutskever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Alex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的導師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Geoffrey Everest Hinton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共同發表，於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日舉行的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比賽中，達到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15.3%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最低錯誤率。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層數加深能有效提升效能。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3684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316574" y="89498"/>
            <a:ext cx="2216068" cy="896477"/>
            <a:chOff x="4987966" y="281415"/>
            <a:chExt cx="2216068" cy="896477"/>
          </a:xfrm>
        </p:grpSpPr>
        <p:sp>
          <p:nvSpPr>
            <p:cNvPr id="5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5490709" y="36958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簡介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048568" y="6423142"/>
            <a:ext cx="3673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https://www.itread01.com/content/1546584428.html</a:t>
            </a:r>
            <a:endParaRPr lang="zh-TW" alt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80" y="1402533"/>
            <a:ext cx="7964762" cy="48037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64396" y="1082616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ILSVRC</a:t>
            </a:r>
            <a:r>
              <a:rPr lang="zh-TW" altLang="en-US" sz="2400" dirty="0" smtClean="0"/>
              <a:t>競賽</a:t>
            </a:r>
            <a:r>
              <a:rPr lang="en-US" altLang="zh-TW" sz="2400" dirty="0" smtClean="0"/>
              <a:t>(2010</a:t>
            </a:r>
            <a:r>
              <a:rPr lang="zh-TW" altLang="en-US" sz="2400" dirty="0" smtClean="0"/>
              <a:t>年</a:t>
            </a:r>
            <a:r>
              <a:rPr lang="en-US" altLang="zh-TW" sz="2400" dirty="0" smtClean="0"/>
              <a:t>~2017</a:t>
            </a:r>
            <a:r>
              <a:rPr lang="zh-TW" altLang="en-US" sz="2400" dirty="0" smtClean="0"/>
              <a:t>年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96428" y="5774446"/>
            <a:ext cx="1870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VGG</a:t>
            </a:r>
          </a:p>
          <a:p>
            <a:pPr algn="ctr" defTabSz="457200"/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(2014) </a:t>
            </a:r>
            <a:endParaRPr lang="en-US" altLang="zh-TW" sz="2000" b="1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3487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316574" y="89498"/>
            <a:ext cx="2216068" cy="896477"/>
            <a:chOff x="4987966" y="281415"/>
            <a:chExt cx="2216068" cy="896477"/>
          </a:xfrm>
        </p:grpSpPr>
        <p:sp>
          <p:nvSpPr>
            <p:cNvPr id="5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5490709" y="36958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簡介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86734" y="761668"/>
            <a:ext cx="1652144" cy="5620695"/>
            <a:chOff x="8646559" y="775908"/>
            <a:chExt cx="1652144" cy="5620695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3242" y="1263252"/>
              <a:ext cx="840310" cy="4276800"/>
            </a:xfrm>
            <a:prstGeom prst="rect">
              <a:avLst/>
            </a:prstGeom>
          </p:spPr>
        </p:pic>
        <p:sp>
          <p:nvSpPr>
            <p:cNvPr id="32" name="文字方塊 31"/>
            <p:cNvSpPr txBox="1"/>
            <p:nvPr/>
          </p:nvSpPr>
          <p:spPr>
            <a:xfrm>
              <a:off x="8923190" y="5565606"/>
              <a:ext cx="11575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Taipei</a:t>
              </a:r>
            </a:p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101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646559" y="775908"/>
              <a:ext cx="1652144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101 layers</a:t>
              </a:r>
              <a:endParaRPr lang="zh-TW" altLang="en-US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239322" y="5167858"/>
            <a:ext cx="1962609" cy="1228745"/>
            <a:chOff x="1688489" y="5152085"/>
            <a:chExt cx="1962609" cy="1228745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826524" y="5395734"/>
              <a:ext cx="255600" cy="84142"/>
            </a:xfrm>
            <a:prstGeom prst="rect">
              <a:avLst/>
            </a:prstGeom>
          </p:spPr>
        </p:pic>
        <p:grpSp>
          <p:nvGrpSpPr>
            <p:cNvPr id="38" name="群組 37"/>
            <p:cNvGrpSpPr/>
            <p:nvPr/>
          </p:nvGrpSpPr>
          <p:grpSpPr>
            <a:xfrm>
              <a:off x="1688489" y="5152085"/>
              <a:ext cx="1962609" cy="1228745"/>
              <a:chOff x="1688489" y="5152085"/>
              <a:chExt cx="1962609" cy="1228745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2202024" y="5549833"/>
                <a:ext cx="14490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altLang="zh-TW" sz="2400" dirty="0" err="1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AlexNet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(2012)</a:t>
                </a:r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1688489" y="5152085"/>
                <a:ext cx="127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16.4%</a:t>
                </a:r>
                <a:endParaRPr lang="zh-TW" altLang="en-US" sz="24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39" name="群組 38"/>
          <p:cNvGrpSpPr/>
          <p:nvPr/>
        </p:nvGrpSpPr>
        <p:grpSpPr>
          <a:xfrm>
            <a:off x="3068985" y="4788765"/>
            <a:ext cx="2058766" cy="1621624"/>
            <a:chOff x="3293119" y="4759205"/>
            <a:chExt cx="2058766" cy="1621624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4341241" y="4759205"/>
              <a:ext cx="149627" cy="806400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3481623" y="5549832"/>
              <a:ext cx="18702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VGG </a:t>
              </a:r>
            </a:p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(2014)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293119" y="4912273"/>
              <a:ext cx="127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7.3%</a:t>
              </a:r>
              <a:endParaRPr lang="zh-TW" altLang="en-US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813319" y="4697740"/>
            <a:ext cx="2450981" cy="1684623"/>
            <a:chOff x="4730070" y="4667177"/>
            <a:chExt cx="2450981" cy="1684623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5489359" y="5020700"/>
              <a:ext cx="932400" cy="225354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4730070" y="5520803"/>
              <a:ext cx="24509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GoogleNet</a:t>
              </a: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</a:t>
              </a:r>
            </a:p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(2014)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783186" y="4923686"/>
              <a:ext cx="127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6.7%</a:t>
              </a:r>
              <a:endParaRPr lang="zh-TW" altLang="en-US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304761" y="-859097"/>
            <a:ext cx="2897294" cy="7241460"/>
            <a:chOff x="6068153" y="-866250"/>
            <a:chExt cx="2897294" cy="7241460"/>
          </a:xfrm>
        </p:grpSpPr>
        <p:sp>
          <p:nvSpPr>
            <p:cNvPr id="29" name="文字方塊 28"/>
            <p:cNvSpPr txBox="1"/>
            <p:nvPr/>
          </p:nvSpPr>
          <p:spPr>
            <a:xfrm>
              <a:off x="6068153" y="801588"/>
              <a:ext cx="1652144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152 layers</a:t>
              </a:r>
              <a:endParaRPr lang="zh-TW" altLang="en-US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6514465" y="-866250"/>
              <a:ext cx="2450982" cy="7241460"/>
              <a:chOff x="6514465" y="-866250"/>
              <a:chExt cx="2450982" cy="7241460"/>
            </a:xfrm>
          </p:grpSpPr>
          <p:sp>
            <p:nvSpPr>
              <p:cNvPr id="30" name="文字方塊 29"/>
              <p:cNvSpPr txBox="1"/>
              <p:nvPr/>
            </p:nvSpPr>
            <p:spPr>
              <a:xfrm>
                <a:off x="6514465" y="3877629"/>
                <a:ext cx="127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3.57%</a:t>
                </a:r>
                <a:endParaRPr lang="zh-TW" altLang="en-US" sz="24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6514466" y="5544213"/>
                <a:ext cx="24509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Residual Net </a:t>
                </a:r>
              </a:p>
              <a:p>
                <a:pPr algn="ctr"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(2015)</a:t>
                </a:r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08135" y="-866250"/>
                <a:ext cx="454038" cy="6480000"/>
              </a:xfrm>
              <a:prstGeom prst="rect">
                <a:avLst/>
              </a:prstGeom>
            </p:spPr>
          </p:pic>
        </p:grpSp>
      </p:grpSp>
      <p:sp>
        <p:nvSpPr>
          <p:cNvPr id="46" name="矩形 45"/>
          <p:cNvSpPr/>
          <p:nvPr/>
        </p:nvSpPr>
        <p:spPr>
          <a:xfrm>
            <a:off x="7386073" y="6378830"/>
            <a:ext cx="4565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http://speech.ee.ntu.edu.tw/~tlkagk/courses_ML17.html</a:t>
            </a:r>
          </a:p>
        </p:txBody>
      </p:sp>
      <p:sp>
        <p:nvSpPr>
          <p:cNvPr id="37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6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85245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316574" y="89498"/>
            <a:ext cx="2216068" cy="896477"/>
            <a:chOff x="4987966" y="281415"/>
            <a:chExt cx="2216068" cy="896477"/>
          </a:xfrm>
        </p:grpSpPr>
        <p:sp>
          <p:nvSpPr>
            <p:cNvPr id="5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5490711" y="36958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000" dirty="0" smtClean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簡介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7" name="內容版面配置區 2"/>
          <p:cNvSpPr txBox="1">
            <a:spLocks/>
          </p:cNvSpPr>
          <p:nvPr/>
        </p:nvSpPr>
        <p:spPr>
          <a:xfrm>
            <a:off x="850126" y="1255145"/>
            <a:ext cx="10491747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，包含超過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萬張有正確標記的影像，類別超過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22,000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競賽挑出其中一部份，共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種類別、每種類別有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張左右的影像，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萬張、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Set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萬張、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Set 1.5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萬張。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7</a:t>
            </a:fld>
            <a:endParaRPr lang="zh-TW" altLang="en-US" sz="16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44" y="3316163"/>
            <a:ext cx="7593910" cy="30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076738" y="1195692"/>
            <a:ext cx="10303565" cy="11896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AlexNet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256x256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的圖片都裁切出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227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227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的大小，再水平翻轉得到比原資料集多的資料數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631" y="2810622"/>
            <a:ext cx="7050992" cy="3400577"/>
          </a:xfrm>
          <a:prstGeom prst="rect">
            <a:avLst/>
          </a:prstGeom>
        </p:spPr>
      </p:pic>
      <p:grpSp>
        <p:nvGrpSpPr>
          <p:cNvPr id="10" name="组合 42">
            <a:extLst>
              <a:ext uri="{FF2B5EF4-FFF2-40B4-BE49-F238E27FC236}">
                <a16:creationId xmlns:a16="http://schemas.microsoft.com/office/drawing/2014/main" id="{F5D43100-D6CC-4F91-97B4-FA1D696D1494}"/>
              </a:ext>
            </a:extLst>
          </p:cNvPr>
          <p:cNvGrpSpPr/>
          <p:nvPr/>
        </p:nvGrpSpPr>
        <p:grpSpPr>
          <a:xfrm>
            <a:off x="306357" y="89498"/>
            <a:ext cx="2236510" cy="896477"/>
            <a:chOff x="4977749" y="281415"/>
            <a:chExt cx="2236510" cy="896477"/>
          </a:xfrm>
        </p:grpSpPr>
        <p:sp>
          <p:nvSpPr>
            <p:cNvPr id="11" name="Freeform 145">
              <a:extLst>
                <a:ext uri="{FF2B5EF4-FFF2-40B4-BE49-F238E27FC236}">
                  <a16:creationId xmlns:a16="http://schemas.microsoft.com/office/drawing/2014/main" id="{FA4B5AC7-50C9-46C6-9E73-4640297BEBAB}"/>
                </a:ext>
              </a:extLst>
            </p:cNvPr>
            <p:cNvSpPr>
              <a:spLocks/>
            </p:cNvSpPr>
            <p:nvPr/>
          </p:nvSpPr>
          <p:spPr bwMode="auto">
            <a:xfrm rot="935833">
              <a:off x="4987966" y="281415"/>
              <a:ext cx="2216068" cy="896477"/>
            </a:xfrm>
            <a:custGeom>
              <a:avLst/>
              <a:gdLst>
                <a:gd name="T0" fmla="*/ 466 w 483"/>
                <a:gd name="T1" fmla="*/ 104 h 300"/>
                <a:gd name="T2" fmla="*/ 417 w 483"/>
                <a:gd name="T3" fmla="*/ 121 h 300"/>
                <a:gd name="T4" fmla="*/ 407 w 483"/>
                <a:gd name="T5" fmla="*/ 119 h 300"/>
                <a:gd name="T6" fmla="*/ 303 w 483"/>
                <a:gd name="T7" fmla="*/ 150 h 300"/>
                <a:gd name="T8" fmla="*/ 214 w 483"/>
                <a:gd name="T9" fmla="*/ 187 h 300"/>
                <a:gd name="T10" fmla="*/ 120 w 483"/>
                <a:gd name="T11" fmla="*/ 240 h 300"/>
                <a:gd name="T12" fmla="*/ 290 w 483"/>
                <a:gd name="T13" fmla="*/ 152 h 300"/>
                <a:gd name="T14" fmla="*/ 394 w 483"/>
                <a:gd name="T15" fmla="*/ 118 h 300"/>
                <a:gd name="T16" fmla="*/ 394 w 483"/>
                <a:gd name="T17" fmla="*/ 97 h 300"/>
                <a:gd name="T18" fmla="*/ 424 w 483"/>
                <a:gd name="T19" fmla="*/ 86 h 300"/>
                <a:gd name="T20" fmla="*/ 418 w 483"/>
                <a:gd name="T21" fmla="*/ 66 h 300"/>
                <a:gd name="T22" fmla="*/ 380 w 483"/>
                <a:gd name="T23" fmla="*/ 74 h 300"/>
                <a:gd name="T24" fmla="*/ 386 w 483"/>
                <a:gd name="T25" fmla="*/ 71 h 300"/>
                <a:gd name="T26" fmla="*/ 378 w 483"/>
                <a:gd name="T27" fmla="*/ 53 h 300"/>
                <a:gd name="T28" fmla="*/ 218 w 483"/>
                <a:gd name="T29" fmla="*/ 119 h 300"/>
                <a:gd name="T30" fmla="*/ 183 w 483"/>
                <a:gd name="T31" fmla="*/ 133 h 300"/>
                <a:gd name="T32" fmla="*/ 84 w 483"/>
                <a:gd name="T33" fmla="*/ 185 h 300"/>
                <a:gd name="T34" fmla="*/ 193 w 483"/>
                <a:gd name="T35" fmla="*/ 117 h 300"/>
                <a:gd name="T36" fmla="*/ 434 w 483"/>
                <a:gd name="T37" fmla="*/ 20 h 300"/>
                <a:gd name="T38" fmla="*/ 427 w 483"/>
                <a:gd name="T39" fmla="*/ 3 h 300"/>
                <a:gd name="T40" fmla="*/ 142 w 483"/>
                <a:gd name="T41" fmla="*/ 124 h 300"/>
                <a:gd name="T42" fmla="*/ 23 w 483"/>
                <a:gd name="T43" fmla="*/ 195 h 300"/>
                <a:gd name="T44" fmla="*/ 29 w 483"/>
                <a:gd name="T45" fmla="*/ 202 h 300"/>
                <a:gd name="T46" fmla="*/ 43 w 483"/>
                <a:gd name="T47" fmla="*/ 193 h 300"/>
                <a:gd name="T48" fmla="*/ 9 w 483"/>
                <a:gd name="T49" fmla="*/ 223 h 300"/>
                <a:gd name="T50" fmla="*/ 21 w 483"/>
                <a:gd name="T51" fmla="*/ 239 h 300"/>
                <a:gd name="T52" fmla="*/ 22 w 483"/>
                <a:gd name="T53" fmla="*/ 238 h 300"/>
                <a:gd name="T54" fmla="*/ 16 w 483"/>
                <a:gd name="T55" fmla="*/ 244 h 300"/>
                <a:gd name="T56" fmla="*/ 29 w 483"/>
                <a:gd name="T57" fmla="*/ 260 h 300"/>
                <a:gd name="T58" fmla="*/ 32 w 483"/>
                <a:gd name="T59" fmla="*/ 259 h 300"/>
                <a:gd name="T60" fmla="*/ 45 w 483"/>
                <a:gd name="T61" fmla="*/ 267 h 300"/>
                <a:gd name="T62" fmla="*/ 51 w 483"/>
                <a:gd name="T63" fmla="*/ 265 h 300"/>
                <a:gd name="T64" fmla="*/ 35 w 483"/>
                <a:gd name="T65" fmla="*/ 279 h 300"/>
                <a:gd name="T66" fmla="*/ 45 w 483"/>
                <a:gd name="T67" fmla="*/ 297 h 300"/>
                <a:gd name="T68" fmla="*/ 124 w 483"/>
                <a:gd name="T69" fmla="*/ 262 h 300"/>
                <a:gd name="T70" fmla="*/ 128 w 483"/>
                <a:gd name="T71" fmla="*/ 262 h 300"/>
                <a:gd name="T72" fmla="*/ 472 w 483"/>
                <a:gd name="T73" fmla="*/ 122 h 300"/>
                <a:gd name="T74" fmla="*/ 466 w 483"/>
                <a:gd name="T75" fmla="*/ 10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300">
                  <a:moveTo>
                    <a:pt x="466" y="104"/>
                  </a:moveTo>
                  <a:cubicBezTo>
                    <a:pt x="450" y="109"/>
                    <a:pt x="433" y="115"/>
                    <a:pt x="417" y="121"/>
                  </a:cubicBezTo>
                  <a:cubicBezTo>
                    <a:pt x="414" y="119"/>
                    <a:pt x="411" y="118"/>
                    <a:pt x="407" y="119"/>
                  </a:cubicBezTo>
                  <a:cubicBezTo>
                    <a:pt x="371" y="125"/>
                    <a:pt x="337" y="137"/>
                    <a:pt x="303" y="150"/>
                  </a:cubicBezTo>
                  <a:cubicBezTo>
                    <a:pt x="272" y="161"/>
                    <a:pt x="242" y="173"/>
                    <a:pt x="214" y="187"/>
                  </a:cubicBezTo>
                  <a:cubicBezTo>
                    <a:pt x="182" y="203"/>
                    <a:pt x="151" y="223"/>
                    <a:pt x="120" y="240"/>
                  </a:cubicBezTo>
                  <a:cubicBezTo>
                    <a:pt x="173" y="205"/>
                    <a:pt x="231" y="175"/>
                    <a:pt x="290" y="152"/>
                  </a:cubicBezTo>
                  <a:cubicBezTo>
                    <a:pt x="325" y="140"/>
                    <a:pt x="360" y="129"/>
                    <a:pt x="394" y="118"/>
                  </a:cubicBezTo>
                  <a:cubicBezTo>
                    <a:pt x="406" y="115"/>
                    <a:pt x="403" y="100"/>
                    <a:pt x="394" y="97"/>
                  </a:cubicBezTo>
                  <a:cubicBezTo>
                    <a:pt x="404" y="94"/>
                    <a:pt x="414" y="90"/>
                    <a:pt x="424" y="86"/>
                  </a:cubicBezTo>
                  <a:cubicBezTo>
                    <a:pt x="436" y="81"/>
                    <a:pt x="432" y="64"/>
                    <a:pt x="418" y="66"/>
                  </a:cubicBezTo>
                  <a:cubicBezTo>
                    <a:pt x="405" y="68"/>
                    <a:pt x="392" y="70"/>
                    <a:pt x="380" y="74"/>
                  </a:cubicBezTo>
                  <a:cubicBezTo>
                    <a:pt x="382" y="73"/>
                    <a:pt x="384" y="72"/>
                    <a:pt x="386" y="71"/>
                  </a:cubicBezTo>
                  <a:cubicBezTo>
                    <a:pt x="397" y="66"/>
                    <a:pt x="389" y="51"/>
                    <a:pt x="378" y="53"/>
                  </a:cubicBezTo>
                  <a:cubicBezTo>
                    <a:pt x="322" y="64"/>
                    <a:pt x="270" y="92"/>
                    <a:pt x="218" y="119"/>
                  </a:cubicBezTo>
                  <a:cubicBezTo>
                    <a:pt x="206" y="123"/>
                    <a:pt x="195" y="128"/>
                    <a:pt x="183" y="133"/>
                  </a:cubicBezTo>
                  <a:cubicBezTo>
                    <a:pt x="149" y="148"/>
                    <a:pt x="116" y="167"/>
                    <a:pt x="84" y="185"/>
                  </a:cubicBezTo>
                  <a:cubicBezTo>
                    <a:pt x="118" y="159"/>
                    <a:pt x="155" y="137"/>
                    <a:pt x="193" y="117"/>
                  </a:cubicBezTo>
                  <a:cubicBezTo>
                    <a:pt x="274" y="85"/>
                    <a:pt x="357" y="60"/>
                    <a:pt x="434" y="20"/>
                  </a:cubicBezTo>
                  <a:cubicBezTo>
                    <a:pt x="443" y="15"/>
                    <a:pt x="436" y="0"/>
                    <a:pt x="427" y="3"/>
                  </a:cubicBezTo>
                  <a:cubicBezTo>
                    <a:pt x="330" y="35"/>
                    <a:pt x="231" y="71"/>
                    <a:pt x="142" y="124"/>
                  </a:cubicBezTo>
                  <a:cubicBezTo>
                    <a:pt x="100" y="143"/>
                    <a:pt x="60" y="166"/>
                    <a:pt x="23" y="195"/>
                  </a:cubicBezTo>
                  <a:cubicBezTo>
                    <a:pt x="19" y="198"/>
                    <a:pt x="24" y="205"/>
                    <a:pt x="29" y="202"/>
                  </a:cubicBezTo>
                  <a:cubicBezTo>
                    <a:pt x="33" y="199"/>
                    <a:pt x="38" y="196"/>
                    <a:pt x="43" y="193"/>
                  </a:cubicBezTo>
                  <a:cubicBezTo>
                    <a:pt x="31" y="202"/>
                    <a:pt x="20" y="213"/>
                    <a:pt x="9" y="223"/>
                  </a:cubicBezTo>
                  <a:cubicBezTo>
                    <a:pt x="0" y="232"/>
                    <a:pt x="11" y="243"/>
                    <a:pt x="21" y="239"/>
                  </a:cubicBezTo>
                  <a:cubicBezTo>
                    <a:pt x="21" y="239"/>
                    <a:pt x="21" y="238"/>
                    <a:pt x="22" y="238"/>
                  </a:cubicBezTo>
                  <a:cubicBezTo>
                    <a:pt x="20" y="240"/>
                    <a:pt x="18" y="242"/>
                    <a:pt x="16" y="244"/>
                  </a:cubicBezTo>
                  <a:cubicBezTo>
                    <a:pt x="9" y="254"/>
                    <a:pt x="18" y="265"/>
                    <a:pt x="29" y="260"/>
                  </a:cubicBezTo>
                  <a:cubicBezTo>
                    <a:pt x="30" y="260"/>
                    <a:pt x="31" y="259"/>
                    <a:pt x="32" y="259"/>
                  </a:cubicBezTo>
                  <a:cubicBezTo>
                    <a:pt x="33" y="264"/>
                    <a:pt x="38" y="269"/>
                    <a:pt x="45" y="267"/>
                  </a:cubicBezTo>
                  <a:cubicBezTo>
                    <a:pt x="47" y="267"/>
                    <a:pt x="49" y="266"/>
                    <a:pt x="51" y="265"/>
                  </a:cubicBezTo>
                  <a:cubicBezTo>
                    <a:pt x="45" y="270"/>
                    <a:pt x="40" y="274"/>
                    <a:pt x="35" y="279"/>
                  </a:cubicBezTo>
                  <a:cubicBezTo>
                    <a:pt x="27" y="286"/>
                    <a:pt x="35" y="300"/>
                    <a:pt x="45" y="297"/>
                  </a:cubicBezTo>
                  <a:cubicBezTo>
                    <a:pt x="73" y="288"/>
                    <a:pt x="99" y="276"/>
                    <a:pt x="124" y="262"/>
                  </a:cubicBezTo>
                  <a:cubicBezTo>
                    <a:pt x="126" y="263"/>
                    <a:pt x="127" y="263"/>
                    <a:pt x="128" y="262"/>
                  </a:cubicBezTo>
                  <a:cubicBezTo>
                    <a:pt x="248" y="231"/>
                    <a:pt x="355" y="163"/>
                    <a:pt x="472" y="122"/>
                  </a:cubicBezTo>
                  <a:cubicBezTo>
                    <a:pt x="483" y="118"/>
                    <a:pt x="478" y="100"/>
                    <a:pt x="466" y="1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9B101DC0-C792-4D52-9F8E-25F6BB6085BD}"/>
                </a:ext>
              </a:extLst>
            </p:cNvPr>
            <p:cNvSpPr txBox="1"/>
            <p:nvPr/>
          </p:nvSpPr>
          <p:spPr>
            <a:xfrm>
              <a:off x="4977749" y="36958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000" dirty="0" smtClean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數據擴</a:t>
              </a:r>
              <a:r>
                <a:rPr lang="zh-TW" altLang="en-US" sz="4000" dirty="0">
                  <a:latin typeface="汉仪喵魂体W" panose="00020600040101010101" pitchFamily="18" charset="-122"/>
                  <a:ea typeface="汉仪喵魂体W" panose="00020600040101010101" pitchFamily="18" charset="-122"/>
                </a:rPr>
                <a:t>充</a:t>
              </a:r>
              <a:endParaRPr lang="zh-CN" altLang="en-US" sz="4000" dirty="0">
                <a:latin typeface="汉仪喵魂体W" panose="00020600040101010101" pitchFamily="18" charset="-122"/>
                <a:ea typeface="汉仪喵魂体W" panose="00020600040101010101" pitchFamily="18" charset="-122"/>
              </a:endParaRPr>
            </a:p>
          </p:txBody>
        </p:sp>
      </p:grpSp>
      <p:sp>
        <p:nvSpPr>
          <p:cNvPr id="13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8</a:t>
            </a:fld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35510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F027A450-CD6B-4746-9A03-CC7AE88D51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75050" y="2906714"/>
            <a:ext cx="1042988" cy="1044575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FEFA0EC-4E8B-4CF8-9959-E91D808577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63950" y="2997200"/>
            <a:ext cx="865188" cy="863600"/>
          </a:xfrm>
          <a:prstGeom prst="ellipse">
            <a:avLst/>
          </a:prstGeom>
          <a:solidFill>
            <a:schemeClr val="accent2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noProof="0" dirty="0" smtClean="0">
                <a:solidFill>
                  <a:prstClr val="white"/>
                </a:solidFill>
                <a:latin typeface="Impact" pitchFamily="34" charset="0"/>
                <a:ea typeface="宋体" panose="02010600030101010101" pitchFamily="2" charset="-122"/>
              </a:rPr>
              <a:t>2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076" name="直接连接符 16">
            <a:extLst>
              <a:ext uri="{FF2B5EF4-FFF2-40B4-BE49-F238E27FC236}">
                <a16:creationId xmlns:a16="http://schemas.microsoft.com/office/drawing/2014/main" id="{AC8BA5D3-50FA-4643-9328-499D8CCB3D8D}"/>
              </a:ext>
            </a:extLst>
          </p:cNvPr>
          <p:cNvCxnSpPr>
            <a:cxnSpLocks noChangeShapeType="1"/>
            <a:stCxn id="15" idx="6"/>
          </p:cNvCxnSpPr>
          <p:nvPr>
            <p:custDataLst>
              <p:tags r:id="rId4"/>
            </p:custDataLst>
          </p:nvPr>
        </p:nvCxnSpPr>
        <p:spPr bwMode="auto">
          <a:xfrm>
            <a:off x="4618038" y="3429000"/>
            <a:ext cx="3998912" cy="0"/>
          </a:xfrm>
          <a:prstGeom prst="line">
            <a:avLst/>
          </a:prstGeom>
          <a:noFill/>
          <a:ln w="28575" algn="ctr">
            <a:solidFill>
              <a:schemeClr val="accent6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D16F263-6911-49F3-801A-96D42981CD4B}"/>
              </a:ext>
            </a:extLst>
          </p:cNvPr>
          <p:cNvSpPr/>
          <p:nvPr/>
        </p:nvSpPr>
        <p:spPr>
          <a:xfrm>
            <a:off x="5134320" y="2675973"/>
            <a:ext cx="2241974" cy="150605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AlexNet</a:t>
            </a:r>
            <a:r>
              <a:rPr lang="zh-TW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微软雅黑"/>
              </a:rPr>
              <a:t>架構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06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  <p:tag name="MH_ORDER" val="Oval 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  <p:tag name="MH_ORDER" val="直接连接符 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  <p:tag name="MH_ORDER" val="Oval 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  <p:tag name="MH_ORDER" val="Oval 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  <p:tag name="MH_ORDER" val="直接连接符 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  <p:tag name="MH_ORDER" val="Oval 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  <p:tag name="MH_ORDER" val="Oval 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  <p:tag name="MH_ORDER" val="直接连接符 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538"/>
  <p:tag name="MH_LIBRARY" val="GRAPHIC"/>
  <p:tag name="MH_TYPE" val="SubTitle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538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538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538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538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538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03305"/>
  <p:tag name="MH_LIBRARY" val="GRAPHIC"/>
  <p:tag name="MH_ORDER" val="Oval 14"/>
</p:tagLst>
</file>

<file path=ppt/theme/theme1.xml><?xml version="1.0" encoding="utf-8"?>
<a:theme xmlns:a="http://schemas.openxmlformats.org/drawingml/2006/main" name="1_Office 主题​​">
  <a:themeElements>
    <a:clrScheme name="自定义 4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8F90"/>
      </a:accent1>
      <a:accent2>
        <a:srgbClr val="AEC86D"/>
      </a:accent2>
      <a:accent3>
        <a:srgbClr val="ECC261"/>
      </a:accent3>
      <a:accent4>
        <a:srgbClr val="82C3C3"/>
      </a:accent4>
      <a:accent5>
        <a:srgbClr val="E38F90"/>
      </a:accent5>
      <a:accent6>
        <a:srgbClr val="AEC86D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4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8F90"/>
      </a:accent1>
      <a:accent2>
        <a:srgbClr val="AEC86D"/>
      </a:accent2>
      <a:accent3>
        <a:srgbClr val="ECC261"/>
      </a:accent3>
      <a:accent4>
        <a:srgbClr val="82C3C3"/>
      </a:accent4>
      <a:accent5>
        <a:srgbClr val="E38F90"/>
      </a:accent5>
      <a:accent6>
        <a:srgbClr val="AEC86D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1105</Words>
  <Application>Microsoft Office PowerPoint</Application>
  <PresentationFormat>寬螢幕</PresentationFormat>
  <Paragraphs>410</Paragraphs>
  <Slides>37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37</vt:i4>
      </vt:variant>
    </vt:vector>
  </HeadingPairs>
  <TitlesOfParts>
    <vt:vector size="54" baseType="lpstr">
      <vt:lpstr>等线</vt:lpstr>
      <vt:lpstr>Microsoft YaHei</vt:lpstr>
      <vt:lpstr>SimSun</vt:lpstr>
      <vt:lpstr>汉仪喵魂体W</vt:lpstr>
      <vt:lpstr>微軟正黑體</vt:lpstr>
      <vt:lpstr>新細明體</vt:lpstr>
      <vt:lpstr>Arial</vt:lpstr>
      <vt:lpstr>Calibri</vt:lpstr>
      <vt:lpstr>Calibri Light</vt:lpstr>
      <vt:lpstr>Cambria Math</vt:lpstr>
      <vt:lpstr>Courier New</vt:lpstr>
      <vt:lpstr>Impact</vt:lpstr>
      <vt:lpstr>Segoe UI</vt:lpstr>
      <vt:lpstr>Segoe UI Light</vt:lpstr>
      <vt:lpstr>1_Office 主题​​</vt:lpstr>
      <vt:lpstr>Office 主题​​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蘇慧芸</dc:creator>
  <cp:keywords/>
  <dc:description/>
  <cp:lastModifiedBy>user</cp:lastModifiedBy>
  <cp:revision>287</cp:revision>
  <dcterms:created xsi:type="dcterms:W3CDTF">2017-06-27T02:07:53Z</dcterms:created>
  <dcterms:modified xsi:type="dcterms:W3CDTF">2021-05-10T03:45:39Z</dcterms:modified>
</cp:coreProperties>
</file>