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519" r:id="rId2"/>
    <p:sldId id="525" r:id="rId3"/>
    <p:sldId id="533" r:id="rId4"/>
    <p:sldId id="584" r:id="rId5"/>
    <p:sldId id="585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3" r:id="rId22"/>
    <p:sldId id="604" r:id="rId23"/>
    <p:sldId id="606" r:id="rId24"/>
    <p:sldId id="607" r:id="rId25"/>
    <p:sldId id="608" r:id="rId26"/>
    <p:sldId id="609" r:id="rId27"/>
    <p:sldId id="610" r:id="rId28"/>
    <p:sldId id="611" r:id="rId29"/>
    <p:sldId id="612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25" r:id="rId43"/>
    <p:sldId id="586" r:id="rId44"/>
  </p:sldIdLst>
  <p:sldSz cx="9906000" cy="6858000" type="A4"/>
  <p:notesSz cx="6797675" cy="987425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pos="6068">
          <p15:clr>
            <a:srgbClr val="A4A3A4"/>
          </p15:clr>
        </p15:guide>
        <p15:guide id="5" pos="172">
          <p15:clr>
            <a:srgbClr val="A4A3A4"/>
          </p15:clr>
        </p15:guide>
        <p15:guide id="6" pos="4390">
          <p15:clr>
            <a:srgbClr val="A4A3A4"/>
          </p15:clr>
        </p15:guide>
        <p15:guide id="7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AF1"/>
    <a:srgbClr val="FF7C80"/>
    <a:srgbClr val="3D7EB9"/>
    <a:srgbClr val="1F4D77"/>
    <a:srgbClr val="CADDE8"/>
    <a:srgbClr val="004696"/>
    <a:srgbClr val="005996"/>
    <a:srgbClr val="003570"/>
    <a:srgbClr val="E7F0F5"/>
    <a:srgbClr val="DF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9" autoAdjust="0"/>
    <p:restoredTop sz="94953" autoAdjust="0"/>
  </p:normalViewPr>
  <p:slideViewPr>
    <p:cSldViewPr>
      <p:cViewPr varScale="1">
        <p:scale>
          <a:sx n="108" d="100"/>
          <a:sy n="108" d="100"/>
        </p:scale>
        <p:origin x="1818" y="96"/>
      </p:cViewPr>
      <p:guideLst>
        <p:guide orient="horz" pos="210"/>
        <p:guide orient="horz" pos="4065"/>
        <p:guide orient="horz" pos="845"/>
        <p:guide pos="6068"/>
        <p:guide pos="172"/>
        <p:guide pos="439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5118" y="-13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F1FA-CD35-4E76-94C6-6D9BBDCCB2D3}" type="datetimeFigureOut">
              <a:rPr lang="ko-KR" altLang="en-US" smtClean="0"/>
              <a:pPr/>
              <a:t>2017-09-13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56137-C9D3-42C7-AE38-29DBEADBAA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8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1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77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0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2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19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5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4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03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8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12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94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23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31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75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43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98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35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28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52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13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8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96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7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74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68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46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957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06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5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9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44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407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3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5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5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6137-C9D3-42C7-AE38-29DBEADBAAE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5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7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95DD-316C-4FBD-93B3-0E65BDFBEA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4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95DD-316C-4FBD-93B3-0E65BDFBEA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6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95DD-316C-4FBD-93B3-0E65BDFBEA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06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95DD-316C-4FBD-93B3-0E65BDFBEA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35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9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2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3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95DD-316C-4FBD-93B3-0E65BDFBEA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95DD-316C-4FBD-93B3-0E65BDFBEA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9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95DD-316C-4FBD-93B3-0E65BDFBEA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95DD-316C-4FBD-93B3-0E65BDFBEA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27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344060"/>
            <a:ext cx="8915400" cy="780685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12776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ix고딕 EB" pitchFamily="18" charset="-127"/>
                <a:ea typeface="Rix고딕 EB" pitchFamily="18" charset="-127"/>
              </a:defRPr>
            </a:lvl1pPr>
          </a:lstStyle>
          <a:p>
            <a:r>
              <a:rPr lang="en-US" altLang="ko-KR" dirty="0" err="1"/>
              <a:t>CellZ</a:t>
            </a:r>
            <a:r>
              <a:rPr lang="en-US" altLang="ko-KR" dirty="0"/>
              <a:t> </a:t>
            </a:r>
            <a:fld id="{C92295DD-316C-4FBD-93B3-0E65BDFBEA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2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296" rtl="0" eaLnBrk="1" latinLnBrk="1" hangingPunct="1">
        <a:spcBef>
          <a:spcPct val="0"/>
        </a:spcBef>
        <a:buNone/>
        <a:defRPr sz="4000" kern="1200" spc="-150">
          <a:solidFill>
            <a:schemeClr val="tx1"/>
          </a:solidFill>
          <a:latin typeface="Rix고딕 EB" pitchFamily="18" charset="-127"/>
          <a:ea typeface="Rix고딕 EB" pitchFamily="18" charset="-127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ix고딕 EB" pitchFamily="18" charset="-127"/>
          <a:ea typeface="Rix고딕 EB" pitchFamily="18" charset="-127"/>
          <a:cs typeface="+mn-cs"/>
        </a:defRPr>
      </a:lvl1pPr>
      <a:lvl2pPr marL="742866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Rix고딕 EB" pitchFamily="18" charset="-127"/>
          <a:ea typeface="Rix고딕 EB" pitchFamily="18" charset="-127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Rix고딕 EB" pitchFamily="18" charset="-127"/>
          <a:ea typeface="Rix고딕 EB" pitchFamily="18" charset="-127"/>
          <a:cs typeface="+mn-cs"/>
        </a:defRPr>
      </a:lvl3pPr>
      <a:lvl4pPr marL="1600017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Rix고딕 EB" pitchFamily="18" charset="-127"/>
          <a:ea typeface="Rix고딕 EB" pitchFamily="18" charset="-127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Rix고딕 EB" pitchFamily="18" charset="-127"/>
          <a:ea typeface="Rix고딕 EB" pitchFamily="18" charset="-127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8337376" y="5301208"/>
            <a:ext cx="126015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336664" y="5378356"/>
            <a:ext cx="778226" cy="1997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37376" y="4780863"/>
            <a:ext cx="798295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DATE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09.11.2017</a:t>
            </a:r>
            <a:endParaRPr lang="ko-KR" altLang="en-US" sz="1200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81883"/>
            <a:ext cx="9906000" cy="20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56856" y="476672"/>
            <a:ext cx="2524602" cy="723916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z="3600" spc="-150" dirty="0">
                <a:solidFill>
                  <a:srgbClr val="004696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 </a:t>
            </a:r>
            <a:r>
              <a:rPr lang="en-US" altLang="ko-KR" sz="3600" spc="-150" dirty="0" smtClean="0">
                <a:solidFill>
                  <a:srgbClr val="004696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Block-Chain</a:t>
            </a:r>
            <a:endParaRPr lang="ko-KR" altLang="en-US" sz="3600" spc="-150" dirty="0">
              <a:solidFill>
                <a:srgbClr val="004696"/>
              </a:solidFill>
              <a:latin typeface="+mj-lt"/>
              <a:ea typeface="한컴돋움" panose="02030600000101010101" pitchFamily="18" charset="2"/>
              <a:cs typeface="한컴돋움" panose="02030600000101010101" pitchFamily="18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36664" y="5715065"/>
            <a:ext cx="1462175" cy="19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이봉호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588"/>
            <a:ext cx="9906000" cy="35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303929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처리 흐름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2694336"/>
            <a:ext cx="8568952" cy="41201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4528" y="1409048"/>
            <a:ext cx="866727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</a:t>
            </a:r>
            <a:r>
              <a:rPr lang="ko-KR" altLang="en-US" dirty="0" smtClean="0"/>
              <a:t>그림과 같이 블록체인 네트워크 참가자로서 계좌를 사용하는 사용자 </a:t>
            </a:r>
            <a:r>
              <a:rPr lang="en-US" altLang="ko-KR" dirty="0" smtClean="0"/>
              <a:t>A~F</a:t>
            </a:r>
            <a:r>
              <a:rPr lang="ko-KR" altLang="en-US" dirty="0" smtClean="0"/>
              <a:t>와 블록을 만드는 승인자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채굴자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있는 구성을 가정 원래 사용자와 승인자는 겸할 수 있지만 </a:t>
            </a:r>
            <a:r>
              <a:rPr lang="ko-KR" altLang="en-US" dirty="0" err="1" smtClean="0"/>
              <a:t>알기쉽게</a:t>
            </a:r>
            <a:r>
              <a:rPr lang="ko-KR" altLang="en-US" dirty="0" smtClean="0"/>
              <a:t> 사용자와 승인자를 구분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4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303929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처리 흐름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9" y="2323562"/>
            <a:ext cx="8077786" cy="4373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69" y="1484346"/>
            <a:ext cx="807778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A, B, E</a:t>
            </a:r>
            <a:r>
              <a:rPr lang="ko-KR" altLang="en-US" dirty="0" smtClean="0"/>
              <a:t>가 송금을 의뢰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트랜잭션을 발행할 때 본인 확인을 위해 전자서명을 첨부한다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303929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처리 흐름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9" y="1484346"/>
            <a:ext cx="8077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</a:t>
            </a:r>
            <a:r>
              <a:rPr lang="ko-KR" altLang="en-US" dirty="0" smtClean="0"/>
              <a:t>발행된 트랜잭션은 </a:t>
            </a:r>
            <a:r>
              <a:rPr lang="en-US" altLang="ko-KR" dirty="0" smtClean="0"/>
              <a:t>P2P </a:t>
            </a:r>
            <a:r>
              <a:rPr lang="ko-KR" altLang="en-US" dirty="0" smtClean="0"/>
              <a:t>네트워크를 통해 참가자 전원에게 </a:t>
            </a:r>
            <a:r>
              <a:rPr lang="ko-KR" altLang="en-US" dirty="0" err="1" smtClean="0"/>
              <a:t>브로드캐스트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80" y="1959135"/>
            <a:ext cx="7560839" cy="48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2244796"/>
            <a:ext cx="7855027" cy="45180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303929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처리 흐름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1352775"/>
            <a:ext cx="807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</a:t>
            </a:r>
            <a:r>
              <a:rPr lang="ko-KR" altLang="en-US" dirty="0" smtClean="0"/>
              <a:t>트랜잭션을 받은 승인자는 전자서명을 확인하고 블록을 생성하기 위한 요건을 만족시키는 해답을 찾기 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9" y="2250295"/>
            <a:ext cx="8077786" cy="457224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303929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처리 흐름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560" y="1391677"/>
            <a:ext cx="807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</a:t>
            </a:r>
            <a:r>
              <a:rPr lang="ko-KR" altLang="en-US" dirty="0" smtClean="0"/>
              <a:t>처음 조건을 만족하는 해답을 </a:t>
            </a:r>
            <a:r>
              <a:rPr lang="ko-KR" altLang="en-US" dirty="0" err="1" smtClean="0"/>
              <a:t>반견한</a:t>
            </a:r>
            <a:r>
              <a:rPr lang="ko-KR" altLang="en-US" dirty="0" smtClean="0"/>
              <a:t> 승인자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승인자 </a:t>
            </a:r>
            <a:r>
              <a:rPr lang="en-US" altLang="ko-KR" dirty="0" smtClean="0"/>
              <a:t>2)</a:t>
            </a:r>
            <a:r>
              <a:rPr lang="ko-KR" altLang="en-US" dirty="0" smtClean="0"/>
              <a:t>는 생성한 블록을 참가자 전원에게 </a:t>
            </a:r>
            <a:r>
              <a:rPr lang="ko-KR" altLang="en-US" dirty="0" err="1" smtClean="0"/>
              <a:t>브로드캐스트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2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303929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처리 흐름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560" y="1391677"/>
            <a:ext cx="807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블록을 받은 각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정당한 블록인지 검증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이전 블록 정보 </a:t>
            </a:r>
            <a:r>
              <a:rPr lang="en-US" altLang="ko-KR" dirty="0" smtClean="0"/>
              <a:t>+ Nonce</a:t>
            </a:r>
            <a:r>
              <a:rPr lang="ko-KR" altLang="en-US" dirty="0" smtClean="0"/>
              <a:t>를 매개변수로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구해 조건을 만족하는지 확인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5" y="2315007"/>
            <a:ext cx="8328911" cy="45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420307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 이외의 블록체인 기반 기술</a:t>
            </a:r>
            <a:r>
              <a:rPr lang="en-US" altLang="ko-KR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107" y="2195279"/>
            <a:ext cx="80777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분산된 네트워크 환경에서 오직 하나의 정보를 공유하고 그 정보를 바탕으로 어떤 처리를 </a:t>
            </a:r>
            <a:r>
              <a:rPr lang="ko-KR" altLang="en-US" dirty="0" err="1" smtClean="0">
                <a:solidFill>
                  <a:srgbClr val="FF0000"/>
                </a:solidFill>
              </a:rPr>
              <a:t>하는것</a:t>
            </a:r>
            <a:r>
              <a:rPr lang="en-US" altLang="ko-KR" dirty="0" smtClean="0"/>
              <a:t>‘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/>
              <a:t>다른 영역에서도 적용 가능하도록 다양한 종류의 블록체인 플랫폼이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탄생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스마트 계약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430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6732612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스마트 계약 </a:t>
            </a:r>
            <a:r>
              <a:rPr lang="en-US" altLang="ko-KR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(Smart contract)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9" y="1265448"/>
            <a:ext cx="4389351" cy="5408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802" y="2208188"/>
            <a:ext cx="4856297" cy="25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885953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 기반 기술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10250"/>
              </p:ext>
            </p:extLst>
          </p:nvPr>
        </p:nvGraphicFramePr>
        <p:xfrm>
          <a:off x="344488" y="1412774"/>
          <a:ext cx="9217023" cy="518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376264"/>
                <a:gridCol w="5328591"/>
              </a:tblGrid>
              <a:tr h="542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623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Bitcoin</a:t>
                      </a:r>
                      <a:r>
                        <a:rPr lang="en-US" altLang="ko-KR" baseline="0" dirty="0" smtClean="0"/>
                        <a:t> 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Bitcoin Foundation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비트코인 </a:t>
                      </a:r>
                      <a:r>
                        <a:rPr lang="ko-KR" altLang="en-US" sz="1400" dirty="0" err="1" smtClean="0"/>
                        <a:t>레퍼런스</a:t>
                      </a:r>
                      <a:r>
                        <a:rPr lang="ko-KR" altLang="en-US" sz="1400" dirty="0" smtClean="0"/>
                        <a:t>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1023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이더리움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Ethereum</a:t>
                      </a:r>
                      <a:r>
                        <a:rPr lang="en-US" altLang="ko-KR" dirty="0" smtClean="0"/>
                        <a:t> Foundation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분산형</a:t>
                      </a:r>
                      <a:r>
                        <a:rPr lang="ko-KR" altLang="en-US" sz="1400" dirty="0" smtClean="0"/>
                        <a:t> 응용 프로그램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Dapps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구축 플랫폼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전용 프로그래밍 언어로 계약을 기술하는 특징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497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HyperledgerFabric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Hyperledger</a:t>
                      </a:r>
                      <a:r>
                        <a:rPr lang="en-US" altLang="ko-KR" dirty="0" smtClean="0"/>
                        <a:t> Project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리눅스</a:t>
                      </a:r>
                      <a:r>
                        <a:rPr lang="ko-KR" altLang="en-US" sz="1400" dirty="0" smtClean="0"/>
                        <a:t> 재단이 주도하는 블록체인</a:t>
                      </a:r>
                      <a:r>
                        <a:rPr lang="ko-KR" altLang="en-US" sz="1400" baseline="0" dirty="0" smtClean="0"/>
                        <a:t> 기술</a:t>
                      </a:r>
                      <a:r>
                        <a:rPr lang="en-US" altLang="ko-KR" sz="1400" baseline="0" dirty="0" smtClean="0"/>
                        <a:t>/P2P </a:t>
                      </a:r>
                      <a:r>
                        <a:rPr lang="ko-KR" altLang="en-US" sz="1400" baseline="0" dirty="0" smtClean="0"/>
                        <a:t>분산 원장 기술 기반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성능과 신뢰성 향상을 위해 고유의 합의 알고리즘과 멤버십 관리 기능을 가짐</a:t>
                      </a:r>
                      <a:endParaRPr lang="ko-KR" altLang="en-US" sz="1400" dirty="0"/>
                    </a:p>
                  </a:txBody>
                  <a:tcPr/>
                </a:tc>
              </a:tr>
              <a:tr h="1497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Corda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R2 CEV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R3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컨소시엄 주도로 개발된 금융 분산 원장 기반 기술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합의 형성에 초점을 맞추고 있으며 네트워크 참가자 전원이 모든 데이터를 공유하지 않는 것이 특징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12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5809283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 기술 구성 요소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4547" y="1573742"/>
            <a:ext cx="8136905" cy="235931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 smtClean="0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2640" y="1916832"/>
            <a:ext cx="6480720" cy="22159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smtClean="0">
                <a:solidFill>
                  <a:srgbClr val="004696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스마트 계약</a:t>
            </a:r>
            <a:endParaRPr lang="ko-KR" altLang="en-US" sz="1200" b="1" err="1" smtClean="0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12639" y="2540689"/>
            <a:ext cx="6480720" cy="19236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004696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전자서명 </a:t>
            </a:r>
            <a:r>
              <a:rPr lang="en-US" altLang="ko-KR" sz="1200" b="1" dirty="0" smtClean="0">
                <a:solidFill>
                  <a:srgbClr val="004696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/ </a:t>
            </a:r>
            <a:r>
              <a:rPr lang="ko-KR" altLang="en-US" sz="1200" b="1" dirty="0" smtClean="0">
                <a:solidFill>
                  <a:srgbClr val="004696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해시함수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7724" y="3162133"/>
            <a:ext cx="6480720" cy="19236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smtClean="0">
                <a:solidFill>
                  <a:srgbClr val="004696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합의 알고리즘</a:t>
            </a:r>
            <a:endParaRPr lang="ko-KR" altLang="en-US" sz="1200" b="1" dirty="0" smtClean="0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722" y="1560621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블록체인 기술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84547" y="4077072"/>
            <a:ext cx="8136905" cy="235931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 smtClean="0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722" y="4159545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P2P </a:t>
            </a:r>
            <a:r>
              <a:rPr lang="ko-KR" altLang="en-US" dirty="0" smtClean="0"/>
              <a:t>네트워크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760" y="4170245"/>
            <a:ext cx="4464496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536" y="1167051"/>
            <a:ext cx="190917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altLang="ko-KR" sz="3200" spc="300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Contents</a:t>
            </a:r>
            <a:endParaRPr lang="ko-KR" altLang="en-US" sz="3200" spc="3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5566" y="1957346"/>
            <a:ext cx="1821011" cy="553998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2400" spc="-150" dirty="0" smtClean="0">
                <a:solidFill>
                  <a:srgbClr val="004696"/>
                </a:solidFill>
                <a:latin typeface="+mn-ea"/>
              </a:rPr>
              <a:t>블록체인 구조</a:t>
            </a:r>
            <a:endParaRPr lang="en-US" altLang="ko-KR" sz="2400" spc="-150" dirty="0">
              <a:solidFill>
                <a:srgbClr val="004696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6536" y="2032864"/>
            <a:ext cx="41678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altLang="ko-KR" sz="3200" spc="-150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01</a:t>
            </a:r>
            <a:endParaRPr lang="ko-KR" altLang="en-US" sz="3200" spc="-15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4947" y="2700388"/>
            <a:ext cx="1708801" cy="553998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z="2400" spc="-150" dirty="0" smtClean="0">
                <a:solidFill>
                  <a:srgbClr val="004696"/>
                </a:solidFill>
                <a:latin typeface="+mn-ea"/>
              </a:rPr>
              <a:t>P2P </a:t>
            </a:r>
            <a:r>
              <a:rPr lang="ko-KR" altLang="en-US" sz="2400" spc="-150" dirty="0" smtClean="0">
                <a:solidFill>
                  <a:srgbClr val="004696"/>
                </a:solidFill>
                <a:latin typeface="+mn-ea"/>
              </a:rPr>
              <a:t>네트워크</a:t>
            </a:r>
            <a:endParaRPr lang="en-US" altLang="ko-KR" sz="2400" spc="-150" dirty="0">
              <a:solidFill>
                <a:srgbClr val="004696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6536" y="2759822"/>
            <a:ext cx="41678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altLang="ko-KR" sz="3200" spc="-150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02</a:t>
            </a:r>
            <a:endParaRPr lang="ko-KR" altLang="en-US" sz="3200" spc="-15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534" y="4067441"/>
            <a:ext cx="41678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altLang="ko-KR" sz="3200" spc="-150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04</a:t>
            </a:r>
            <a:endParaRPr lang="ko-KR" altLang="en-US" sz="3200" spc="-15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나눔명조 ExtraBold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607227" y="1700808"/>
            <a:ext cx="3425467" cy="3695440"/>
            <a:chOff x="5457056" y="1574458"/>
            <a:chExt cx="3425467" cy="3695440"/>
          </a:xfrm>
        </p:grpSpPr>
        <p:sp>
          <p:nvSpPr>
            <p:cNvPr id="20" name="직사각형 19"/>
            <p:cNvSpPr/>
            <p:nvPr/>
          </p:nvSpPr>
          <p:spPr>
            <a:xfrm>
              <a:off x="5601072" y="1628800"/>
              <a:ext cx="3168352" cy="36004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300" b="1" spc="-110" dirty="0">
                <a:solidFill>
                  <a:srgbClr val="004696">
                    <a:alpha val="99000"/>
                  </a:srgbClr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457056" y="1574458"/>
              <a:ext cx="3425467" cy="3695440"/>
              <a:chOff x="5961112" y="1810368"/>
              <a:chExt cx="3209443" cy="369661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961112" y="1810368"/>
                <a:ext cx="3209443" cy="43843"/>
              </a:xfrm>
              <a:prstGeom prst="rect">
                <a:avLst/>
              </a:prstGeom>
              <a:solidFill>
                <a:srgbClr val="004696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ko-KR" altLang="en-US" sz="1300" b="1" spc="-110" dirty="0">
                  <a:solidFill>
                    <a:srgbClr val="004696">
                      <a:alpha val="99000"/>
                    </a:srgbClr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961112" y="5463140"/>
                <a:ext cx="3209443" cy="43843"/>
              </a:xfrm>
              <a:prstGeom prst="rect">
                <a:avLst/>
              </a:prstGeom>
              <a:solidFill>
                <a:srgbClr val="004696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ko-KR" altLang="en-US" sz="1300" b="1" spc="-110" dirty="0">
                  <a:solidFill>
                    <a:srgbClr val="004696">
                      <a:alpha val="99000"/>
                    </a:srgbClr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 rot="21384837">
            <a:off x="6569183" y="2490856"/>
            <a:ext cx="1532471" cy="1107996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z="2400" spc="-150" dirty="0" smtClean="0">
                <a:solidFill>
                  <a:srgbClr val="004696"/>
                </a:solidFill>
                <a:latin typeface="+mn-ea"/>
              </a:rPr>
              <a:t>Block-Chain</a:t>
            </a:r>
          </a:p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2400" spc="-150" dirty="0" smtClean="0">
                <a:solidFill>
                  <a:srgbClr val="004696"/>
                </a:solidFill>
                <a:latin typeface="+mn-ea"/>
              </a:rPr>
              <a:t>구조와 이론</a:t>
            </a:r>
            <a:endParaRPr lang="en-US" altLang="ko-KR" sz="2400" spc="-150" dirty="0">
              <a:solidFill>
                <a:srgbClr val="004696"/>
              </a:solidFill>
              <a:latin typeface="+mn-ea"/>
            </a:endParaRPr>
          </a:p>
        </p:txBody>
      </p:sp>
      <p:pic>
        <p:nvPicPr>
          <p:cNvPr id="1029" name="Picture 5" descr="C:\Users\madeit-top1\Documents\PPT\[000] Image\'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1235" flipH="1">
            <a:off x="8394352" y="3523220"/>
            <a:ext cx="1007259" cy="277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71314" y="3363985"/>
            <a:ext cx="1821011" cy="553998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2400" spc="-150" dirty="0" smtClean="0">
                <a:solidFill>
                  <a:srgbClr val="004696"/>
                </a:solidFill>
                <a:latin typeface="+mn-ea"/>
              </a:rPr>
              <a:t>합의 알고리즘</a:t>
            </a:r>
            <a:endParaRPr lang="en-US" altLang="ko-KR" sz="2400" spc="-150" dirty="0">
              <a:solidFill>
                <a:srgbClr val="004696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6534" y="3394763"/>
            <a:ext cx="41678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altLang="ko-KR" sz="3200" spc="-150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03</a:t>
            </a:r>
            <a:endParaRPr lang="ko-KR" altLang="en-US" sz="3200" spc="-15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71314" y="4065534"/>
            <a:ext cx="2109552" cy="553998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2400" spc="-150" dirty="0" smtClean="0">
                <a:solidFill>
                  <a:srgbClr val="004696"/>
                </a:solidFill>
                <a:latin typeface="+mn-ea"/>
              </a:rPr>
              <a:t>전자서명과 해시</a:t>
            </a:r>
            <a:endParaRPr lang="en-US" altLang="ko-KR" sz="2400" spc="-150" dirty="0">
              <a:solidFill>
                <a:srgbClr val="004696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6534" y="4681878"/>
            <a:ext cx="41678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tabLst>
                <a:tab pos="2514600" algn="l"/>
              </a:tabLst>
            </a:pPr>
            <a:r>
              <a:rPr lang="en-US" altLang="ko-KR" sz="3200" spc="-150" dirty="0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05</a:t>
            </a:r>
            <a:endParaRPr lang="ko-KR" altLang="en-US" sz="3200" spc="-15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37331" y="4681878"/>
            <a:ext cx="2776401" cy="553998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2400" spc="-150" dirty="0" smtClean="0">
                <a:solidFill>
                  <a:srgbClr val="004696"/>
                </a:solidFill>
                <a:latin typeface="+mn-ea"/>
              </a:rPr>
              <a:t>이용에 있어서의 과제</a:t>
            </a:r>
            <a:endParaRPr lang="en-US" altLang="ko-KR" sz="2400" spc="-150" dirty="0">
              <a:solidFill>
                <a:srgbClr val="00469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33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885953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 기반 기술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107" y="1785653"/>
            <a:ext cx="807778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P2P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합의 알고리즘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전자서명 및 해시함수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스마트 계약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432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5809283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 기반 기술의 비교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672" y="1510763"/>
            <a:ext cx="807778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누구나 참여 가능한지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신뢰하는 참가자로만 제한하는지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16082"/>
              </p:ext>
            </p:extLst>
          </p:nvPr>
        </p:nvGraphicFramePr>
        <p:xfrm>
          <a:off x="482838" y="2348880"/>
          <a:ext cx="9213380" cy="288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345"/>
                <a:gridCol w="2303345"/>
                <a:gridCol w="2303345"/>
                <a:gridCol w="2303345"/>
              </a:tblGrid>
              <a:tr h="5607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공용</a:t>
                      </a:r>
                      <a:r>
                        <a:rPr lang="en-US" altLang="ko-KR" dirty="0" smtClean="0"/>
                        <a:t>(Public)</a:t>
                      </a:r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컨소시엄형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여러 조직에서 운영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개인</a:t>
                      </a:r>
                      <a:r>
                        <a:rPr lang="en-US" altLang="ko-KR" dirty="0" smtClean="0"/>
                        <a:t>(Private)</a:t>
                      </a:r>
                      <a:r>
                        <a:rPr lang="ko-KR" altLang="en-US" dirty="0" smtClean="0"/>
                        <a:t>형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단일 조직에서 운영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  <a:tr h="560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마이닝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노드형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제한 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제한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제한 가능</a:t>
                      </a:r>
                      <a:endParaRPr lang="ko-KR" altLang="en-US" dirty="0"/>
                    </a:p>
                  </a:txBody>
                  <a:tcPr/>
                </a:tc>
              </a:tr>
              <a:tr h="560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블록체인 검색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제한 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제한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제한 가능</a:t>
                      </a:r>
                      <a:endParaRPr lang="ko-KR" altLang="en-US" dirty="0"/>
                    </a:p>
                  </a:txBody>
                  <a:tcPr/>
                </a:tc>
              </a:tr>
              <a:tr h="560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블록 생성시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높은 난이도 필요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임의</a:t>
                      </a:r>
                      <a:endParaRPr lang="ko-KR" altLang="en-US" dirty="0"/>
                    </a:p>
                  </a:txBody>
                  <a:tcPr/>
                </a:tc>
              </a:tr>
              <a:tr h="560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마이닝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보수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5809283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 기반 기술의 분류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0442" y="809361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아키텍처 비교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77" y="1124744"/>
            <a:ext cx="5063083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03929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P2P </a:t>
            </a: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네트워크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14" y="1531138"/>
            <a:ext cx="7350971" cy="50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03929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P2P </a:t>
            </a: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네트워크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1885979"/>
            <a:ext cx="4606014" cy="35180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746" y="1890902"/>
            <a:ext cx="4248472" cy="35131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96616" y="5193603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</a:t>
            </a:r>
            <a:r>
              <a:rPr lang="ko-KR" altLang="en-US" spc="-150" dirty="0" err="1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하이브리드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</a:t>
            </a: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P2P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3200" y="5193602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pure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</a:t>
            </a: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P2P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24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03929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P2P </a:t>
            </a: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네트워크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8258" y="866730"/>
            <a:ext cx="3962623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구조화 </a:t>
            </a: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/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비구조화 </a:t>
            </a:r>
            <a:r>
              <a:rPr lang="ko-KR" altLang="en-US" spc="-150" dirty="0" err="1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오버레이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1809" y="1902860"/>
            <a:ext cx="807778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비구조화 </a:t>
            </a:r>
            <a:r>
              <a:rPr lang="ko-KR" altLang="en-US" dirty="0" err="1" smtClean="0"/>
              <a:t>오버레이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인접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선택할 때 제약이 없도록 설계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    </a:t>
            </a:r>
            <a:r>
              <a:rPr lang="ko-KR" altLang="en-US" dirty="0" smtClean="0"/>
              <a:t>특정 네트워크 토폴로지가 규정되지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	    -&gt;</a:t>
            </a:r>
            <a:r>
              <a:rPr lang="ko-KR" altLang="en-US" dirty="0" smtClean="0"/>
              <a:t>메시지를 인접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차례로 전파 확산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구조화 </a:t>
            </a:r>
            <a:r>
              <a:rPr lang="ko-KR" altLang="en-US" dirty="0" err="1" smtClean="0"/>
              <a:t>오버레이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노드별로</a:t>
            </a:r>
            <a:r>
              <a:rPr lang="ko-KR" altLang="en-US" dirty="0" smtClean="0"/>
              <a:t> 연결할 상대가 미리 정해져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 </a:t>
            </a:r>
            <a:r>
              <a:rPr lang="ko-KR" altLang="en-US" dirty="0" smtClean="0"/>
              <a:t>네트워크 토폴로지도 엄격하게 설계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할당되고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따라 연결할 상대가 결정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3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7660752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P2P </a:t>
            </a: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네트워크에 따른 블록체인의 동작</a:t>
            </a:r>
            <a:r>
              <a:rPr lang="en-US" altLang="ko-KR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1573742"/>
            <a:ext cx="736215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7526099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P2P </a:t>
            </a: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네트워크에서 다른 </a:t>
            </a:r>
            <a:r>
              <a:rPr lang="ko-KR" altLang="en-US" sz="3600" spc="-150" dirty="0" err="1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노드와의</a:t>
            </a: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연계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09" y="1521365"/>
            <a:ext cx="80777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Bitcoin Core : </a:t>
            </a:r>
            <a:r>
              <a:rPr lang="ko-KR" altLang="en-US" dirty="0" smtClean="0"/>
              <a:t>초기 </a:t>
            </a:r>
            <a:r>
              <a:rPr lang="ko-KR" altLang="en-US" dirty="0" err="1" smtClean="0"/>
              <a:t>참가시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DNS</a:t>
            </a:r>
            <a:r>
              <a:rPr lang="ko-KR" altLang="en-US" dirty="0" smtClean="0"/>
              <a:t>를 통해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명령줄에서</a:t>
            </a:r>
            <a:r>
              <a:rPr lang="ko-KR" altLang="en-US" dirty="0" smtClean="0"/>
              <a:t> 지정한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 순서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대로 네트워크의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목록을 취득하려고 시도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이더리움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시작점이 되는 </a:t>
            </a:r>
            <a:r>
              <a:rPr lang="ko-KR" altLang="en-US" dirty="0" err="1" smtClean="0"/>
              <a:t>노드에서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하드코딩된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노드목록을</a:t>
            </a:r>
            <a:r>
              <a:rPr lang="ko-KR" altLang="en-US" dirty="0" smtClean="0"/>
              <a:t> 참조해 연결 시도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 부트스트랩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기동시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명령줄에서</a:t>
            </a:r>
            <a:r>
              <a:rPr lang="ko-KR" altLang="en-US" dirty="0" smtClean="0"/>
              <a:t> 지정 가능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Hyperledger</a:t>
            </a:r>
            <a:r>
              <a:rPr lang="en-US" altLang="ko-KR" dirty="0" smtClean="0"/>
              <a:t> Fabric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기동시</a:t>
            </a:r>
            <a:r>
              <a:rPr lang="ko-KR" altLang="en-US" dirty="0" smtClean="0"/>
              <a:t> 지정한 시작점이 되는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디스커버리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프로토콜을 발행해서 참가자 목록을 받아옴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 후 동작은 해당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validiating</a:t>
            </a:r>
            <a:r>
              <a:rPr lang="en-US" altLang="ko-KR" dirty="0" smtClean="0"/>
              <a:t> peer/non-validating peer</a:t>
            </a:r>
            <a:r>
              <a:rPr lang="ko-KR" altLang="en-US" dirty="0" smtClean="0"/>
              <a:t>냐에 따라서 달라짐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64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2789225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합의 알고리즘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09" y="1521365"/>
            <a:ext cx="807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P2P </a:t>
            </a:r>
            <a:r>
              <a:rPr lang="ko-KR" altLang="en-US" dirty="0" smtClean="0"/>
              <a:t>네트워크와 같이 정보 도달에 시간차가 있는 네트워크에서 참가자가 하나의 결과에 대한 합의를 얻기 위한 알고리즘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2660656"/>
            <a:ext cx="6888088" cy="37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2789225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합의 알고리즘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09" y="1521365"/>
            <a:ext cx="80777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비트코인 </a:t>
            </a:r>
            <a:r>
              <a:rPr lang="en-US" altLang="ko-KR" dirty="0" smtClean="0"/>
              <a:t>: Proof of Work(</a:t>
            </a:r>
            <a:r>
              <a:rPr lang="en-US" altLang="ko-KR" dirty="0" err="1" smtClean="0"/>
              <a:t>PoW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Proof of Work(</a:t>
            </a:r>
            <a:r>
              <a:rPr lang="en-US" altLang="ko-KR" dirty="0" err="1" smtClean="0"/>
              <a:t>PoW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적용 이후 </a:t>
            </a:r>
            <a:r>
              <a:rPr lang="en-US" altLang="ko-KR" dirty="0" smtClean="0"/>
              <a:t>Proof of Stake(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)</a:t>
            </a:r>
            <a:r>
              <a:rPr lang="ko-KR" altLang="en-US" dirty="0" smtClean="0"/>
              <a:t>적용 검토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Fabric : PBFT </a:t>
            </a:r>
            <a:r>
              <a:rPr lang="ko-KR" altLang="en-US" dirty="0" smtClean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93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330442" y="5517232"/>
            <a:ext cx="933929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131" y="2182958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비트코인의 목적 </a:t>
            </a:r>
            <a:r>
              <a:rPr lang="en-US" altLang="ko-KR" dirty="0" smtClean="0"/>
              <a:t>: P2P </a:t>
            </a:r>
            <a:r>
              <a:rPr lang="ko-KR" altLang="en-US" dirty="0" smtClean="0"/>
              <a:t>네트워크에서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교환이 가능한 전자 화폐 시스템을 구현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5537" y="3322090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비트코인의 구조 </a:t>
            </a:r>
            <a:r>
              <a:rPr lang="en-US" altLang="ko-KR" dirty="0" smtClean="0"/>
              <a:t>: 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분산형</a:t>
            </a:r>
            <a:r>
              <a:rPr lang="ko-KR" altLang="en-US" dirty="0" smtClean="0">
                <a:solidFill>
                  <a:srgbClr val="FF0000"/>
                </a:solidFill>
              </a:rPr>
              <a:t> 시스템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4528" y="5601489"/>
            <a:ext cx="950260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2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금융기관의 개입 없이 사용자끼리 직접 온라인 거래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3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2832507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z="3600" spc="-150" dirty="0" err="1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PoW</a:t>
            </a: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의 문제점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09" y="1585099"/>
            <a:ext cx="807778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-51%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마이너가 전체 네트워크의 과반수 이상을 </a:t>
            </a:r>
            <a:r>
              <a:rPr lang="ko-KR" altLang="en-US" dirty="0" err="1" smtClean="0"/>
              <a:t>점유시</a:t>
            </a:r>
            <a:r>
              <a:rPr lang="ko-KR" altLang="en-US" dirty="0" smtClean="0"/>
              <a:t> 다른 마이  </a:t>
            </a:r>
            <a:r>
              <a:rPr lang="en-US" altLang="ko-KR" dirty="0" smtClean="0"/>
              <a:t>	     </a:t>
            </a:r>
            <a:r>
              <a:rPr lang="ko-KR" altLang="en-US" dirty="0" err="1" smtClean="0"/>
              <a:t>너가</a:t>
            </a:r>
            <a:r>
              <a:rPr lang="ko-KR" altLang="en-US" dirty="0" smtClean="0"/>
              <a:t> 생성한 블록을 승인하지 않는 등 결과를 조작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파이널리티</a:t>
            </a:r>
            <a:r>
              <a:rPr lang="ko-KR" altLang="en-US" dirty="0" smtClean="0"/>
              <a:t> 불확실성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블록체인이 분기하는 경우 긴 체인을 </a:t>
            </a:r>
            <a:r>
              <a:rPr lang="ko-KR" altLang="en-US" dirty="0" err="1" smtClean="0"/>
              <a:t>올바른것으로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		        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금융 시스템에 도입되기 힘든 이유 중 하나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성능 한계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네트워크에 확산되는 시간을 </a:t>
            </a:r>
            <a:r>
              <a:rPr lang="ko-KR" altLang="en-US" dirty="0" err="1" smtClean="0"/>
              <a:t>없애는것이</a:t>
            </a:r>
            <a:r>
              <a:rPr lang="ko-KR" altLang="en-US" dirty="0" smtClean="0"/>
              <a:t> 불가능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노드간</a:t>
            </a:r>
            <a:r>
              <a:rPr lang="ko-KR" altLang="en-US" dirty="0" smtClean="0"/>
              <a:t> 합의에 걸리는 시간필요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실시간 업무에 부적합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8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25116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합의 알고리즘의 종류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32" y="1477144"/>
            <a:ext cx="5673926" cy="21424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632" y="4345619"/>
            <a:ext cx="5673926" cy="222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828245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각 합의 알고리즘의 특징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1302299"/>
            <a:ext cx="6701130" cy="54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828245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각 합의 알고리즘의 특징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976" y="2309909"/>
            <a:ext cx="8077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화폐랑을</a:t>
            </a:r>
            <a:r>
              <a:rPr lang="ko-KR" altLang="en-US" dirty="0" smtClean="0"/>
              <a:t> 더 많이 소유하고 있는 승인자가 우선하여 블록을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자신이 가지고 있는 지분</a:t>
            </a:r>
            <a:r>
              <a:rPr lang="en-US" altLang="ko-KR" dirty="0" smtClean="0"/>
              <a:t>(Stake)</a:t>
            </a:r>
            <a:r>
              <a:rPr lang="ko-KR" altLang="en-US" dirty="0" smtClean="0"/>
              <a:t>과 지분이 생성된 날짜에 의해 결정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한번 블록 생성을 위해 사용된 지분의 날짜는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22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828245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각 합의 알고리즘의 특징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261" y="1243843"/>
            <a:ext cx="807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-PBFT : </a:t>
            </a:r>
            <a:r>
              <a:rPr lang="en-US" altLang="ko-KR" dirty="0" err="1" smtClean="0"/>
              <a:t>PoW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PoS</a:t>
            </a:r>
            <a:r>
              <a:rPr lang="ko-KR" altLang="en-US" dirty="0" smtClean="0"/>
              <a:t>의 단점인 </a:t>
            </a:r>
            <a:r>
              <a:rPr lang="ko-KR" altLang="en-US" dirty="0" err="1" smtClean="0"/>
              <a:t>파이널리티의</a:t>
            </a:r>
            <a:r>
              <a:rPr lang="ko-KR" altLang="en-US" dirty="0" smtClean="0"/>
              <a:t> 불확실성 및 성능문제를 해결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</a:t>
            </a:r>
            <a:r>
              <a:rPr lang="ko-KR" altLang="en-US" dirty="0" err="1" smtClean="0"/>
              <a:t>컨소시엄형에서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.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88" y="2136254"/>
            <a:ext cx="741682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366306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전자서명 및 해시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09" y="1681156"/>
            <a:ext cx="807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전자서명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전자 데이터의 타당성을 증명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전자 데이터를 보내는 사람이 서명을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받는 사람은 검증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8258" y="866730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전자 서명 개요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37" y="2654963"/>
            <a:ext cx="7888529" cy="34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5578450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블록체인에서 전자서명 이용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08" y="1265448"/>
            <a:ext cx="807778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블록체인에서 각 트랜잭션에 한 개 씩 전자 서명 부여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전자 서명을 검증하기 위한 공개키 부여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88" y="2219670"/>
            <a:ext cx="62198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1904367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해시 개요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08" y="1265448"/>
            <a:ext cx="807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전자 서명과 마찬가지로 전자 데이터로부터 생성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전자 데이터의 내용마다 고유한 값을 갖는다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4" y="2404739"/>
            <a:ext cx="7507415" cy="38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693593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블록체인에서 해시 이용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08" y="1265448"/>
            <a:ext cx="8077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블록에 이전 블록의 해시를 포함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해시 계산에 사용하는 </a:t>
            </a:r>
            <a:r>
              <a:rPr lang="en-US" altLang="ko-KR" dirty="0" smtClean="0"/>
              <a:t>Nonce</a:t>
            </a:r>
            <a:r>
              <a:rPr lang="ko-KR" altLang="en-US" dirty="0" smtClean="0"/>
              <a:t>값 첨부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93" y="1954871"/>
            <a:ext cx="7254215" cy="410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693593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블록체인에서 해시 이용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08" y="1265448"/>
            <a:ext cx="807778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어떤 블록의 내용 </a:t>
            </a:r>
            <a:r>
              <a:rPr lang="ko-KR" altLang="en-US" dirty="0" err="1" smtClean="0"/>
              <a:t>변조시</a:t>
            </a:r>
            <a:r>
              <a:rPr lang="ko-KR" altLang="en-US" dirty="0" smtClean="0"/>
              <a:t> 그 다음 블록의 </a:t>
            </a:r>
            <a:r>
              <a:rPr lang="ko-KR" altLang="en-US" dirty="0" err="1" smtClean="0"/>
              <a:t>해시값도</a:t>
            </a:r>
            <a:r>
              <a:rPr lang="ko-KR" altLang="en-US" dirty="0" smtClean="0"/>
              <a:t> 모두 변함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18" y="1773279"/>
            <a:ext cx="8136834" cy="47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330442" y="5517232"/>
            <a:ext cx="933929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0371" y="1553603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비트코인의 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화폐의 발행과 거래가 모두 </a:t>
            </a:r>
            <a:r>
              <a:rPr lang="en-US" altLang="ko-KR" u="sng" dirty="0" smtClean="0"/>
              <a:t>P2P</a:t>
            </a:r>
            <a:r>
              <a:rPr lang="ko-KR" altLang="en-US" u="sng" dirty="0"/>
              <a:t> </a:t>
            </a:r>
            <a:r>
              <a:rPr lang="ko-KR" altLang="en-US" u="sng" dirty="0" smtClean="0"/>
              <a:t>네트워크</a:t>
            </a:r>
            <a:r>
              <a:rPr lang="ko-KR" altLang="en-US" dirty="0" smtClean="0"/>
              <a:t>에서 이루어짐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0472" y="5661248"/>
            <a:ext cx="1042593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2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제 </a:t>
            </a:r>
            <a:r>
              <a:rPr lang="en-US" altLang="ko-KR" sz="32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3</a:t>
            </a:r>
            <a:r>
              <a:rPr lang="ko-KR" altLang="en-US" sz="32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자 기관이 담보하는 보증행위를 참가자 전원이 담당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2188559"/>
            <a:ext cx="5654402" cy="28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25116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이용에 있어서의 과제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584" y="1138847"/>
            <a:ext cx="807778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엔터프라이즈 영역에서의 이용을 전제로 한 블록체인 기반 기술은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컨소시엄형과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프라이빗형에</a:t>
            </a:r>
            <a:r>
              <a:rPr lang="ko-KR" altLang="en-US" dirty="0" smtClean="0"/>
              <a:t> 보다 특화된 구조를 제공해야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64" y="2204864"/>
            <a:ext cx="6083970" cy="408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4251164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이용에 있어서의 과제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584" y="1138847"/>
            <a:ext cx="807778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비트코인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이더리움</a:t>
            </a:r>
            <a:r>
              <a:rPr lang="ko-KR" altLang="en-US" dirty="0" smtClean="0"/>
              <a:t> 및 </a:t>
            </a:r>
            <a:r>
              <a:rPr lang="en-US" altLang="ko-KR" dirty="0" err="1" smtClean="0"/>
              <a:t>Hyperledger</a:t>
            </a:r>
            <a:r>
              <a:rPr lang="en-US" altLang="ko-KR" dirty="0" smtClean="0"/>
              <a:t> Fabric</a:t>
            </a:r>
            <a:r>
              <a:rPr lang="ko-KR" altLang="en-US" dirty="0" smtClean="0"/>
              <a:t>의 특징 비교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77" y="1719634"/>
            <a:ext cx="6858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717504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엔터프라이즈 이용에 있어 남은 과제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107" y="1844824"/>
            <a:ext cx="80777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개인 정보의 취급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합의 알고리즘의 선택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시스템 운영에 있어서의 과제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스마트 계약 등의 버그 수정과 업데이트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91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7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6496" y="2132856"/>
            <a:ext cx="3240360" cy="2016224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 smtClean="0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5465" y="2204864"/>
            <a:ext cx="2811791" cy="1296144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 smtClean="0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511092"/>
            <a:ext cx="7200900" cy="40195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160912" y="5151148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5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544" y="1546969"/>
            <a:ext cx="8712968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비트코인은 새로운 블록을 만들기 위해 </a:t>
            </a:r>
            <a:r>
              <a:rPr lang="ko-KR" altLang="en-US" dirty="0" err="1" smtClean="0"/>
              <a:t>계산량이</a:t>
            </a:r>
            <a:r>
              <a:rPr lang="ko-KR" altLang="en-US" dirty="0" smtClean="0"/>
              <a:t> 큰 문제를 푸는 방식 도입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382" y="2278181"/>
            <a:ext cx="4281235" cy="40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2" y="1533524"/>
            <a:ext cx="9213376" cy="52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2808461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비트코인의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511092"/>
            <a:ext cx="74295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8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9867"/>
            <a:ext cx="9906000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300" b="1" spc="-110" dirty="0">
              <a:solidFill>
                <a:srgbClr val="004696">
                  <a:alpha val="99000"/>
                </a:srgb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6856" y="2924944"/>
            <a:ext cx="1656184" cy="1152128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584848" y="2924944"/>
            <a:ext cx="2088232" cy="1440160"/>
          </a:xfrm>
          <a:prstGeom prst="rightArrow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200" b="1" err="1">
              <a:solidFill>
                <a:srgbClr val="004696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9595" y="279627"/>
            <a:ext cx="77662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solidFill>
                  <a:srgbClr val="004696">
                    <a:alpha val="99000"/>
                  </a:srgbClr>
                </a:solidFill>
                <a:ea typeface="Noto Sans Korean Bold" pitchFamily="34" charset="-127"/>
              </a:rPr>
              <a:t>blockchain</a:t>
            </a:r>
            <a:endParaRPr lang="en-US" altLang="ko-KR" sz="1200" b="1" dirty="0">
              <a:solidFill>
                <a:srgbClr val="004696">
                  <a:alpha val="99000"/>
                </a:srgbClr>
              </a:solidFill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0442" y="809361"/>
            <a:ext cx="5809283" cy="830997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en-US" altLang="ko-KR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      - P2P </a:t>
            </a:r>
            <a:r>
              <a:rPr lang="ko-KR" altLang="en-US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네트워크 상의 전자 화폐 시스템 문제점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842" y="434451"/>
            <a:ext cx="3962623" cy="70173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2514600" algn="l"/>
              </a:tabLst>
            </a:pPr>
            <a:r>
              <a:rPr lang="ko-KR" altLang="en-US" sz="3600" spc="-150" dirty="0" smtClean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블록체인의 구조</a:t>
            </a:r>
            <a:r>
              <a:rPr lang="en-US" altLang="ko-KR" sz="3600" spc="-150" dirty="0">
                <a:solidFill>
                  <a:srgbClr val="004696"/>
                </a:solidFill>
                <a:latin typeface="Noto Sans Korean Black" pitchFamily="34" charset="-127"/>
                <a:ea typeface="Noto Sans Korean Black" pitchFamily="34" charset="-127"/>
              </a:rPr>
              <a:t>	  </a:t>
            </a:r>
            <a:endParaRPr lang="ko-KR" altLang="en-US" sz="5400" spc="-150" dirty="0">
              <a:solidFill>
                <a:srgbClr val="004696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536" y="2075363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</a:t>
            </a:r>
            <a:r>
              <a:rPr lang="ko-KR" altLang="en-US" dirty="0" smtClean="0"/>
              <a:t>악의적인 참가자에 의한 부정 및 변조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비잔티움 장군 문제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</a:t>
            </a:r>
            <a:r>
              <a:rPr lang="ko-KR" altLang="en-US" dirty="0" smtClean="0"/>
              <a:t>정보 전달의 지연으로 인한 불일치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</a:t>
            </a:r>
            <a:r>
              <a:rPr lang="ko-KR" altLang="en-US" dirty="0" smtClean="0"/>
              <a:t>네트워크를 자율적으로 유지 운영하기 위한 추진력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28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>
          <a:lnSpc>
            <a:spcPct val="120000"/>
          </a:lnSpc>
          <a:defRPr sz="1200" b="1" err="1" smtClean="0">
            <a:solidFill>
              <a:srgbClr val="004696">
                <a:alpha val="99000"/>
              </a:srgbClr>
            </a:solidFill>
            <a:latin typeface="Noto Sans Korean Bold" pitchFamily="34" charset="-127"/>
            <a:ea typeface="Noto Sans Korean Bold" pitchFamily="34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25564</TotalTime>
  <Words>970</Words>
  <Application>Microsoft Office PowerPoint</Application>
  <PresentationFormat>A4 용지(210x297mm)</PresentationFormat>
  <Paragraphs>291</Paragraphs>
  <Slides>43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맑은 고딕</vt:lpstr>
      <vt:lpstr>Noto Sans Korean Black</vt:lpstr>
      <vt:lpstr>Noto Sans Korean Bold</vt:lpstr>
      <vt:lpstr>Rix고딕 EB</vt:lpstr>
      <vt:lpstr>Rix고딕 M</vt:lpstr>
      <vt:lpstr>나눔명조 ExtraBold</vt:lpstr>
      <vt:lpstr>Arial</vt:lpstr>
      <vt:lpstr>Cambria Math</vt:lpstr>
      <vt:lpstr>Symbol</vt:lpstr>
      <vt:lpstr>한컴돋움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</dc:creator>
  <cp:lastModifiedBy>Windows User</cp:lastModifiedBy>
  <cp:revision>919</cp:revision>
  <cp:lastPrinted>2013-07-09T04:24:23Z</cp:lastPrinted>
  <dcterms:created xsi:type="dcterms:W3CDTF">2013-06-05T01:06:52Z</dcterms:created>
  <dcterms:modified xsi:type="dcterms:W3CDTF">2017-09-13T05:01:19Z</dcterms:modified>
</cp:coreProperties>
</file>