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4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3" id="1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4" id="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" id="15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subTitle" idx="1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0" id="20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extrusionOk="0" h="3429000" w="9144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7" id="2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6" id="3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8" id="3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39" id="39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41" id="41"/>
          <p:cNvSpPr txBox="1"/>
          <p:nvPr>
            <p:ph type="body" idx="2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42" id="4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5" id="45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6" id="46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7" id="4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8" id="48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50" id="5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4" id="5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5" id="5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6" id="56"/>
          <p:cNvSpPr txBox="1"/>
          <p:nvPr>
            <p:ph type="body" idx="1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57" id="5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8" id="58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2" id="62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4" id="64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6" id="66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2" id="7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79" id="7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scaled="0" ang="5400000"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5" id="5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6" id="6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7" id="7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8" id="8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9" id="9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extrusionOk="0" h="4154" w="1070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extrusionOk="0" h="502" w="744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extrusionOk="0" h="1642" w="490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2" id="12"/>
          <p:cNvSpPr txBox="1"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body" idx="1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0.gif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SSH. </a:t>
            </a:r>
            <a:r>
              <a:rPr lang="en" sz="3600"/>
              <a:t>What is it and how to eat.</a:t>
            </a:r>
          </a:p>
        </p:txBody>
      </p:sp>
      <p:sp>
        <p:nvSpPr>
          <p:cNvPr name="Shape 87" id="87"/>
          <p:cNvSpPr txBox="1"/>
          <p:nvPr>
            <p:ph type="subTitle" idx="1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CGN 2nd level school.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 txBox="1"/>
          <p:nvPr>
            <p:ph type="title"/>
          </p:nvPr>
        </p:nvSpPr>
        <p:spPr>
          <a:xfrm rot="-303791">
            <a:off y="2857523" x="5097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							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L="0" rtl="0" lvl="0">
              <a:buNone/>
            </a:pPr>
            <a:r>
              <a:rPr lang="en" sz="4800"/>
              <a:t>           </a:t>
            </a:r>
            <a:r>
              <a:rPr lang="en" sz="7200"/>
              <a:t>The END</a:t>
            </a:r>
          </a:p>
          <a:p>
            <a:r>
              <a:t/>
            </a:r>
          </a:p>
          <a:p>
            <a:r>
              <a:t/>
            </a:r>
          </a:p>
          <a:p>
            <a:pPr indent="0" marL="5029200">
              <a:buNone/>
            </a:pPr>
            <a:r>
              <a:rPr lang="en" sz="3000"/>
              <a:t>for now ;)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Что это?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SSH (Secure SHell — «безопасная оболочка») — сетевой протокол прикладного уровня, позволяющий производить удаленное управление операционной системой и туннелирование TCP-соединений (например, для передачи файлов).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Зачем это нам нужно?</a:t>
            </a:r>
          </a:p>
        </p:txBody>
      </p:sp>
      <p:sp>
        <p:nvSpPr>
          <p:cNvPr name="Shape 99" id="99"/>
          <p:cNvSpPr txBox="1"/>
          <p:nvPr>
            <p:ph type="body" idx="1"/>
          </p:nvPr>
        </p:nvSpPr>
        <p:spPr>
          <a:xfrm rot="-334754">
            <a:off y="1466742" x="700093"/>
            <a:ext cy="4525977" cx="8229586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SSH позволяет безопасно передавать в незащищённой среде практически любой другой сетевой протокол. Таким образом, можно не только удалённо работать на компьютере через командную оболочку, но и передавать по шифрованному каналу звуковой поток или видео.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body" idx="1"/>
          </p:nvPr>
        </p:nvSpPr>
        <p:spPr>
          <a:xfrm rot="-201126">
            <a:off y="1308882" x="712084"/>
            <a:ext cy="4526041" cx="822958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Разработан в далеком 1995, пик популярности - 2000+. Благодаря большому количеству методов шифрования + устойчивости к прослушке трафика, вклиниванию и перехвату сессии - является незаменимым в нашей работе.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Клиент - сервер</a:t>
            </a:r>
          </a:p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 rot="-206270">
            <a:off y="1490973" x="890155"/>
            <a:ext cy="4526150" cx="822971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Поддержка SSH реализована во всех ОС, и на большинстве из них в числе стандартных утилит присутствует ssh.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Для работы нужен SSH-сервер и SSH-клиент.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Они обмениваются парой ключей (открытых\закрытых) необходимых для авторизации.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 txBox="1"/>
          <p:nvPr>
            <p:ph type="title"/>
          </p:nvPr>
        </p:nvSpPr>
        <p:spPr>
          <a:xfrm rot="-303791">
            <a:off y="-7827" x="106809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SSH-клиенты</a:t>
            </a:r>
          </a:p>
        </p:txBody>
      </p:sp>
      <p:sp>
        <p:nvSpPr>
          <p:cNvPr name="Shape 116" id="116"/>
          <p:cNvSpPr txBox="1"/>
          <p:nvPr>
            <p:ph type="body" idx="1"/>
          </p:nvPr>
        </p:nvSpPr>
        <p:spPr>
          <a:xfrm rot="-193215">
            <a:off y="996067" x="784302"/>
            <a:ext cy="4865864" cx="8229694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GNU/Linux: kdessh, lsh-client, openssh-client, putty, ssh, Vinagre;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600"/>
              <a:t>Windows OS:: PuTTY, SecureCRT, ShellGuard, Axessh, ZOC, SSHWindows, ProSSHD, XShell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Mobile OSes:</a:t>
            </a:r>
          </a:p>
          <a:p>
            <a:pPr>
              <a:buNone/>
            </a:pPr>
            <a:r>
              <a:rPr lang="en" sz="2400"/>
              <a:t>PocketPuTTy,OpenSSH(Win Mobile), MindTerm(Java), i-SSH, Terminal(iOS), connectBot(Android);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Win SSH клиенты: PuTTY</a:t>
            </a:r>
          </a:p>
        </p:txBody>
      </p:sp>
      <p:sp>
        <p:nvSpPr>
          <p:cNvPr name="Shape 122" id="122"/>
          <p:cNvSpPr txBox="1"/>
          <p:nvPr>
            <p:ph type="body" idx="1"/>
          </p:nvPr>
        </p:nvSpPr>
        <p:spPr>
          <a:xfrm rot="-199940">
            <a:off y="1483954" x="493563"/>
            <a:ext cy="1710185" cx="8314458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FREE, User Friendly, Simple </a:t>
            </a:r>
          </a:p>
          <a:p>
            <a:pPr rtl="0" lvl="0">
              <a:buNone/>
            </a:pPr>
            <a:r>
              <a:rPr lang="en"/>
              <a:t>+ PuTTYgen - RSA keygen </a:t>
            </a:r>
          </a:p>
        </p:txBody>
      </p:sp>
      <p:sp>
        <p:nvSpPr>
          <p:cNvPr name="Shape 123" id="123"/>
          <p:cNvSpPr/>
          <p:nvPr/>
        </p:nvSpPr>
        <p:spPr>
          <a:xfrm>
            <a:off y="2575289" x="5046039"/>
            <a:ext cy="3822597" cx="40042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4" id="124"/>
          <p:cNvSpPr/>
          <p:nvPr/>
        </p:nvSpPr>
        <p:spPr>
          <a:xfrm>
            <a:off y="3397512" x="115125"/>
            <a:ext cy="3000375" cx="4762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just"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/>
              <a:t>Win SSH клиенты: </a:t>
            </a:r>
            <a:r>
              <a:rPr lang="en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SecureCRT</a:t>
            </a:r>
          </a:p>
          <a:p>
            <a:r>
              <a:t/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 rot="-221592">
            <a:off y="1165859" x="162367"/>
            <a:ext cy="4526183" cx="822959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Больше протоколов (SSH1, SSH2, Telnet, Telnet по SSL, Rlogin, Serial, TAPI).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Больше шифров: AES-128, AES-192, AES-256, AES-128-CTR, AES-192-CTR, AES-256-CTR, Twofish, Blowfish, 3DES, и RC4.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Расширенные SSH функций (public key assistant, X.509, GSSAPI, X11 forwarding, туннелирование других протоколов).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31" id="131"/>
          <p:cNvSpPr/>
          <p:nvPr/>
        </p:nvSpPr>
        <p:spPr>
          <a:xfrm rot="-186810">
            <a:off y="4024532" x="5197010"/>
            <a:ext cy="2669440" cx="38773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 txBox="1"/>
          <p:nvPr>
            <p:ph type="title"/>
          </p:nvPr>
        </p:nvSpPr>
        <p:spPr>
          <a:xfrm rot="-303791">
            <a:off y="-68527" x="1153068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Win SSH клиенты: XShell</a:t>
            </a:r>
          </a:p>
        </p:txBody>
      </p:sp>
      <p:sp>
        <p:nvSpPr>
          <p:cNvPr name="Shape 137" id="137"/>
          <p:cNvSpPr txBox="1"/>
          <p:nvPr>
            <p:ph type="body" idx="1"/>
          </p:nvPr>
        </p:nvSpPr>
        <p:spPr>
          <a:xfrm rot="-212930">
            <a:off y="2258359" x="-316915"/>
            <a:ext cy="4526081" cx="822948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/>
              <a:t>SSH1, SSH2, 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/>
              <a:t>SFTP, TELNET,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/>
              <a:t>RLOGIN, SERIAL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Quick Commands 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Look&amp;fell </a:t>
            </a:r>
          </a:p>
        </p:txBody>
      </p:sp>
      <p:sp>
        <p:nvSpPr>
          <p:cNvPr name="Shape 138" id="138"/>
          <p:cNvSpPr/>
          <p:nvPr/>
        </p:nvSpPr>
        <p:spPr>
          <a:xfrm rot="-219686">
            <a:off y="1469980" x="2048606"/>
            <a:ext cy="4070760" cx="69002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