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59" r:id="rId5"/>
    <p:sldId id="277" r:id="rId6"/>
    <p:sldId id="258" r:id="rId7"/>
    <p:sldId id="262" r:id="rId8"/>
    <p:sldId id="264" r:id="rId9"/>
    <p:sldId id="276" r:id="rId10"/>
    <p:sldId id="265" r:id="rId11"/>
    <p:sldId id="267" r:id="rId12"/>
    <p:sldId id="266" r:id="rId13"/>
    <p:sldId id="270" r:id="rId14"/>
    <p:sldId id="271" r:id="rId15"/>
    <p:sldId id="273" r:id="rId16"/>
    <p:sldId id="274" r:id="rId17"/>
    <p:sldId id="275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3019" autoAdjust="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9DF18-4B8A-4F4A-AE4A-13C8522C897B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1273F-B02D-4E6F-B8FB-118889528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4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1273F-B02D-4E6F-B8FB-1188895287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10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B0C3-7B02-492B-A9C9-0130708D6F39}" type="datetime1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69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4DD4-E436-4C80-8DCC-68A4C81B1BD8}" type="datetime1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1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733D-D9C3-4590-AD4C-11E8785FCBDE}" type="datetime1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82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F623-2E56-440B-A4F2-6A0D237F19D6}" type="datetime1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27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BC7-DCE9-4F98-AB00-B23DA6D4FA15}" type="datetime1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4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B885-CD48-4AD2-835D-226FD5010B2D}" type="datetime1">
              <a:rPr lang="en-GB" smtClean="0"/>
              <a:t>27/06/2014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1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5CB5-9D78-4BA3-8803-F89B3313BC2A}" type="datetime1">
              <a:rPr lang="en-GB" smtClean="0"/>
              <a:t>27/06/2014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9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3B67-5043-4CA3-9C36-DE6E7F066CB1}" type="datetime1">
              <a:rPr lang="en-GB" smtClean="0"/>
              <a:t>27/06/2014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7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93F5-F007-42FF-BD23-CD8F27B42F22}" type="datetime1">
              <a:rPr lang="en-GB" smtClean="0"/>
              <a:t>27/06/2014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25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2E2-AB0A-45FF-8403-7AF246396A3B}" type="datetime1">
              <a:rPr lang="en-GB" smtClean="0"/>
              <a:t>27/06/2014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5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BE03-0344-4AA7-B14D-6530CFDE6DC6}" type="datetime1">
              <a:rPr lang="en-GB" smtClean="0"/>
              <a:t>27/06/2014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8221-0F2E-43E3-9B36-600F5001ECD4}" type="datetime1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9879-B581-4A46-AB4B-67491D23F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6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Comic Sans MS" panose="030F0702030302020204" pitchFamily="66" charset="0"/>
              </a:rPr>
              <a:t>CSFXFER</a:t>
            </a:r>
            <a:endParaRPr lang="en-GB" sz="54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>
                <a:latin typeface="Comic Sans MS" panose="030F0702030302020204" pitchFamily="66" charset="0"/>
              </a:rPr>
              <a:t>Lennie </a:t>
            </a:r>
            <a:r>
              <a:rPr lang="en-GB" sz="2400" dirty="0" err="1" smtClean="0">
                <a:latin typeface="Comic Sans MS" panose="030F0702030302020204" pitchFamily="66" charset="0"/>
              </a:rPr>
              <a:t>Dymoke</a:t>
            </a:r>
            <a:r>
              <a:rPr lang="en-GB" sz="2400" dirty="0" smtClean="0">
                <a:latin typeface="Comic Sans MS" panose="030F0702030302020204" pitchFamily="66" charset="0"/>
              </a:rPr>
              <a:t>-Bradshaw</a:t>
            </a:r>
          </a:p>
          <a:p>
            <a:r>
              <a:rPr lang="en-GB" sz="2400" dirty="0" smtClean="0">
                <a:latin typeface="Comic Sans MS" panose="030F0702030302020204" pitchFamily="66" charset="0"/>
              </a:rPr>
              <a:t>RSM Partners</a:t>
            </a:r>
          </a:p>
          <a:p>
            <a:r>
              <a:rPr lang="en-GB" sz="2400" dirty="0" smtClean="0">
                <a:latin typeface="Comic Sans MS" panose="030F0702030302020204" pitchFamily="66" charset="0"/>
              </a:rPr>
              <a:t>26 June, 2014</a:t>
            </a:r>
          </a:p>
          <a:p>
            <a:r>
              <a:rPr lang="en-GB" sz="2400" dirty="0" smtClean="0">
                <a:latin typeface="Comic Sans MS" panose="030F0702030302020204" pitchFamily="66" charset="0"/>
              </a:rPr>
              <a:t>Version 002</a:t>
            </a:r>
            <a:endParaRPr lang="en-GB" sz="24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52736"/>
            <a:ext cx="2160240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Source z/OS and ICSF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2996952"/>
            <a:ext cx="216024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Source Master Key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2849168"/>
            <a:ext cx="553998" cy="8013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dirty="0" smtClean="0">
                <a:latin typeface="Comic Sans MS" panose="030F0702030302020204" pitchFamily="66" charset="0"/>
              </a:rPr>
              <a:t>Crypto</a:t>
            </a:r>
            <a:br>
              <a:rPr lang="en-GB" sz="1200" dirty="0" smtClean="0">
                <a:latin typeface="Comic Sans MS" panose="030F0702030302020204" pitchFamily="66" charset="0"/>
              </a:rPr>
            </a:br>
            <a:r>
              <a:rPr lang="en-GB" sz="1200" dirty="0" smtClean="0">
                <a:latin typeface="Comic Sans MS" panose="030F0702030302020204" pitchFamily="66" charset="0"/>
              </a:rPr>
              <a:t>Express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2" name="Can 11"/>
          <p:cNvSpPr/>
          <p:nvPr/>
        </p:nvSpPr>
        <p:spPr>
          <a:xfrm>
            <a:off x="1332406" y="3861048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436" y="419008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CKDS</a:t>
            </a:r>
            <a:endParaRPr lang="en-GB" dirty="0">
              <a:latin typeface="Comic Sans MS" panose="030F0702030302020204" pitchFamily="66" charset="0"/>
            </a:endParaRPr>
          </a:p>
        </p:txBody>
      </p:sp>
      <p:cxnSp>
        <p:nvCxnSpPr>
          <p:cNvPr id="25" name="Straight Connector 24"/>
          <p:cNvCxnSpPr>
            <a:stCxn id="8" idx="2"/>
            <a:endCxn id="12" idx="1"/>
          </p:cNvCxnSpPr>
          <p:nvPr/>
        </p:nvCxnSpPr>
        <p:spPr>
          <a:xfrm>
            <a:off x="1691680" y="3501008"/>
            <a:ext cx="766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3203848" y="1520788"/>
            <a:ext cx="936104" cy="104411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Encrypted Database</a:t>
            </a:r>
            <a:endParaRPr lang="en-GB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1" name="Straight Connector 30"/>
          <p:cNvCxnSpPr>
            <a:stCxn id="29" idx="2"/>
          </p:cNvCxnSpPr>
          <p:nvPr/>
        </p:nvCxnSpPr>
        <p:spPr>
          <a:xfrm flipH="1">
            <a:off x="2771800" y="2042846"/>
            <a:ext cx="432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7544" y="169062"/>
            <a:ext cx="819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omic Sans MS" panose="030F0702030302020204" pitchFamily="66" charset="0"/>
              </a:rPr>
              <a:t>Use CSFXFER to EXPORT operational key</a:t>
            </a:r>
            <a:endParaRPr lang="en-GB" sz="3200" dirty="0">
              <a:latin typeface="Comic Sans MS" panose="030F0702030302020204" pitchFamily="66" charset="0"/>
            </a:endParaRPr>
          </a:p>
        </p:txBody>
      </p:sp>
      <p:sp>
        <p:nvSpPr>
          <p:cNvPr id="26" name="Trapezoid 25"/>
          <p:cNvSpPr/>
          <p:nvPr/>
        </p:nvSpPr>
        <p:spPr>
          <a:xfrm>
            <a:off x="1126250" y="5589240"/>
            <a:ext cx="1259374" cy="477286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Transport Key</a:t>
            </a:r>
            <a:endParaRPr lang="en-GB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7" name="Straight Connector 26"/>
          <p:cNvCxnSpPr>
            <a:stCxn id="12" idx="3"/>
            <a:endCxn id="26" idx="0"/>
          </p:cNvCxnSpPr>
          <p:nvPr/>
        </p:nvCxnSpPr>
        <p:spPr>
          <a:xfrm>
            <a:off x="1692446" y="4869160"/>
            <a:ext cx="63491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87824" y="2780928"/>
            <a:ext cx="5724644" cy="21698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//EXPORT   EXEC  PGM=IKJEFT01,PARM='%CSFXFER'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//SYSPROC   DD   </a:t>
            </a:r>
            <a:r>
              <a:rPr lang="en-GB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DISP=SHR,DSN=</a:t>
            </a:r>
            <a:r>
              <a:rPr lang="en-GB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clist.library</a:t>
            </a: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//SYSTSPRT  DD   SYSOUT=*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//SYSTSIN   DD   DUMMY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//REPORT    DD   SYSOUT=* 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//CONTROL   DD   *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EXPORTER TSGLB.TEST1.EXPORTER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  LENNIE.TEST1.DESKEY01  TYPE DATA </a:t>
            </a:r>
          </a:p>
          <a:p>
            <a:r>
              <a:rPr lang="en-GB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KEYFILE   DD   </a:t>
            </a:r>
            <a:r>
              <a:rPr lang="en-GB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DISP=OLD,DSN=</a:t>
            </a:r>
            <a:r>
              <a:rPr lang="en-GB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your.keyfile,etc</a:t>
            </a:r>
            <a:r>
              <a:rPr lang="en-GB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an 19"/>
          <p:cNvSpPr/>
          <p:nvPr/>
        </p:nvSpPr>
        <p:spPr>
          <a:xfrm>
            <a:off x="5292080" y="1268760"/>
            <a:ext cx="1224136" cy="108012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Portable</a:t>
            </a:r>
          </a:p>
          <a:p>
            <a:pPr algn="ctr"/>
            <a:r>
              <a:rPr lang="en-GB" dirty="0" smtClean="0"/>
              <a:t>KEYFILE</a:t>
            </a:r>
            <a:endParaRPr lang="en-GB" dirty="0"/>
          </a:p>
        </p:txBody>
      </p:sp>
      <p:sp>
        <p:nvSpPr>
          <p:cNvPr id="21" name="Arc 20"/>
          <p:cNvSpPr/>
          <p:nvPr/>
        </p:nvSpPr>
        <p:spPr>
          <a:xfrm rot="20733522">
            <a:off x="5716841" y="2010033"/>
            <a:ext cx="2546135" cy="3482313"/>
          </a:xfrm>
          <a:prstGeom prst="arc">
            <a:avLst>
              <a:gd name="adj1" fmla="val 16200000"/>
              <a:gd name="adj2" fmla="val 3277083"/>
            </a:avLst>
          </a:prstGeom>
          <a:ln w="254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861814" y="5363739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CSFXFER extracts the key from under the Master Key, encrypts it under Transport Key, and stores it in KEYFILE.</a:t>
            </a:r>
            <a:endParaRPr lang="en-GB" dirty="0">
              <a:latin typeface="Comic Sans MS" panose="030F0702030302020204" pitchFamily="66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771800" y="1268760"/>
            <a:ext cx="2520280" cy="150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32240" y="980728"/>
            <a:ext cx="1980228" cy="9541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LENNIE.TEST1.DESKEY01</a:t>
            </a:r>
            <a:br>
              <a:rPr lang="en-GB" sz="1400" dirty="0" smtClean="0"/>
            </a:br>
            <a:r>
              <a:rPr lang="en-GB" sz="1400" dirty="0" smtClean="0"/>
              <a:t>stored in KEYFILE but encrypted by</a:t>
            </a:r>
          </a:p>
          <a:p>
            <a:pPr algn="r"/>
            <a:r>
              <a:rPr lang="en-GB" sz="1400" dirty="0" smtClean="0"/>
              <a:t>TSGLB.TEST1.EXPORTER</a:t>
            </a:r>
            <a:endParaRPr lang="en-GB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Comic Sans MS" panose="030F0702030302020204" pitchFamily="66" charset="0"/>
              </a:rPr>
              <a:t>Transfer KEYFILE from SOURCE to TARGET</a:t>
            </a:r>
            <a:endParaRPr lang="en-GB" sz="2800" dirty="0">
              <a:latin typeface="Comic Sans MS" panose="030F0702030302020204" pitchFamily="66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1475656" y="2132856"/>
            <a:ext cx="1224136" cy="108012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Portable</a:t>
            </a:r>
          </a:p>
          <a:p>
            <a:pPr algn="ctr"/>
            <a:r>
              <a:rPr lang="en-GB" dirty="0" smtClean="0"/>
              <a:t>KEYFILE</a:t>
            </a:r>
            <a:endParaRPr lang="en-GB" dirty="0"/>
          </a:p>
        </p:txBody>
      </p:sp>
      <p:sp>
        <p:nvSpPr>
          <p:cNvPr id="5" name="Can 4"/>
          <p:cNvSpPr/>
          <p:nvPr/>
        </p:nvSpPr>
        <p:spPr>
          <a:xfrm>
            <a:off x="6217873" y="2060848"/>
            <a:ext cx="1224136" cy="108012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Portable</a:t>
            </a:r>
          </a:p>
          <a:p>
            <a:pPr algn="ctr"/>
            <a:r>
              <a:rPr lang="en-GB" dirty="0" smtClean="0"/>
              <a:t>KEYFILE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1484784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mic Sans MS" panose="030F0702030302020204" pitchFamily="66" charset="0"/>
              </a:rPr>
              <a:t>Source site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9118" y="1412776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mic Sans MS" panose="030F0702030302020204" pitchFamily="66" charset="0"/>
              </a:rPr>
              <a:t>Target site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419872" y="2276872"/>
            <a:ext cx="2016224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EMAIL / FTP …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16193" y="3429000"/>
            <a:ext cx="76722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Transfer KEYFILE to target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Use email or some other file transfer mechanism as appropriate.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Data on the KEYFILE consists of the following,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If </a:t>
            </a:r>
            <a:r>
              <a:rPr lang="en-GB" dirty="0">
                <a:latin typeface="Comic Sans MS" panose="030F0702030302020204" pitchFamily="66" charset="0"/>
              </a:rPr>
              <a:t>these data items are considered sensitive then </a:t>
            </a:r>
            <a:r>
              <a:rPr lang="en-GB" dirty="0" smtClean="0">
                <a:latin typeface="Comic Sans MS" panose="030F0702030302020204" pitchFamily="66" charset="0"/>
              </a:rPr>
              <a:t>the file </a:t>
            </a:r>
            <a:r>
              <a:rPr lang="en-GB" dirty="0">
                <a:latin typeface="Comic Sans MS" panose="030F0702030302020204" pitchFamily="66" charset="0"/>
              </a:rPr>
              <a:t>can be protected via an encryption method such as </a:t>
            </a:r>
            <a:r>
              <a:rPr lang="en-GB" dirty="0" smtClean="0">
                <a:latin typeface="Comic Sans MS" panose="030F0702030302020204" pitchFamily="66" charset="0"/>
              </a:rPr>
              <a:t>PKZIP or by communicating using secure cloud capabilities (e.g. </a:t>
            </a:r>
            <a:r>
              <a:rPr lang="en-GB" dirty="0" err="1" smtClean="0">
                <a:latin typeface="Comic Sans MS" panose="030F0702030302020204" pitchFamily="66" charset="0"/>
              </a:rPr>
              <a:t>Intralinks</a:t>
            </a:r>
            <a:r>
              <a:rPr lang="en-GB" dirty="0" smtClean="0">
                <a:latin typeface="Comic Sans MS" panose="030F0702030302020204" pitchFamily="66" charset="0"/>
              </a:rPr>
              <a:t>).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11</a:t>
            </a:fld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1043608" y="4288953"/>
            <a:ext cx="6984776" cy="1600438"/>
            <a:chOff x="661349" y="4540238"/>
            <a:chExt cx="5899830" cy="1600438"/>
          </a:xfrm>
        </p:grpSpPr>
        <p:sp>
          <p:nvSpPr>
            <p:cNvPr id="14" name="TextBox 13"/>
            <p:cNvSpPr txBox="1"/>
            <p:nvPr/>
          </p:nvSpPr>
          <p:spPr>
            <a:xfrm>
              <a:off x="3608850" y="4540238"/>
              <a:ext cx="295232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Comic Sans MS" panose="030F0702030302020204" pitchFamily="66" charset="0"/>
                </a:rPr>
                <a:t>Reason code from EXPORT (CSNBKEX)</a:t>
              </a:r>
            </a:p>
            <a:p>
              <a:r>
                <a:rPr lang="en-GB" sz="1400" dirty="0">
                  <a:latin typeface="Comic Sans MS" panose="030F0702030302020204" pitchFamily="66" charset="0"/>
                </a:rPr>
                <a:t>Source system name</a:t>
              </a:r>
            </a:p>
            <a:p>
              <a:r>
                <a:rPr lang="en-GB" sz="1400" dirty="0">
                  <a:latin typeface="Comic Sans MS" panose="030F0702030302020204" pitchFamily="66" charset="0"/>
                </a:rPr>
                <a:t>Date of export</a:t>
              </a:r>
            </a:p>
            <a:p>
              <a:r>
                <a:rPr lang="en-GB" sz="1400" dirty="0">
                  <a:latin typeface="Comic Sans MS" panose="030F0702030302020204" pitchFamily="66" charset="0"/>
                </a:rPr>
                <a:t>Time of export</a:t>
              </a:r>
            </a:p>
            <a:p>
              <a:r>
                <a:rPr lang="en-GB" sz="1400" dirty="0" err="1">
                  <a:latin typeface="Comic Sans MS" panose="030F0702030302020204" pitchFamily="66" charset="0"/>
                </a:rPr>
                <a:t>Jobname</a:t>
              </a:r>
              <a:r>
                <a:rPr lang="en-GB" sz="1400" dirty="0">
                  <a:latin typeface="Comic Sans MS" panose="030F0702030302020204" pitchFamily="66" charset="0"/>
                </a:rPr>
                <a:t> </a:t>
              </a:r>
            </a:p>
            <a:p>
              <a:r>
                <a:rPr lang="en-GB" sz="1400" dirty="0" err="1">
                  <a:latin typeface="Comic Sans MS" panose="030F0702030302020204" pitchFamily="66" charset="0"/>
                </a:rPr>
                <a:t>Userid</a:t>
              </a:r>
              <a:endParaRPr lang="en-GB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1349" y="4540238"/>
              <a:ext cx="350448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Comic Sans MS" panose="030F0702030302020204" pitchFamily="66" charset="0"/>
                </a:rPr>
                <a:t>Key </a:t>
              </a:r>
              <a:r>
                <a:rPr lang="en-GB" sz="1400" dirty="0">
                  <a:latin typeface="Comic Sans MS" panose="030F0702030302020204" pitchFamily="66" charset="0"/>
                </a:rPr>
                <a:t>label</a:t>
              </a:r>
            </a:p>
            <a:p>
              <a:r>
                <a:rPr lang="en-GB" sz="1400" dirty="0">
                  <a:latin typeface="Comic Sans MS" panose="030F0702030302020204" pitchFamily="66" charset="0"/>
                </a:rPr>
                <a:t>Key Type</a:t>
              </a:r>
            </a:p>
            <a:p>
              <a:r>
                <a:rPr lang="en-GB" sz="1400" dirty="0">
                  <a:latin typeface="Comic Sans MS" panose="030F0702030302020204" pitchFamily="66" charset="0"/>
                </a:rPr>
                <a:t>Key Token</a:t>
              </a:r>
            </a:p>
            <a:p>
              <a:r>
                <a:rPr lang="en-GB" sz="1400" dirty="0">
                  <a:latin typeface="Comic Sans MS" panose="030F0702030302020204" pitchFamily="66" charset="0"/>
                </a:rPr>
                <a:t>Name of Exporter key</a:t>
              </a:r>
            </a:p>
            <a:p>
              <a:r>
                <a:rPr lang="en-GB" sz="1400" dirty="0">
                  <a:latin typeface="Comic Sans MS" panose="030F0702030302020204" pitchFamily="66" charset="0"/>
                </a:rPr>
                <a:t>Name of CKDS in Source system</a:t>
              </a:r>
            </a:p>
            <a:p>
              <a:r>
                <a:rPr lang="en-GB" sz="1400" dirty="0">
                  <a:latin typeface="Comic Sans MS" panose="030F0702030302020204" pitchFamily="66" charset="0"/>
                </a:rPr>
                <a:t>Return code from EXPORT (CSNBKEX)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63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030" y="1052736"/>
            <a:ext cx="2160240" cy="18995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Target z/OS and ICSF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4030" y="2954999"/>
            <a:ext cx="216024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Target Master Key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5744" y="2780928"/>
            <a:ext cx="553998" cy="8521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dirty="0" smtClean="0">
                <a:latin typeface="Comic Sans MS" panose="030F0702030302020204" pitchFamily="66" charset="0"/>
              </a:rPr>
              <a:t>Crypto</a:t>
            </a:r>
            <a:br>
              <a:rPr lang="en-GB" sz="1200" dirty="0" smtClean="0">
                <a:latin typeface="Comic Sans MS" panose="030F0702030302020204" pitchFamily="66" charset="0"/>
              </a:rPr>
            </a:br>
            <a:r>
              <a:rPr lang="en-GB" sz="1200" dirty="0" smtClean="0">
                <a:latin typeface="Comic Sans MS" panose="030F0702030302020204" pitchFamily="66" charset="0"/>
              </a:rPr>
              <a:t>Express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3" name="Can 12"/>
          <p:cNvSpPr/>
          <p:nvPr/>
        </p:nvSpPr>
        <p:spPr>
          <a:xfrm>
            <a:off x="6134110" y="3775160"/>
            <a:ext cx="720080" cy="100811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8264" y="409455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CKDS</a:t>
            </a:r>
            <a:endParaRPr lang="en-GB" dirty="0">
              <a:latin typeface="Comic Sans MS" panose="030F0702030302020204" pitchFamily="66" charset="0"/>
            </a:endParaRPr>
          </a:p>
        </p:txBody>
      </p:sp>
      <p:cxnSp>
        <p:nvCxnSpPr>
          <p:cNvPr id="28" name="Straight Connector 27"/>
          <p:cNvCxnSpPr>
            <a:stCxn id="9" idx="2"/>
            <a:endCxn id="13" idx="1"/>
          </p:cNvCxnSpPr>
          <p:nvPr/>
        </p:nvCxnSpPr>
        <p:spPr>
          <a:xfrm>
            <a:off x="6494150" y="3459055"/>
            <a:ext cx="0" cy="3161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n 29"/>
          <p:cNvSpPr/>
          <p:nvPr/>
        </p:nvSpPr>
        <p:spPr>
          <a:xfrm>
            <a:off x="8028384" y="1476076"/>
            <a:ext cx="936104" cy="104411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Encrypted Database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574270" y="2010617"/>
            <a:ext cx="432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>
            <a:off x="7223414" y="5026298"/>
            <a:ext cx="1259374" cy="477286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Transport Key</a:t>
            </a:r>
            <a:endParaRPr lang="en-GB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3" name="Straight Connector 32"/>
          <p:cNvCxnSpPr>
            <a:endCxn id="32" idx="1"/>
          </p:cNvCxnSpPr>
          <p:nvPr/>
        </p:nvCxnSpPr>
        <p:spPr>
          <a:xfrm>
            <a:off x="6863374" y="4495472"/>
            <a:ext cx="419701" cy="76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544" y="169062"/>
            <a:ext cx="823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omic Sans MS" panose="030F0702030302020204" pitchFamily="66" charset="0"/>
              </a:rPr>
              <a:t>Use CSFXFER to IMPORT operational key</a:t>
            </a:r>
            <a:endParaRPr lang="en-GB" sz="3200" dirty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517" y="2276872"/>
            <a:ext cx="5147563" cy="26314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//IMPORT   EXEC  </a:t>
            </a:r>
            <a:r>
              <a:rPr lang="en-GB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PGM=IKJEFT01</a:t>
            </a:r>
          </a:p>
          <a:p>
            <a:r>
              <a:rPr lang="en-GB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      PARM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='%CSFXFER'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//SYSPROC   DD   </a:t>
            </a:r>
            <a:r>
              <a:rPr lang="en-GB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DISP=SHR,DSN=</a:t>
            </a:r>
            <a:r>
              <a:rPr lang="en-GB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clist.library</a:t>
            </a:r>
            <a:endParaRPr lang="en-GB" sz="1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SYSTSPRT  DD   SYSOUT=*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//SYSTSIN   DD   DUMMY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//REPORT    DD   SYSOUT=* 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//CONTROL   DD   *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IMPORTER TSGLB.TEST1.IMPORTER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LENNIE.TEST1.DESKEY01 TYPE 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+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NEWNAME TSGLB.TEST1.DESKEY01 </a:t>
            </a:r>
          </a:p>
          <a:p>
            <a:r>
              <a:rPr lang="en-GB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KEYFILE   DD   </a:t>
            </a:r>
            <a:r>
              <a:rPr lang="en-GB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DISP=OLD,DSN=</a:t>
            </a:r>
            <a:r>
              <a:rPr lang="en-GB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your.keyfile</a:t>
            </a: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Can 37"/>
          <p:cNvSpPr/>
          <p:nvPr/>
        </p:nvSpPr>
        <p:spPr>
          <a:xfrm>
            <a:off x="2051720" y="980728"/>
            <a:ext cx="1224136" cy="108012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Portable</a:t>
            </a:r>
          </a:p>
          <a:p>
            <a:pPr algn="ctr"/>
            <a:r>
              <a:rPr lang="en-GB" dirty="0" smtClean="0"/>
              <a:t>KEYFILE</a:t>
            </a:r>
            <a:endParaRPr lang="en-GB" dirty="0"/>
          </a:p>
        </p:txBody>
      </p:sp>
      <p:cxnSp>
        <p:nvCxnSpPr>
          <p:cNvPr id="39" name="Straight Connector 38"/>
          <p:cNvCxnSpPr>
            <a:stCxn id="38" idx="4"/>
          </p:cNvCxnSpPr>
          <p:nvPr/>
        </p:nvCxnSpPr>
        <p:spPr>
          <a:xfrm flipV="1">
            <a:off x="3275856" y="1476076"/>
            <a:ext cx="2138174" cy="4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 rot="20655161">
            <a:off x="2670186" y="1644080"/>
            <a:ext cx="2230735" cy="3804864"/>
          </a:xfrm>
          <a:prstGeom prst="arc">
            <a:avLst>
              <a:gd name="adj1" fmla="val 16200000"/>
              <a:gd name="adj2" fmla="val 3548619"/>
            </a:avLst>
          </a:prstGeom>
          <a:ln w="254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162654" y="5503584"/>
            <a:ext cx="651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CSFXFER reads the KEYFILE and changes the encryption key from the Transport key to the Target Master key.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It then creates a record in the CKDS with specified name. 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CSFXFER files usage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CONTROL DD</a:t>
            </a:r>
          </a:p>
          <a:p>
            <a:pPr lvl="1"/>
            <a:r>
              <a:rPr lang="en-GB" dirty="0" smtClean="0">
                <a:latin typeface="Comic Sans MS" panose="030F0702030302020204" pitchFamily="66" charset="0"/>
              </a:rPr>
              <a:t>Control statements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REPORT DD</a:t>
            </a:r>
          </a:p>
          <a:p>
            <a:pPr lvl="1"/>
            <a:r>
              <a:rPr lang="en-GB" dirty="0" smtClean="0">
                <a:latin typeface="Comic Sans MS" panose="030F0702030302020204" pitchFamily="66" charset="0"/>
              </a:rPr>
              <a:t>Report and messages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KEYFILE DD</a:t>
            </a:r>
          </a:p>
          <a:p>
            <a:pPr lvl="1"/>
            <a:r>
              <a:rPr lang="en-GB" dirty="0" smtClean="0">
                <a:latin typeface="Comic Sans MS" panose="030F0702030302020204" pitchFamily="66" charset="0"/>
              </a:rPr>
              <a:t>Used to transport keys 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SYSTSPRT DD</a:t>
            </a:r>
          </a:p>
          <a:p>
            <a:pPr lvl="1"/>
            <a:r>
              <a:rPr lang="en-GB" dirty="0" smtClean="0">
                <a:latin typeface="Comic Sans MS" panose="030F0702030302020204" pitchFamily="66" charset="0"/>
              </a:rPr>
              <a:t>REXX messages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SYSTSIN DD</a:t>
            </a:r>
          </a:p>
          <a:p>
            <a:pPr lvl="1"/>
            <a:r>
              <a:rPr lang="en-GB" dirty="0" smtClean="0">
                <a:latin typeface="Comic Sans MS" panose="030F0702030302020204" pitchFamily="66" charset="0"/>
              </a:rPr>
              <a:t>DUMMY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3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CSFXFER control statements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EXPORTER </a:t>
            </a:r>
            <a:r>
              <a:rPr lang="en-GB" dirty="0" err="1" smtClean="0">
                <a:latin typeface="Comic Sans MS" panose="030F0702030302020204" pitchFamily="66" charset="0"/>
              </a:rPr>
              <a:t>exporterkey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EXPORT </a:t>
            </a:r>
            <a:r>
              <a:rPr lang="en-GB" dirty="0" err="1" smtClean="0">
                <a:latin typeface="Comic Sans MS" panose="030F0702030302020204" pitchFamily="66" charset="0"/>
              </a:rPr>
              <a:t>userkey</a:t>
            </a:r>
            <a:r>
              <a:rPr lang="en-GB" dirty="0" smtClean="0">
                <a:latin typeface="Comic Sans MS" panose="030F0702030302020204" pitchFamily="66" charset="0"/>
              </a:rPr>
              <a:t> TYPE </a:t>
            </a:r>
            <a:r>
              <a:rPr lang="en-GB" dirty="0" err="1" smtClean="0">
                <a:latin typeface="Comic Sans MS" panose="030F0702030302020204" pitchFamily="66" charset="0"/>
              </a:rPr>
              <a:t>userkeytype</a:t>
            </a:r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REPORT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IMPORTER </a:t>
            </a:r>
            <a:r>
              <a:rPr lang="en-GB" dirty="0" err="1" smtClean="0">
                <a:latin typeface="Comic Sans MS" panose="030F0702030302020204" pitchFamily="66" charset="0"/>
              </a:rPr>
              <a:t>importerkey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IMPORT </a:t>
            </a:r>
            <a:r>
              <a:rPr lang="en-GB" dirty="0" err="1" smtClean="0">
                <a:latin typeface="Comic Sans MS" panose="030F0702030302020204" pitchFamily="66" charset="0"/>
              </a:rPr>
              <a:t>userkey</a:t>
            </a:r>
            <a:r>
              <a:rPr lang="en-GB" dirty="0" smtClean="0">
                <a:latin typeface="Comic Sans MS" panose="030F0702030302020204" pitchFamily="66" charset="0"/>
              </a:rPr>
              <a:t> TYPE </a:t>
            </a:r>
            <a:r>
              <a:rPr lang="en-GB" dirty="0" err="1" smtClean="0">
                <a:latin typeface="Comic Sans MS" panose="030F0702030302020204" pitchFamily="66" charset="0"/>
              </a:rPr>
              <a:t>userkeytype</a:t>
            </a:r>
            <a:endParaRPr lang="en-GB" dirty="0" smtClean="0">
              <a:latin typeface="Comic Sans MS" panose="030F0702030302020204" pitchFamily="66" charset="0"/>
            </a:endParaRPr>
          </a:p>
          <a:p>
            <a:pPr lvl="1"/>
            <a:r>
              <a:rPr lang="en-GB" dirty="0" smtClean="0">
                <a:latin typeface="Comic Sans MS" panose="030F0702030302020204" pitchFamily="66" charset="0"/>
              </a:rPr>
              <a:t>NEWNAME </a:t>
            </a:r>
            <a:r>
              <a:rPr lang="en-GB" dirty="0" err="1" smtClean="0">
                <a:latin typeface="Comic Sans MS" panose="030F0702030302020204" pitchFamily="66" charset="0"/>
              </a:rPr>
              <a:t>newuserkeyname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EXPORT and REPORT output</a:t>
            </a:r>
            <a:endParaRPr lang="en-GB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Label          :  TSGLB.TEST1.DESKEY01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Exporter Key       :  TSGLB.TEST1.EXPORTER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Type           :  DATA    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System        :  RSMP    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CKDS          :  USER.CSFCKDS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Exported by job    :  TSGLBMX 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Exported by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 TSGLB   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Exported Date      :  15 Jun 2014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Exported Time      :  20:02:34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Return Code :  00000000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Reason Code :  00000000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Value          :  02000000 0100C000 00000000 00000000 F7666693 83C03D26 3EE22059 1B1004D6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:  00000000 00000000 00000000 00000000 00000000 00000000 00000010 D81988F8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</a:t>
            </a:r>
          </a:p>
          <a:p>
            <a:pPr marL="0" indent="0">
              <a:buNone/>
            </a:pPr>
            <a:endParaRPr lang="en-GB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15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95536" y="535950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mic Sans MS" panose="030F0702030302020204" pitchFamily="66" charset="0"/>
              </a:rPr>
              <a:t>The field “Key Value” is a 64-byte ICSF key token. The format of this can be found in the following manual,</a:t>
            </a:r>
          </a:p>
          <a:p>
            <a:r>
              <a:rPr lang="en-GB" sz="1200" dirty="0">
                <a:latin typeface="Comic Sans MS" panose="030F0702030302020204" pitchFamily="66" charset="0"/>
              </a:rPr>
              <a:t>z/OS </a:t>
            </a:r>
            <a:r>
              <a:rPr lang="en-GB" sz="1200" dirty="0" smtClean="0">
                <a:latin typeface="Comic Sans MS" panose="030F0702030302020204" pitchFamily="66" charset="0"/>
              </a:rPr>
              <a:t>Cryptographic </a:t>
            </a:r>
            <a:r>
              <a:rPr lang="en-GB" sz="1200" dirty="0">
                <a:latin typeface="Comic Sans MS" panose="030F0702030302020204" pitchFamily="66" charset="0"/>
              </a:rPr>
              <a:t>Services </a:t>
            </a:r>
            <a:r>
              <a:rPr lang="en-GB" sz="1200" dirty="0" smtClean="0">
                <a:latin typeface="Comic Sans MS" panose="030F0702030302020204" pitchFamily="66" charset="0"/>
              </a:rPr>
              <a:t>Integrated </a:t>
            </a:r>
            <a:r>
              <a:rPr lang="en-GB" sz="1200" dirty="0">
                <a:latin typeface="Comic Sans MS" panose="030F0702030302020204" pitchFamily="66" charset="0"/>
              </a:rPr>
              <a:t>Cryptographic Service Facility </a:t>
            </a:r>
            <a:r>
              <a:rPr lang="en-GB" sz="1200" dirty="0" smtClean="0">
                <a:latin typeface="Comic Sans MS" panose="030F0702030302020204" pitchFamily="66" charset="0"/>
              </a:rPr>
              <a:t>Application </a:t>
            </a:r>
            <a:r>
              <a:rPr lang="en-GB" sz="1200" dirty="0">
                <a:latin typeface="Comic Sans MS" panose="030F0702030302020204" pitchFamily="66" charset="0"/>
              </a:rPr>
              <a:t>Programmer's Guide </a:t>
            </a:r>
            <a:r>
              <a:rPr lang="en-GB" sz="1200" dirty="0" smtClean="0">
                <a:latin typeface="Comic Sans MS" panose="030F0702030302020204" pitchFamily="66" charset="0"/>
              </a:rPr>
              <a:t>SA22-7522-16 in Appendix1.2.2.3 DES External Key Token</a:t>
            </a:r>
            <a:endParaRPr lang="en-GB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IMPORT output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Source key label   :  TSGLB.TEST1.DESKEY01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Target key label   :  TSGLB.TEST2.DESKEY01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Exporter Key       :  TSGLB.TEST1.EXPORTER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Importer Key       :  TSGLB.TEST1.IMPORTER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Type           :  DATA     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System        :  RSMP     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 System          :  SOW1     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CKDS          :  USER.CSFCKDS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 CKDS            :  CSFUSER.CSFCKDS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Exported by job    :  TSGLBMX  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Exported by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 TSGLB    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Exported Date      :  15 Jun 2014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Exported Time      :  20:02:34 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Imported by job    :  TSGLBMX  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Imported by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 LENNIE   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Imported Date      :  15 Jun 2014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Imported Time      :  20:02:34                                                              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Exported Key Value :  02000000 0100C000 00000000 00000000 F7666693 83C03D26 3EE22059 1B1004D6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:  00000000 00000000 00000000 00000000 00000000 00000000 00000010 D81988F8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Imported Key Value :  01000000 0100C000 1B6B4EE3 024054B8 544A9A35 14FB872D 82198ACB C73A622F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:  00000000 00000000 00000000 00000000 00000000 00000000 00000010 D2467207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 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CSFXFER summary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>
                <a:latin typeface="Comic Sans MS" panose="030F0702030302020204" pitchFamily="66" charset="0"/>
              </a:rPr>
              <a:t>Around 1000 lines of code (including comments and blanks).</a:t>
            </a:r>
          </a:p>
          <a:p>
            <a:r>
              <a:rPr lang="en-GB" sz="2400" dirty="0" smtClean="0">
                <a:latin typeface="Comic Sans MS" panose="030F0702030302020204" pitchFamily="66" charset="0"/>
              </a:rPr>
              <a:t>Most code is parsing and formatting.</a:t>
            </a:r>
          </a:p>
          <a:p>
            <a:r>
              <a:rPr lang="en-GB" sz="2400" dirty="0" smtClean="0">
                <a:latin typeface="Comic Sans MS" panose="030F0702030302020204" pitchFamily="66" charset="0"/>
              </a:rPr>
              <a:t>EXPORT service uses CSNBKEX.</a:t>
            </a:r>
          </a:p>
          <a:p>
            <a:r>
              <a:rPr lang="en-GB" sz="2400" dirty="0" smtClean="0">
                <a:latin typeface="Comic Sans MS" panose="030F0702030302020204" pitchFamily="66" charset="0"/>
              </a:rPr>
              <a:t>IMPORT service uses CSNBKIM, CSNBKRC and CSNBKRW.</a:t>
            </a:r>
          </a:p>
          <a:p>
            <a:r>
              <a:rPr lang="en-GB" sz="2400" dirty="0" smtClean="0">
                <a:latin typeface="Comic Sans MS" panose="030F0702030302020204" pitchFamily="66" charset="0"/>
              </a:rPr>
              <a:t>REPORT service uses no ICSF APIs.</a:t>
            </a:r>
          </a:p>
          <a:p>
            <a:r>
              <a:rPr lang="en-GB" sz="2400" dirty="0" smtClean="0">
                <a:latin typeface="Comic Sans MS" panose="030F0702030302020204" pitchFamily="66" charset="0"/>
              </a:rPr>
              <a:t>Services are protected under RACF class CSFSERV.</a:t>
            </a:r>
          </a:p>
          <a:p>
            <a:r>
              <a:rPr lang="en-GB" sz="2400" dirty="0" smtClean="0">
                <a:latin typeface="Comic Sans MS" panose="030F0702030302020204" pitchFamily="66" charset="0"/>
              </a:rPr>
              <a:t>Keys (transport and operational) are protected under RACF class CSFKEYS.</a:t>
            </a:r>
          </a:p>
          <a:p>
            <a:r>
              <a:rPr lang="en-GB" sz="2400" dirty="0" smtClean="0">
                <a:latin typeface="Comic Sans MS" panose="030F0702030302020204" pitchFamily="66" charset="0"/>
              </a:rPr>
              <a:t>REPORT file will contain all details of actions and messages.</a:t>
            </a:r>
            <a:endParaRPr lang="en-GB" sz="24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3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MCPE01929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565400"/>
            <a:ext cx="3473450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WordArt 6" descr="Narrow vertical"/>
          <p:cNvSpPr>
            <a:spLocks noChangeArrowheads="1" noChangeShapeType="1" noTextEdit="1"/>
          </p:cNvSpPr>
          <p:nvPr/>
        </p:nvSpPr>
        <p:spPr bwMode="auto">
          <a:xfrm>
            <a:off x="468313" y="620713"/>
            <a:ext cx="4175125" cy="3241675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GB" sz="3600" kern="10" dirty="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Contents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Comic Sans MS" panose="030F0702030302020204" pitchFamily="66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Comic Sans MS" panose="030F0702030302020204" pitchFamily="66" charset="0"/>
              </a:rPr>
              <a:t>Current State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Comic Sans MS" panose="030F0702030302020204" pitchFamily="66" charset="0"/>
              </a:rPr>
              <a:t>Overview of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Comic Sans MS" panose="030F0702030302020204" pitchFamily="66" charset="0"/>
              </a:rPr>
              <a:t>Desired State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Comic Sans MS" panose="030F0702030302020204" pitchFamily="66" charset="0"/>
              </a:rPr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Comic Sans MS" panose="030F0702030302020204" pitchFamily="66" charset="0"/>
              </a:rPr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Problem Statement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Two distinct z/OS ICSF </a:t>
            </a:r>
            <a:r>
              <a:rPr lang="en-GB" dirty="0" smtClean="0">
                <a:latin typeface="Comic Sans MS" panose="030F0702030302020204" pitchFamily="66" charset="0"/>
              </a:rPr>
              <a:t>environments.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Need to transfer large amounts of encrypted data between sites.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Decryption of data for transport undesirable.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Moving the encryption keys is chosen method.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Keys will be transported from one site to the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196752"/>
            <a:ext cx="2160240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Source z/OS and ICSF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7966" y="1196752"/>
            <a:ext cx="2160240" cy="18995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Target z/OS and ICSF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3140968"/>
            <a:ext cx="216024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Source Master Key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7966" y="3099015"/>
            <a:ext cx="216024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Target Master Key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3022361"/>
            <a:ext cx="553998" cy="7039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dirty="0" smtClean="0">
                <a:latin typeface="Comic Sans MS" panose="030F0702030302020204" pitchFamily="66" charset="0"/>
              </a:rPr>
              <a:t>Crypto</a:t>
            </a:r>
            <a:br>
              <a:rPr lang="en-GB" sz="1200" dirty="0" smtClean="0">
                <a:latin typeface="Comic Sans MS" panose="030F0702030302020204" pitchFamily="66" charset="0"/>
              </a:rPr>
            </a:br>
            <a:r>
              <a:rPr lang="en-GB" sz="1200" dirty="0" smtClean="0">
                <a:latin typeface="Comic Sans MS" panose="030F0702030302020204" pitchFamily="66" charset="0"/>
              </a:rPr>
              <a:t>Express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3000196"/>
            <a:ext cx="553998" cy="6861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dirty="0" smtClean="0">
                <a:latin typeface="Comic Sans MS" panose="030F0702030302020204" pitchFamily="66" charset="0"/>
              </a:rPr>
              <a:t>Crypto</a:t>
            </a:r>
            <a:br>
              <a:rPr lang="en-GB" sz="1200" dirty="0" smtClean="0">
                <a:latin typeface="Comic Sans MS" panose="030F0702030302020204" pitchFamily="66" charset="0"/>
              </a:rPr>
            </a:br>
            <a:r>
              <a:rPr lang="en-GB" sz="1200" dirty="0" smtClean="0">
                <a:latin typeface="Comic Sans MS" panose="030F0702030302020204" pitchFamily="66" charset="0"/>
              </a:rPr>
              <a:t>Express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2" name="Can 11"/>
          <p:cNvSpPr/>
          <p:nvPr/>
        </p:nvSpPr>
        <p:spPr>
          <a:xfrm>
            <a:off x="1332406" y="4005064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omic Sans MS" panose="030F0702030302020204" pitchFamily="66" charset="0"/>
            </a:endParaRPr>
          </a:p>
        </p:txBody>
      </p:sp>
      <p:sp>
        <p:nvSpPr>
          <p:cNvPr id="13" name="Can 12"/>
          <p:cNvSpPr/>
          <p:nvPr/>
        </p:nvSpPr>
        <p:spPr>
          <a:xfrm>
            <a:off x="5558046" y="3919176"/>
            <a:ext cx="720080" cy="100811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436" y="433410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CKDS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7966" y="423856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CKDS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6" name="Trapezoid 15"/>
          <p:cNvSpPr/>
          <p:nvPr/>
        </p:nvSpPr>
        <p:spPr>
          <a:xfrm>
            <a:off x="2412526" y="5049239"/>
            <a:ext cx="1259374" cy="477286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Operational Key (S)</a:t>
            </a:r>
            <a:endParaRPr lang="en-GB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rapezoid 16"/>
          <p:cNvSpPr/>
          <p:nvPr/>
        </p:nvSpPr>
        <p:spPr>
          <a:xfrm>
            <a:off x="6463005" y="5049239"/>
            <a:ext cx="1277347" cy="477286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Operational Key (T)</a:t>
            </a:r>
            <a:endParaRPr lang="en-GB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9" name="Straight Connector 18"/>
          <p:cNvCxnSpPr>
            <a:stCxn id="12" idx="4"/>
            <a:endCxn id="16" idx="1"/>
          </p:cNvCxnSpPr>
          <p:nvPr/>
        </p:nvCxnSpPr>
        <p:spPr>
          <a:xfrm>
            <a:off x="2052486" y="4509120"/>
            <a:ext cx="419701" cy="77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4"/>
            <a:endCxn id="17" idx="1"/>
          </p:cNvCxnSpPr>
          <p:nvPr/>
        </p:nvCxnSpPr>
        <p:spPr>
          <a:xfrm>
            <a:off x="6278126" y="4423232"/>
            <a:ext cx="244540" cy="86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0701" y="6084004"/>
            <a:ext cx="847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Operational keys are </a:t>
            </a:r>
            <a:r>
              <a:rPr lang="en-GB" b="1" i="1" dirty="0" smtClean="0">
                <a:latin typeface="Comic Sans MS" panose="030F0702030302020204" pitchFamily="66" charset="0"/>
              </a:rPr>
              <a:t>different</a:t>
            </a:r>
            <a:r>
              <a:rPr lang="en-GB" dirty="0" smtClean="0">
                <a:latin typeface="Comic Sans MS" panose="030F0702030302020204" pitchFamily="66" charset="0"/>
              </a:rPr>
              <a:t>  and encrypted under </a:t>
            </a:r>
            <a:r>
              <a:rPr lang="en-GB" b="1" i="1" dirty="0" smtClean="0">
                <a:latin typeface="Comic Sans MS" panose="030F0702030302020204" pitchFamily="66" charset="0"/>
              </a:rPr>
              <a:t>different</a:t>
            </a:r>
            <a:r>
              <a:rPr lang="en-GB" dirty="0" smtClean="0">
                <a:latin typeface="Comic Sans MS" panose="030F0702030302020204" pitchFamily="66" charset="0"/>
              </a:rPr>
              <a:t>  Master Keys</a:t>
            </a:r>
            <a:endParaRPr lang="en-GB" dirty="0">
              <a:latin typeface="Comic Sans MS" panose="030F0702030302020204" pitchFamily="66" charset="0"/>
            </a:endParaRPr>
          </a:p>
        </p:txBody>
      </p:sp>
      <p:cxnSp>
        <p:nvCxnSpPr>
          <p:cNvPr id="25" name="Straight Connector 24"/>
          <p:cNvCxnSpPr>
            <a:stCxn id="8" idx="2"/>
            <a:endCxn id="12" idx="1"/>
          </p:cNvCxnSpPr>
          <p:nvPr/>
        </p:nvCxnSpPr>
        <p:spPr>
          <a:xfrm>
            <a:off x="1691680" y="3645024"/>
            <a:ext cx="766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13" idx="1"/>
          </p:cNvCxnSpPr>
          <p:nvPr/>
        </p:nvCxnSpPr>
        <p:spPr>
          <a:xfrm>
            <a:off x="5918086" y="3603071"/>
            <a:ext cx="0" cy="3161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3203848" y="1664804"/>
            <a:ext cx="936104" cy="104411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Encrypted Database</a:t>
            </a:r>
            <a:endParaRPr lang="en-GB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7452320" y="1620092"/>
            <a:ext cx="936104" cy="104411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Encrypted Database</a:t>
            </a:r>
          </a:p>
        </p:txBody>
      </p:sp>
      <p:cxnSp>
        <p:nvCxnSpPr>
          <p:cNvPr id="31" name="Straight Connector 30"/>
          <p:cNvCxnSpPr>
            <a:stCxn id="29" idx="2"/>
          </p:cNvCxnSpPr>
          <p:nvPr/>
        </p:nvCxnSpPr>
        <p:spPr>
          <a:xfrm flipH="1">
            <a:off x="2771800" y="2186862"/>
            <a:ext cx="432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998206" y="2154633"/>
            <a:ext cx="432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18369" y="169062"/>
            <a:ext cx="2903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omic Sans MS" panose="030F0702030302020204" pitchFamily="66" charset="0"/>
              </a:rPr>
              <a:t>Current State</a:t>
            </a:r>
            <a:endParaRPr lang="en-GB" sz="3200" dirty="0">
              <a:latin typeface="Comic Sans MS" panose="030F0702030302020204" pitchFamily="66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671900" y="5454517"/>
            <a:ext cx="2791105" cy="0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xplosion 2 38"/>
          <p:cNvSpPr/>
          <p:nvPr/>
        </p:nvSpPr>
        <p:spPr>
          <a:xfrm>
            <a:off x="4067944" y="5144773"/>
            <a:ext cx="1944216" cy="660491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5561" y="5325100"/>
            <a:ext cx="1504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Key Mismatch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411760" y="3605309"/>
            <a:ext cx="2791105" cy="660491"/>
            <a:chOff x="2411760" y="3605309"/>
            <a:chExt cx="2791105" cy="66049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411760" y="3915053"/>
              <a:ext cx="27911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xplosion 2 31"/>
            <p:cNvSpPr/>
            <p:nvPr/>
          </p:nvSpPr>
          <p:spPr>
            <a:xfrm>
              <a:off x="2807804" y="3605309"/>
              <a:ext cx="1944216" cy="660491"/>
            </a:xfrm>
            <a:prstGeom prst="irregularSeal2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55421" y="3785636"/>
              <a:ext cx="1504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Key Mismatch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415667" y="3654024"/>
              <a:ext cx="0" cy="27467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189217" y="3613079"/>
              <a:ext cx="0" cy="27467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6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196752"/>
            <a:ext cx="2160240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Source z/OS and ICSF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7966" y="1196752"/>
            <a:ext cx="2160240" cy="18995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Target z/OS and ICSF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3140968"/>
            <a:ext cx="216024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Source Master Key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7966" y="3099015"/>
            <a:ext cx="216024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Target Master Key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3022361"/>
            <a:ext cx="553998" cy="7039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dirty="0" smtClean="0">
                <a:latin typeface="Comic Sans MS" panose="030F0702030302020204" pitchFamily="66" charset="0"/>
              </a:rPr>
              <a:t>Crypto</a:t>
            </a:r>
            <a:br>
              <a:rPr lang="en-GB" sz="1200" dirty="0" smtClean="0">
                <a:latin typeface="Comic Sans MS" panose="030F0702030302020204" pitchFamily="66" charset="0"/>
              </a:rPr>
            </a:br>
            <a:r>
              <a:rPr lang="en-GB" sz="1200" dirty="0" smtClean="0">
                <a:latin typeface="Comic Sans MS" panose="030F0702030302020204" pitchFamily="66" charset="0"/>
              </a:rPr>
              <a:t>Express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3000196"/>
            <a:ext cx="553998" cy="6861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dirty="0" smtClean="0">
                <a:latin typeface="Comic Sans MS" panose="030F0702030302020204" pitchFamily="66" charset="0"/>
              </a:rPr>
              <a:t>Crypto</a:t>
            </a:r>
            <a:br>
              <a:rPr lang="en-GB" sz="1200" dirty="0" smtClean="0">
                <a:latin typeface="Comic Sans MS" panose="030F0702030302020204" pitchFamily="66" charset="0"/>
              </a:rPr>
            </a:br>
            <a:r>
              <a:rPr lang="en-GB" sz="1200" dirty="0" smtClean="0">
                <a:latin typeface="Comic Sans MS" panose="030F0702030302020204" pitchFamily="66" charset="0"/>
              </a:rPr>
              <a:t>Express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2" name="Can 11"/>
          <p:cNvSpPr/>
          <p:nvPr/>
        </p:nvSpPr>
        <p:spPr>
          <a:xfrm>
            <a:off x="1332406" y="4005064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omic Sans MS" panose="030F0702030302020204" pitchFamily="66" charset="0"/>
            </a:endParaRPr>
          </a:p>
        </p:txBody>
      </p:sp>
      <p:sp>
        <p:nvSpPr>
          <p:cNvPr id="13" name="Can 12"/>
          <p:cNvSpPr/>
          <p:nvPr/>
        </p:nvSpPr>
        <p:spPr>
          <a:xfrm>
            <a:off x="5558046" y="3919176"/>
            <a:ext cx="720080" cy="100811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436" y="433410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CKDS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7966" y="423856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CKDS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6" name="Trapezoid 15"/>
          <p:cNvSpPr/>
          <p:nvPr/>
        </p:nvSpPr>
        <p:spPr>
          <a:xfrm>
            <a:off x="2412526" y="5049239"/>
            <a:ext cx="1259374" cy="477286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Operational Key (S)</a:t>
            </a:r>
            <a:endParaRPr lang="en-GB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rapezoid 16"/>
          <p:cNvSpPr/>
          <p:nvPr/>
        </p:nvSpPr>
        <p:spPr>
          <a:xfrm>
            <a:off x="6463005" y="5049239"/>
            <a:ext cx="1277347" cy="477286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Operational Key (T)</a:t>
            </a:r>
            <a:endParaRPr lang="en-GB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9" name="Straight Connector 18"/>
          <p:cNvCxnSpPr>
            <a:stCxn id="12" idx="4"/>
            <a:endCxn id="16" idx="1"/>
          </p:cNvCxnSpPr>
          <p:nvPr/>
        </p:nvCxnSpPr>
        <p:spPr>
          <a:xfrm>
            <a:off x="2052486" y="4509120"/>
            <a:ext cx="419701" cy="77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4"/>
            <a:endCxn id="17" idx="1"/>
          </p:cNvCxnSpPr>
          <p:nvPr/>
        </p:nvCxnSpPr>
        <p:spPr>
          <a:xfrm>
            <a:off x="6278126" y="4423232"/>
            <a:ext cx="244540" cy="86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0701" y="6084004"/>
            <a:ext cx="83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Operational keys are </a:t>
            </a:r>
            <a:r>
              <a:rPr lang="en-GB" b="1" i="1" dirty="0">
                <a:latin typeface="Comic Sans MS" panose="030F0702030302020204" pitchFamily="66" charset="0"/>
              </a:rPr>
              <a:t>identical</a:t>
            </a:r>
            <a:r>
              <a:rPr lang="en-GB" dirty="0">
                <a:latin typeface="Comic Sans MS" panose="030F0702030302020204" pitchFamily="66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</a:rPr>
              <a:t> but </a:t>
            </a:r>
            <a:r>
              <a:rPr lang="en-GB" dirty="0">
                <a:latin typeface="Comic Sans MS" panose="030F0702030302020204" pitchFamily="66" charset="0"/>
              </a:rPr>
              <a:t>encrypted under </a:t>
            </a:r>
            <a:r>
              <a:rPr lang="en-GB" b="1" i="1" dirty="0">
                <a:latin typeface="Comic Sans MS" panose="030F0702030302020204" pitchFamily="66" charset="0"/>
              </a:rPr>
              <a:t>different</a:t>
            </a:r>
            <a:r>
              <a:rPr lang="en-GB" dirty="0">
                <a:latin typeface="Comic Sans MS" panose="030F0702030302020204" pitchFamily="66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</a:rPr>
              <a:t> Master Keys</a:t>
            </a:r>
            <a:endParaRPr lang="en-GB" dirty="0">
              <a:latin typeface="Comic Sans MS" panose="030F0702030302020204" pitchFamily="66" charset="0"/>
            </a:endParaRPr>
          </a:p>
        </p:txBody>
      </p:sp>
      <p:cxnSp>
        <p:nvCxnSpPr>
          <p:cNvPr id="25" name="Straight Connector 24"/>
          <p:cNvCxnSpPr>
            <a:stCxn id="8" idx="2"/>
            <a:endCxn id="12" idx="1"/>
          </p:cNvCxnSpPr>
          <p:nvPr/>
        </p:nvCxnSpPr>
        <p:spPr>
          <a:xfrm>
            <a:off x="1691680" y="3645024"/>
            <a:ext cx="766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13" idx="1"/>
          </p:cNvCxnSpPr>
          <p:nvPr/>
        </p:nvCxnSpPr>
        <p:spPr>
          <a:xfrm>
            <a:off x="5918086" y="3603071"/>
            <a:ext cx="0" cy="3161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3203848" y="1664804"/>
            <a:ext cx="936104" cy="104411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Encrypted Database</a:t>
            </a:r>
            <a:endParaRPr lang="en-GB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7452320" y="1620092"/>
            <a:ext cx="936104" cy="104411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Encrypted Database</a:t>
            </a:r>
          </a:p>
        </p:txBody>
      </p:sp>
      <p:cxnSp>
        <p:nvCxnSpPr>
          <p:cNvPr id="31" name="Straight Connector 30"/>
          <p:cNvCxnSpPr>
            <a:stCxn id="29" idx="2"/>
          </p:cNvCxnSpPr>
          <p:nvPr/>
        </p:nvCxnSpPr>
        <p:spPr>
          <a:xfrm flipH="1">
            <a:off x="2771800" y="2186862"/>
            <a:ext cx="432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998206" y="2154633"/>
            <a:ext cx="432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18369" y="169062"/>
            <a:ext cx="291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omic Sans MS" panose="030F0702030302020204" pitchFamily="66" charset="0"/>
              </a:rPr>
              <a:t>Desired State</a:t>
            </a:r>
            <a:endParaRPr lang="en-GB" sz="3200" dirty="0">
              <a:latin typeface="Comic Sans MS" panose="030F0702030302020204" pitchFamily="66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671900" y="5454517"/>
            <a:ext cx="2791105" cy="0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411760" y="3605309"/>
            <a:ext cx="2791105" cy="660491"/>
            <a:chOff x="2411760" y="3605309"/>
            <a:chExt cx="2791105" cy="66049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411760" y="3915053"/>
              <a:ext cx="27911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xplosion 2 31"/>
            <p:cNvSpPr/>
            <p:nvPr/>
          </p:nvSpPr>
          <p:spPr>
            <a:xfrm>
              <a:off x="2807804" y="3605309"/>
              <a:ext cx="1944216" cy="660491"/>
            </a:xfrm>
            <a:prstGeom prst="irregularSeal2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55421" y="3785636"/>
              <a:ext cx="1504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Key Mismatch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415667" y="3654024"/>
              <a:ext cx="0" cy="27467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189217" y="3613079"/>
              <a:ext cx="0" cy="27467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5</a:t>
            </a:fld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4258154" y="5137447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 smtClean="0">
                <a:latin typeface="Comic Sans MS" panose="030F0702030302020204" pitchFamily="66" charset="0"/>
              </a:rPr>
              <a:t>Keys are identical</a:t>
            </a:r>
            <a:endParaRPr lang="en-GB" sz="14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Overview of solution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Keys will be encrypted (or wrapped) using a Transport Key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The Transport Key will be agreed between the two parties.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The Transport Key will be added to the source site as an EXPORTER key.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The Transport Key will be added to the target site as an IMPORTER key.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CSFXFER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Written entirely in REXX 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Makes use of standard ICSF API’s</a:t>
            </a:r>
          </a:p>
          <a:p>
            <a:pPr lvl="1"/>
            <a:r>
              <a:rPr lang="en-GB" dirty="0" smtClean="0">
                <a:latin typeface="Comic Sans MS" panose="030F0702030302020204" pitchFamily="66" charset="0"/>
              </a:rPr>
              <a:t>CSNBKEX</a:t>
            </a:r>
          </a:p>
          <a:p>
            <a:pPr lvl="1"/>
            <a:r>
              <a:rPr lang="en-GB" dirty="0" smtClean="0">
                <a:latin typeface="Comic Sans MS" panose="030F0702030302020204" pitchFamily="66" charset="0"/>
              </a:rPr>
              <a:t>CSNBKIM</a:t>
            </a:r>
          </a:p>
          <a:p>
            <a:pPr lvl="1"/>
            <a:r>
              <a:rPr lang="en-GB" dirty="0" smtClean="0">
                <a:latin typeface="Comic Sans MS" panose="030F0702030302020204" pitchFamily="66" charset="0"/>
              </a:rPr>
              <a:t>CSNBKRC</a:t>
            </a:r>
          </a:p>
          <a:p>
            <a:pPr lvl="1"/>
            <a:r>
              <a:rPr lang="en-GB" dirty="0" smtClean="0">
                <a:latin typeface="Comic Sans MS" panose="030F0702030302020204" pitchFamily="66" charset="0"/>
              </a:rPr>
              <a:t>CSNBKRW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Needs Transport Key to be already defined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Much of the REXX coding is</a:t>
            </a:r>
          </a:p>
          <a:p>
            <a:pPr lvl="1"/>
            <a:r>
              <a:rPr lang="en-GB" dirty="0" smtClean="0">
                <a:latin typeface="Comic Sans MS" panose="030F0702030302020204" pitchFamily="66" charset="0"/>
              </a:rPr>
              <a:t>parsing input parameters and</a:t>
            </a:r>
          </a:p>
          <a:p>
            <a:pPr lvl="1"/>
            <a:r>
              <a:rPr lang="en-GB" dirty="0" smtClean="0">
                <a:latin typeface="Comic Sans MS" panose="030F0702030302020204" pitchFamily="66" charset="0"/>
              </a:rPr>
              <a:t>Producing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5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52736"/>
            <a:ext cx="2160240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Source z/OS and ICSF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7966" y="1052736"/>
            <a:ext cx="2160240" cy="18995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Target z/OS and ICSF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2996952"/>
            <a:ext cx="216024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Source Master Key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7966" y="2954999"/>
            <a:ext cx="216024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Target Master Key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2835520"/>
            <a:ext cx="553998" cy="8013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dirty="0" smtClean="0">
                <a:latin typeface="Comic Sans MS" panose="030F0702030302020204" pitchFamily="66" charset="0"/>
              </a:rPr>
              <a:t>Crypto</a:t>
            </a:r>
            <a:br>
              <a:rPr lang="en-GB" sz="1200" dirty="0" smtClean="0">
                <a:latin typeface="Comic Sans MS" panose="030F0702030302020204" pitchFamily="66" charset="0"/>
              </a:rPr>
            </a:br>
            <a:r>
              <a:rPr lang="en-GB" sz="1200" dirty="0" smtClean="0">
                <a:latin typeface="Comic Sans MS" panose="030F0702030302020204" pitchFamily="66" charset="0"/>
              </a:rPr>
              <a:t>Express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8680" y="2746227"/>
            <a:ext cx="553998" cy="8987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dirty="0" smtClean="0">
                <a:latin typeface="Comic Sans MS" panose="030F0702030302020204" pitchFamily="66" charset="0"/>
              </a:rPr>
              <a:t>Crypto</a:t>
            </a:r>
            <a:br>
              <a:rPr lang="en-GB" sz="1200" dirty="0" smtClean="0">
                <a:latin typeface="Comic Sans MS" panose="030F0702030302020204" pitchFamily="66" charset="0"/>
              </a:rPr>
            </a:br>
            <a:r>
              <a:rPr lang="en-GB" sz="1200" dirty="0" smtClean="0">
                <a:latin typeface="Comic Sans MS" panose="030F0702030302020204" pitchFamily="66" charset="0"/>
              </a:rPr>
              <a:t>Express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2" name="Can 11"/>
          <p:cNvSpPr/>
          <p:nvPr/>
        </p:nvSpPr>
        <p:spPr>
          <a:xfrm>
            <a:off x="1332406" y="3861048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omic Sans MS" panose="030F0702030302020204" pitchFamily="66" charset="0"/>
            </a:endParaRPr>
          </a:p>
        </p:txBody>
      </p:sp>
      <p:sp>
        <p:nvSpPr>
          <p:cNvPr id="13" name="Can 12"/>
          <p:cNvSpPr/>
          <p:nvPr/>
        </p:nvSpPr>
        <p:spPr>
          <a:xfrm>
            <a:off x="5558046" y="3775160"/>
            <a:ext cx="720080" cy="100811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436" y="419008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CKDS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7966" y="409455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CKDS</a:t>
            </a:r>
            <a:endParaRPr lang="en-GB" dirty="0">
              <a:latin typeface="Comic Sans MS" panose="030F0702030302020204" pitchFamily="66" charset="0"/>
            </a:endParaRPr>
          </a:p>
        </p:txBody>
      </p:sp>
      <p:cxnSp>
        <p:nvCxnSpPr>
          <p:cNvPr id="25" name="Straight Connector 24"/>
          <p:cNvCxnSpPr>
            <a:stCxn id="8" idx="2"/>
            <a:endCxn id="12" idx="1"/>
          </p:cNvCxnSpPr>
          <p:nvPr/>
        </p:nvCxnSpPr>
        <p:spPr>
          <a:xfrm>
            <a:off x="1691680" y="3501008"/>
            <a:ext cx="766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13" idx="1"/>
          </p:cNvCxnSpPr>
          <p:nvPr/>
        </p:nvCxnSpPr>
        <p:spPr>
          <a:xfrm>
            <a:off x="5918086" y="3459055"/>
            <a:ext cx="0" cy="3161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3203848" y="1520788"/>
            <a:ext cx="936104" cy="104411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Encrypted Database</a:t>
            </a:r>
            <a:endParaRPr lang="en-GB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7452320" y="1476076"/>
            <a:ext cx="936104" cy="104411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Encrypted Database</a:t>
            </a:r>
          </a:p>
        </p:txBody>
      </p:sp>
      <p:cxnSp>
        <p:nvCxnSpPr>
          <p:cNvPr id="31" name="Straight Connector 30"/>
          <p:cNvCxnSpPr>
            <a:stCxn id="29" idx="2"/>
          </p:cNvCxnSpPr>
          <p:nvPr/>
        </p:nvCxnSpPr>
        <p:spPr>
          <a:xfrm flipH="1">
            <a:off x="2771800" y="2042846"/>
            <a:ext cx="432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998206" y="2010617"/>
            <a:ext cx="432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39752" y="169062"/>
            <a:ext cx="4211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omic Sans MS" panose="030F0702030302020204" pitchFamily="66" charset="0"/>
              </a:rPr>
              <a:t>Agree Transport Key</a:t>
            </a:r>
            <a:endParaRPr lang="en-GB" sz="3200" dirty="0">
              <a:latin typeface="Comic Sans MS" panose="030F0702030302020204" pitchFamily="66" charset="0"/>
            </a:endParaRPr>
          </a:p>
        </p:txBody>
      </p:sp>
      <p:sp>
        <p:nvSpPr>
          <p:cNvPr id="26" name="Trapezoid 25"/>
          <p:cNvSpPr/>
          <p:nvPr/>
        </p:nvSpPr>
        <p:spPr>
          <a:xfrm>
            <a:off x="2412526" y="5039946"/>
            <a:ext cx="1259374" cy="477286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Transport Key</a:t>
            </a:r>
            <a:endParaRPr lang="en-GB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7" name="Straight Connector 26"/>
          <p:cNvCxnSpPr>
            <a:endCxn id="26" idx="1"/>
          </p:cNvCxnSpPr>
          <p:nvPr/>
        </p:nvCxnSpPr>
        <p:spPr>
          <a:xfrm>
            <a:off x="2052486" y="4509120"/>
            <a:ext cx="419701" cy="76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>
            <a:off x="6647350" y="5026298"/>
            <a:ext cx="1259374" cy="477286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Transport Key</a:t>
            </a:r>
            <a:endParaRPr lang="en-GB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3" name="Straight Connector 32"/>
          <p:cNvCxnSpPr>
            <a:endCxn id="32" idx="1"/>
          </p:cNvCxnSpPr>
          <p:nvPr/>
        </p:nvCxnSpPr>
        <p:spPr>
          <a:xfrm>
            <a:off x="6287310" y="4495472"/>
            <a:ext cx="419701" cy="76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71900" y="5445224"/>
            <a:ext cx="2975450" cy="0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561" y="5733256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</a:rPr>
              <a:t>Transport Keys (EXPORTER at Source, IMPORTER at Target) are defined using CSFKGUP</a:t>
            </a:r>
            <a:endParaRPr lang="en-GB" sz="2400" dirty="0"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6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Generate Transport Key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//KGUPPROC EXEC PGM=CSFKGUP,PARM=('SSM')              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//CSFCKDS  DD   DSN=USER.CSFCKDS,DISP=OLD             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//CSFIN    DD   *                                     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   LABEL(TSGLB.TEST1.EXPORTER) TYPE(EXPORTER) CLEAR,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KEY(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2A1AE0AB8089E9BF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91CE61A2BA264FB5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   LABEL(TSGLB.TEST1.IMPORTER) TYPE(IMPORTER) CLEAR,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KEY(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2A1AE0AB8089E9BF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91CE61A2BA264FB5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//CSFDIAG  DD   SYSOUT=*                  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FB,133        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//CSFKEYS  DD   DSN=</a:t>
            </a:r>
            <a:r>
              <a:rPr lang="en-GB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.ICSF.KEYS,DISP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=OLD  FB,208  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//CSFSTMNT DD   DSN=</a:t>
            </a:r>
            <a:r>
              <a:rPr lang="en-GB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.ICSF.STMT,DISP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=OLD  FB,080  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//*                                                   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//CSFEUTIL EXEC PGM=CSFEUTIL,PARM=('USER.CSFCKDS,REFRESH')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480357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z/OS </a:t>
            </a:r>
            <a:r>
              <a:rPr lang="en-GB" dirty="0" smtClean="0">
                <a:latin typeface="Comic Sans MS" panose="030F0702030302020204" pitchFamily="66" charset="0"/>
              </a:rPr>
              <a:t>Cryptographic </a:t>
            </a:r>
            <a:r>
              <a:rPr lang="en-GB" dirty="0">
                <a:latin typeface="Comic Sans MS" panose="030F0702030302020204" pitchFamily="66" charset="0"/>
              </a:rPr>
              <a:t>Services </a:t>
            </a:r>
            <a:r>
              <a:rPr lang="en-GB" dirty="0" smtClean="0">
                <a:latin typeface="Comic Sans MS" panose="030F0702030302020204" pitchFamily="66" charset="0"/>
              </a:rPr>
              <a:t>Integrated </a:t>
            </a:r>
            <a:r>
              <a:rPr lang="en-GB" dirty="0">
                <a:latin typeface="Comic Sans MS" panose="030F0702030302020204" pitchFamily="66" charset="0"/>
              </a:rPr>
              <a:t>Cryptographic Service Facility </a:t>
            </a:r>
            <a:r>
              <a:rPr lang="en-GB" dirty="0" smtClean="0">
                <a:latin typeface="Comic Sans MS" panose="030F0702030302020204" pitchFamily="66" charset="0"/>
              </a:rPr>
              <a:t>Administrator's </a:t>
            </a:r>
            <a:r>
              <a:rPr lang="en-GB" dirty="0">
                <a:latin typeface="Comic Sans MS" panose="030F0702030302020204" pitchFamily="66" charset="0"/>
              </a:rPr>
              <a:t>Guide </a:t>
            </a:r>
            <a:r>
              <a:rPr lang="en-GB" dirty="0" smtClean="0">
                <a:latin typeface="Comic Sans MS" panose="030F0702030302020204" pitchFamily="66" charset="0"/>
              </a:rPr>
              <a:t>SA22-7521-17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879-B581-4A46-AB4B-67491D23F04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1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1054</Words>
  <Application>Microsoft Office PowerPoint</Application>
  <PresentationFormat>On-screen Show (4:3)</PresentationFormat>
  <Paragraphs>257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CSFXFER</vt:lpstr>
      <vt:lpstr>Contents</vt:lpstr>
      <vt:lpstr>Problem Statement</vt:lpstr>
      <vt:lpstr>PowerPoint Presentation</vt:lpstr>
      <vt:lpstr>PowerPoint Presentation</vt:lpstr>
      <vt:lpstr>Overview of solution</vt:lpstr>
      <vt:lpstr>CSFXFER</vt:lpstr>
      <vt:lpstr>PowerPoint Presentation</vt:lpstr>
      <vt:lpstr>Generate Transport Key</vt:lpstr>
      <vt:lpstr>PowerPoint Presentation</vt:lpstr>
      <vt:lpstr>Transfer KEYFILE from SOURCE to TARGET</vt:lpstr>
      <vt:lpstr>PowerPoint Presentation</vt:lpstr>
      <vt:lpstr>CSFXFER files usage</vt:lpstr>
      <vt:lpstr>CSFXFER control statements</vt:lpstr>
      <vt:lpstr>EXPORT and REPORT output</vt:lpstr>
      <vt:lpstr>IMPORT output</vt:lpstr>
      <vt:lpstr>CSFXFER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CSFXFER</dc:title>
  <dc:creator>Lennie</dc:creator>
  <cp:lastModifiedBy>Lennie</cp:lastModifiedBy>
  <cp:revision>21</cp:revision>
  <dcterms:created xsi:type="dcterms:W3CDTF">2014-06-26T07:59:08Z</dcterms:created>
  <dcterms:modified xsi:type="dcterms:W3CDTF">2014-06-27T12:31:06Z</dcterms:modified>
</cp:coreProperties>
</file>