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8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8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31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0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1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6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8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98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FAC3-64BE-49E3-B300-C8837C04784E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5DC9-F5FF-4025-AD5B-1B4D8CE7B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5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Ticket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Assistance for tracking RACF changes</a:t>
            </a:r>
          </a:p>
          <a:p>
            <a:r>
              <a:rPr lang="en-GB" sz="1800" dirty="0"/>
              <a:t>Lennie Dymoke-Bradshaw</a:t>
            </a:r>
            <a:br>
              <a:rPr lang="en-GB" sz="1800" dirty="0"/>
            </a:br>
            <a:r>
              <a:rPr lang="en-GB" sz="1800" dirty="0"/>
              <a:t>Reverse Sweep Consulting Limited</a:t>
            </a:r>
          </a:p>
        </p:txBody>
      </p:sp>
    </p:spTree>
    <p:extLst>
      <p:ext uri="{BB962C8B-B14F-4D97-AF65-F5344CB8AC3E}">
        <p14:creationId xmlns:p14="http://schemas.microsoft.com/office/powerpoint/2010/main" val="370756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Supplied 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60000" tIns="180000" rIns="360000" bIns="180000"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WARNING:  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"The code supplied has not been subjected to any formal IBM test </a:t>
            </a:r>
          </a:p>
          <a:p>
            <a:pPr marL="0" indent="0">
              <a:buNone/>
            </a:pPr>
            <a:r>
              <a:rPr lang="en-GB" dirty="0"/>
              <a:t>and is distributed on an 'AS IS' basis without any warranty      </a:t>
            </a:r>
          </a:p>
          <a:p>
            <a:pPr marL="0" indent="0">
              <a:buNone/>
            </a:pPr>
            <a:r>
              <a:rPr lang="en-GB" dirty="0"/>
              <a:t>either express or implied. The implementation of any of the      </a:t>
            </a:r>
          </a:p>
          <a:p>
            <a:pPr marL="0" indent="0">
              <a:buNone/>
            </a:pPr>
            <a:r>
              <a:rPr lang="en-GB" dirty="0"/>
              <a:t>techniques described or used herein is a customer responsibility </a:t>
            </a:r>
          </a:p>
          <a:p>
            <a:pPr marL="0" indent="0">
              <a:buNone/>
            </a:pPr>
            <a:r>
              <a:rPr lang="en-GB" dirty="0"/>
              <a:t>and depends on the customers operational environment. While each </a:t>
            </a:r>
          </a:p>
          <a:p>
            <a:pPr marL="0" indent="0">
              <a:buNone/>
            </a:pPr>
            <a:r>
              <a:rPr lang="en-GB" dirty="0"/>
              <a:t>item may have been reviewed for accuracy in a specific situation </a:t>
            </a:r>
          </a:p>
          <a:p>
            <a:pPr marL="0" indent="0">
              <a:buNone/>
            </a:pPr>
            <a:r>
              <a:rPr lang="en-GB" dirty="0"/>
              <a:t>and may run in a specific situation and may run in a specific    </a:t>
            </a:r>
          </a:p>
          <a:p>
            <a:pPr marL="0" indent="0">
              <a:buNone/>
            </a:pPr>
            <a:r>
              <a:rPr lang="en-GB" dirty="0"/>
              <a:t>environment, there is no guarantee that the same or similar      </a:t>
            </a:r>
          </a:p>
          <a:p>
            <a:pPr marL="0" indent="0">
              <a:buNone/>
            </a:pPr>
            <a:r>
              <a:rPr lang="en-GB" dirty="0"/>
              <a:t>results will be obtained elsewhere. Customers attempting to      </a:t>
            </a:r>
          </a:p>
          <a:p>
            <a:pPr marL="0" indent="0">
              <a:buNone/>
            </a:pPr>
            <a:r>
              <a:rPr lang="en-GB" dirty="0"/>
              <a:t>adapt these techniques to their own environments do so at their  </a:t>
            </a:r>
          </a:p>
          <a:p>
            <a:pPr marL="0" indent="0">
              <a:buNone/>
            </a:pPr>
            <a:r>
              <a:rPr lang="en-GB" dirty="0"/>
              <a:t>own risk."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GB" dirty="0"/>
              <a:t>Lennie </a:t>
            </a:r>
            <a:r>
              <a:rPr lang="en-GB" dirty="0" err="1"/>
              <a:t>Dymoke</a:t>
            </a:r>
            <a:r>
              <a:rPr lang="en-GB" dirty="0"/>
              <a:t>-Bradshaw, (Previously IBM, now RSM Partners)</a:t>
            </a:r>
          </a:p>
        </p:txBody>
      </p:sp>
    </p:spTree>
    <p:extLst>
      <p:ext uri="{BB962C8B-B14F-4D97-AF65-F5344CB8AC3E}">
        <p14:creationId xmlns:p14="http://schemas.microsoft.com/office/powerpoint/2010/main" val="323194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can work well with </a:t>
            </a:r>
            <a:r>
              <a:rPr lang="en-GB" dirty="0" err="1"/>
              <a:t>zSecure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See Jamie Pease for details…..</a:t>
            </a:r>
          </a:p>
        </p:txBody>
      </p:sp>
    </p:spTree>
    <p:extLst>
      <p:ext uri="{BB962C8B-B14F-4D97-AF65-F5344CB8AC3E}">
        <p14:creationId xmlns:p14="http://schemas.microsoft.com/office/powerpoint/2010/main" val="119311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ability to associate a number or identifier with an instance of a RACF command (or a set of commands).</a:t>
            </a:r>
          </a:p>
          <a:p>
            <a:r>
              <a:rPr lang="en-GB" dirty="0"/>
              <a:t>Long term solution would need changes to RACF or z/OS.</a:t>
            </a:r>
          </a:p>
          <a:p>
            <a:r>
              <a:rPr lang="en-GB" dirty="0"/>
              <a:t>This solution allows for an 8-char id to be associated with a RACF command.</a:t>
            </a:r>
          </a:p>
        </p:txBody>
      </p:sp>
    </p:spTree>
    <p:extLst>
      <p:ext uri="{BB962C8B-B14F-4D97-AF65-F5344CB8AC3E}">
        <p14:creationId xmlns:p14="http://schemas.microsoft.com/office/powerpoint/2010/main" val="657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Normal operation</a:t>
            </a:r>
          </a:p>
          <a:p>
            <a:r>
              <a:rPr lang="en-GB" dirty="0"/>
              <a:t>TICKET ON VALUE(ticket#)</a:t>
            </a:r>
          </a:p>
          <a:p>
            <a:pPr lvl="1"/>
            <a:r>
              <a:rPr lang="en-GB" dirty="0"/>
              <a:t>Set “ticket#” as the current value</a:t>
            </a:r>
          </a:p>
          <a:p>
            <a:r>
              <a:rPr lang="en-GB" dirty="0"/>
              <a:t>TICKET OFF</a:t>
            </a:r>
          </a:p>
          <a:p>
            <a:pPr lvl="1"/>
            <a:r>
              <a:rPr lang="en-GB" dirty="0"/>
              <a:t>Eliminate any ticket number</a:t>
            </a:r>
          </a:p>
          <a:p>
            <a:r>
              <a:rPr lang="en-GB" dirty="0"/>
              <a:t>TICKET LIST</a:t>
            </a:r>
          </a:p>
          <a:p>
            <a:pPr lvl="1"/>
            <a:r>
              <a:rPr lang="en-GB" dirty="0"/>
              <a:t>Display the current ticket number</a:t>
            </a:r>
          </a:p>
        </p:txBody>
      </p:sp>
    </p:spTree>
    <p:extLst>
      <p:ext uri="{BB962C8B-B14F-4D97-AF65-F5344CB8AC3E}">
        <p14:creationId xmlns:p14="http://schemas.microsoft.com/office/powerpoint/2010/main" val="282104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Diagnostic commands</a:t>
            </a:r>
          </a:p>
          <a:p>
            <a:r>
              <a:rPr lang="en-GB" dirty="0"/>
              <a:t>TICKET DIAG (or DIAGM)</a:t>
            </a:r>
          </a:p>
          <a:p>
            <a:pPr lvl="1"/>
            <a:r>
              <a:rPr lang="en-GB" dirty="0"/>
              <a:t>Display diagnostic messages </a:t>
            </a:r>
          </a:p>
          <a:p>
            <a:r>
              <a:rPr lang="en-GB" dirty="0"/>
              <a:t>TICKET HEX</a:t>
            </a:r>
          </a:p>
          <a:p>
            <a:pPr lvl="1"/>
            <a:r>
              <a:rPr lang="en-GB" dirty="0"/>
              <a:t>Display the TICKET value in hex</a:t>
            </a:r>
          </a:p>
          <a:p>
            <a:r>
              <a:rPr lang="en-GB" dirty="0"/>
              <a:t>TICKET DELETE</a:t>
            </a:r>
          </a:p>
          <a:p>
            <a:pPr lvl="1"/>
            <a:r>
              <a:rPr lang="en-GB" dirty="0"/>
              <a:t>Delete the TKTA</a:t>
            </a:r>
          </a:p>
        </p:txBody>
      </p:sp>
    </p:spTree>
    <p:extLst>
      <p:ext uri="{BB962C8B-B14F-4D97-AF65-F5344CB8AC3E}">
        <p14:creationId xmlns:p14="http://schemas.microsoft.com/office/powerpoint/2010/main" val="389779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TICKET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 new control block called a TKTA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</a:t>
            </a:r>
            <a:r>
              <a:rPr lang="en-GB" dirty="0" err="1"/>
              <a:t>ic</a:t>
            </a:r>
            <a:r>
              <a:rPr lang="en-GB" dirty="0" err="1">
                <a:solidFill>
                  <a:srgbClr val="FF0000"/>
                </a:solidFill>
              </a:rPr>
              <a:t>K</a:t>
            </a:r>
            <a:r>
              <a:rPr lang="en-GB" dirty="0" err="1"/>
              <a:t>e</a:t>
            </a:r>
            <a:r>
              <a:rPr lang="en-GB" dirty="0" err="1">
                <a:solidFill>
                  <a:srgbClr val="FF0000"/>
                </a:solidFill>
              </a:rPr>
              <a:t>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rea</a:t>
            </a:r>
          </a:p>
          <a:p>
            <a:pPr lvl="1"/>
            <a:r>
              <a:rPr lang="en-GB" dirty="0"/>
              <a:t>Associated with ACEE via the ACEEIEP field</a:t>
            </a:r>
          </a:p>
          <a:p>
            <a:pPr lvl="1"/>
            <a:r>
              <a:rPr lang="en-GB" dirty="0"/>
              <a:t>Holds following info</a:t>
            </a:r>
          </a:p>
          <a:p>
            <a:pPr lvl="2"/>
            <a:r>
              <a:rPr lang="en-GB" dirty="0"/>
              <a:t>Create date</a:t>
            </a:r>
          </a:p>
          <a:p>
            <a:pPr lvl="2"/>
            <a:r>
              <a:rPr lang="en-GB" dirty="0"/>
              <a:t>Create time</a:t>
            </a:r>
          </a:p>
          <a:p>
            <a:pPr lvl="2"/>
            <a:r>
              <a:rPr lang="en-GB" dirty="0"/>
              <a:t>Version</a:t>
            </a:r>
          </a:p>
          <a:p>
            <a:pPr lvl="2"/>
            <a:r>
              <a:rPr lang="en-GB" dirty="0"/>
              <a:t>Flags</a:t>
            </a:r>
          </a:p>
          <a:p>
            <a:pPr lvl="2"/>
            <a:r>
              <a:rPr lang="en-GB" dirty="0"/>
              <a:t>Spare fields</a:t>
            </a:r>
          </a:p>
        </p:txBody>
      </p:sp>
    </p:spTree>
    <p:extLst>
      <p:ext uri="{BB962C8B-B14F-4D97-AF65-F5344CB8AC3E}">
        <p14:creationId xmlns:p14="http://schemas.microsoft.com/office/powerpoint/2010/main" val="346603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of TKTA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 ON VALUE(12345678)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TCKT0021I TICKET: New TICKET value = '12345678‘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 DIAG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    TCB: 008B2988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TCBSENV: 00000000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   ASCB: 00FB9B80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   ASXB: 008FD860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ASXBSENV: 008FC5D0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   ACEE -        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C1C3C5C5 FF0000C0 03000000 7FFCF358 00000000 06D3C5D5 D5C9C540 4004E2E8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E2F14040 4040B101 0014153F 40404040 40404040 00C49C38 00000000 00000000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E2E2D3E3 C3D7F2F0 00000000 00000000 00000000 00000000 40404040 40404040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008FC690 00000000 008FC6A8 7FFF8B48 008FC770 00000000 0114153F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00200000 00000000 00000000 00000000 00000000 008FC838 7F5E3000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008FC8C8 00000000 00000000 00000000 00000000 00000000 09303512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ACEEIEP: 7FFCF358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TCKT0030I     TKTA -                                                    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FF00002C E3D2E3C1 0114153F 09340097 02000000 F1F2F3F4 F5F6F7F8 00000000</a:t>
            </a: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00000000 00000000 00000000 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7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Getting the TICKET value to SMF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IEFU83 and IEFU84 (and possibly IEFU85)</a:t>
            </a:r>
          </a:p>
          <a:p>
            <a:endParaRPr lang="en-GB" dirty="0"/>
          </a:p>
          <a:p>
            <a:r>
              <a:rPr lang="en-GB" dirty="0"/>
              <a:t>Depends on what circumstances you wish TICKET value to be stored in SMF record.</a:t>
            </a:r>
          </a:p>
          <a:p>
            <a:r>
              <a:rPr lang="en-GB" dirty="0"/>
              <a:t>Currently use a module called TKTU834 which handles most RACF commands (and CKGRACF) and places TICKET value into SMF80UID.</a:t>
            </a:r>
          </a:p>
          <a:p>
            <a:r>
              <a:rPr lang="en-GB" dirty="0"/>
              <a:t>Normally an unused field in SMF record type 80</a:t>
            </a:r>
          </a:p>
          <a:p>
            <a:r>
              <a:rPr lang="en-GB" dirty="0"/>
              <a:t>Logic can be altered to handle other record types and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48215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TICKET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= XFACILIT</a:t>
            </a:r>
          </a:p>
          <a:p>
            <a:r>
              <a:rPr lang="en-GB" dirty="0"/>
              <a:t>Resource</a:t>
            </a:r>
          </a:p>
          <a:p>
            <a:r>
              <a:rPr lang="en-GB" dirty="0"/>
              <a:t>TICKET OFF</a:t>
            </a:r>
          </a:p>
          <a:p>
            <a:pPr lvl="1"/>
            <a:r>
              <a:rPr lang="en-GB" dirty="0"/>
              <a:t>TICKET.OFF		(READ access)</a:t>
            </a:r>
          </a:p>
          <a:p>
            <a:r>
              <a:rPr lang="en-GB" dirty="0"/>
              <a:t>TICKET ON</a:t>
            </a:r>
          </a:p>
          <a:p>
            <a:pPr lvl="1"/>
            <a:r>
              <a:rPr lang="en-GB" dirty="0" err="1"/>
              <a:t>TICKET.ON.tttttttt</a:t>
            </a:r>
            <a:r>
              <a:rPr lang="en-GB" dirty="0"/>
              <a:t> 	(READ access)</a:t>
            </a:r>
          </a:p>
          <a:p>
            <a:r>
              <a:rPr lang="en-GB" dirty="0"/>
              <a:t>TICKET DELETE</a:t>
            </a:r>
          </a:p>
          <a:p>
            <a:pPr lvl="1"/>
            <a:r>
              <a:rPr lang="en-GB" dirty="0" err="1"/>
              <a:t>TICKET.ON.tttttttt</a:t>
            </a:r>
            <a:r>
              <a:rPr lang="en-GB" dirty="0"/>
              <a:t>	(UPDATE access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01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Users should not have already used the field ACEEIEP in the ACEE.</a:t>
            </a:r>
          </a:p>
          <a:p>
            <a:pPr lvl="1"/>
            <a:r>
              <a:rPr lang="en-GB" dirty="0"/>
              <a:t>TICKET LIST can show you the current values stored in ACEEIEP</a:t>
            </a:r>
          </a:p>
          <a:p>
            <a:pPr lvl="1"/>
            <a:endParaRPr lang="en-GB" dirty="0"/>
          </a:p>
          <a:p>
            <a:r>
              <a:rPr lang="en-GB" dirty="0"/>
              <a:t>Users should not be using the SMF80UID field in SMF. </a:t>
            </a:r>
          </a:p>
          <a:p>
            <a:pPr lvl="1"/>
            <a:r>
              <a:rPr lang="en-GB" dirty="0"/>
              <a:t>If you are then TKTU834 could be altered to use some other field.</a:t>
            </a:r>
          </a:p>
        </p:txBody>
      </p:sp>
    </p:spTree>
    <p:extLst>
      <p:ext uri="{BB962C8B-B14F-4D97-AF65-F5344CB8AC3E}">
        <p14:creationId xmlns:p14="http://schemas.microsoft.com/office/powerpoint/2010/main" val="324644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575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Ticket</vt:lpstr>
      <vt:lpstr>Requirement</vt:lpstr>
      <vt:lpstr>Ticket command</vt:lpstr>
      <vt:lpstr>Ticket command</vt:lpstr>
      <vt:lpstr>How does TICKET work?</vt:lpstr>
      <vt:lpstr>Display of TKTA</vt:lpstr>
      <vt:lpstr>Getting the TICKET value to SMF</vt:lpstr>
      <vt:lpstr>TICKET security</vt:lpstr>
      <vt:lpstr>Warnings</vt:lpstr>
      <vt:lpstr>Supplied ASIS</vt:lpstr>
      <vt:lpstr>Ticket can work well with zSecure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</dc:title>
  <dc:creator>Lennie</dc:creator>
  <cp:lastModifiedBy>Lennie Bradshaw</cp:lastModifiedBy>
  <cp:revision>7</cp:revision>
  <dcterms:created xsi:type="dcterms:W3CDTF">2014-06-02T08:57:35Z</dcterms:created>
  <dcterms:modified xsi:type="dcterms:W3CDTF">2020-11-15T18:42:43Z</dcterms:modified>
</cp:coreProperties>
</file>