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669" r:id="rId2"/>
    <p:sldId id="909" r:id="rId3"/>
    <p:sldId id="910" r:id="rId4"/>
    <p:sldId id="903" r:id="rId5"/>
    <p:sldId id="898" r:id="rId6"/>
    <p:sldId id="899" r:id="rId7"/>
    <p:sldId id="900" r:id="rId8"/>
    <p:sldId id="901" r:id="rId9"/>
    <p:sldId id="921" r:id="rId10"/>
    <p:sldId id="902" r:id="rId11"/>
    <p:sldId id="911" r:id="rId12"/>
    <p:sldId id="904" r:id="rId13"/>
    <p:sldId id="905" r:id="rId14"/>
    <p:sldId id="906" r:id="rId15"/>
    <p:sldId id="917" r:id="rId16"/>
    <p:sldId id="916" r:id="rId17"/>
    <p:sldId id="918" r:id="rId18"/>
    <p:sldId id="920" r:id="rId19"/>
    <p:sldId id="919" r:id="rId20"/>
    <p:sldId id="907" r:id="rId21"/>
    <p:sldId id="914" r:id="rId22"/>
    <p:sldId id="908" r:id="rId23"/>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9" autoAdjust="0"/>
    <p:restoredTop sz="68059" autoAdjust="0"/>
  </p:normalViewPr>
  <p:slideViewPr>
    <p:cSldViewPr>
      <p:cViewPr varScale="1">
        <p:scale>
          <a:sx n="59" d="100"/>
          <a:sy n="59" d="100"/>
        </p:scale>
        <p:origin x="2208" y="7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a:t>
            </a:r>
            <a:r>
              <a:rPr lang="en-US" baseline="0" dirty="0" smtClean="0"/>
              <a:t> to CS4225. I am </a:t>
            </a:r>
            <a:r>
              <a:rPr lang="en-US" baseline="0" dirty="0" err="1" smtClean="0"/>
              <a:t>Bingsheng</a:t>
            </a:r>
            <a:r>
              <a:rPr lang="en-US" baseline="0" dirty="0" smtClean="0"/>
              <a:t>. In this part, I will give a brief overview for CS4225.</a:t>
            </a:r>
            <a:endParaRPr lang="en-US"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1</a:t>
            </a:fld>
            <a:endParaRPr lang="en-US"/>
          </a:p>
        </p:txBody>
      </p:sp>
    </p:spTree>
    <p:extLst>
      <p:ext uri="{BB962C8B-B14F-4D97-AF65-F5344CB8AC3E}">
        <p14:creationId xmlns:p14="http://schemas.microsoft.com/office/powerpoint/2010/main" val="2187188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an individual</a:t>
            </a:r>
            <a:r>
              <a:rPr lang="en-US" baseline="0" dirty="0" smtClean="0"/>
              <a:t> assignments. </a:t>
            </a:r>
          </a:p>
          <a:p>
            <a:r>
              <a:rPr lang="en-US" baseline="0" dirty="0" smtClean="0"/>
              <a:t>In this course, we will try different Hadoop resources: your local machine, virtual machine (via virtual box) or Microsoft Azure Cloud.</a:t>
            </a:r>
          </a:p>
          <a:p>
            <a:r>
              <a:rPr lang="en-US" baseline="0" dirty="0" smtClean="0"/>
              <a:t>This is a Level 4 course. Thus, </a:t>
            </a:r>
            <a:r>
              <a:rPr lang="en-US" dirty="0" smtClean="0"/>
              <a:t>Self-learning is important</a:t>
            </a:r>
            <a:r>
              <a:rPr lang="en-US" baseline="0" dirty="0" smtClean="0"/>
              <a:t>. Otherwise, this can be a good tutorial: https://docs.oracle.com/javase/tutorial/</a:t>
            </a:r>
          </a:p>
          <a:p>
            <a:r>
              <a:rPr lang="en-US" baseline="0" dirty="0" smtClean="0"/>
              <a:t>You are always encouraged to learn other online materials, and discuss with me.</a:t>
            </a:r>
          </a:p>
          <a:p>
            <a:r>
              <a:rPr lang="en-US" baseline="0" dirty="0" smtClean="0"/>
              <a:t>Lastly, the other purposes of the coding assignment is to learn compiling, patching, and installing open source software… this is very important in big data era.</a:t>
            </a:r>
          </a:p>
          <a:p>
            <a:r>
              <a:rPr lang="en-US" baseline="0" dirty="0" smtClean="0"/>
              <a:t>There are so many open source projects coming out from now and then. It is a big community as well as business </a:t>
            </a:r>
            <a:r>
              <a:rPr lang="en-US" baseline="0" dirty="0" smtClean="0">
                <a:sym typeface="Wingdings" panose="05000000000000000000" pitchFamily="2" charset="2"/>
              </a:rPr>
              <a:t></a:t>
            </a:r>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11</a:t>
            </a:fld>
            <a:endParaRPr lang="en-US"/>
          </a:p>
        </p:txBody>
      </p:sp>
    </p:spTree>
    <p:extLst>
      <p:ext uri="{BB962C8B-B14F-4D97-AF65-F5344CB8AC3E}">
        <p14:creationId xmlns:p14="http://schemas.microsoft.com/office/powerpoint/2010/main" val="2821347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do not have final exam. We will have a test around 1 hour. Closed book.</a:t>
            </a:r>
          </a:p>
          <a:p>
            <a:r>
              <a:rPr lang="en-US" baseline="0" dirty="0" smtClean="0"/>
              <a:t>You can find the example questions in tutorials. Basically, questions will be like three categories. We question you about the understanding of concepts and techniques, rather than memorizing the terms word by word.</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SG" altLang="en-US" dirty="0" smtClean="0">
                <a:solidFill>
                  <a:srgbClr val="FF0000"/>
                </a:solidFill>
              </a:rPr>
              <a:t>Integrative: </a:t>
            </a:r>
            <a:r>
              <a:rPr lang="en-SG" altLang="en-US" dirty="0" smtClean="0"/>
              <a:t>Require you to combine knowledge from different chapters of the textbook</a:t>
            </a:r>
            <a:r>
              <a:rPr lang="en-US" altLang="en-US" baseline="0" dirty="0" smtClean="0"/>
              <a:t>. The question will cover different chapters.</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SG" altLang="en-US" dirty="0" smtClean="0">
                <a:solidFill>
                  <a:srgbClr val="FF0000"/>
                </a:solidFill>
              </a:rPr>
              <a:t>“Why not”: </a:t>
            </a:r>
            <a:r>
              <a:rPr lang="en-SG" altLang="en-US" dirty="0" smtClean="0"/>
              <a:t>Example, Tommy proposed a solution A to solve problem B in the lecture. Tell me what is the problem with solution A and how to overcome this problem.</a:t>
            </a:r>
            <a:r>
              <a:rPr lang="en-SG" altLang="en-US" baseline="0" dirty="0" smtClean="0"/>
              <a:t>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SG" altLang="en-US" dirty="0" smtClean="0">
                <a:solidFill>
                  <a:srgbClr val="FF0000"/>
                </a:solidFill>
              </a:rPr>
              <a:t>“From the book”: </a:t>
            </a:r>
            <a:r>
              <a:rPr lang="en-SG" altLang="en-US" dirty="0" smtClean="0"/>
              <a:t>Answerable as long as you read the additional materials I asked you to read.</a:t>
            </a:r>
            <a:r>
              <a:rPr lang="en-SG" altLang="en-US" baseline="0" dirty="0" smtClean="0"/>
              <a:t> </a:t>
            </a:r>
            <a:endParaRPr lang="en-SG" altLang="en-US" dirty="0" smtClean="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12</a:t>
            </a:fld>
            <a:endParaRPr lang="en-US"/>
          </a:p>
        </p:txBody>
      </p:sp>
    </p:spTree>
    <p:extLst>
      <p:ext uri="{BB962C8B-B14F-4D97-AF65-F5344CB8AC3E}">
        <p14:creationId xmlns:p14="http://schemas.microsoft.com/office/powerpoint/2010/main" val="3790951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Course project is very</a:t>
            </a:r>
            <a:r>
              <a:rPr lang="en-US" baseline="0" dirty="0" smtClean="0"/>
              <a:t> important for this course. </a:t>
            </a:r>
            <a:r>
              <a:rPr lang="en-SG" baseline="0" dirty="0" smtClean="0"/>
              <a:t> It is a group project. </a:t>
            </a:r>
          </a:p>
          <a:p>
            <a:r>
              <a:rPr lang="en-US" baseline="0" dirty="0" smtClean="0"/>
              <a:t>Large data sets are usually be in the scale of GB or even more.</a:t>
            </a:r>
          </a:p>
          <a:p>
            <a:r>
              <a:rPr lang="en-US" baseline="0" dirty="0" smtClean="0"/>
              <a:t>Pay attention to the timeline and do not wait for the last minute.</a:t>
            </a:r>
          </a:p>
          <a:p>
            <a:r>
              <a:rPr lang="en-US" baseline="0" dirty="0" smtClean="0"/>
              <a:t>I strongly recommend you to have brain storming among team members, and read more online materials. I encourage you to look at new data sets.</a:t>
            </a:r>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13</a:t>
            </a:fld>
            <a:endParaRPr lang="en-US"/>
          </a:p>
        </p:txBody>
      </p:sp>
    </p:spTree>
    <p:extLst>
      <p:ext uri="{BB962C8B-B14F-4D97-AF65-F5344CB8AC3E}">
        <p14:creationId xmlns:p14="http://schemas.microsoft.com/office/powerpoint/2010/main" val="506055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In your final</a:t>
            </a:r>
            <a:r>
              <a:rPr lang="en-US" baseline="0" dirty="0" smtClean="0"/>
              <a:t> project report, please i</a:t>
            </a:r>
            <a:r>
              <a:rPr lang="en-US" dirty="0" smtClean="0"/>
              <a:t>ndicate the contribution of each member (by default, I assume a uniform contribution among members). For</a:t>
            </a:r>
            <a:r>
              <a:rPr lang="en-US" baseline="0" dirty="0" smtClean="0"/>
              <a:t> example, a group of three persons, I will assume equal contributions from the three team members by default, and thus they will get the same mark.</a:t>
            </a:r>
            <a:endParaRPr lang="en-US" dirty="0" smtClean="0"/>
          </a:p>
          <a:p>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14</a:t>
            </a:fld>
            <a:endParaRPr lang="en-US"/>
          </a:p>
        </p:txBody>
      </p:sp>
    </p:spTree>
    <p:extLst>
      <p:ext uri="{BB962C8B-B14F-4D97-AF65-F5344CB8AC3E}">
        <p14:creationId xmlns:p14="http://schemas.microsoft.com/office/powerpoint/2010/main" val="34892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many big data systems. They are the key infrastructure for data science. A list of NoSQL databases can be found </a:t>
            </a:r>
            <a:r>
              <a:rPr lang="en-SG" dirty="0" smtClean="0"/>
              <a:t>http://nosql-database.org/.</a:t>
            </a:r>
          </a:p>
          <a:p>
            <a:r>
              <a:rPr lang="en-US" dirty="0" smtClean="0"/>
              <a:t>Still many more new systems are coming up. Therefore, it is important to have self-learning capabilities.</a:t>
            </a:r>
            <a:r>
              <a:rPr lang="en-US" baseline="0" dirty="0" smtClean="0"/>
              <a:t> This component is actually for this purpose. We hope you to learn about big data systems from online materials.</a:t>
            </a:r>
          </a:p>
          <a:p>
            <a:r>
              <a:rPr lang="en-US" dirty="0" smtClean="0"/>
              <a:t>Write a short survey on THREE big data systems from different categories. The categories are</a:t>
            </a:r>
            <a:r>
              <a:rPr lang="en-US" baseline="0" dirty="0" smtClean="0"/>
              <a:t> defined in </a:t>
            </a:r>
            <a:r>
              <a:rPr lang="en-SG" dirty="0" smtClean="0"/>
              <a:t>http://nosql-database.org/. </a:t>
            </a:r>
          </a:p>
          <a:p>
            <a:r>
              <a:rPr lang="en-US" dirty="0" smtClean="0"/>
              <a:t>Note, guidelines are given in the documentation</a:t>
            </a:r>
            <a:r>
              <a:rPr lang="en-US" baseline="0" dirty="0" smtClean="0"/>
              <a:t> of </a:t>
            </a:r>
            <a:r>
              <a:rPr lang="en-US" altLang="en-US" dirty="0" err="1" smtClean="0"/>
              <a:t>LumiNUS</a:t>
            </a:r>
            <a:r>
              <a:rPr lang="en-US" baseline="0" dirty="0" smtClean="0"/>
              <a:t>.</a:t>
            </a:r>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19</a:t>
            </a:fld>
            <a:endParaRPr lang="en-US"/>
          </a:p>
        </p:txBody>
      </p:sp>
    </p:spTree>
    <p:extLst>
      <p:ext uri="{BB962C8B-B14F-4D97-AF65-F5344CB8AC3E}">
        <p14:creationId xmlns:p14="http://schemas.microsoft.com/office/powerpoint/2010/main" val="2881398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any question, feel free</a:t>
            </a:r>
            <a:r>
              <a:rPr lang="en-US" baseline="0" dirty="0" smtClean="0"/>
              <a:t> to email me.</a:t>
            </a:r>
          </a:p>
          <a:p>
            <a:endParaRPr lang="en-US" baseline="0" dirty="0" smtClean="0"/>
          </a:p>
          <a:p>
            <a:r>
              <a:rPr lang="en-US" dirty="0" smtClean="0"/>
              <a:t>All the materials are on </a:t>
            </a:r>
            <a:r>
              <a:rPr lang="en-US" altLang="en-US" smtClean="0"/>
              <a:t>LumiNUS</a:t>
            </a:r>
            <a:r>
              <a:rPr lang="en-US" smtClean="0"/>
              <a:t>. </a:t>
            </a:r>
            <a:r>
              <a:rPr lang="en-US" dirty="0" smtClean="0"/>
              <a:t>You</a:t>
            </a:r>
            <a:r>
              <a:rPr lang="en-US" baseline="0" dirty="0" smtClean="0"/>
              <a:t> should check the lesson plan and know the details of the learning task each week.</a:t>
            </a:r>
          </a:p>
          <a:p>
            <a:endParaRPr lang="en-SG" dirty="0" smtClean="0"/>
          </a:p>
          <a:p>
            <a:endParaRPr lang="en-SG" dirty="0" smtClean="0"/>
          </a:p>
          <a:p>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20</a:t>
            </a:fld>
            <a:endParaRPr lang="en-US"/>
          </a:p>
        </p:txBody>
      </p:sp>
    </p:spTree>
    <p:extLst>
      <p:ext uri="{BB962C8B-B14F-4D97-AF65-F5344CB8AC3E}">
        <p14:creationId xmlns:p14="http://schemas.microsoft.com/office/powerpoint/2010/main" val="4251671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data and data science are buzz words. But</a:t>
            </a:r>
            <a:r>
              <a:rPr lang="en-US" baseline="0" dirty="0" smtClean="0"/>
              <a:t>, there is no such a strict and precise definition. Enjoy </a:t>
            </a:r>
            <a:r>
              <a:rPr lang="en-US" baseline="0" smtClean="0"/>
              <a:t>the course </a:t>
            </a:r>
            <a:r>
              <a:rPr lang="en-US" baseline="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22</a:t>
            </a:fld>
            <a:endParaRPr lang="en-US"/>
          </a:p>
        </p:txBody>
      </p:sp>
    </p:spTree>
    <p:extLst>
      <p:ext uri="{BB962C8B-B14F-4D97-AF65-F5344CB8AC3E}">
        <p14:creationId xmlns:p14="http://schemas.microsoft.com/office/powerpoint/2010/main" val="221250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charset="0"/>
                <a:ea typeface="MS PGothic" charset="0"/>
              </a:rPr>
              <a:t>The learning</a:t>
            </a:r>
            <a:r>
              <a:rPr lang="en-US" baseline="0" dirty="0" smtClean="0">
                <a:latin typeface="Times" charset="0"/>
                <a:ea typeface="MS PGothic" charset="0"/>
              </a:rPr>
              <a:t> objectives of this part is to give you a brief overview of the course, about who I am and the components of the course. We will give you a roadmap of the entire course. More importantly, assessment. </a:t>
            </a:r>
            <a:endParaRPr lang="en-US" dirty="0" smtClean="0">
              <a:latin typeface="Times" charset="0"/>
              <a:ea typeface="MS PGothic" charset="0"/>
            </a:endParaRPr>
          </a:p>
          <a:p>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2</a:t>
            </a:fld>
            <a:endParaRPr lang="en-US"/>
          </a:p>
        </p:txBody>
      </p:sp>
    </p:spTree>
    <p:extLst>
      <p:ext uri="{BB962C8B-B14F-4D97-AF65-F5344CB8AC3E}">
        <p14:creationId xmlns:p14="http://schemas.microsoft.com/office/powerpoint/2010/main" val="1005716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a:t>
            </a:r>
            <a:r>
              <a:rPr lang="en-US" dirty="0" err="1" smtClean="0"/>
              <a:t>bingsheng</a:t>
            </a:r>
            <a:r>
              <a:rPr lang="en-US" dirty="0" smtClean="0"/>
              <a:t>.</a:t>
            </a:r>
            <a:r>
              <a:rPr lang="en-US" baseline="0" dirty="0" smtClean="0"/>
              <a:t> You can find my office, phone, email here. You can always feel free to email me, or make an appointment for consultation via email.</a:t>
            </a:r>
          </a:p>
          <a:p>
            <a:r>
              <a:rPr lang="en-US" baseline="0" dirty="0" smtClean="0"/>
              <a:t>My research interests are more on systems, such as big data, cloud computing and parallel and distributed systems. I have been working in Microsoft Research. As you all know, Microsoft is one of the major players in big data or data science. In the coding assignment, you can use windows azure. Also you are welcome to use Windows Azure in your course project. In this course, I will share some experiences from Microsoft as well.</a:t>
            </a:r>
            <a:endParaRPr lang="en-SG" dirty="0" smtClean="0"/>
          </a:p>
          <a:p>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3</a:t>
            </a:fld>
            <a:endParaRPr lang="en-US"/>
          </a:p>
        </p:txBody>
      </p:sp>
    </p:spTree>
    <p:extLst>
      <p:ext uri="{BB962C8B-B14F-4D97-AF65-F5344CB8AC3E}">
        <p14:creationId xmlns:p14="http://schemas.microsoft.com/office/powerpoint/2010/main" val="2706572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 have four great </a:t>
            </a:r>
            <a:r>
              <a:rPr lang="en-US" dirty="0" err="1" smtClean="0"/>
              <a:t>TAs.</a:t>
            </a:r>
            <a:r>
              <a:rPr lang="en-US" baseline="0" dirty="0" smtClean="0"/>
              <a:t> They are responsible for coding assignments and tutorials. Again, if you have any questions/comments, feel free to email me.</a:t>
            </a:r>
            <a:endParaRPr lang="en-SG" dirty="0" smtClean="0"/>
          </a:p>
          <a:p>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4</a:t>
            </a:fld>
            <a:endParaRPr lang="en-US"/>
          </a:p>
        </p:txBody>
      </p:sp>
    </p:spTree>
    <p:extLst>
      <p:ext uri="{BB962C8B-B14F-4D97-AF65-F5344CB8AC3E}">
        <p14:creationId xmlns:p14="http://schemas.microsoft.com/office/powerpoint/2010/main" val="2247946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course components, we have lecture, tutorials, and</a:t>
            </a:r>
            <a:r>
              <a:rPr lang="en-US" baseline="0" dirty="0" smtClean="0"/>
              <a:t> labs. We have 12 week of lectures. 1 week for oral projection presentation. 1 week for a test and an invited guest lecture from Huawei. As you may know, Huawei is one of the biggest telecom and IT companies in the world. The invited talk is about the future 5G systems.</a:t>
            </a:r>
          </a:p>
          <a:p>
            <a:r>
              <a:rPr lang="en-US" baseline="0" dirty="0" smtClean="0"/>
              <a:t>We have 9 tutorial sessions. one tutorial session is allocated for introducing the coding assignment and Hadoop. Note, there will be in-tutorial quiz for each tutorial. </a:t>
            </a:r>
          </a:p>
          <a:p>
            <a:r>
              <a:rPr lang="en-US" baseline="0" dirty="0" smtClean="0"/>
              <a:t>We have two coding assignments. More details are given later.</a:t>
            </a:r>
          </a:p>
          <a:p>
            <a:r>
              <a:rPr lang="en-US" baseline="0" dirty="0" smtClean="0"/>
              <a:t>Now, assessment: assignment 20%, test 35% and course project 45%. </a:t>
            </a:r>
          </a:p>
          <a:p>
            <a:r>
              <a:rPr lang="en-US" baseline="0" dirty="0" smtClean="0"/>
              <a:t>There is no final exam.</a:t>
            </a:r>
            <a:endParaRPr lang="en-SG" dirty="0" smtClean="0"/>
          </a:p>
          <a:p>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5</a:t>
            </a:fld>
            <a:endParaRPr lang="en-US"/>
          </a:p>
        </p:txBody>
      </p:sp>
    </p:spTree>
    <p:extLst>
      <p:ext uri="{BB962C8B-B14F-4D97-AF65-F5344CB8AC3E}">
        <p14:creationId xmlns:p14="http://schemas.microsoft.com/office/powerpoint/2010/main" val="359821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overall schedule. </a:t>
            </a:r>
          </a:p>
          <a:p>
            <a:r>
              <a:rPr lang="en-US" dirty="0" smtClean="0"/>
              <a:t>Tutorial</a:t>
            </a:r>
            <a:r>
              <a:rPr lang="en-US" baseline="0" dirty="0" smtClean="0"/>
              <a:t> starts at week 3. </a:t>
            </a:r>
          </a:p>
          <a:p>
            <a:endParaRPr lang="en-US" baseline="0" dirty="0" smtClean="0"/>
          </a:p>
          <a:p>
            <a:r>
              <a:rPr lang="en-US" baseline="0" dirty="0" smtClean="0"/>
              <a:t>Two points to highlight:</a:t>
            </a:r>
          </a:p>
          <a:p>
            <a:r>
              <a:rPr lang="en-US" baseline="0" dirty="0" smtClean="0"/>
              <a:t>1. Pay attention to the report submission due date.</a:t>
            </a:r>
          </a:p>
          <a:p>
            <a:r>
              <a:rPr lang="en-US" baseline="0" dirty="0" smtClean="0"/>
              <a:t>Final report is one week after the oral presentation. That means, you can still adding new results and findings into the final report even after the oral presentation.</a:t>
            </a:r>
          </a:p>
          <a:p>
            <a:endParaRPr lang="en-US" baseline="0" dirty="0" smtClean="0"/>
          </a:p>
          <a:p>
            <a:r>
              <a:rPr lang="en-US" baseline="0" dirty="0" smtClean="0"/>
              <a:t>Pay attention to the time management (some students in the past semester have difficulties in time management).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6</a:t>
            </a:fld>
            <a:endParaRPr lang="en-US"/>
          </a:p>
        </p:txBody>
      </p:sp>
    </p:spTree>
    <p:extLst>
      <p:ext uri="{BB962C8B-B14F-4D97-AF65-F5344CB8AC3E}">
        <p14:creationId xmlns:p14="http://schemas.microsoft.com/office/powerpoint/2010/main" val="2812982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do not require you to buy a textbook. When we prepare the course, we refer to two major textbooks, and take the relevant chapters as references. the chapters are available online. I will point out the relevant chapters to read for each part.</a:t>
            </a:r>
          </a:p>
          <a:p>
            <a:endParaRPr lang="en-US" baseline="0" dirty="0" smtClean="0"/>
          </a:p>
          <a:p>
            <a:r>
              <a:rPr lang="en-US" baseline="0" dirty="0" smtClean="0"/>
              <a:t>Data science is an emerging field. Many online materials are available. Thus, our study materials include related chapters in the reference textbooks plus the related technical articles (for more state of the art). </a:t>
            </a:r>
          </a:p>
          <a:p>
            <a:endParaRPr lang="en-US" baseline="0" dirty="0" smtClean="0"/>
          </a:p>
          <a:p>
            <a:r>
              <a:rPr lang="en-US" baseline="0" dirty="0" smtClean="0"/>
              <a:t>https://en.wikipedia.org/wiki/Data_science</a:t>
            </a:r>
          </a:p>
          <a:p>
            <a:r>
              <a:rPr lang="en-US" dirty="0" smtClean="0"/>
              <a:t>When I prepare the course, I have put some comments</a:t>
            </a:r>
            <a:r>
              <a:rPr lang="en-US" baseline="0" dirty="0" smtClean="0"/>
              <a:t> in the comment box. Please check out the latest slide before/after the lecture.</a:t>
            </a:r>
            <a:endParaRPr lang="en-US" dirty="0" smtClean="0"/>
          </a:p>
          <a:p>
            <a:r>
              <a:rPr lang="en-US" dirty="0" smtClean="0"/>
              <a:t>Although I put some comments in the comment box, the content beyond</a:t>
            </a:r>
            <a:r>
              <a:rPr lang="en-US" baseline="0" dirty="0" smtClean="0"/>
              <a:t> the slide is not examinable. They are for your reference and help you to learn more.</a:t>
            </a:r>
            <a:endParaRPr lang="en-SG" dirty="0" smtClean="0"/>
          </a:p>
          <a:p>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7</a:t>
            </a:fld>
            <a:endParaRPr lang="en-US"/>
          </a:p>
        </p:txBody>
      </p:sp>
    </p:spTree>
    <p:extLst>
      <p:ext uri="{BB962C8B-B14F-4D97-AF65-F5344CB8AC3E}">
        <p14:creationId xmlns:p14="http://schemas.microsoft.com/office/powerpoint/2010/main" val="3270367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All tutorial questions are available in </a:t>
            </a:r>
            <a:r>
              <a:rPr lang="en-US" altLang="en-US" dirty="0" err="1" smtClean="0"/>
              <a:t>LumiNUS</a:t>
            </a:r>
            <a:r>
              <a:rPr lang="en-US" altLang="en-US" dirty="0" smtClean="0"/>
              <a:t>. </a:t>
            </a:r>
          </a:p>
          <a:p>
            <a:endParaRPr lang="en-US" altLang="en-US" dirty="0" smtClean="0"/>
          </a:p>
          <a:p>
            <a:r>
              <a:rPr lang="en-US" altLang="en-US" dirty="0" smtClean="0"/>
              <a:t>You are encouraged to attend the tutorial. Tutors will give explanations to the questions in details.</a:t>
            </a:r>
            <a:r>
              <a:rPr lang="en-US" altLang="en-US" baseline="0" dirty="0" smtClean="0"/>
              <a:t> </a:t>
            </a:r>
            <a:r>
              <a:rPr lang="en-US" altLang="en-US" dirty="0" smtClean="0"/>
              <a:t>Attending the tutorial can help you to understand the key concepts in this course. </a:t>
            </a:r>
          </a:p>
          <a:p>
            <a:endParaRPr lang="en-US" altLang="en-US" dirty="0" smtClean="0"/>
          </a:p>
          <a:p>
            <a:r>
              <a:rPr lang="en-US" altLang="en-US" dirty="0" smtClean="0"/>
              <a:t>Also, it will be good if you attempt questions before the tutorial.  Also, some questions can</a:t>
            </a:r>
            <a:r>
              <a:rPr lang="en-US" altLang="en-US" baseline="0" dirty="0" smtClean="0"/>
              <a:t> be viewed as samples for tests. </a:t>
            </a:r>
          </a:p>
          <a:p>
            <a:endParaRPr lang="en-US" alt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One tutorial is allocated to introduce Hadoop and coding assignments.</a:t>
            </a:r>
            <a:r>
              <a:rPr lang="en-SG" altLang="en-US" baseline="0" dirty="0" smtClean="0"/>
              <a:t> Please attend.</a:t>
            </a:r>
            <a:endParaRPr lang="en-US" altLang="en-US" dirty="0" smtClean="0"/>
          </a:p>
          <a:p>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8</a:t>
            </a:fld>
            <a:endParaRPr lang="en-US"/>
          </a:p>
        </p:txBody>
      </p:sp>
    </p:spTree>
    <p:extLst>
      <p:ext uri="{BB962C8B-B14F-4D97-AF65-F5344CB8AC3E}">
        <p14:creationId xmlns:p14="http://schemas.microsoft.com/office/powerpoint/2010/main" val="111697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two coding assignment on Hadoop. http://hadoop.apache.org/</a:t>
            </a:r>
          </a:p>
          <a:p>
            <a:r>
              <a:rPr lang="en-US" baseline="0" dirty="0" smtClean="0"/>
              <a:t>The assignment is on data analytics tasks. But we can also implement it on Hadoop or Spark.</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t>
            </a:r>
            <a:r>
              <a:rPr lang="en-US" altLang="en-US" dirty="0" smtClean="0"/>
              <a:t>there are some jargons or terms. if you are puzzled, fine, you can keep them in mind, until we describe them carefully in the future lectures.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All</a:t>
            </a:r>
            <a:r>
              <a:rPr lang="en-US" altLang="en-US" baseline="0" dirty="0" smtClean="0"/>
              <a:t> the due dates are with the time of 11:59pm Singapore time </a:t>
            </a:r>
            <a:r>
              <a:rPr lang="en-US" altLang="en-US" baseline="0" dirty="0" smtClean="0">
                <a:sym typeface="Wingdings" panose="05000000000000000000" pitchFamily="2" charset="2"/>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10</a:t>
            </a:fld>
            <a:endParaRPr lang="en-US"/>
          </a:p>
        </p:txBody>
      </p:sp>
    </p:spTree>
    <p:extLst>
      <p:ext uri="{BB962C8B-B14F-4D97-AF65-F5344CB8AC3E}">
        <p14:creationId xmlns:p14="http://schemas.microsoft.com/office/powerpoint/2010/main" val="1401435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itchFamily="2" charset="2"/>
              <a:buNone/>
              <a:defRPr/>
            </a:lvl1pPr>
          </a:lstStyle>
          <a:p>
            <a:r>
              <a:rPr lang="en-US"/>
              <a:t>Click to edit Master subtitle style</a:t>
            </a:r>
          </a:p>
        </p:txBody>
      </p:sp>
      <p:sp>
        <p:nvSpPr>
          <p:cNvPr id="2" name="Slide Number Placeholder 1"/>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74035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bg1"/>
                </a:solidFill>
              </a:defRPr>
            </a:lvl1pPr>
          </a:lstStyle>
          <a:p>
            <a:fld id="{95C605C4-1F5B-4B2B-8458-3FC432AF1FA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6" r:id="rId3"/>
    <p:sldLayoutId id="2147483654" r:id="rId4"/>
    <p:sldLayoutId id="2147483657" r:id="rId5"/>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module.nus.edu.sg/a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nosql-database.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hebs@comp.nus.edu.s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mailto:e0204951@u.nus.ed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mailto:e0321199@u.nus.edu"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intool.github.io/MapReduceAlgorithms/MapReduce-book-final.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mmds.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76200" y="1219200"/>
            <a:ext cx="8991600" cy="1371601"/>
          </a:xfrm>
          <a:prstGeom prst="rect">
            <a:avLst/>
          </a:prstGeom>
          <a:noFill/>
          <a:ln w="9525">
            <a:noFill/>
            <a:miter lim="800000"/>
            <a:headEnd/>
            <a:tailEnd/>
          </a:ln>
        </p:spPr>
        <p:txBody>
          <a:bodyPr lIns="91425" tIns="45713" rIns="91425" bIns="45713" anchor="ctr"/>
          <a:lstStyle/>
          <a:p>
            <a:pPr algn="ctr" eaLnBrk="1" hangingPunct="1"/>
            <a:r>
              <a:rPr lang="en-US" sz="3600" dirty="0" smtClean="0">
                <a:solidFill>
                  <a:schemeClr val="bg2"/>
                </a:solidFill>
                <a:latin typeface="Gill Sans"/>
                <a:cs typeface="Gill Sans"/>
              </a:rPr>
              <a:t>CS4225/CS5425</a:t>
            </a:r>
            <a:r>
              <a:rPr lang="en-US" sz="3600" dirty="0">
                <a:solidFill>
                  <a:schemeClr val="bg2"/>
                </a:solidFill>
                <a:latin typeface="Gill Sans"/>
                <a:cs typeface="Gill Sans"/>
              </a:rPr>
              <a:t> </a:t>
            </a:r>
            <a:r>
              <a:rPr lang="en-US" sz="3600" dirty="0" smtClean="0">
                <a:solidFill>
                  <a:schemeClr val="bg2"/>
                </a:solidFill>
                <a:latin typeface="Gill Sans"/>
                <a:cs typeface="Gill Sans"/>
              </a:rPr>
              <a:t>Big Data Systems for Data Science</a:t>
            </a:r>
            <a:endParaRPr lang="en-US" sz="3600" dirty="0">
              <a:solidFill>
                <a:schemeClr val="bg2"/>
              </a:solidFill>
              <a:latin typeface="Gill Sans"/>
              <a:cs typeface="Gill Sans"/>
            </a:endParaRPr>
          </a:p>
        </p:txBody>
      </p:sp>
      <p:sp>
        <p:nvSpPr>
          <p:cNvPr id="11" name="Rectangle 3"/>
          <p:cNvSpPr txBox="1">
            <a:spLocks noChangeArrowheads="1"/>
          </p:cNvSpPr>
          <p:nvPr/>
        </p:nvSpPr>
        <p:spPr bwMode="auto">
          <a:xfrm>
            <a:off x="914400" y="3763177"/>
            <a:ext cx="3886200" cy="11430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defTabSz="914259" eaLnBrk="1" hangingPunct="1">
              <a:buClr>
                <a:srgbClr val="5675A9"/>
              </a:buClr>
              <a:buSzPct val="75000"/>
              <a:defRPr/>
            </a:pPr>
            <a:r>
              <a:rPr lang="en-US" sz="2000" b="0" kern="0" dirty="0">
                <a:solidFill>
                  <a:schemeClr val="bg2"/>
                </a:solidFill>
                <a:latin typeface="Gill Sans"/>
                <a:cs typeface="Gill Sans"/>
              </a:rPr>
              <a:t>Bingsheng He</a:t>
            </a:r>
          </a:p>
          <a:p>
            <a:pPr defTabSz="914259" eaLnBrk="1" hangingPunct="1">
              <a:buClr>
                <a:srgbClr val="5675A9"/>
              </a:buClr>
              <a:buSzPct val="75000"/>
              <a:defRPr/>
            </a:pPr>
            <a:r>
              <a:rPr lang="en-US" sz="2000" b="0" kern="0" dirty="0">
                <a:solidFill>
                  <a:schemeClr val="bg2"/>
                </a:solidFill>
                <a:latin typeface="Gill Sans"/>
                <a:cs typeface="Gill Sans"/>
              </a:rPr>
              <a:t>School of  Computing</a:t>
            </a:r>
          </a:p>
          <a:p>
            <a:pPr defTabSz="914259" eaLnBrk="1" hangingPunct="1">
              <a:buClr>
                <a:srgbClr val="5675A9"/>
              </a:buClr>
              <a:buSzPct val="75000"/>
              <a:defRPr/>
            </a:pPr>
            <a:r>
              <a:rPr lang="en-US" sz="2000" b="0" kern="0" dirty="0">
                <a:solidFill>
                  <a:schemeClr val="bg2"/>
                </a:solidFill>
                <a:latin typeface="Gill Sans"/>
                <a:cs typeface="Gill Sans"/>
              </a:rPr>
              <a:t>National University of Singapore</a:t>
            </a:r>
          </a:p>
          <a:p>
            <a:pPr defTabSz="914259" eaLnBrk="1" hangingPunct="1">
              <a:buClr>
                <a:srgbClr val="5675A9"/>
              </a:buClr>
              <a:buSzPct val="75000"/>
              <a:defRPr/>
            </a:pPr>
            <a:r>
              <a:rPr lang="en-US" sz="2000" b="0" kern="0" dirty="0">
                <a:solidFill>
                  <a:schemeClr val="bg2"/>
                </a:solidFill>
                <a:latin typeface="Gill Sans"/>
                <a:cs typeface="Gill Sans"/>
              </a:rPr>
              <a:t>hebs@comp.nus.edu.sg</a:t>
            </a:r>
          </a:p>
        </p:txBody>
      </p:sp>
      <p:sp>
        <p:nvSpPr>
          <p:cNvPr id="7" name="Rectangle 14"/>
          <p:cNvSpPr>
            <a:spLocks noChangeArrowheads="1"/>
          </p:cNvSpPr>
          <p:nvPr/>
        </p:nvSpPr>
        <p:spPr bwMode="auto">
          <a:xfrm>
            <a:off x="76200" y="2362200"/>
            <a:ext cx="8991600" cy="914400"/>
          </a:xfrm>
          <a:prstGeom prst="rect">
            <a:avLst/>
          </a:prstGeom>
          <a:noFill/>
          <a:ln w="9525">
            <a:noFill/>
            <a:miter lim="800000"/>
            <a:headEnd/>
            <a:tailEnd/>
          </a:ln>
        </p:spPr>
        <p:txBody>
          <a:bodyPr lIns="91425" tIns="45713" rIns="91425" bIns="45713" anchor="ctr"/>
          <a:lstStyle/>
          <a:p>
            <a:pPr algn="ctr" eaLnBrk="1" hangingPunct="1"/>
            <a:r>
              <a:rPr lang="en-US" sz="3200" b="0" dirty="0">
                <a:solidFill>
                  <a:schemeClr val="bg2"/>
                </a:solidFill>
                <a:latin typeface="Gill Sans"/>
                <a:cs typeface="Gill Sans"/>
              </a:rPr>
              <a:t>Course Overview</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0" y="5388634"/>
            <a:ext cx="2648857" cy="1469366"/>
          </a:xfrm>
          <a:prstGeom prst="rect">
            <a:avLst/>
          </a:prstGeom>
        </p:spPr>
      </p:pic>
      <p:sp>
        <p:nvSpPr>
          <p:cNvPr id="5" name="Slide Number Placeholder 4"/>
          <p:cNvSpPr>
            <a:spLocks noGrp="1"/>
          </p:cNvSpPr>
          <p:nvPr>
            <p:ph type="sldNum" sz="quarter" idx="10"/>
          </p:nvPr>
        </p:nvSpPr>
        <p:spPr/>
        <p:txBody>
          <a:bodyPr/>
          <a:lstStyle/>
          <a:p>
            <a:fld id="{95C605C4-1F5B-4B2B-8458-3FC432AF1FAC}" type="slidenum">
              <a:rPr lang="en-US" smtClean="0"/>
              <a:t>1</a:t>
            </a:fld>
            <a:endParaRPr lang="en-US"/>
          </a:p>
        </p:txBody>
      </p:sp>
    </p:spTree>
    <p:extLst>
      <p:ext uri="{BB962C8B-B14F-4D97-AF65-F5344CB8AC3E}">
        <p14:creationId xmlns:p14="http://schemas.microsoft.com/office/powerpoint/2010/main" val="3422528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86800" cy="1028700"/>
          </a:xfrm>
        </p:spPr>
        <p:txBody>
          <a:bodyPr/>
          <a:lstStyle/>
          <a:p>
            <a:r>
              <a:rPr lang="en-US" dirty="0"/>
              <a:t>Coding Assignments</a:t>
            </a:r>
          </a:p>
        </p:txBody>
      </p:sp>
      <p:sp>
        <p:nvSpPr>
          <p:cNvPr id="3" name="Content Placeholder 2"/>
          <p:cNvSpPr>
            <a:spLocks noGrp="1"/>
          </p:cNvSpPr>
          <p:nvPr>
            <p:ph idx="1"/>
          </p:nvPr>
        </p:nvSpPr>
        <p:spPr/>
        <p:txBody>
          <a:bodyPr>
            <a:normAutofit/>
          </a:bodyPr>
          <a:lstStyle/>
          <a:p>
            <a:r>
              <a:rPr lang="en-US" altLang="en-US" dirty="0"/>
              <a:t>Two </a:t>
            </a:r>
            <a:r>
              <a:rPr lang="en-US" altLang="en-US" dirty="0" smtClean="0"/>
              <a:t>coding assignments on Hadoop and Spark (</a:t>
            </a:r>
            <a:r>
              <a:rPr lang="en-US" altLang="en-US" dirty="0" smtClean="0">
                <a:solidFill>
                  <a:srgbClr val="FF0000"/>
                </a:solidFill>
              </a:rPr>
              <a:t>20% total</a:t>
            </a:r>
            <a:r>
              <a:rPr lang="en-US" altLang="en-US" dirty="0" smtClean="0"/>
              <a:t>)</a:t>
            </a:r>
            <a:endParaRPr lang="en-US" altLang="en-US" dirty="0"/>
          </a:p>
          <a:p>
            <a:pPr lvl="1"/>
            <a:r>
              <a:rPr lang="en-US" altLang="en-US" dirty="0"/>
              <a:t>Analytics </a:t>
            </a:r>
            <a:r>
              <a:rPr lang="en-US" altLang="en-US" dirty="0" smtClean="0"/>
              <a:t>tasks</a:t>
            </a:r>
          </a:p>
          <a:p>
            <a:pPr lvl="1"/>
            <a:r>
              <a:rPr lang="en-US" altLang="en-US" dirty="0" smtClean="0"/>
              <a:t>Sufficient materials are given on each analytics task. </a:t>
            </a:r>
          </a:p>
          <a:p>
            <a:pPr lvl="1"/>
            <a:r>
              <a:rPr lang="en-US" altLang="en-US" dirty="0" smtClean="0"/>
              <a:t>Briefing will be conducted in tutorials.</a:t>
            </a:r>
          </a:p>
          <a:p>
            <a:r>
              <a:rPr lang="en-US" altLang="en-US" dirty="0" smtClean="0"/>
              <a:t>Submission </a:t>
            </a:r>
            <a:r>
              <a:rPr lang="en-US" dirty="0"/>
              <a:t>to </a:t>
            </a:r>
            <a:r>
              <a:rPr lang="en-US" altLang="en-US" dirty="0" err="1"/>
              <a:t>LumiNUS</a:t>
            </a:r>
            <a:endParaRPr lang="en-US" altLang="en-US" dirty="0"/>
          </a:p>
          <a:p>
            <a:pPr lvl="1"/>
            <a:r>
              <a:rPr lang="en-US" altLang="en-US" dirty="0"/>
              <a:t>Requirements for </a:t>
            </a:r>
            <a:r>
              <a:rPr lang="en-US" altLang="en-US" dirty="0" smtClean="0"/>
              <a:t>submission can </a:t>
            </a:r>
            <a:r>
              <a:rPr lang="en-US" altLang="en-US" dirty="0"/>
              <a:t>be found in lab manuals</a:t>
            </a:r>
          </a:p>
          <a:p>
            <a:r>
              <a:rPr lang="en-US" altLang="en-US" dirty="0" smtClean="0"/>
              <a:t>Deadline</a:t>
            </a:r>
            <a:endParaRPr lang="en-US" altLang="en-US" dirty="0"/>
          </a:p>
          <a:p>
            <a:pPr lvl="1"/>
            <a:r>
              <a:rPr lang="en-US" altLang="en-US" dirty="0"/>
              <a:t>Assignment 1: </a:t>
            </a:r>
            <a:r>
              <a:rPr lang="en-US" altLang="en-US" dirty="0">
                <a:solidFill>
                  <a:srgbClr val="FF0000"/>
                </a:solidFill>
              </a:rPr>
              <a:t>Feb </a:t>
            </a:r>
            <a:r>
              <a:rPr lang="en-US" altLang="en-US" dirty="0" smtClean="0">
                <a:solidFill>
                  <a:srgbClr val="FF0000"/>
                </a:solidFill>
              </a:rPr>
              <a:t>22, 2020, </a:t>
            </a:r>
            <a:r>
              <a:rPr lang="en-US" altLang="en-US" dirty="0">
                <a:solidFill>
                  <a:srgbClr val="FF0000"/>
                </a:solidFill>
              </a:rPr>
              <a:t>Sat </a:t>
            </a:r>
            <a:r>
              <a:rPr lang="en-US" altLang="en-US" dirty="0" smtClean="0">
                <a:solidFill>
                  <a:srgbClr val="FF0000"/>
                </a:solidFill>
              </a:rPr>
              <a:t>11:59pm. </a:t>
            </a:r>
            <a:endParaRPr lang="en-US" altLang="en-US" dirty="0">
              <a:solidFill>
                <a:srgbClr val="FF0000"/>
              </a:solidFill>
            </a:endParaRPr>
          </a:p>
          <a:p>
            <a:pPr lvl="1"/>
            <a:r>
              <a:rPr lang="en-US" altLang="en-US" dirty="0"/>
              <a:t>Assignment 2: </a:t>
            </a:r>
            <a:r>
              <a:rPr lang="en-US" altLang="en-US" dirty="0" smtClean="0">
                <a:solidFill>
                  <a:srgbClr val="FF0000"/>
                </a:solidFill>
              </a:rPr>
              <a:t>Apr 4, 2020, </a:t>
            </a:r>
            <a:r>
              <a:rPr lang="en-US" altLang="en-US" dirty="0">
                <a:solidFill>
                  <a:srgbClr val="FF0000"/>
                </a:solidFill>
              </a:rPr>
              <a:t>Sat 11:59pm.</a:t>
            </a:r>
          </a:p>
          <a:p>
            <a:r>
              <a:rPr lang="en-US" altLang="en-US" dirty="0" smtClean="0"/>
              <a:t>Lab </a:t>
            </a:r>
            <a:r>
              <a:rPr lang="en-US" altLang="en-US" dirty="0"/>
              <a:t>manuals and other supplement documents are available in </a:t>
            </a:r>
            <a:r>
              <a:rPr lang="en-US" altLang="en-US" dirty="0" err="1" smtClean="0"/>
              <a:t>LumiNUS</a:t>
            </a:r>
            <a:r>
              <a:rPr lang="en-US" altLang="en-US" dirty="0" smtClean="0"/>
              <a:t>.</a:t>
            </a:r>
            <a:endParaRPr lang="en-SG" alt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t>10</a:t>
            </a:fld>
            <a:endParaRPr lang="en-US"/>
          </a:p>
        </p:txBody>
      </p:sp>
    </p:spTree>
    <p:extLst>
      <p:ext uri="{BB962C8B-B14F-4D97-AF65-F5344CB8AC3E}">
        <p14:creationId xmlns:p14="http://schemas.microsoft.com/office/powerpoint/2010/main" val="27822622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Individual</a:t>
            </a:r>
            <a:r>
              <a:rPr lang="en-US" dirty="0" smtClean="0"/>
              <a:t> assignments</a:t>
            </a:r>
          </a:p>
          <a:p>
            <a:r>
              <a:rPr lang="en-US" dirty="0" smtClean="0"/>
              <a:t>Hadoop/Spark Resources</a:t>
            </a:r>
          </a:p>
          <a:p>
            <a:pPr lvl="1"/>
            <a:r>
              <a:rPr lang="en-US" dirty="0" smtClean="0"/>
              <a:t>on </a:t>
            </a:r>
            <a:r>
              <a:rPr lang="en-US" dirty="0"/>
              <a:t>your local machine</a:t>
            </a:r>
          </a:p>
          <a:p>
            <a:pPr lvl="1"/>
            <a:r>
              <a:rPr lang="en-US" dirty="0" smtClean="0"/>
              <a:t>in </a:t>
            </a:r>
            <a:r>
              <a:rPr lang="en-US" dirty="0"/>
              <a:t>a virtual machine on your local machine</a:t>
            </a:r>
          </a:p>
          <a:p>
            <a:pPr lvl="1"/>
            <a:r>
              <a:rPr lang="en-US" dirty="0" smtClean="0"/>
              <a:t>on </a:t>
            </a:r>
            <a:r>
              <a:rPr lang="en-US" dirty="0"/>
              <a:t>a </a:t>
            </a:r>
            <a:r>
              <a:rPr lang="en-US" dirty="0" smtClean="0"/>
              <a:t>virtual cluster of Microsoft Azure Cloud</a:t>
            </a:r>
          </a:p>
          <a:p>
            <a:r>
              <a:rPr lang="en-US" dirty="0" smtClean="0"/>
              <a:t>My expectations</a:t>
            </a:r>
          </a:p>
          <a:p>
            <a:pPr lvl="1"/>
            <a:r>
              <a:rPr lang="en-US" dirty="0" smtClean="0"/>
              <a:t>Self-learning is important.</a:t>
            </a:r>
          </a:p>
          <a:p>
            <a:pPr lvl="2"/>
            <a:r>
              <a:rPr lang="en-US" dirty="0" smtClean="0"/>
              <a:t>This </a:t>
            </a:r>
            <a:r>
              <a:rPr lang="en-US" dirty="0"/>
              <a:t>course does </a:t>
            </a:r>
            <a:r>
              <a:rPr lang="en-US" i="1" dirty="0"/>
              <a:t>not</a:t>
            </a:r>
            <a:r>
              <a:rPr lang="en-US" dirty="0"/>
              <a:t> teach </a:t>
            </a:r>
            <a:r>
              <a:rPr lang="en-US" dirty="0" smtClean="0"/>
              <a:t>programming.</a:t>
            </a:r>
            <a:endParaRPr lang="en-US" dirty="0"/>
          </a:p>
          <a:p>
            <a:pPr lvl="2"/>
            <a:r>
              <a:rPr lang="en-US" dirty="0" smtClean="0"/>
              <a:t>You’re expected to pick up Hadoop/Spark with the provided materials and other online materials. </a:t>
            </a:r>
          </a:p>
          <a:p>
            <a:pPr lvl="1"/>
            <a:r>
              <a:rPr lang="en-US" dirty="0" smtClean="0"/>
              <a:t>Learn compiling</a:t>
            </a:r>
            <a:r>
              <a:rPr lang="en-US" dirty="0"/>
              <a:t>, patching, and installing open source </a:t>
            </a:r>
            <a:r>
              <a:rPr lang="en-US" dirty="0" smtClean="0"/>
              <a:t>software (this is very important in big data era!)</a:t>
            </a:r>
            <a:endParaRPr lang="en-US" dirty="0"/>
          </a:p>
          <a:p>
            <a:endParaRPr lang="en-US" dirty="0"/>
          </a:p>
        </p:txBody>
      </p:sp>
      <p:sp>
        <p:nvSpPr>
          <p:cNvPr id="3" name="Title 2"/>
          <p:cNvSpPr>
            <a:spLocks noGrp="1"/>
          </p:cNvSpPr>
          <p:nvPr>
            <p:ph type="title"/>
          </p:nvPr>
        </p:nvSpPr>
        <p:spPr/>
        <p:txBody>
          <a:bodyPr/>
          <a:lstStyle/>
          <a:p>
            <a:r>
              <a:rPr lang="en-US" dirty="0" smtClean="0"/>
              <a:t>Coding Assignments (</a:t>
            </a:r>
            <a:r>
              <a:rPr lang="en-US" dirty="0" err="1" smtClean="0"/>
              <a:t>cont</a:t>
            </a:r>
            <a:r>
              <a:rPr lang="en-US" dirty="0" smtClean="0"/>
              <a:t>’)</a:t>
            </a:r>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t>11</a:t>
            </a:fld>
            <a:endParaRPr lang="en-US"/>
          </a:p>
        </p:txBody>
      </p:sp>
    </p:spTree>
    <p:extLst>
      <p:ext uri="{BB962C8B-B14F-4D97-AF65-F5344CB8AC3E}">
        <p14:creationId xmlns:p14="http://schemas.microsoft.com/office/powerpoint/2010/main" val="64174791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86800" cy="1028700"/>
          </a:xfrm>
        </p:spPr>
        <p:txBody>
          <a:bodyPr/>
          <a:lstStyle/>
          <a:p>
            <a:r>
              <a:rPr lang="en-US" dirty="0" smtClean="0"/>
              <a:t>Test</a:t>
            </a:r>
            <a:endParaRPr lang="en-US" dirty="0"/>
          </a:p>
        </p:txBody>
      </p:sp>
      <p:sp>
        <p:nvSpPr>
          <p:cNvPr id="3" name="Content Placeholder 2"/>
          <p:cNvSpPr>
            <a:spLocks noGrp="1"/>
          </p:cNvSpPr>
          <p:nvPr>
            <p:ph idx="1"/>
          </p:nvPr>
        </p:nvSpPr>
        <p:spPr/>
        <p:txBody>
          <a:bodyPr/>
          <a:lstStyle/>
          <a:p>
            <a:r>
              <a:rPr lang="en-US" altLang="en-US" dirty="0" smtClean="0"/>
              <a:t>Test (</a:t>
            </a:r>
            <a:r>
              <a:rPr lang="en-US" altLang="en-US" dirty="0" smtClean="0">
                <a:solidFill>
                  <a:srgbClr val="FF0000"/>
                </a:solidFill>
              </a:rPr>
              <a:t>35%</a:t>
            </a:r>
            <a:r>
              <a:rPr lang="en-US" altLang="en-US" dirty="0" smtClean="0"/>
              <a:t> </a:t>
            </a:r>
            <a:r>
              <a:rPr lang="en-US" altLang="en-US" dirty="0"/>
              <a:t>in the final </a:t>
            </a:r>
            <a:r>
              <a:rPr lang="en-US" altLang="en-US" dirty="0" smtClean="0"/>
              <a:t>mark)</a:t>
            </a:r>
          </a:p>
          <a:p>
            <a:pPr lvl="1"/>
            <a:r>
              <a:rPr lang="en-US" altLang="en-US" dirty="0" smtClean="0"/>
              <a:t>Date</a:t>
            </a:r>
            <a:r>
              <a:rPr lang="en-US" altLang="en-US" dirty="0"/>
              <a:t>: </a:t>
            </a:r>
            <a:r>
              <a:rPr lang="en-US" altLang="en-US" dirty="0" smtClean="0">
                <a:solidFill>
                  <a:srgbClr val="FF0000"/>
                </a:solidFill>
              </a:rPr>
              <a:t>Apr 17, 2020 (in the normal lecture hour)</a:t>
            </a:r>
            <a:endParaRPr lang="en-US" altLang="en-US" dirty="0"/>
          </a:p>
          <a:p>
            <a:pPr lvl="1"/>
            <a:r>
              <a:rPr lang="en-US" altLang="en-US" dirty="0" smtClean="0"/>
              <a:t>Time: 1 hour</a:t>
            </a:r>
          </a:p>
          <a:p>
            <a:pPr lvl="1"/>
            <a:r>
              <a:rPr lang="en-US" altLang="en-US" b="1" dirty="0" smtClean="0"/>
              <a:t>Closed book (allowing one A4 help sheet)</a:t>
            </a:r>
            <a:endParaRPr lang="en-US" altLang="en-US" b="1" dirty="0"/>
          </a:p>
          <a:p>
            <a:r>
              <a:rPr lang="en-US" altLang="en-US" dirty="0"/>
              <a:t>Example questions</a:t>
            </a:r>
            <a:endParaRPr lang="en-SG" altLang="en-US" dirty="0"/>
          </a:p>
          <a:p>
            <a:pPr lvl="1"/>
            <a:r>
              <a:rPr lang="en-SG" altLang="en-US" dirty="0">
                <a:solidFill>
                  <a:srgbClr val="FF0000"/>
                </a:solidFill>
              </a:rPr>
              <a:t>Integrative: </a:t>
            </a:r>
            <a:r>
              <a:rPr lang="en-SG" altLang="en-US" dirty="0"/>
              <a:t>Require you to combine knowledge from different chapters of the textbook</a:t>
            </a:r>
          </a:p>
          <a:p>
            <a:pPr lvl="1"/>
            <a:r>
              <a:rPr lang="en-SG" altLang="en-US" dirty="0">
                <a:solidFill>
                  <a:srgbClr val="FF0000"/>
                </a:solidFill>
              </a:rPr>
              <a:t>“Why not”: </a:t>
            </a:r>
            <a:r>
              <a:rPr lang="en-SG" altLang="en-US" dirty="0"/>
              <a:t>Example, </a:t>
            </a:r>
            <a:r>
              <a:rPr lang="en-SG" altLang="en-US" dirty="0" smtClean="0"/>
              <a:t>Tommy proposed </a:t>
            </a:r>
            <a:r>
              <a:rPr lang="en-SG" altLang="en-US" dirty="0"/>
              <a:t>a solution A to solve problem B in the lecture. Tell me what is the problem with solution A and how to overcome this problem</a:t>
            </a:r>
          </a:p>
          <a:p>
            <a:pPr lvl="1"/>
            <a:r>
              <a:rPr lang="en-SG" altLang="en-US" dirty="0">
                <a:solidFill>
                  <a:srgbClr val="FF0000"/>
                </a:solidFill>
              </a:rPr>
              <a:t>“From the book”: </a:t>
            </a:r>
            <a:r>
              <a:rPr lang="en-SG" altLang="en-US" dirty="0"/>
              <a:t>Answerable as long as you read the additional materials I asked you to </a:t>
            </a:r>
            <a:r>
              <a:rPr lang="en-SG" altLang="en-US" dirty="0" smtClean="0"/>
              <a:t>read</a:t>
            </a:r>
            <a:endParaRPr lang="en-SG" altLang="en-US" dirty="0"/>
          </a:p>
          <a:p>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t>12</a:t>
            </a:fld>
            <a:endParaRPr lang="en-US"/>
          </a:p>
        </p:txBody>
      </p:sp>
    </p:spTree>
    <p:extLst>
      <p:ext uri="{BB962C8B-B14F-4D97-AF65-F5344CB8AC3E}">
        <p14:creationId xmlns:p14="http://schemas.microsoft.com/office/powerpoint/2010/main" val="279275539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86800" cy="1028700"/>
          </a:xfrm>
        </p:spPr>
        <p:txBody>
          <a:bodyPr/>
          <a:lstStyle/>
          <a:p>
            <a:r>
              <a:rPr lang="en-US" dirty="0" smtClean="0"/>
              <a:t>Course Project</a:t>
            </a:r>
            <a:endParaRPr lang="en-US" dirty="0"/>
          </a:p>
        </p:txBody>
      </p:sp>
      <p:sp>
        <p:nvSpPr>
          <p:cNvPr id="3" name="Content Placeholder 2"/>
          <p:cNvSpPr>
            <a:spLocks noGrp="1"/>
          </p:cNvSpPr>
          <p:nvPr>
            <p:ph idx="1"/>
          </p:nvPr>
        </p:nvSpPr>
        <p:spPr/>
        <p:txBody>
          <a:bodyPr>
            <a:normAutofit/>
          </a:bodyPr>
          <a:lstStyle/>
          <a:p>
            <a:r>
              <a:rPr lang="en-US" b="1" dirty="0"/>
              <a:t>Team</a:t>
            </a:r>
            <a:r>
              <a:rPr lang="en-US" dirty="0"/>
              <a:t> project with </a:t>
            </a:r>
            <a:r>
              <a:rPr lang="en-US" dirty="0" smtClean="0"/>
              <a:t>3 </a:t>
            </a:r>
            <a:r>
              <a:rPr lang="en-US" dirty="0"/>
              <a:t>or </a:t>
            </a:r>
            <a:r>
              <a:rPr lang="en-US" dirty="0" smtClean="0"/>
              <a:t>4 </a:t>
            </a:r>
            <a:r>
              <a:rPr lang="en-US" dirty="0"/>
              <a:t>members</a:t>
            </a:r>
          </a:p>
          <a:p>
            <a:r>
              <a:rPr lang="en-US" dirty="0"/>
              <a:t>The topic of the course project can be </a:t>
            </a:r>
            <a:r>
              <a:rPr lang="en-US" b="1" dirty="0"/>
              <a:t>ONE</a:t>
            </a:r>
            <a:r>
              <a:rPr lang="en-US" dirty="0"/>
              <a:t> of the followings:</a:t>
            </a:r>
          </a:p>
          <a:p>
            <a:pPr lvl="1"/>
            <a:r>
              <a:rPr lang="en-US" dirty="0">
                <a:solidFill>
                  <a:srgbClr val="FF0000"/>
                </a:solidFill>
              </a:rPr>
              <a:t>Data Analysis </a:t>
            </a:r>
            <a:r>
              <a:rPr lang="en-US" dirty="0"/>
              <a:t>(work on a </a:t>
            </a:r>
            <a:r>
              <a:rPr lang="en-US" dirty="0" smtClean="0"/>
              <a:t>reasonably </a:t>
            </a:r>
            <a:r>
              <a:rPr lang="en-US" dirty="0" smtClean="0">
                <a:solidFill>
                  <a:srgbClr val="FF0000"/>
                </a:solidFill>
              </a:rPr>
              <a:t>large</a:t>
            </a:r>
            <a:r>
              <a:rPr lang="en-US" dirty="0" smtClean="0"/>
              <a:t> and </a:t>
            </a:r>
            <a:r>
              <a:rPr lang="en-US" dirty="0" smtClean="0">
                <a:solidFill>
                  <a:srgbClr val="FF0000"/>
                </a:solidFill>
              </a:rPr>
              <a:t>new</a:t>
            </a:r>
            <a:r>
              <a:rPr lang="en-US" dirty="0" smtClean="0"/>
              <a:t> dataset </a:t>
            </a:r>
            <a:r>
              <a:rPr lang="en-US" dirty="0"/>
              <a:t>and get meaningful </a:t>
            </a:r>
            <a:r>
              <a:rPr lang="en-US" dirty="0" smtClean="0"/>
              <a:t>results, examples: </a:t>
            </a:r>
            <a:r>
              <a:rPr lang="en-SG" dirty="0"/>
              <a:t>https://blog.data.gov.sg</a:t>
            </a:r>
            <a:r>
              <a:rPr lang="en-SG" dirty="0" smtClean="0"/>
              <a:t>/</a:t>
            </a:r>
            <a:r>
              <a:rPr lang="en-US" dirty="0" smtClean="0"/>
              <a:t>)</a:t>
            </a:r>
            <a:endParaRPr lang="en-US" dirty="0"/>
          </a:p>
          <a:p>
            <a:pPr lvl="1"/>
            <a:r>
              <a:rPr lang="en-US" dirty="0">
                <a:solidFill>
                  <a:srgbClr val="FF0000"/>
                </a:solidFill>
              </a:rPr>
              <a:t>Algorithmic Implementation </a:t>
            </a:r>
            <a:r>
              <a:rPr lang="en-US" dirty="0"/>
              <a:t>(identify a problem on big data analytics, and examine existing solutions to the problem in-depth</a:t>
            </a:r>
            <a:r>
              <a:rPr lang="en-US" dirty="0" smtClean="0"/>
              <a:t>)</a:t>
            </a:r>
          </a:p>
          <a:p>
            <a:pPr lvl="1"/>
            <a:r>
              <a:rPr lang="en-SG" dirty="0">
                <a:solidFill>
                  <a:srgbClr val="FF0000"/>
                </a:solidFill>
              </a:rPr>
              <a:t>Special topics from NUS-Grab joint lab</a:t>
            </a:r>
            <a:endParaRPr lang="en-US" dirty="0">
              <a:solidFill>
                <a:srgbClr val="FF0000"/>
              </a:solidFill>
            </a:endParaRPr>
          </a:p>
          <a:p>
            <a:pPr lvl="1"/>
            <a:r>
              <a:rPr lang="en-US" dirty="0">
                <a:solidFill>
                  <a:srgbClr val="FF0000"/>
                </a:solidFill>
              </a:rPr>
              <a:t>Self-proposed Projects </a:t>
            </a:r>
            <a:r>
              <a:rPr lang="en-US" dirty="0"/>
              <a:t>(talk to me</a:t>
            </a:r>
            <a:r>
              <a:rPr lang="en-US" dirty="0" smtClean="0"/>
              <a:t>)</a:t>
            </a:r>
          </a:p>
          <a:p>
            <a:r>
              <a:rPr lang="en-US" dirty="0" smtClean="0"/>
              <a:t>Project </a:t>
            </a:r>
            <a:r>
              <a:rPr lang="en-US" dirty="0"/>
              <a:t>description and other supporting materials are available in the course website.</a:t>
            </a:r>
          </a:p>
          <a:p>
            <a:r>
              <a:rPr lang="en-US" dirty="0"/>
              <a:t>Pay attention to </a:t>
            </a:r>
            <a:r>
              <a:rPr lang="en-US" dirty="0" smtClean="0"/>
              <a:t>the grading guideline.</a:t>
            </a:r>
            <a:endParaRPr lang="en-SG" dirty="0"/>
          </a:p>
          <a:p>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t>13</a:t>
            </a:fld>
            <a:endParaRPr lang="en-US"/>
          </a:p>
        </p:txBody>
      </p:sp>
    </p:spTree>
    <p:extLst>
      <p:ext uri="{BB962C8B-B14F-4D97-AF65-F5344CB8AC3E}">
        <p14:creationId xmlns:p14="http://schemas.microsoft.com/office/powerpoint/2010/main" val="75916639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86800" cy="1028700"/>
          </a:xfrm>
        </p:spPr>
        <p:txBody>
          <a:bodyPr/>
          <a:lstStyle/>
          <a:p>
            <a:r>
              <a:rPr lang="en-US" dirty="0"/>
              <a:t>Project Timeline</a:t>
            </a:r>
          </a:p>
        </p:txBody>
      </p:sp>
      <p:sp>
        <p:nvSpPr>
          <p:cNvPr id="3" name="Content Placeholder 2"/>
          <p:cNvSpPr>
            <a:spLocks noGrp="1"/>
          </p:cNvSpPr>
          <p:nvPr>
            <p:ph idx="1"/>
          </p:nvPr>
        </p:nvSpPr>
        <p:spPr/>
        <p:txBody>
          <a:bodyPr>
            <a:normAutofit/>
          </a:bodyPr>
          <a:lstStyle/>
          <a:p>
            <a:r>
              <a:rPr lang="en-US" dirty="0"/>
              <a:t>Project Grouping </a:t>
            </a:r>
          </a:p>
          <a:p>
            <a:pPr lvl="1"/>
            <a:r>
              <a:rPr lang="en-US" b="1" dirty="0" smtClean="0">
                <a:solidFill>
                  <a:srgbClr val="FF0000"/>
                </a:solidFill>
              </a:rPr>
              <a:t>8 Feb 2020 </a:t>
            </a:r>
            <a:r>
              <a:rPr lang="en-US" dirty="0" smtClean="0"/>
              <a:t>(optional)</a:t>
            </a:r>
          </a:p>
          <a:p>
            <a:r>
              <a:rPr lang="en-US" dirty="0" smtClean="0"/>
              <a:t>Project Proposal </a:t>
            </a:r>
            <a:r>
              <a:rPr lang="en-US" b="1" dirty="0" smtClean="0"/>
              <a:t>(</a:t>
            </a:r>
            <a:r>
              <a:rPr lang="en-US" b="1" dirty="0" smtClean="0">
                <a:solidFill>
                  <a:srgbClr val="FF0000"/>
                </a:solidFill>
              </a:rPr>
              <a:t>10%</a:t>
            </a:r>
            <a:r>
              <a:rPr lang="en-US" b="1" dirty="0" smtClean="0"/>
              <a:t>) </a:t>
            </a:r>
          </a:p>
          <a:p>
            <a:pPr lvl="1"/>
            <a:r>
              <a:rPr lang="en-US" b="1" dirty="0" smtClean="0">
                <a:solidFill>
                  <a:srgbClr val="FF0000"/>
                </a:solidFill>
              </a:rPr>
              <a:t>7 March 2020 </a:t>
            </a:r>
            <a:r>
              <a:rPr lang="en-US" dirty="0" smtClean="0"/>
              <a:t>to </a:t>
            </a:r>
            <a:r>
              <a:rPr lang="en-US" dirty="0"/>
              <a:t>be submitted to </a:t>
            </a:r>
            <a:r>
              <a:rPr lang="en-US" altLang="en-US" dirty="0" err="1"/>
              <a:t>LumiNUS</a:t>
            </a:r>
            <a:endParaRPr lang="en-US" b="1" dirty="0">
              <a:solidFill>
                <a:srgbClr val="FF0000"/>
              </a:solidFill>
            </a:endParaRPr>
          </a:p>
          <a:p>
            <a:r>
              <a:rPr lang="en-US" dirty="0"/>
              <a:t>Oral Project </a:t>
            </a:r>
            <a:r>
              <a:rPr lang="en-US" dirty="0" smtClean="0"/>
              <a:t>Presentation </a:t>
            </a:r>
            <a:r>
              <a:rPr lang="en-US" b="1" dirty="0" smtClean="0"/>
              <a:t>(</a:t>
            </a:r>
            <a:r>
              <a:rPr lang="en-US" b="1" dirty="0">
                <a:solidFill>
                  <a:srgbClr val="FF0000"/>
                </a:solidFill>
              </a:rPr>
              <a:t>15%</a:t>
            </a:r>
            <a:r>
              <a:rPr lang="en-US" b="1" dirty="0" smtClean="0"/>
              <a:t>)</a:t>
            </a:r>
            <a:endParaRPr lang="en-US" b="1" dirty="0"/>
          </a:p>
          <a:p>
            <a:pPr lvl="1"/>
            <a:r>
              <a:rPr lang="en-US" b="1" dirty="0" smtClean="0">
                <a:solidFill>
                  <a:srgbClr val="FF0000"/>
                </a:solidFill>
              </a:rPr>
              <a:t>18 </a:t>
            </a:r>
            <a:r>
              <a:rPr lang="en-US" b="1" dirty="0">
                <a:solidFill>
                  <a:srgbClr val="FF0000"/>
                </a:solidFill>
              </a:rPr>
              <a:t>April </a:t>
            </a:r>
            <a:r>
              <a:rPr lang="en-US" b="1" dirty="0" smtClean="0">
                <a:solidFill>
                  <a:srgbClr val="FF0000"/>
                </a:solidFill>
              </a:rPr>
              <a:t>2020</a:t>
            </a:r>
            <a:endParaRPr lang="en-US" b="1" dirty="0">
              <a:solidFill>
                <a:srgbClr val="FF0000"/>
              </a:solidFill>
            </a:endParaRPr>
          </a:p>
          <a:p>
            <a:pPr lvl="1"/>
            <a:r>
              <a:rPr lang="en-SG" dirty="0" smtClean="0"/>
              <a:t>More details will be released later.</a:t>
            </a:r>
            <a:endParaRPr lang="en-SG" dirty="0"/>
          </a:p>
          <a:p>
            <a:r>
              <a:rPr lang="en-US" dirty="0"/>
              <a:t>Final Project </a:t>
            </a:r>
            <a:r>
              <a:rPr lang="en-US" dirty="0" smtClean="0"/>
              <a:t>Report </a:t>
            </a:r>
            <a:r>
              <a:rPr lang="en-US" b="1" dirty="0" smtClean="0"/>
              <a:t>(</a:t>
            </a:r>
            <a:r>
              <a:rPr lang="en-US" b="1" dirty="0">
                <a:solidFill>
                  <a:srgbClr val="FF0000"/>
                </a:solidFill>
              </a:rPr>
              <a:t>20%</a:t>
            </a:r>
            <a:r>
              <a:rPr lang="en-US" b="1" dirty="0" smtClean="0"/>
              <a:t>)</a:t>
            </a:r>
            <a:endParaRPr lang="en-US" b="1" dirty="0"/>
          </a:p>
          <a:p>
            <a:pPr lvl="1"/>
            <a:r>
              <a:rPr lang="en-US" b="1" dirty="0" smtClean="0">
                <a:solidFill>
                  <a:srgbClr val="FF0000"/>
                </a:solidFill>
              </a:rPr>
              <a:t>22 Apr 2020 </a:t>
            </a:r>
            <a:r>
              <a:rPr lang="en-US" dirty="0" smtClean="0"/>
              <a:t>to </a:t>
            </a:r>
            <a:r>
              <a:rPr lang="en-US" dirty="0"/>
              <a:t>be submitted to </a:t>
            </a:r>
            <a:r>
              <a:rPr lang="en-US" altLang="en-US" dirty="0" err="1"/>
              <a:t>LumiNUS</a:t>
            </a:r>
            <a:endParaRPr lang="en-US" dirty="0" smtClean="0"/>
          </a:p>
          <a:p>
            <a:pPr lvl="1"/>
            <a:r>
              <a:rPr lang="en-US" dirty="0" smtClean="0"/>
              <a:t>Indicate the contribution of each member (by default, I assume a uniform contribution among members).</a:t>
            </a:r>
            <a:endParaRPr lang="en-US" dirty="0"/>
          </a:p>
          <a:p>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t>14</a:t>
            </a:fld>
            <a:endParaRPr lang="en-US"/>
          </a:p>
        </p:txBody>
      </p:sp>
    </p:spTree>
    <p:extLst>
      <p:ext uri="{BB962C8B-B14F-4D97-AF65-F5344CB8AC3E}">
        <p14:creationId xmlns:p14="http://schemas.microsoft.com/office/powerpoint/2010/main" val="252566018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SG"/>
          </a:p>
        </p:txBody>
      </p:sp>
      <p:sp>
        <p:nvSpPr>
          <p:cNvPr id="3" name="Title 2"/>
          <p:cNvSpPr>
            <a:spLocks noGrp="1"/>
          </p:cNvSpPr>
          <p:nvPr>
            <p:ph type="title"/>
          </p:nvPr>
        </p:nvSpPr>
        <p:spPr/>
        <p:txBody>
          <a:bodyPr/>
          <a:lstStyle/>
          <a:p>
            <a:r>
              <a:rPr lang="en-SG" dirty="0"/>
              <a:t>Database Courses @ </a:t>
            </a:r>
            <a:r>
              <a:rPr lang="en-SG" dirty="0" err="1"/>
              <a:t>SoC</a:t>
            </a:r>
            <a:endParaRPr lang="en-SG" dirty="0"/>
          </a:p>
        </p:txBody>
      </p:sp>
      <p:sp>
        <p:nvSpPr>
          <p:cNvPr id="4" name="Slide Number Placeholder 3"/>
          <p:cNvSpPr>
            <a:spLocks noGrp="1"/>
          </p:cNvSpPr>
          <p:nvPr>
            <p:ph type="sldNum" sz="quarter" idx="10"/>
          </p:nvPr>
        </p:nvSpPr>
        <p:spPr/>
        <p:txBody>
          <a:bodyPr/>
          <a:lstStyle/>
          <a:p>
            <a:fld id="{95C605C4-1F5B-4B2B-8458-3FC432AF1FAC}" type="slidenum">
              <a:rPr lang="en-US" smtClean="0"/>
              <a:t>15</a:t>
            </a:fld>
            <a:endParaRPr lang="en-US"/>
          </a:p>
        </p:txBody>
      </p:sp>
      <p:pic>
        <p:nvPicPr>
          <p:cNvPr id="5" name="Picture 4"/>
          <p:cNvPicPr>
            <a:picLocks noChangeAspect="1"/>
          </p:cNvPicPr>
          <p:nvPr/>
        </p:nvPicPr>
        <p:blipFill>
          <a:blip r:embed="rId2"/>
          <a:stretch>
            <a:fillRect/>
          </a:stretch>
        </p:blipFill>
        <p:spPr>
          <a:xfrm>
            <a:off x="429143" y="938524"/>
            <a:ext cx="8285714" cy="4980952"/>
          </a:xfrm>
          <a:prstGeom prst="rect">
            <a:avLst/>
          </a:prstGeom>
        </p:spPr>
      </p:pic>
    </p:spTree>
    <p:extLst>
      <p:ext uri="{BB962C8B-B14F-4D97-AF65-F5344CB8AC3E}">
        <p14:creationId xmlns:p14="http://schemas.microsoft.com/office/powerpoint/2010/main" val="310368135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course has some overlaps with the following course</a:t>
            </a:r>
            <a:endParaRPr lang="en-SG" dirty="0" smtClean="0"/>
          </a:p>
          <a:p>
            <a:pPr lvl="1"/>
            <a:r>
              <a:rPr lang="en-SG" dirty="0" smtClean="0"/>
              <a:t>CS5344:Big </a:t>
            </a:r>
            <a:r>
              <a:rPr lang="en-SG" dirty="0"/>
              <a:t>Data Analytics Technology </a:t>
            </a:r>
            <a:endParaRPr lang="en-US" dirty="0" smtClean="0"/>
          </a:p>
          <a:p>
            <a:r>
              <a:rPr lang="en-US" dirty="0" smtClean="0"/>
              <a:t>If you have already taken/or taking the above course, you should </a:t>
            </a:r>
            <a:r>
              <a:rPr lang="en-US" b="1" dirty="0" smtClean="0"/>
              <a:t>not</a:t>
            </a:r>
            <a:r>
              <a:rPr lang="en-US" dirty="0" smtClean="0"/>
              <a:t> take this course. </a:t>
            </a:r>
            <a:endParaRPr lang="en-SG" dirty="0" smtClean="0"/>
          </a:p>
        </p:txBody>
      </p:sp>
      <p:sp>
        <p:nvSpPr>
          <p:cNvPr id="3" name="Title 2"/>
          <p:cNvSpPr>
            <a:spLocks noGrp="1"/>
          </p:cNvSpPr>
          <p:nvPr>
            <p:ph type="title"/>
          </p:nvPr>
        </p:nvSpPr>
        <p:spPr/>
        <p:txBody>
          <a:bodyPr/>
          <a:lstStyle/>
          <a:p>
            <a:r>
              <a:rPr lang="en-US" dirty="0" smtClean="0"/>
              <a:t>Relationships with Other Course </a:t>
            </a:r>
            <a:endParaRPr lang="en-SG" dirty="0"/>
          </a:p>
        </p:txBody>
      </p:sp>
      <p:sp>
        <p:nvSpPr>
          <p:cNvPr id="4" name="Slide Number Placeholder 3"/>
          <p:cNvSpPr>
            <a:spLocks noGrp="1"/>
          </p:cNvSpPr>
          <p:nvPr>
            <p:ph type="sldNum" sz="quarter" idx="10"/>
          </p:nvPr>
        </p:nvSpPr>
        <p:spPr/>
        <p:txBody>
          <a:bodyPr/>
          <a:lstStyle/>
          <a:p>
            <a:fld id="{95C605C4-1F5B-4B2B-8458-3FC432AF1FAC}" type="slidenum">
              <a:rPr lang="en-US" smtClean="0"/>
              <a:t>16</a:t>
            </a:fld>
            <a:endParaRPr lang="en-US"/>
          </a:p>
        </p:txBody>
      </p:sp>
    </p:spTree>
    <p:extLst>
      <p:ext uri="{BB962C8B-B14F-4D97-AF65-F5344CB8AC3E}">
        <p14:creationId xmlns:p14="http://schemas.microsoft.com/office/powerpoint/2010/main" val="183493942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SG" b="1" dirty="0"/>
              <a:t>Zero‐tolerance for </a:t>
            </a:r>
            <a:r>
              <a:rPr lang="en-SG" b="1" dirty="0" smtClean="0"/>
              <a:t>plagiarism</a:t>
            </a:r>
          </a:p>
          <a:p>
            <a:r>
              <a:rPr lang="en-SG" dirty="0" smtClean="0"/>
              <a:t>Plagiarism</a:t>
            </a:r>
            <a:r>
              <a:rPr lang="en-SG" dirty="0"/>
              <a:t> </a:t>
            </a:r>
            <a:r>
              <a:rPr lang="en-SG" dirty="0" smtClean="0"/>
              <a:t>resources</a:t>
            </a:r>
          </a:p>
          <a:p>
            <a:pPr lvl="1"/>
            <a:r>
              <a:rPr lang="en-SG" dirty="0" smtClean="0"/>
              <a:t>http</a:t>
            </a:r>
            <a:r>
              <a:rPr lang="en-SG" dirty="0"/>
              <a:t>://www.cdtl.nus.edu.sg/ug/resources/plagiarism.htm</a:t>
            </a:r>
          </a:p>
          <a:p>
            <a:r>
              <a:rPr lang="en-SG" dirty="0" smtClean="0"/>
              <a:t>Plagiarism</a:t>
            </a:r>
            <a:r>
              <a:rPr lang="en-SG" dirty="0"/>
              <a:t> </a:t>
            </a:r>
            <a:r>
              <a:rPr lang="en-SG" dirty="0" smtClean="0"/>
              <a:t>prevention</a:t>
            </a:r>
          </a:p>
          <a:p>
            <a:pPr lvl="1"/>
            <a:r>
              <a:rPr lang="en-SG" dirty="0" smtClean="0"/>
              <a:t>http</a:t>
            </a:r>
            <a:r>
              <a:rPr lang="en-SG" dirty="0"/>
              <a:t>://cit.nus.edu.sg/plagiarism‐prevention/</a:t>
            </a:r>
          </a:p>
          <a:p>
            <a:r>
              <a:rPr lang="en-SG" dirty="0" smtClean="0"/>
              <a:t>Plagiarism</a:t>
            </a:r>
            <a:r>
              <a:rPr lang="en-SG" dirty="0"/>
              <a:t> E‐Module</a:t>
            </a:r>
          </a:p>
          <a:p>
            <a:pPr lvl="1"/>
            <a:r>
              <a:rPr lang="en-SG" dirty="0" smtClean="0">
                <a:hlinkClick r:id="rId2"/>
              </a:rPr>
              <a:t>http</a:t>
            </a:r>
            <a:r>
              <a:rPr lang="en-SG" dirty="0">
                <a:hlinkClick r:id="rId2"/>
              </a:rPr>
              <a:t>://emodule.nus.edu.sg/ac</a:t>
            </a:r>
            <a:r>
              <a:rPr lang="en-SG" dirty="0" smtClean="0">
                <a:hlinkClick r:id="rId2"/>
              </a:rPr>
              <a:t>/</a:t>
            </a:r>
            <a:endParaRPr lang="en-SG" dirty="0" smtClean="0"/>
          </a:p>
          <a:p>
            <a:r>
              <a:rPr lang="en-US" dirty="0" smtClean="0"/>
              <a:t>Self-</a:t>
            </a:r>
            <a:r>
              <a:rPr lang="en-SG" dirty="0" smtClean="0"/>
              <a:t>plagiarism</a:t>
            </a:r>
          </a:p>
          <a:p>
            <a:pPr lvl="1"/>
            <a:r>
              <a:rPr lang="en-US" dirty="0" smtClean="0"/>
              <a:t>You cannot “copy and paste” from your previous reports.</a:t>
            </a:r>
            <a:endParaRPr lang="en-SG" dirty="0"/>
          </a:p>
        </p:txBody>
      </p:sp>
      <p:sp>
        <p:nvSpPr>
          <p:cNvPr id="3" name="Title 2"/>
          <p:cNvSpPr>
            <a:spLocks noGrp="1"/>
          </p:cNvSpPr>
          <p:nvPr>
            <p:ph type="title"/>
          </p:nvPr>
        </p:nvSpPr>
        <p:spPr/>
        <p:txBody>
          <a:bodyPr/>
          <a:lstStyle/>
          <a:p>
            <a:r>
              <a:rPr lang="en-SG" dirty="0"/>
              <a:t>Course </a:t>
            </a:r>
            <a:r>
              <a:rPr lang="en-SG" dirty="0" smtClean="0"/>
              <a:t>Policies</a:t>
            </a:r>
            <a:endParaRPr lang="en-SG" dirty="0"/>
          </a:p>
        </p:txBody>
      </p:sp>
      <p:sp>
        <p:nvSpPr>
          <p:cNvPr id="4" name="Slide Number Placeholder 3"/>
          <p:cNvSpPr>
            <a:spLocks noGrp="1"/>
          </p:cNvSpPr>
          <p:nvPr>
            <p:ph type="sldNum" sz="quarter" idx="10"/>
          </p:nvPr>
        </p:nvSpPr>
        <p:spPr/>
        <p:txBody>
          <a:bodyPr/>
          <a:lstStyle/>
          <a:p>
            <a:fld id="{95C605C4-1F5B-4B2B-8458-3FC432AF1FAC}" type="slidenum">
              <a:rPr lang="en-US" smtClean="0"/>
              <a:t>17</a:t>
            </a:fld>
            <a:endParaRPr lang="en-US"/>
          </a:p>
        </p:txBody>
      </p:sp>
    </p:spTree>
    <p:extLst>
      <p:ext uri="{BB962C8B-B14F-4D97-AF65-F5344CB8AC3E}">
        <p14:creationId xmlns:p14="http://schemas.microsoft.com/office/powerpoint/2010/main" val="60041379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SG" dirty="0" smtClean="0"/>
              <a:t>According to course design, CS5425 students will have an additional assignment</a:t>
            </a:r>
          </a:p>
          <a:p>
            <a:pPr lvl="1"/>
            <a:r>
              <a:rPr lang="en-SG" dirty="0" smtClean="0"/>
              <a:t>Big Data System Survey (10%)</a:t>
            </a:r>
          </a:p>
          <a:p>
            <a:r>
              <a:rPr lang="en-SG" dirty="0" smtClean="0"/>
              <a:t>So far, all components have 110 marks.</a:t>
            </a:r>
          </a:p>
          <a:p>
            <a:r>
              <a:rPr lang="en-SG" dirty="0" smtClean="0"/>
              <a:t>Your </a:t>
            </a:r>
            <a:r>
              <a:rPr lang="en-SG" u="sng" dirty="0" smtClean="0"/>
              <a:t>normalized</a:t>
            </a:r>
            <a:r>
              <a:rPr lang="en-SG" dirty="0" smtClean="0"/>
              <a:t> final mark will be calculate as: (your mark) * 10/11.</a:t>
            </a:r>
            <a:endParaRPr lang="en-SG" dirty="0"/>
          </a:p>
        </p:txBody>
      </p:sp>
      <p:sp>
        <p:nvSpPr>
          <p:cNvPr id="3" name="Title 2"/>
          <p:cNvSpPr>
            <a:spLocks noGrp="1"/>
          </p:cNvSpPr>
          <p:nvPr>
            <p:ph type="title"/>
          </p:nvPr>
        </p:nvSpPr>
        <p:spPr/>
        <p:txBody>
          <a:bodyPr/>
          <a:lstStyle/>
          <a:p>
            <a:r>
              <a:rPr lang="en-SG" dirty="0" smtClean="0"/>
              <a:t>Additional Instructions for CS5425 Students</a:t>
            </a:r>
            <a:endParaRPr lang="en-SG" dirty="0"/>
          </a:p>
        </p:txBody>
      </p:sp>
      <p:sp>
        <p:nvSpPr>
          <p:cNvPr id="4" name="Slide Number Placeholder 3"/>
          <p:cNvSpPr>
            <a:spLocks noGrp="1"/>
          </p:cNvSpPr>
          <p:nvPr>
            <p:ph type="sldNum" sz="quarter" idx="10"/>
          </p:nvPr>
        </p:nvSpPr>
        <p:spPr/>
        <p:txBody>
          <a:bodyPr/>
          <a:lstStyle/>
          <a:p>
            <a:fld id="{95C605C4-1F5B-4B2B-8458-3FC432AF1FAC}" type="slidenum">
              <a:rPr lang="en-US" smtClean="0"/>
              <a:t>18</a:t>
            </a:fld>
            <a:endParaRPr lang="en-US"/>
          </a:p>
        </p:txBody>
      </p:sp>
    </p:spTree>
    <p:extLst>
      <p:ext uri="{BB962C8B-B14F-4D97-AF65-F5344CB8AC3E}">
        <p14:creationId xmlns:p14="http://schemas.microsoft.com/office/powerpoint/2010/main" val="255020472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Big data systems are the key infrastructure for data science.</a:t>
            </a:r>
          </a:p>
          <a:p>
            <a:r>
              <a:rPr lang="en-US" dirty="0" smtClean="0"/>
              <a:t>This component is to train you on “self-learning” capabilities on big data systems.</a:t>
            </a:r>
          </a:p>
          <a:p>
            <a:pPr lvl="1"/>
            <a:r>
              <a:rPr lang="en-US" dirty="0" smtClean="0"/>
              <a:t>Majority information about the system is online.</a:t>
            </a:r>
          </a:p>
          <a:p>
            <a:pPr lvl="1"/>
            <a:r>
              <a:rPr lang="en-US" dirty="0" smtClean="0"/>
              <a:t>Many of the systems are open-sourced.</a:t>
            </a:r>
          </a:p>
          <a:p>
            <a:r>
              <a:rPr lang="en-US" dirty="0" smtClean="0"/>
              <a:t>Write a short survey on THREE big data systems from different categories (</a:t>
            </a:r>
            <a:r>
              <a:rPr lang="en-US" dirty="0" smtClean="0">
                <a:solidFill>
                  <a:srgbClr val="FF0000"/>
                </a:solidFill>
              </a:rPr>
              <a:t>10%</a:t>
            </a:r>
            <a:r>
              <a:rPr lang="en-US" dirty="0" smtClean="0"/>
              <a:t> of the final mark).</a:t>
            </a:r>
          </a:p>
          <a:p>
            <a:pPr lvl="1"/>
            <a:r>
              <a:rPr lang="en-US" dirty="0" smtClean="0"/>
              <a:t>Categories are defined in </a:t>
            </a:r>
            <a:r>
              <a:rPr lang="en-SG" dirty="0">
                <a:hlinkClick r:id="rId3"/>
              </a:rPr>
              <a:t>http://nosql-database.org</a:t>
            </a:r>
            <a:r>
              <a:rPr lang="en-SG" dirty="0" smtClean="0">
                <a:hlinkClick r:id="rId3"/>
              </a:rPr>
              <a:t>/</a:t>
            </a:r>
            <a:r>
              <a:rPr lang="en-SG" dirty="0" smtClean="0"/>
              <a:t>. </a:t>
            </a:r>
          </a:p>
          <a:p>
            <a:r>
              <a:rPr lang="en-SG" dirty="0"/>
              <a:t>The submission due date: </a:t>
            </a:r>
            <a:r>
              <a:rPr lang="en-SG" dirty="0" smtClean="0">
                <a:solidFill>
                  <a:srgbClr val="FF0000"/>
                </a:solidFill>
              </a:rPr>
              <a:t>March 28, 2020.</a:t>
            </a:r>
            <a:endParaRPr lang="en-US" dirty="0" smtClean="0">
              <a:solidFill>
                <a:srgbClr val="FF0000"/>
              </a:solidFill>
            </a:endParaRPr>
          </a:p>
          <a:p>
            <a:r>
              <a:rPr lang="en-US" dirty="0" smtClean="0"/>
              <a:t>Guidelines are given in the documentation of </a:t>
            </a:r>
            <a:r>
              <a:rPr lang="en-US" altLang="en-US" dirty="0" err="1"/>
              <a:t>LumiNUS</a:t>
            </a:r>
            <a:r>
              <a:rPr lang="en-US" dirty="0" smtClean="0"/>
              <a:t>. </a:t>
            </a:r>
          </a:p>
          <a:p>
            <a:endParaRPr lang="en-SG" dirty="0"/>
          </a:p>
        </p:txBody>
      </p:sp>
      <p:sp>
        <p:nvSpPr>
          <p:cNvPr id="3" name="Title 2"/>
          <p:cNvSpPr>
            <a:spLocks noGrp="1"/>
          </p:cNvSpPr>
          <p:nvPr>
            <p:ph type="title"/>
          </p:nvPr>
        </p:nvSpPr>
        <p:spPr/>
        <p:txBody>
          <a:bodyPr/>
          <a:lstStyle/>
          <a:p>
            <a:r>
              <a:rPr lang="en-US" altLang="en-US" dirty="0"/>
              <a:t>Big </a:t>
            </a:r>
            <a:r>
              <a:rPr lang="en-US" altLang="en-US" dirty="0" smtClean="0"/>
              <a:t>Data System Survey</a:t>
            </a:r>
            <a:endParaRPr lang="en-SG" dirty="0"/>
          </a:p>
        </p:txBody>
      </p:sp>
      <p:sp>
        <p:nvSpPr>
          <p:cNvPr id="4" name="Slide Number Placeholder 3"/>
          <p:cNvSpPr>
            <a:spLocks noGrp="1"/>
          </p:cNvSpPr>
          <p:nvPr>
            <p:ph type="sldNum" sz="quarter" idx="10"/>
          </p:nvPr>
        </p:nvSpPr>
        <p:spPr/>
        <p:txBody>
          <a:bodyPr/>
          <a:lstStyle/>
          <a:p>
            <a:fld id="{95C605C4-1F5B-4B2B-8458-3FC432AF1FAC}" type="slidenum">
              <a:rPr lang="en-US" smtClean="0"/>
              <a:t>19</a:t>
            </a:fld>
            <a:endParaRPr lang="en-US"/>
          </a:p>
        </p:txBody>
      </p:sp>
    </p:spTree>
    <p:extLst>
      <p:ext uri="{BB962C8B-B14F-4D97-AF65-F5344CB8AC3E}">
        <p14:creationId xmlns:p14="http://schemas.microsoft.com/office/powerpoint/2010/main" val="408540534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Not a lot, just to give you an idea of who I am, what I do, and most of all what this course is about.</a:t>
            </a:r>
          </a:p>
          <a:p>
            <a:r>
              <a:rPr lang="en-US" altLang="en-US" dirty="0"/>
              <a:t>Why?</a:t>
            </a:r>
          </a:p>
          <a:p>
            <a:pPr lvl="1"/>
            <a:r>
              <a:rPr lang="en-US" altLang="en-US" dirty="0"/>
              <a:t>It’s important for you to have a road-map that you can refer to when you can’t connect the dots together. </a:t>
            </a:r>
            <a:r>
              <a:rPr lang="en-US" altLang="en-US" dirty="0">
                <a:sym typeface="Wingdings" panose="05000000000000000000" pitchFamily="2" charset="2"/>
              </a:rPr>
              <a:t></a:t>
            </a:r>
            <a:endParaRPr lang="en-US" altLang="en-US" dirty="0"/>
          </a:p>
          <a:p>
            <a:endParaRPr lang="en-US" dirty="0"/>
          </a:p>
        </p:txBody>
      </p:sp>
      <p:sp>
        <p:nvSpPr>
          <p:cNvPr id="3" name="Title 2"/>
          <p:cNvSpPr>
            <a:spLocks noGrp="1"/>
          </p:cNvSpPr>
          <p:nvPr>
            <p:ph type="title"/>
          </p:nvPr>
        </p:nvSpPr>
        <p:spPr/>
        <p:txBody>
          <a:bodyPr/>
          <a:lstStyle/>
          <a:p>
            <a:r>
              <a:rPr lang="en-US" dirty="0"/>
              <a:t>Learning</a:t>
            </a:r>
            <a:r>
              <a:rPr lang="en-US" dirty="0" smtClean="0"/>
              <a:t> </a:t>
            </a:r>
            <a:r>
              <a:rPr lang="en-US" dirty="0"/>
              <a:t>Objectives</a:t>
            </a:r>
          </a:p>
        </p:txBody>
      </p:sp>
      <p:sp>
        <p:nvSpPr>
          <p:cNvPr id="4" name="Slide Number Placeholder 3"/>
          <p:cNvSpPr>
            <a:spLocks noGrp="1"/>
          </p:cNvSpPr>
          <p:nvPr>
            <p:ph type="sldNum" sz="quarter" idx="10"/>
          </p:nvPr>
        </p:nvSpPr>
        <p:spPr/>
        <p:txBody>
          <a:bodyPr/>
          <a:lstStyle/>
          <a:p>
            <a:fld id="{95C605C4-1F5B-4B2B-8458-3FC432AF1FAC}" type="slidenum">
              <a:rPr lang="en-US" smtClean="0"/>
              <a:t>2</a:t>
            </a:fld>
            <a:endParaRPr lang="en-US"/>
          </a:p>
        </p:txBody>
      </p:sp>
    </p:spTree>
    <p:extLst>
      <p:ext uri="{BB962C8B-B14F-4D97-AF65-F5344CB8AC3E}">
        <p14:creationId xmlns:p14="http://schemas.microsoft.com/office/powerpoint/2010/main" val="257256943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86800" cy="1028700"/>
          </a:xfrm>
        </p:spPr>
        <p:txBody>
          <a:bodyPr/>
          <a:lstStyle/>
          <a:p>
            <a:r>
              <a:rPr lang="en-US" dirty="0"/>
              <a:t>Take-away</a:t>
            </a:r>
          </a:p>
        </p:txBody>
      </p:sp>
      <p:sp>
        <p:nvSpPr>
          <p:cNvPr id="3" name="Content Placeholder 2"/>
          <p:cNvSpPr>
            <a:spLocks noGrp="1"/>
          </p:cNvSpPr>
          <p:nvPr>
            <p:ph idx="1"/>
          </p:nvPr>
        </p:nvSpPr>
        <p:spPr/>
        <p:txBody>
          <a:bodyPr/>
          <a:lstStyle/>
          <a:p>
            <a:r>
              <a:rPr lang="en-US" dirty="0"/>
              <a:t>All materials are available at </a:t>
            </a:r>
            <a:r>
              <a:rPr lang="en-SG" altLang="en-US" dirty="0"/>
              <a:t>course </a:t>
            </a:r>
            <a:r>
              <a:rPr lang="en-SG" altLang="en-US" dirty="0" smtClean="0"/>
              <a:t>site in </a:t>
            </a:r>
            <a:r>
              <a:rPr lang="en-US" altLang="en-US" dirty="0" err="1"/>
              <a:t>LumiNUS</a:t>
            </a:r>
            <a:r>
              <a:rPr lang="en-SG" altLang="en-US" dirty="0" smtClean="0"/>
              <a:t>.</a:t>
            </a:r>
          </a:p>
          <a:p>
            <a:pPr lvl="1">
              <a:defRPr/>
            </a:pPr>
            <a:r>
              <a:rPr lang="en-US" dirty="0" err="1">
                <a:solidFill>
                  <a:srgbClr val="FF0000"/>
                </a:solidFill>
              </a:rPr>
              <a:t>Workbin</a:t>
            </a:r>
            <a:r>
              <a:rPr lang="en-US" dirty="0">
                <a:solidFill>
                  <a:srgbClr val="FF0000"/>
                </a:solidFill>
              </a:rPr>
              <a:t> (Files): </a:t>
            </a:r>
            <a:r>
              <a:rPr lang="en-US" dirty="0">
                <a:solidFill>
                  <a:schemeClr val="bg1">
                    <a:lumMod val="95000"/>
                    <a:lumOff val="5000"/>
                  </a:schemeClr>
                </a:solidFill>
              </a:rPr>
              <a:t>Lecture notes, assignments, lab exercises</a:t>
            </a:r>
          </a:p>
          <a:p>
            <a:pPr lvl="1">
              <a:defRPr/>
            </a:pPr>
            <a:r>
              <a:rPr lang="en-US" dirty="0">
                <a:solidFill>
                  <a:srgbClr val="FF0000"/>
                </a:solidFill>
              </a:rPr>
              <a:t>Lesson Plan: </a:t>
            </a:r>
            <a:r>
              <a:rPr lang="en-US" dirty="0">
                <a:solidFill>
                  <a:schemeClr val="bg1">
                    <a:lumMod val="95000"/>
                    <a:lumOff val="5000"/>
                  </a:schemeClr>
                </a:solidFill>
              </a:rPr>
              <a:t>Very important; describes in detail the schedule for each week</a:t>
            </a:r>
          </a:p>
          <a:p>
            <a:pPr lvl="1">
              <a:defRPr/>
            </a:pPr>
            <a:r>
              <a:rPr lang="en-US" dirty="0">
                <a:solidFill>
                  <a:srgbClr val="FF0000"/>
                </a:solidFill>
              </a:rPr>
              <a:t>Forum: </a:t>
            </a:r>
            <a:r>
              <a:rPr lang="en-US" dirty="0">
                <a:solidFill>
                  <a:schemeClr val="bg1">
                    <a:lumMod val="95000"/>
                    <a:lumOff val="5000"/>
                  </a:schemeClr>
                </a:solidFill>
              </a:rPr>
              <a:t>Ask course-related technical questions in the forum. It can be an effective way of sharing</a:t>
            </a:r>
            <a:r>
              <a:rPr lang="en-US" dirty="0" smtClean="0">
                <a:solidFill>
                  <a:schemeClr val="bg1">
                    <a:lumMod val="95000"/>
                    <a:lumOff val="5000"/>
                  </a:schemeClr>
                </a:solidFill>
              </a:rPr>
              <a:t>.</a:t>
            </a:r>
          </a:p>
          <a:p>
            <a:pPr>
              <a:defRPr/>
            </a:pPr>
            <a:r>
              <a:rPr lang="en-US" altLang="en-US" dirty="0" smtClean="0">
                <a:solidFill>
                  <a:schemeClr val="bg1">
                    <a:lumMod val="95000"/>
                    <a:lumOff val="5000"/>
                  </a:schemeClr>
                </a:solidFill>
              </a:rPr>
              <a:t>If you are in CS5425, you need to submit a big data system survey.</a:t>
            </a:r>
            <a:endParaRPr lang="en-SG" altLang="en-US" dirty="0"/>
          </a:p>
          <a:p>
            <a:r>
              <a:rPr lang="en-US" altLang="en-US" dirty="0"/>
              <a:t>Feedback and comments are always open.</a:t>
            </a:r>
          </a:p>
          <a:p>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t>20</a:t>
            </a:fld>
            <a:endParaRPr lang="en-US"/>
          </a:p>
        </p:txBody>
      </p:sp>
    </p:spTree>
    <p:extLst>
      <p:ext uri="{BB962C8B-B14F-4D97-AF65-F5344CB8AC3E}">
        <p14:creationId xmlns:p14="http://schemas.microsoft.com/office/powerpoint/2010/main" val="310246832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Education grant of Windows Azure from Microsoft</a:t>
            </a:r>
            <a:endParaRPr lang="en-SG" dirty="0"/>
          </a:p>
        </p:txBody>
      </p:sp>
      <p:sp>
        <p:nvSpPr>
          <p:cNvPr id="3" name="Title 2"/>
          <p:cNvSpPr>
            <a:spLocks noGrp="1"/>
          </p:cNvSpPr>
          <p:nvPr>
            <p:ph type="title"/>
          </p:nvPr>
        </p:nvSpPr>
        <p:spPr/>
        <p:txBody>
          <a:bodyPr/>
          <a:lstStyle/>
          <a:p>
            <a:r>
              <a:rPr lang="en-US" dirty="0" smtClean="0"/>
              <a:t>Acknowledgement</a:t>
            </a:r>
            <a:endParaRPr lang="en-SG" dirty="0"/>
          </a:p>
        </p:txBody>
      </p:sp>
      <p:sp>
        <p:nvSpPr>
          <p:cNvPr id="4" name="Slide Number Placeholder 3"/>
          <p:cNvSpPr>
            <a:spLocks noGrp="1"/>
          </p:cNvSpPr>
          <p:nvPr>
            <p:ph type="sldNum" sz="quarter" idx="10"/>
          </p:nvPr>
        </p:nvSpPr>
        <p:spPr/>
        <p:txBody>
          <a:bodyPr/>
          <a:lstStyle/>
          <a:p>
            <a:fld id="{95C605C4-1F5B-4B2B-8458-3FC432AF1FAC}" type="slidenum">
              <a:rPr lang="en-US" smtClean="0"/>
              <a:t>21</a:t>
            </a:fld>
            <a:endParaRPr lang="en-US"/>
          </a:p>
        </p:txBody>
      </p:sp>
    </p:spTree>
    <p:extLst>
      <p:ext uri="{BB962C8B-B14F-4D97-AF65-F5344CB8AC3E}">
        <p14:creationId xmlns:p14="http://schemas.microsoft.com/office/powerpoint/2010/main" val="126692426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86800" cy="1028700"/>
          </a:xfrm>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pic>
        <p:nvPicPr>
          <p:cNvPr id="4" name="Picture 2" descr="Image result for big data com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33524"/>
            <a:ext cx="5562600" cy="417195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0"/>
          </p:nvPr>
        </p:nvSpPr>
        <p:spPr/>
        <p:txBody>
          <a:bodyPr/>
          <a:lstStyle/>
          <a:p>
            <a:fld id="{95C605C4-1F5B-4B2B-8458-3FC432AF1FAC}" type="slidenum">
              <a:rPr lang="en-US" smtClean="0"/>
              <a:t>22</a:t>
            </a:fld>
            <a:endParaRPr lang="en-US"/>
          </a:p>
        </p:txBody>
      </p:sp>
    </p:spTree>
    <p:extLst>
      <p:ext uri="{BB962C8B-B14F-4D97-AF65-F5344CB8AC3E}">
        <p14:creationId xmlns:p14="http://schemas.microsoft.com/office/powerpoint/2010/main" val="149982824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Bingsheng HE</a:t>
            </a:r>
          </a:p>
          <a:p>
            <a:r>
              <a:rPr lang="en-US" altLang="en-US" dirty="0"/>
              <a:t>Office: COM2 #03-21</a:t>
            </a:r>
          </a:p>
          <a:p>
            <a:r>
              <a:rPr lang="en-US" altLang="en-US" dirty="0"/>
              <a:t>Phone: 6516-7998</a:t>
            </a:r>
          </a:p>
          <a:p>
            <a:r>
              <a:rPr lang="en-US" altLang="en-US" dirty="0"/>
              <a:t>Email: </a:t>
            </a:r>
            <a:r>
              <a:rPr lang="en-US" altLang="en-US" dirty="0">
                <a:solidFill>
                  <a:srgbClr val="FF0000"/>
                </a:solidFill>
                <a:hlinkClick r:id="rId3"/>
              </a:rPr>
              <a:t>hebs@comp.nus.edu.sg</a:t>
            </a:r>
            <a:endParaRPr lang="en-US" altLang="en-US" dirty="0">
              <a:solidFill>
                <a:srgbClr val="FF0000"/>
              </a:solidFill>
            </a:endParaRPr>
          </a:p>
          <a:p>
            <a:r>
              <a:rPr lang="en-US" altLang="en-US" dirty="0"/>
              <a:t>Consultation: </a:t>
            </a:r>
          </a:p>
          <a:p>
            <a:pPr lvl="1"/>
            <a:r>
              <a:rPr lang="en-US" altLang="en-US" dirty="0" smtClean="0"/>
              <a:t>By </a:t>
            </a:r>
            <a:r>
              <a:rPr lang="en-US" altLang="en-US" dirty="0"/>
              <a:t>appointment through email</a:t>
            </a:r>
          </a:p>
          <a:p>
            <a:r>
              <a:rPr lang="en-US" altLang="en-US" dirty="0"/>
              <a:t>My research interests: big data systems, cloud computing, parallel and distributed computing</a:t>
            </a:r>
          </a:p>
          <a:p>
            <a:r>
              <a:rPr lang="en-US" altLang="en-US" dirty="0"/>
              <a:t>Industrial experiences: Microsoft Research</a:t>
            </a:r>
          </a:p>
          <a:p>
            <a:endParaRPr lang="en-US" dirty="0"/>
          </a:p>
        </p:txBody>
      </p:sp>
      <p:sp>
        <p:nvSpPr>
          <p:cNvPr id="3" name="Title 2"/>
          <p:cNvSpPr>
            <a:spLocks noGrp="1"/>
          </p:cNvSpPr>
          <p:nvPr>
            <p:ph type="title"/>
          </p:nvPr>
        </p:nvSpPr>
        <p:spPr/>
        <p:txBody>
          <a:bodyPr/>
          <a:lstStyle/>
          <a:p>
            <a:r>
              <a:rPr lang="en-US" dirty="0"/>
              <a:t>About Bingsheng</a:t>
            </a:r>
          </a:p>
        </p:txBody>
      </p:sp>
      <p:sp>
        <p:nvSpPr>
          <p:cNvPr id="4" name="Slide Number Placeholder 3"/>
          <p:cNvSpPr>
            <a:spLocks noGrp="1"/>
          </p:cNvSpPr>
          <p:nvPr>
            <p:ph type="sldNum" sz="quarter" idx="10"/>
          </p:nvPr>
        </p:nvSpPr>
        <p:spPr/>
        <p:txBody>
          <a:bodyPr/>
          <a:lstStyle/>
          <a:p>
            <a:fld id="{95C605C4-1F5B-4B2B-8458-3FC432AF1FAC}" type="slidenum">
              <a:rPr lang="en-US" smtClean="0"/>
              <a:t>3</a:t>
            </a:fld>
            <a:endParaRPr lang="en-US"/>
          </a:p>
        </p:txBody>
      </p:sp>
      <p:pic>
        <p:nvPicPr>
          <p:cNvPr id="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04800"/>
            <a:ext cx="21653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54849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86800" cy="1028700"/>
          </a:xfrm>
        </p:spPr>
        <p:txBody>
          <a:bodyPr/>
          <a:lstStyle/>
          <a:p>
            <a:r>
              <a:rPr lang="en-US" dirty="0"/>
              <a:t>Teaching Assistant</a:t>
            </a:r>
          </a:p>
        </p:txBody>
      </p:sp>
      <p:sp>
        <p:nvSpPr>
          <p:cNvPr id="3" name="Content Placeholder 2"/>
          <p:cNvSpPr>
            <a:spLocks noGrp="1"/>
          </p:cNvSpPr>
          <p:nvPr>
            <p:ph idx="1"/>
          </p:nvPr>
        </p:nvSpPr>
        <p:spPr/>
        <p:txBody>
          <a:bodyPr/>
          <a:lstStyle/>
          <a:p>
            <a:r>
              <a:rPr lang="en-US" altLang="en-US" dirty="0"/>
              <a:t>Responsibility</a:t>
            </a:r>
          </a:p>
          <a:p>
            <a:pPr lvl="1"/>
            <a:r>
              <a:rPr lang="en-US" altLang="en-US" dirty="0"/>
              <a:t>Tutorials</a:t>
            </a:r>
            <a:endParaRPr lang="en-SG" altLang="en-US" dirty="0" smtClean="0"/>
          </a:p>
          <a:p>
            <a:pPr lvl="1"/>
            <a:r>
              <a:rPr lang="en-SG" altLang="en-US" dirty="0" smtClean="0"/>
              <a:t>Assist </a:t>
            </a:r>
            <a:r>
              <a:rPr lang="en-SG" altLang="en-US" dirty="0"/>
              <a:t>you in matters pertaining to the </a:t>
            </a:r>
            <a:r>
              <a:rPr lang="en-SG" altLang="en-US" dirty="0" smtClean="0"/>
              <a:t>coding assignments</a:t>
            </a:r>
          </a:p>
          <a:p>
            <a:r>
              <a:rPr lang="en-US" altLang="en-US" dirty="0" smtClean="0"/>
              <a:t>We </a:t>
            </a:r>
            <a:r>
              <a:rPr lang="en-US" altLang="en-US" dirty="0"/>
              <a:t>are fortunate to </a:t>
            </a:r>
            <a:r>
              <a:rPr lang="en-US" altLang="en-US" dirty="0" smtClean="0"/>
              <a:t>have the following great </a:t>
            </a:r>
            <a:r>
              <a:rPr lang="en-US" altLang="en-US" dirty="0" err="1" smtClean="0"/>
              <a:t>TAs.</a:t>
            </a:r>
            <a:endParaRPr lang="en-US" altLang="en-US" dirty="0"/>
          </a:p>
          <a:p>
            <a:pPr lvl="1"/>
            <a:r>
              <a:rPr lang="en-US" altLang="en-US" dirty="0" err="1" smtClean="0"/>
              <a:t>Xinyu</a:t>
            </a:r>
            <a:r>
              <a:rPr lang="en-US" altLang="en-US" dirty="0" smtClean="0"/>
              <a:t> Chen</a:t>
            </a:r>
            <a:r>
              <a:rPr lang="en-SG" altLang="en-US" dirty="0" smtClean="0"/>
              <a:t>, </a:t>
            </a:r>
            <a:r>
              <a:rPr lang="en-SG" altLang="en-US" dirty="0">
                <a:hlinkClick r:id="rId3"/>
              </a:rPr>
              <a:t>e0204951@u.nus.edu</a:t>
            </a:r>
            <a:r>
              <a:rPr lang="en-SG" altLang="en-US" dirty="0"/>
              <a:t> </a:t>
            </a:r>
          </a:p>
          <a:p>
            <a:pPr lvl="1"/>
            <a:r>
              <a:rPr lang="en-SG" altLang="en-US" dirty="0" err="1"/>
              <a:t>Qinbin</a:t>
            </a:r>
            <a:r>
              <a:rPr lang="en-SG" altLang="en-US" dirty="0"/>
              <a:t> Li, </a:t>
            </a:r>
            <a:r>
              <a:rPr lang="en-SG" altLang="en-US" dirty="0">
                <a:hlinkClick r:id="rId4"/>
              </a:rPr>
              <a:t>e0321199@u.nus.edu</a:t>
            </a:r>
            <a:endParaRPr lang="en-SG" altLang="en-US" dirty="0"/>
          </a:p>
          <a:p>
            <a:pPr marL="0" indent="0">
              <a:buNone/>
            </a:pPr>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t>4</a:t>
            </a:fld>
            <a:endParaRPr lang="en-US"/>
          </a:p>
        </p:txBody>
      </p:sp>
      <p:pic>
        <p:nvPicPr>
          <p:cNvPr id="7" name="Picture 2" descr="Staff Photograp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9878" y="4159844"/>
            <a:ext cx="1677299" cy="2236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6"/>
          <a:stretch>
            <a:fillRect/>
          </a:stretch>
        </p:blipFill>
        <p:spPr>
          <a:xfrm>
            <a:off x="1753499" y="4105174"/>
            <a:ext cx="1904101" cy="2345741"/>
          </a:xfrm>
          <a:prstGeom prst="rect">
            <a:avLst/>
          </a:prstGeom>
        </p:spPr>
      </p:pic>
    </p:spTree>
    <p:extLst>
      <p:ext uri="{BB962C8B-B14F-4D97-AF65-F5344CB8AC3E}">
        <p14:creationId xmlns:p14="http://schemas.microsoft.com/office/powerpoint/2010/main" val="267591972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86800" cy="1028700"/>
          </a:xfrm>
        </p:spPr>
        <p:txBody>
          <a:bodyPr/>
          <a:lstStyle/>
          <a:p>
            <a:r>
              <a:rPr lang="en-US" dirty="0"/>
              <a:t>Course Components</a:t>
            </a:r>
          </a:p>
        </p:txBody>
      </p:sp>
      <p:sp>
        <p:nvSpPr>
          <p:cNvPr id="3" name="Content Placeholder 2"/>
          <p:cNvSpPr>
            <a:spLocks noGrp="1"/>
          </p:cNvSpPr>
          <p:nvPr>
            <p:ph idx="1"/>
          </p:nvPr>
        </p:nvSpPr>
        <p:spPr/>
        <p:txBody>
          <a:bodyPr>
            <a:normAutofit fontScale="92500" lnSpcReduction="10000"/>
          </a:bodyPr>
          <a:lstStyle/>
          <a:p>
            <a:r>
              <a:rPr lang="en-SG" altLang="en-US" dirty="0" smtClean="0"/>
              <a:t>Lectures:13 </a:t>
            </a:r>
            <a:r>
              <a:rPr lang="en-SG" altLang="en-US" dirty="0"/>
              <a:t>weeks, 2 hours/week</a:t>
            </a:r>
          </a:p>
          <a:p>
            <a:pPr lvl="1"/>
            <a:r>
              <a:rPr lang="en-SG" altLang="en-US" dirty="0" smtClean="0"/>
              <a:t>1 </a:t>
            </a:r>
            <a:r>
              <a:rPr lang="en-SG" altLang="en-US" dirty="0"/>
              <a:t>week for oral project </a:t>
            </a:r>
            <a:r>
              <a:rPr lang="en-SG" altLang="en-US" dirty="0" smtClean="0"/>
              <a:t>presentation</a:t>
            </a:r>
          </a:p>
          <a:p>
            <a:r>
              <a:rPr lang="en-SG" altLang="en-US" dirty="0" smtClean="0"/>
              <a:t>Tutorials</a:t>
            </a:r>
            <a:r>
              <a:rPr lang="en-SG" altLang="en-US" dirty="0"/>
              <a:t>: </a:t>
            </a:r>
            <a:r>
              <a:rPr lang="en-SG" altLang="en-US" dirty="0" smtClean="0"/>
              <a:t>10 </a:t>
            </a:r>
            <a:r>
              <a:rPr lang="en-SG" altLang="en-US" dirty="0" smtClean="0"/>
              <a:t>tutorials</a:t>
            </a:r>
            <a:endParaRPr lang="en-SG" altLang="en-US" dirty="0"/>
          </a:p>
          <a:p>
            <a:pPr lvl="1"/>
            <a:r>
              <a:rPr lang="en-SG" altLang="en-US" dirty="0" smtClean="0"/>
              <a:t>Two sessions </a:t>
            </a:r>
            <a:r>
              <a:rPr lang="en-SG" altLang="en-US" dirty="0"/>
              <a:t>for </a:t>
            </a:r>
            <a:r>
              <a:rPr lang="en-SG" altLang="en-US" dirty="0" smtClean="0"/>
              <a:t>introducing coding assignments</a:t>
            </a:r>
            <a:endParaRPr lang="en-SG" altLang="en-US" dirty="0"/>
          </a:p>
          <a:p>
            <a:r>
              <a:rPr lang="en-SG" altLang="en-US" dirty="0"/>
              <a:t>Assignments: 2 coding assignments</a:t>
            </a:r>
          </a:p>
          <a:p>
            <a:r>
              <a:rPr lang="en-SG" altLang="en-US" dirty="0" smtClean="0"/>
              <a:t>Assessment</a:t>
            </a:r>
            <a:r>
              <a:rPr lang="en-SG" altLang="en-US" dirty="0"/>
              <a:t> </a:t>
            </a:r>
            <a:r>
              <a:rPr lang="en-SG" altLang="en-US" dirty="0" smtClean="0"/>
              <a:t>for both CS4225 and CS5425:</a:t>
            </a:r>
            <a:endParaRPr lang="en-SG" altLang="en-US" dirty="0"/>
          </a:p>
          <a:p>
            <a:pPr lvl="1"/>
            <a:r>
              <a:rPr lang="en-SG" altLang="en-US" dirty="0" smtClean="0"/>
              <a:t>Assignments (20%)</a:t>
            </a:r>
            <a:endParaRPr lang="en-SG" altLang="en-US" dirty="0"/>
          </a:p>
          <a:p>
            <a:pPr lvl="1"/>
            <a:r>
              <a:rPr lang="en-SG" altLang="en-US" dirty="0" smtClean="0"/>
              <a:t>Test (35%)</a:t>
            </a:r>
            <a:endParaRPr lang="en-SG" altLang="en-US" dirty="0"/>
          </a:p>
          <a:p>
            <a:pPr lvl="1"/>
            <a:r>
              <a:rPr lang="en-SG" altLang="en-US" dirty="0"/>
              <a:t>Project (</a:t>
            </a:r>
            <a:r>
              <a:rPr lang="en-SG" altLang="en-US" dirty="0" smtClean="0"/>
              <a:t>45%)</a:t>
            </a:r>
          </a:p>
          <a:p>
            <a:r>
              <a:rPr lang="en-SG" altLang="en-US" dirty="0" smtClean="0"/>
              <a:t>Additional assessment for CS5425 only</a:t>
            </a:r>
          </a:p>
          <a:p>
            <a:pPr lvl="1"/>
            <a:r>
              <a:rPr lang="en-SG" altLang="en-US" dirty="0" smtClean="0"/>
              <a:t>Survey (10%)</a:t>
            </a:r>
            <a:endParaRPr lang="en-SG" altLang="en-US" dirty="0"/>
          </a:p>
          <a:p>
            <a:r>
              <a:rPr lang="en-SG" altLang="en-US" b="1" dirty="0" smtClean="0"/>
              <a:t>All materials are available </a:t>
            </a:r>
            <a:r>
              <a:rPr lang="en-SG" altLang="en-US" b="1" dirty="0"/>
              <a:t>in </a:t>
            </a:r>
            <a:r>
              <a:rPr lang="en-US" altLang="en-US" b="1" dirty="0" err="1"/>
              <a:t>LumiNUS</a:t>
            </a:r>
            <a:r>
              <a:rPr lang="en-SG" altLang="en-US" b="1" dirty="0"/>
              <a:t>.</a:t>
            </a:r>
          </a:p>
          <a:p>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t>5</a:t>
            </a:fld>
            <a:endParaRPr lang="en-US"/>
          </a:p>
        </p:txBody>
      </p:sp>
    </p:spTree>
    <p:extLst>
      <p:ext uri="{BB962C8B-B14F-4D97-AF65-F5344CB8AC3E}">
        <p14:creationId xmlns:p14="http://schemas.microsoft.com/office/powerpoint/2010/main" val="245941985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86800" cy="1028700"/>
          </a:xfrm>
        </p:spPr>
        <p:txBody>
          <a:bodyPr/>
          <a:lstStyle/>
          <a:p>
            <a:r>
              <a:rPr lang="en-US" altLang="en-US" dirty="0"/>
              <a:t>Schedule</a:t>
            </a:r>
            <a:endParaRPr lang="en-US" dirty="0"/>
          </a:p>
        </p:txBody>
      </p:sp>
      <p:sp>
        <p:nvSpPr>
          <p:cNvPr id="3" name="Content Placeholder 2"/>
          <p:cNvSpPr>
            <a:spLocks noGrp="1"/>
          </p:cNvSpPr>
          <p:nvPr>
            <p:ph idx="1"/>
          </p:nvPr>
        </p:nvSpPr>
        <p:spPr>
          <a:xfrm>
            <a:off x="381000" y="1371599"/>
            <a:ext cx="8458200" cy="5486401"/>
          </a:xfrm>
        </p:spPr>
        <p:txBody>
          <a:bodyPr>
            <a:normAutofit/>
          </a:bodyPr>
          <a:lstStyle/>
          <a:p>
            <a:endParaRPr lang="en-US" dirty="0" smtClean="0"/>
          </a:p>
          <a:p>
            <a:endParaRPr lang="en-US" dirty="0"/>
          </a:p>
          <a:p>
            <a:endParaRPr lang="en-US" dirty="0" smtClean="0"/>
          </a:p>
          <a:p>
            <a:endParaRPr lang="en-US" dirty="0"/>
          </a:p>
          <a:p>
            <a:endParaRPr lang="en-US" dirty="0" smtClean="0"/>
          </a:p>
          <a:p>
            <a:pPr>
              <a:spcBef>
                <a:spcPts val="4200"/>
              </a:spcBef>
            </a:pPr>
            <a:r>
              <a:rPr lang="en-US" altLang="en-US" sz="1900" dirty="0" smtClean="0"/>
              <a:t>Tutorial </a:t>
            </a:r>
            <a:r>
              <a:rPr lang="en-US" altLang="en-US" sz="1900" dirty="0"/>
              <a:t>starts from Week </a:t>
            </a:r>
            <a:r>
              <a:rPr lang="en-US" altLang="zh-CN" sz="1900" dirty="0"/>
              <a:t>3</a:t>
            </a:r>
            <a:endParaRPr lang="en-US" altLang="en-US" sz="1900" dirty="0"/>
          </a:p>
          <a:p>
            <a:r>
              <a:rPr lang="en-US" altLang="en-US" sz="1900" b="1" dirty="0" smtClean="0"/>
              <a:t>Pay </a:t>
            </a:r>
            <a:r>
              <a:rPr lang="en-US" altLang="en-US" sz="1900" b="1" dirty="0" smtClean="0"/>
              <a:t>attention to the time </a:t>
            </a:r>
            <a:r>
              <a:rPr lang="en-US" altLang="en-US" sz="1900" b="1" dirty="0" smtClean="0"/>
              <a:t>management</a:t>
            </a:r>
          </a:p>
          <a:p>
            <a:r>
              <a:rPr lang="en-US" altLang="en-US" sz="1900" b="1" dirty="0" smtClean="0"/>
              <a:t>Special arrangement</a:t>
            </a:r>
          </a:p>
          <a:p>
            <a:pPr lvl="1"/>
            <a:r>
              <a:rPr lang="en-US" altLang="en-US" sz="1500" dirty="0" smtClean="0"/>
              <a:t>*: this part is for e-</a:t>
            </a:r>
            <a:r>
              <a:rPr lang="en-US" altLang="en-US" sz="1500" dirty="0" smtClean="0"/>
              <a:t>learning, </a:t>
            </a:r>
            <a:r>
              <a:rPr lang="en-US" altLang="en-US" sz="1500" b="1" dirty="0" smtClean="0"/>
              <a:t>examinable</a:t>
            </a:r>
            <a:r>
              <a:rPr lang="en-US" altLang="en-US" sz="1500" dirty="0" smtClean="0"/>
              <a:t>; </a:t>
            </a:r>
            <a:r>
              <a:rPr lang="en-US" altLang="en-US" sz="1500" dirty="0" smtClean="0"/>
              <a:t>no lecture at CNY’s eve. </a:t>
            </a:r>
          </a:p>
          <a:p>
            <a:pPr lvl="1"/>
            <a:r>
              <a:rPr lang="en-US" altLang="en-US" sz="1500" dirty="0" smtClean="0"/>
              <a:t>**: no lecture due to my compulsory duty; content will be shifted to Weeks 6/8.</a:t>
            </a:r>
          </a:p>
          <a:p>
            <a:pPr lvl="1"/>
            <a:r>
              <a:rPr lang="en-US" altLang="en-US" sz="1500" dirty="0" smtClean="0"/>
              <a:t>***: revision is for e-learning; no lecture at Good Friday.</a:t>
            </a:r>
            <a:endParaRPr lang="en-US" altLang="en-US" sz="1500" dirty="0" smtClean="0"/>
          </a:p>
        </p:txBody>
      </p:sp>
      <p:sp>
        <p:nvSpPr>
          <p:cNvPr id="5" name="Slide Number Placeholder 4"/>
          <p:cNvSpPr>
            <a:spLocks noGrp="1"/>
          </p:cNvSpPr>
          <p:nvPr>
            <p:ph type="sldNum" sz="quarter" idx="10"/>
          </p:nvPr>
        </p:nvSpPr>
        <p:spPr/>
        <p:txBody>
          <a:bodyPr/>
          <a:lstStyle/>
          <a:p>
            <a:fld id="{95C605C4-1F5B-4B2B-8458-3FC432AF1FAC}" type="slidenum">
              <a:rPr lang="en-US" smtClean="0"/>
              <a:t>6</a:t>
            </a:fld>
            <a:endParaRPr lang="en-US"/>
          </a:p>
        </p:txBody>
      </p:sp>
      <p:pic>
        <p:nvPicPr>
          <p:cNvPr id="7" name="Picture 6"/>
          <p:cNvPicPr>
            <a:picLocks noChangeAspect="1"/>
          </p:cNvPicPr>
          <p:nvPr/>
        </p:nvPicPr>
        <p:blipFill>
          <a:blip r:embed="rId3"/>
          <a:stretch>
            <a:fillRect/>
          </a:stretch>
        </p:blipFill>
        <p:spPr>
          <a:xfrm>
            <a:off x="152399" y="914400"/>
            <a:ext cx="8885415" cy="3505200"/>
          </a:xfrm>
          <a:prstGeom prst="rect">
            <a:avLst/>
          </a:prstGeom>
        </p:spPr>
      </p:pic>
    </p:spTree>
    <p:extLst>
      <p:ext uri="{BB962C8B-B14F-4D97-AF65-F5344CB8AC3E}">
        <p14:creationId xmlns:p14="http://schemas.microsoft.com/office/powerpoint/2010/main" val="269144034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86800" cy="1028700"/>
          </a:xfrm>
        </p:spPr>
        <p:txBody>
          <a:bodyPr/>
          <a:lstStyle/>
          <a:p>
            <a:r>
              <a:rPr lang="en-US" dirty="0"/>
              <a:t>Lectures</a:t>
            </a:r>
          </a:p>
        </p:txBody>
      </p:sp>
      <p:sp>
        <p:nvSpPr>
          <p:cNvPr id="3" name="Content Placeholder 2"/>
          <p:cNvSpPr>
            <a:spLocks noGrp="1"/>
          </p:cNvSpPr>
          <p:nvPr>
            <p:ph idx="1"/>
          </p:nvPr>
        </p:nvSpPr>
        <p:spPr/>
        <p:txBody>
          <a:bodyPr/>
          <a:lstStyle/>
          <a:p>
            <a:r>
              <a:rPr lang="en-US" dirty="0"/>
              <a:t>Reference textbooks</a:t>
            </a:r>
          </a:p>
          <a:p>
            <a:pPr lvl="1"/>
            <a:r>
              <a:rPr lang="en-SG" b="1" dirty="0" smtClean="0"/>
              <a:t>[</a:t>
            </a:r>
            <a:r>
              <a:rPr lang="en-SG" b="1" dirty="0" err="1" smtClean="0"/>
              <a:t>JimmyBook</a:t>
            </a:r>
            <a:r>
              <a:rPr lang="en-SG" b="1" dirty="0" smtClean="0"/>
              <a:t>]</a:t>
            </a:r>
            <a:r>
              <a:rPr lang="en-SG" dirty="0" smtClean="0"/>
              <a:t> Jimmy </a:t>
            </a:r>
            <a:r>
              <a:rPr lang="en-SG" dirty="0"/>
              <a:t>Lin and Chris Dyer. 2010. Data-Intensive Text Processing with </a:t>
            </a:r>
            <a:r>
              <a:rPr lang="en-SG" dirty="0" err="1"/>
              <a:t>Mapreduce</a:t>
            </a:r>
            <a:r>
              <a:rPr lang="en-SG" dirty="0"/>
              <a:t>. Morgan and Claypool </a:t>
            </a:r>
            <a:r>
              <a:rPr lang="en-SG" dirty="0" smtClean="0"/>
              <a:t>Publishers. </a:t>
            </a:r>
            <a:r>
              <a:rPr lang="en-SG" dirty="0" smtClean="0">
                <a:hlinkClick r:id="rId3"/>
              </a:rPr>
              <a:t>https</a:t>
            </a:r>
            <a:r>
              <a:rPr lang="en-SG" dirty="0">
                <a:hlinkClick r:id="rId3"/>
              </a:rPr>
              <a:t>://</a:t>
            </a:r>
            <a:r>
              <a:rPr lang="en-SG" dirty="0" smtClean="0">
                <a:hlinkClick r:id="rId3"/>
              </a:rPr>
              <a:t>lintool.github.io/MapReduceAlgorithms/MapReduce-book-final.pdf </a:t>
            </a:r>
            <a:r>
              <a:rPr lang="en-SG" dirty="0" smtClean="0"/>
              <a:t> </a:t>
            </a:r>
            <a:endParaRPr lang="en-SG" dirty="0"/>
          </a:p>
          <a:p>
            <a:pPr lvl="1"/>
            <a:r>
              <a:rPr lang="en-US" b="1" dirty="0" smtClean="0"/>
              <a:t>[</a:t>
            </a:r>
            <a:r>
              <a:rPr lang="en-US" b="1" dirty="0" err="1" smtClean="0"/>
              <a:t>JureBook</a:t>
            </a:r>
            <a:r>
              <a:rPr lang="en-US" b="1" dirty="0" smtClean="0"/>
              <a:t>]</a:t>
            </a:r>
            <a:r>
              <a:rPr lang="en-US" dirty="0" smtClean="0"/>
              <a:t> Jure </a:t>
            </a:r>
            <a:r>
              <a:rPr lang="en-US" dirty="0" err="1"/>
              <a:t>Leskovec</a:t>
            </a:r>
            <a:r>
              <a:rPr lang="en-US" dirty="0"/>
              <a:t>, </a:t>
            </a:r>
            <a:r>
              <a:rPr lang="en-US" dirty="0" err="1"/>
              <a:t>Anand</a:t>
            </a:r>
            <a:r>
              <a:rPr lang="en-US" dirty="0"/>
              <a:t> </a:t>
            </a:r>
            <a:r>
              <a:rPr lang="en-US" dirty="0" err="1"/>
              <a:t>Rajaraman</a:t>
            </a:r>
            <a:r>
              <a:rPr lang="en-US" dirty="0"/>
              <a:t>, and Jeffrey David Ullman. 2014. Mining of Massive Datasets (2nd ed.). Cambridge University Press. </a:t>
            </a:r>
            <a:r>
              <a:rPr lang="en-US" dirty="0">
                <a:hlinkClick r:id="rId4"/>
              </a:rPr>
              <a:t>http://www.mmds.org/</a:t>
            </a:r>
            <a:r>
              <a:rPr lang="en-US" dirty="0"/>
              <a:t> </a:t>
            </a:r>
          </a:p>
          <a:p>
            <a:r>
              <a:rPr lang="en-US" dirty="0"/>
              <a:t>Study materials:</a:t>
            </a:r>
          </a:p>
          <a:p>
            <a:pPr lvl="1"/>
            <a:r>
              <a:rPr lang="en-US" dirty="0"/>
              <a:t>Related chapters in the reference textbooks +</a:t>
            </a:r>
          </a:p>
          <a:p>
            <a:pPr lvl="1"/>
            <a:r>
              <a:rPr lang="en-US" dirty="0"/>
              <a:t>The related technical articles </a:t>
            </a:r>
            <a:r>
              <a:rPr lang="en-US" dirty="0">
                <a:solidFill>
                  <a:srgbClr val="FF0000"/>
                </a:solidFill>
              </a:rPr>
              <a:t>(for the state of the art)</a:t>
            </a:r>
            <a:endParaRPr lang="en-SG" dirty="0">
              <a:solidFill>
                <a:srgbClr val="FF0000"/>
              </a:solidFill>
            </a:endParaRPr>
          </a:p>
          <a:p>
            <a:endParaRPr lang="en-US" dirty="0"/>
          </a:p>
        </p:txBody>
      </p:sp>
      <p:sp>
        <p:nvSpPr>
          <p:cNvPr id="5" name="Slide Number Placeholder 4"/>
          <p:cNvSpPr>
            <a:spLocks noGrp="1"/>
          </p:cNvSpPr>
          <p:nvPr>
            <p:ph type="sldNum" sz="quarter" idx="10"/>
          </p:nvPr>
        </p:nvSpPr>
        <p:spPr/>
        <p:txBody>
          <a:bodyPr/>
          <a:lstStyle/>
          <a:p>
            <a:fld id="{95C605C4-1F5B-4B2B-8458-3FC432AF1FAC}" type="slidenum">
              <a:rPr lang="en-US" smtClean="0"/>
              <a:t>7</a:t>
            </a:fld>
            <a:endParaRPr lang="en-US"/>
          </a:p>
        </p:txBody>
      </p:sp>
    </p:spTree>
    <p:extLst>
      <p:ext uri="{BB962C8B-B14F-4D97-AF65-F5344CB8AC3E}">
        <p14:creationId xmlns:p14="http://schemas.microsoft.com/office/powerpoint/2010/main" val="137799335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86800" cy="1028700"/>
          </a:xfrm>
        </p:spPr>
        <p:txBody>
          <a:bodyPr/>
          <a:lstStyle/>
          <a:p>
            <a:r>
              <a:rPr lang="en-US" dirty="0"/>
              <a:t>Tutorials</a:t>
            </a:r>
          </a:p>
        </p:txBody>
      </p:sp>
      <p:sp>
        <p:nvSpPr>
          <p:cNvPr id="3" name="Content Placeholder 2"/>
          <p:cNvSpPr>
            <a:spLocks noGrp="1"/>
          </p:cNvSpPr>
          <p:nvPr>
            <p:ph idx="1"/>
          </p:nvPr>
        </p:nvSpPr>
        <p:spPr/>
        <p:txBody>
          <a:bodyPr/>
          <a:lstStyle/>
          <a:p>
            <a:r>
              <a:rPr lang="en-SG" altLang="en-US" dirty="0"/>
              <a:t>Starts from Week 3</a:t>
            </a:r>
          </a:p>
          <a:p>
            <a:r>
              <a:rPr lang="en-SG" altLang="en-US" dirty="0"/>
              <a:t>Attendance is </a:t>
            </a:r>
            <a:r>
              <a:rPr lang="en-SG" altLang="en-US" dirty="0" smtClean="0"/>
              <a:t>important.</a:t>
            </a:r>
            <a:endParaRPr lang="en-SG" altLang="en-US" dirty="0"/>
          </a:p>
          <a:p>
            <a:r>
              <a:rPr lang="en-SG" altLang="en-US" dirty="0"/>
              <a:t>All tutorial questions are available in the course website</a:t>
            </a:r>
          </a:p>
          <a:p>
            <a:r>
              <a:rPr lang="en-SG" altLang="en-US" dirty="0"/>
              <a:t>Necessary to attempt questions before tutorial</a:t>
            </a:r>
          </a:p>
          <a:p>
            <a:r>
              <a:rPr lang="en-SG" altLang="en-US" dirty="0"/>
              <a:t>Some questions are samples for tests.</a:t>
            </a:r>
          </a:p>
          <a:p>
            <a:r>
              <a:rPr lang="en-US" altLang="en-US" dirty="0" smtClean="0"/>
              <a:t>Two tutorials are </a:t>
            </a:r>
            <a:r>
              <a:rPr lang="en-US" altLang="en-US" dirty="0"/>
              <a:t>allocated to introduce </a:t>
            </a:r>
            <a:r>
              <a:rPr lang="en-US" altLang="en-US" dirty="0" smtClean="0"/>
              <a:t>Hadoop/Spark and coding assignments.</a:t>
            </a:r>
            <a:endParaRPr lang="en-SG" altLang="en-US" dirty="0"/>
          </a:p>
          <a:p>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t>8</a:t>
            </a:fld>
            <a:endParaRPr lang="en-US"/>
          </a:p>
        </p:txBody>
      </p:sp>
    </p:spTree>
    <p:extLst>
      <p:ext uri="{BB962C8B-B14F-4D97-AF65-F5344CB8AC3E}">
        <p14:creationId xmlns:p14="http://schemas.microsoft.com/office/powerpoint/2010/main" val="372315911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both students in CS4225/CS5425</a:t>
            </a:r>
          </a:p>
          <a:p>
            <a:pPr lvl="1"/>
            <a:r>
              <a:rPr lang="en-US" dirty="0" smtClean="0"/>
              <a:t>Coding assignment (20%)</a:t>
            </a:r>
          </a:p>
          <a:p>
            <a:pPr lvl="1"/>
            <a:r>
              <a:rPr lang="en-US" dirty="0" smtClean="0"/>
              <a:t>Test (35%)</a:t>
            </a:r>
          </a:p>
          <a:p>
            <a:pPr lvl="1"/>
            <a:r>
              <a:rPr lang="en-US" dirty="0" smtClean="0"/>
              <a:t>Course project (45%)</a:t>
            </a:r>
          </a:p>
          <a:p>
            <a:r>
              <a:rPr lang="en-US" dirty="0" smtClean="0"/>
              <a:t>For CS5425 students only</a:t>
            </a:r>
          </a:p>
          <a:p>
            <a:pPr lvl="1"/>
            <a:r>
              <a:rPr lang="en-US" dirty="0" smtClean="0"/>
              <a:t>Big data system survey (10%)</a:t>
            </a:r>
          </a:p>
          <a:p>
            <a:pPr lvl="1"/>
            <a:endParaRPr lang="en-SG" dirty="0"/>
          </a:p>
        </p:txBody>
      </p:sp>
      <p:sp>
        <p:nvSpPr>
          <p:cNvPr id="3" name="Title 2"/>
          <p:cNvSpPr>
            <a:spLocks noGrp="1"/>
          </p:cNvSpPr>
          <p:nvPr>
            <p:ph type="title"/>
          </p:nvPr>
        </p:nvSpPr>
        <p:spPr/>
        <p:txBody>
          <a:bodyPr/>
          <a:lstStyle/>
          <a:p>
            <a:r>
              <a:rPr lang="en-US" dirty="0" smtClean="0"/>
              <a:t>Assessment </a:t>
            </a:r>
            <a:endParaRPr lang="en-SG" dirty="0"/>
          </a:p>
        </p:txBody>
      </p:sp>
      <p:sp>
        <p:nvSpPr>
          <p:cNvPr id="4" name="Slide Number Placeholder 3"/>
          <p:cNvSpPr>
            <a:spLocks noGrp="1"/>
          </p:cNvSpPr>
          <p:nvPr>
            <p:ph type="sldNum" sz="quarter" idx="10"/>
          </p:nvPr>
        </p:nvSpPr>
        <p:spPr/>
        <p:txBody>
          <a:bodyPr/>
          <a:lstStyle/>
          <a:p>
            <a:fld id="{95C605C4-1F5B-4B2B-8458-3FC432AF1FAC}" type="slidenum">
              <a:rPr lang="en-US" smtClean="0"/>
              <a:t>9</a:t>
            </a:fld>
            <a:endParaRPr lang="en-US"/>
          </a:p>
        </p:txBody>
      </p:sp>
    </p:spTree>
    <p:extLst>
      <p:ext uri="{BB962C8B-B14F-4D97-AF65-F5344CB8AC3E}">
        <p14:creationId xmlns:p14="http://schemas.microsoft.com/office/powerpoint/2010/main" val="53693500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Custom 2">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3333FF"/>
      </a:hlink>
      <a:folHlink>
        <a:srgbClr val="000066"/>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49046</TotalTime>
  <Words>2429</Words>
  <Application>Microsoft Office PowerPoint</Application>
  <PresentationFormat>On-screen Show (4:3)</PresentationFormat>
  <Paragraphs>261</Paragraphs>
  <Slides>22</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Gill Sans</vt:lpstr>
      <vt:lpstr>MS PGothic</vt:lpstr>
      <vt:lpstr>Arial</vt:lpstr>
      <vt:lpstr>Arial Black</vt:lpstr>
      <vt:lpstr>Times</vt:lpstr>
      <vt:lpstr>Wingdings</vt:lpstr>
      <vt:lpstr>Default Design</vt:lpstr>
      <vt:lpstr>PowerPoint Presentation</vt:lpstr>
      <vt:lpstr>Learning Objectives</vt:lpstr>
      <vt:lpstr>About Bingsheng</vt:lpstr>
      <vt:lpstr>Teaching Assistant</vt:lpstr>
      <vt:lpstr>Course Components</vt:lpstr>
      <vt:lpstr>Schedule</vt:lpstr>
      <vt:lpstr>Lectures</vt:lpstr>
      <vt:lpstr>Tutorials</vt:lpstr>
      <vt:lpstr>Assessment </vt:lpstr>
      <vt:lpstr>Coding Assignments</vt:lpstr>
      <vt:lpstr>Coding Assignments (cont’)</vt:lpstr>
      <vt:lpstr>Test</vt:lpstr>
      <vt:lpstr>Course Project</vt:lpstr>
      <vt:lpstr>Project Timeline</vt:lpstr>
      <vt:lpstr>Database Courses @ SoC</vt:lpstr>
      <vt:lpstr>Relationships with Other Course </vt:lpstr>
      <vt:lpstr>Course Policies</vt:lpstr>
      <vt:lpstr>Additional Instructions for CS5425 Students</vt:lpstr>
      <vt:lpstr>Big Data System Survey</vt:lpstr>
      <vt:lpstr>Take-away</vt:lpstr>
      <vt:lpstr>Acknowledgement</vt:lpstr>
      <vt:lpstr>Questions?</vt:lpstr>
    </vt:vector>
  </TitlesOfParts>
  <Company>University of Maryland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Data-Intensive Information Processing Applications</dc:title>
  <dc:creator>Jimmy Lin</dc:creator>
  <cp:lastModifiedBy>Administrator</cp:lastModifiedBy>
  <cp:revision>8430</cp:revision>
  <dcterms:created xsi:type="dcterms:W3CDTF">2012-08-31T06:36:49Z</dcterms:created>
  <dcterms:modified xsi:type="dcterms:W3CDTF">2020-01-10T13:28:20Z</dcterms:modified>
</cp:coreProperties>
</file>