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68" r:id="rId4"/>
    <p:sldId id="282" r:id="rId5"/>
    <p:sldId id="267" r:id="rId6"/>
    <p:sldId id="278" r:id="rId7"/>
    <p:sldId id="286" r:id="rId8"/>
    <p:sldId id="287" r:id="rId9"/>
    <p:sldId id="288" r:id="rId10"/>
    <p:sldId id="289" r:id="rId11"/>
    <p:sldId id="291" r:id="rId12"/>
    <p:sldId id="290" r:id="rId13"/>
    <p:sldId id="294" r:id="rId14"/>
    <p:sldId id="292" r:id="rId15"/>
    <p:sldId id="296" r:id="rId16"/>
    <p:sldId id="298" r:id="rId17"/>
    <p:sldId id="300" r:id="rId18"/>
    <p:sldId id="297" r:id="rId20"/>
    <p:sldId id="299" r:id="rId21"/>
    <p:sldId id="303" r:id="rId22"/>
    <p:sldId id="304" r:id="rId23"/>
  </p:sldIdLst>
  <p:sldSz cx="18288000" cy="10287000"/>
  <p:notesSz cx="18288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20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39" d="100"/>
          <a:sy n="39" d="100"/>
        </p:scale>
        <p:origin x="940" y="56"/>
      </p:cViewPr>
      <p:guideLst>
        <p:guide orient="horz" pos="2880"/>
        <p:guide pos="220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03520-BB81-4D87-B579-2C1260946E04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2E8B74-5E17-444B-A521-F9464D9DFAE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9705" y="3068828"/>
            <a:ext cx="1260858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FF1675"/>
                </a:solidFill>
                <a:latin typeface="Microsoft Sans Serif" panose="020B0604020202020204"/>
                <a:cs typeface="Microsoft Sans Serif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C4C37E-FECB-42A8-B613-F829B1CBEE4F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CC0B7-4738-4C17-8500-F9562409AE47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FCC16-A22F-4FD5-BCD5-B78735899E8B}" type="datetime1">
              <a:rPr lang="en-US" smtClean="0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A3F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395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3D597-413B-4D32-8F31-AA93BA873500}" type="datetime1">
              <a:rPr lang="en-US" smtClean="0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6999"/>
                </a:lnTo>
                <a:lnTo>
                  <a:pt x="18288000" y="10286999"/>
                </a:lnTo>
                <a:lnTo>
                  <a:pt x="18288000" y="0"/>
                </a:lnTo>
                <a:close/>
              </a:path>
            </a:pathLst>
          </a:custGeom>
          <a:solidFill>
            <a:srgbClr val="E2E8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FBFDA-BF33-42D7-9DD2-43734DAD1795}" type="datetime1">
              <a:rPr lang="en-US" smtClean="0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94179" y="2729483"/>
            <a:ext cx="14899640" cy="246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5929" y="4814315"/>
            <a:ext cx="15817850" cy="3238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30F25"/>
                </a:solidFill>
                <a:latin typeface="Courier New" panose="02070309020205020404"/>
                <a:cs typeface="Courier New" panose="020703090202050204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2B047-6E09-4EF4-89F9-D29DDA654ED2}" type="datetime1">
              <a:rPr lang="en-US" smtClean="0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hyperlink" Target="#metadata" TargetMode="External"/><Relationship Id="rId1" Type="http://schemas.openxmlformats.org/officeDocument/2006/relationships/hyperlink" Target="https://allurereport.org/docs/playwright-configur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18287998" cy="10286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8395" y="8149457"/>
              <a:ext cx="2066531" cy="10230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246169" y="7105954"/>
              <a:ext cx="2041829" cy="206654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1036" y="1471676"/>
            <a:ext cx="13982700" cy="14997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 marR="5080">
              <a:lnSpc>
                <a:spcPts val="11020"/>
              </a:lnSpc>
              <a:spcBef>
                <a:spcPts val="695"/>
              </a:spcBef>
            </a:pPr>
            <a:r>
              <a:rPr sz="9600" spc="114" dirty="0">
                <a:solidFill>
                  <a:srgbClr val="130F25"/>
                </a:solidFill>
              </a:rPr>
              <a:t>Playwright</a:t>
            </a:r>
            <a:endParaRPr sz="96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7105650"/>
            <a:ext cx="3097212" cy="20669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92200" y="4748530"/>
            <a:ext cx="16938625" cy="658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b="1" dirty="0">
                <a:solidFill>
                  <a:srgbClr val="130F25"/>
                </a:solidFill>
                <a:latin typeface="Arial" panose="020B0604020202020204"/>
                <a:cs typeface="Arial" panose="020B0604020202020204"/>
              </a:rPr>
              <a:t>Integration with Various Test Frameworks</a:t>
            </a:r>
            <a:endParaRPr sz="4200" b="1" dirty="0">
              <a:solidFill>
                <a:srgbClr val="130F2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030287" y="7105650"/>
            <a:ext cx="2066925" cy="2066925"/>
          </a:xfrm>
          <a:custGeom>
            <a:avLst/>
            <a:gdLst/>
            <a:ahLst/>
            <a:cxnLst/>
            <a:rect l="l" t="t" r="r" b="b"/>
            <a:pathLst>
              <a:path w="2066925" h="2066925">
                <a:moveTo>
                  <a:pt x="1033461" y="0"/>
                </a:moveTo>
                <a:lnTo>
                  <a:pt x="984812" y="1124"/>
                </a:lnTo>
                <a:lnTo>
                  <a:pt x="936741" y="4466"/>
                </a:lnTo>
                <a:lnTo>
                  <a:pt x="889299" y="9974"/>
                </a:lnTo>
                <a:lnTo>
                  <a:pt x="842535" y="17600"/>
                </a:lnTo>
                <a:lnTo>
                  <a:pt x="796498" y="27294"/>
                </a:lnTo>
                <a:lnTo>
                  <a:pt x="751240" y="39006"/>
                </a:lnTo>
                <a:lnTo>
                  <a:pt x="706808" y="52686"/>
                </a:lnTo>
                <a:lnTo>
                  <a:pt x="663253" y="68285"/>
                </a:lnTo>
                <a:lnTo>
                  <a:pt x="620624" y="85754"/>
                </a:lnTo>
                <a:lnTo>
                  <a:pt x="578971" y="105042"/>
                </a:lnTo>
                <a:lnTo>
                  <a:pt x="538344" y="126100"/>
                </a:lnTo>
                <a:lnTo>
                  <a:pt x="498792" y="148878"/>
                </a:lnTo>
                <a:lnTo>
                  <a:pt x="460365" y="173327"/>
                </a:lnTo>
                <a:lnTo>
                  <a:pt x="423113" y="199398"/>
                </a:lnTo>
                <a:lnTo>
                  <a:pt x="387084" y="227039"/>
                </a:lnTo>
                <a:lnTo>
                  <a:pt x="352329" y="256203"/>
                </a:lnTo>
                <a:lnTo>
                  <a:pt x="318898" y="286839"/>
                </a:lnTo>
                <a:lnTo>
                  <a:pt x="286839" y="318897"/>
                </a:lnTo>
                <a:lnTo>
                  <a:pt x="256203" y="352329"/>
                </a:lnTo>
                <a:lnTo>
                  <a:pt x="227040" y="387084"/>
                </a:lnTo>
                <a:lnTo>
                  <a:pt x="199398" y="423112"/>
                </a:lnTo>
                <a:lnTo>
                  <a:pt x="173328" y="460365"/>
                </a:lnTo>
                <a:lnTo>
                  <a:pt x="148878" y="498792"/>
                </a:lnTo>
                <a:lnTo>
                  <a:pt x="126100" y="538344"/>
                </a:lnTo>
                <a:lnTo>
                  <a:pt x="105042" y="578971"/>
                </a:lnTo>
                <a:lnTo>
                  <a:pt x="85754" y="620624"/>
                </a:lnTo>
                <a:lnTo>
                  <a:pt x="68285" y="663253"/>
                </a:lnTo>
                <a:lnTo>
                  <a:pt x="52686" y="706808"/>
                </a:lnTo>
                <a:lnTo>
                  <a:pt x="39006" y="751240"/>
                </a:lnTo>
                <a:lnTo>
                  <a:pt x="27294" y="796498"/>
                </a:lnTo>
                <a:lnTo>
                  <a:pt x="17600" y="842535"/>
                </a:lnTo>
                <a:lnTo>
                  <a:pt x="9974" y="889299"/>
                </a:lnTo>
                <a:lnTo>
                  <a:pt x="4466" y="936741"/>
                </a:lnTo>
                <a:lnTo>
                  <a:pt x="1124" y="984812"/>
                </a:lnTo>
                <a:lnTo>
                  <a:pt x="0" y="1033462"/>
                </a:lnTo>
                <a:lnTo>
                  <a:pt x="1124" y="1082112"/>
                </a:lnTo>
                <a:lnTo>
                  <a:pt x="4466" y="1130183"/>
                </a:lnTo>
                <a:lnTo>
                  <a:pt x="9974" y="1177625"/>
                </a:lnTo>
                <a:lnTo>
                  <a:pt x="17600" y="1224389"/>
                </a:lnTo>
                <a:lnTo>
                  <a:pt x="27294" y="1270426"/>
                </a:lnTo>
                <a:lnTo>
                  <a:pt x="39006" y="1315684"/>
                </a:lnTo>
                <a:lnTo>
                  <a:pt x="52686" y="1360116"/>
                </a:lnTo>
                <a:lnTo>
                  <a:pt x="68285" y="1403671"/>
                </a:lnTo>
                <a:lnTo>
                  <a:pt x="85754" y="1446300"/>
                </a:lnTo>
                <a:lnTo>
                  <a:pt x="105042" y="1487953"/>
                </a:lnTo>
                <a:lnTo>
                  <a:pt x="126100" y="1528580"/>
                </a:lnTo>
                <a:lnTo>
                  <a:pt x="148878" y="1568132"/>
                </a:lnTo>
                <a:lnTo>
                  <a:pt x="173328" y="1606559"/>
                </a:lnTo>
                <a:lnTo>
                  <a:pt x="199398" y="1643812"/>
                </a:lnTo>
                <a:lnTo>
                  <a:pt x="227040" y="1679840"/>
                </a:lnTo>
                <a:lnTo>
                  <a:pt x="256203" y="1714595"/>
                </a:lnTo>
                <a:lnTo>
                  <a:pt x="286839" y="1748026"/>
                </a:lnTo>
                <a:lnTo>
                  <a:pt x="318898" y="1780085"/>
                </a:lnTo>
                <a:lnTo>
                  <a:pt x="352329" y="1810721"/>
                </a:lnTo>
                <a:lnTo>
                  <a:pt x="387084" y="1839884"/>
                </a:lnTo>
                <a:lnTo>
                  <a:pt x="423113" y="1867526"/>
                </a:lnTo>
                <a:lnTo>
                  <a:pt x="460365" y="1893596"/>
                </a:lnTo>
                <a:lnTo>
                  <a:pt x="498792" y="1918046"/>
                </a:lnTo>
                <a:lnTo>
                  <a:pt x="538344" y="1940824"/>
                </a:lnTo>
                <a:lnTo>
                  <a:pt x="578971" y="1961882"/>
                </a:lnTo>
                <a:lnTo>
                  <a:pt x="620624" y="1981170"/>
                </a:lnTo>
                <a:lnTo>
                  <a:pt x="663253" y="1998639"/>
                </a:lnTo>
                <a:lnTo>
                  <a:pt x="706808" y="2014238"/>
                </a:lnTo>
                <a:lnTo>
                  <a:pt x="751240" y="2027918"/>
                </a:lnTo>
                <a:lnTo>
                  <a:pt x="796498" y="2039630"/>
                </a:lnTo>
                <a:lnTo>
                  <a:pt x="842535" y="2049324"/>
                </a:lnTo>
                <a:lnTo>
                  <a:pt x="889299" y="2056949"/>
                </a:lnTo>
                <a:lnTo>
                  <a:pt x="936741" y="2062458"/>
                </a:lnTo>
                <a:lnTo>
                  <a:pt x="984812" y="2065800"/>
                </a:lnTo>
                <a:lnTo>
                  <a:pt x="1033461" y="2066924"/>
                </a:lnTo>
                <a:lnTo>
                  <a:pt x="1082111" y="2065800"/>
                </a:lnTo>
                <a:lnTo>
                  <a:pt x="1130182" y="2062458"/>
                </a:lnTo>
                <a:lnTo>
                  <a:pt x="1177625" y="2056949"/>
                </a:lnTo>
                <a:lnTo>
                  <a:pt x="1224389" y="2049324"/>
                </a:lnTo>
                <a:lnTo>
                  <a:pt x="1270425" y="2039630"/>
                </a:lnTo>
                <a:lnTo>
                  <a:pt x="1315684" y="2027918"/>
                </a:lnTo>
                <a:lnTo>
                  <a:pt x="1360116" y="2014238"/>
                </a:lnTo>
                <a:lnTo>
                  <a:pt x="1403671" y="1998639"/>
                </a:lnTo>
                <a:lnTo>
                  <a:pt x="1446300" y="1981170"/>
                </a:lnTo>
                <a:lnTo>
                  <a:pt x="1487952" y="1961882"/>
                </a:lnTo>
                <a:lnTo>
                  <a:pt x="1528579" y="1940824"/>
                </a:lnTo>
                <a:lnTo>
                  <a:pt x="1568131" y="1918046"/>
                </a:lnTo>
                <a:lnTo>
                  <a:pt x="1606559" y="1893596"/>
                </a:lnTo>
                <a:lnTo>
                  <a:pt x="1643811" y="1867526"/>
                </a:lnTo>
                <a:lnTo>
                  <a:pt x="1679840" y="1839884"/>
                </a:lnTo>
                <a:lnTo>
                  <a:pt x="1714595" y="1810721"/>
                </a:lnTo>
                <a:lnTo>
                  <a:pt x="1748026" y="1780085"/>
                </a:lnTo>
                <a:lnTo>
                  <a:pt x="1780084" y="1748026"/>
                </a:lnTo>
                <a:lnTo>
                  <a:pt x="1810720" y="1714595"/>
                </a:lnTo>
                <a:lnTo>
                  <a:pt x="1839884" y="1679840"/>
                </a:lnTo>
                <a:lnTo>
                  <a:pt x="1867526" y="1643812"/>
                </a:lnTo>
                <a:lnTo>
                  <a:pt x="1893596" y="1606559"/>
                </a:lnTo>
                <a:lnTo>
                  <a:pt x="1918045" y="1568132"/>
                </a:lnTo>
                <a:lnTo>
                  <a:pt x="1940824" y="1528580"/>
                </a:lnTo>
                <a:lnTo>
                  <a:pt x="1961882" y="1487953"/>
                </a:lnTo>
                <a:lnTo>
                  <a:pt x="1981170" y="1446300"/>
                </a:lnTo>
                <a:lnTo>
                  <a:pt x="1998638" y="1403671"/>
                </a:lnTo>
                <a:lnTo>
                  <a:pt x="2014237" y="1360116"/>
                </a:lnTo>
                <a:lnTo>
                  <a:pt x="2027918" y="1315684"/>
                </a:lnTo>
                <a:lnTo>
                  <a:pt x="2039630" y="1270426"/>
                </a:lnTo>
                <a:lnTo>
                  <a:pt x="2049323" y="1224389"/>
                </a:lnTo>
                <a:lnTo>
                  <a:pt x="2056949" y="1177625"/>
                </a:lnTo>
                <a:lnTo>
                  <a:pt x="2062458" y="1130183"/>
                </a:lnTo>
                <a:lnTo>
                  <a:pt x="2065799" y="1082112"/>
                </a:lnTo>
                <a:lnTo>
                  <a:pt x="2066924" y="1033462"/>
                </a:lnTo>
                <a:lnTo>
                  <a:pt x="2065799" y="984812"/>
                </a:lnTo>
                <a:lnTo>
                  <a:pt x="2062458" y="936741"/>
                </a:lnTo>
                <a:lnTo>
                  <a:pt x="2056949" y="889299"/>
                </a:lnTo>
                <a:lnTo>
                  <a:pt x="2049323" y="842535"/>
                </a:lnTo>
                <a:lnTo>
                  <a:pt x="2039630" y="796498"/>
                </a:lnTo>
                <a:lnTo>
                  <a:pt x="2027918" y="751240"/>
                </a:lnTo>
                <a:lnTo>
                  <a:pt x="2014237" y="706808"/>
                </a:lnTo>
                <a:lnTo>
                  <a:pt x="1998638" y="663253"/>
                </a:lnTo>
                <a:lnTo>
                  <a:pt x="1981170" y="620624"/>
                </a:lnTo>
                <a:lnTo>
                  <a:pt x="1961882" y="578971"/>
                </a:lnTo>
                <a:lnTo>
                  <a:pt x="1940824" y="538344"/>
                </a:lnTo>
                <a:lnTo>
                  <a:pt x="1918045" y="498792"/>
                </a:lnTo>
                <a:lnTo>
                  <a:pt x="1893596" y="460365"/>
                </a:lnTo>
                <a:lnTo>
                  <a:pt x="1867526" y="423112"/>
                </a:lnTo>
                <a:lnTo>
                  <a:pt x="1839884" y="387084"/>
                </a:lnTo>
                <a:lnTo>
                  <a:pt x="1810720" y="352329"/>
                </a:lnTo>
                <a:lnTo>
                  <a:pt x="1780084" y="318897"/>
                </a:lnTo>
                <a:lnTo>
                  <a:pt x="1748026" y="286839"/>
                </a:lnTo>
                <a:lnTo>
                  <a:pt x="1714595" y="256203"/>
                </a:lnTo>
                <a:lnTo>
                  <a:pt x="1679840" y="227039"/>
                </a:lnTo>
                <a:lnTo>
                  <a:pt x="1643811" y="199398"/>
                </a:lnTo>
                <a:lnTo>
                  <a:pt x="1606559" y="173327"/>
                </a:lnTo>
                <a:lnTo>
                  <a:pt x="1568131" y="148878"/>
                </a:lnTo>
                <a:lnTo>
                  <a:pt x="1528579" y="126100"/>
                </a:lnTo>
                <a:lnTo>
                  <a:pt x="1487952" y="105042"/>
                </a:lnTo>
                <a:lnTo>
                  <a:pt x="1446300" y="85754"/>
                </a:lnTo>
                <a:lnTo>
                  <a:pt x="1403671" y="68285"/>
                </a:lnTo>
                <a:lnTo>
                  <a:pt x="1360116" y="52686"/>
                </a:lnTo>
                <a:lnTo>
                  <a:pt x="1315684" y="39006"/>
                </a:lnTo>
                <a:lnTo>
                  <a:pt x="1270425" y="27294"/>
                </a:lnTo>
                <a:lnTo>
                  <a:pt x="1224389" y="17600"/>
                </a:lnTo>
                <a:lnTo>
                  <a:pt x="1177625" y="9974"/>
                </a:lnTo>
                <a:lnTo>
                  <a:pt x="1130182" y="4466"/>
                </a:lnTo>
                <a:lnTo>
                  <a:pt x="1082111" y="1124"/>
                </a:lnTo>
                <a:lnTo>
                  <a:pt x="1033461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9317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Integrate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folder e.g playwright_cucumber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Cucumber ?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Set up Cucumber With Playwright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a runner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Script for npm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First test run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Number Placeholder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52400" y="-114300"/>
            <a:ext cx="18441035" cy="1044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571500"/>
            <a:ext cx="10854055" cy="8430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and Cucumber Automation using TypeScript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Playwright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Install Cucumber Plugin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Prepare Project Structure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Feature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cucumber.json 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 script to package.json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Create Step Definitions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Update setting.json file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266700"/>
            <a:ext cx="10955655" cy="90220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365" cy="91554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05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Mastering Playwright Reporting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What is Playwright?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 Parallelism (and Disabling Parallelism)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How to Run Tests on Playwright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Configuring Playwright Reporting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927100" lvl="1" indent="-4572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Ø"/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Multiple Reports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Built-In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1.List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2.Line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3.Dot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4.HTML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5.JSON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6.JUnit Reporter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7.GitHub Actions Annotations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Custom Reporters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Allure for Playwright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87960" y="1257300"/>
            <a:ext cx="6559550" cy="338074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Built In and Custom Reporters 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In Playwright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graphicFrame>
        <p:nvGraphicFramePr>
          <p:cNvPr id="7" name="Object 6"/>
          <p:cNvGraphicFramePr/>
          <p:nvPr/>
        </p:nvGraphicFramePr>
        <p:xfrm>
          <a:off x="6934200" y="-33655"/>
          <a:ext cx="11311890" cy="10320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" imgW="11303000" imgH="10312400" progId="Paint.Picture">
                  <p:embed/>
                </p:oleObj>
              </mc:Choice>
              <mc:Fallback>
                <p:oleObj name="" r:id="rId2" imgW="11303000" imgH="10312400" progId="Paint.Picture">
                  <p:embed/>
                  <p:pic>
                    <p:nvPicPr>
                      <p:cNvPr id="0" name="Picture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34200" y="-33655"/>
                        <a:ext cx="11311890" cy="10320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56885" cy="94875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17515" cy="9133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399" y="265683"/>
            <a:ext cx="14899640" cy="1230630"/>
          </a:xfrm>
        </p:spPr>
        <p:txBody>
          <a:bodyPr/>
          <a:p>
            <a:pPr algn="ctr"/>
            <a:r>
              <a:rPr lang="en-US">
                <a:highlight>
                  <a:srgbClr val="000000"/>
                </a:highlight>
              </a:rPr>
              <a:t>Allure Playwright options</a:t>
            </a:r>
            <a:endParaRPr lang="en-US">
              <a:highlight>
                <a:srgbClr val="000000"/>
              </a:highligh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449" y="1790445"/>
            <a:ext cx="15817850" cy="492125"/>
          </a:xfrm>
        </p:spPr>
        <p:txBody>
          <a:bodyPr/>
          <a:p>
            <a:r>
              <a:rPr lang="en-US" b="1"/>
              <a:t>Use the following options to configure Allure Playwright:</a:t>
            </a: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5" name="Text Box 4"/>
          <p:cNvSpPr txBox="1"/>
          <p:nvPr/>
        </p:nvSpPr>
        <p:spPr>
          <a:xfrm>
            <a:off x="76200" y="9217660"/>
            <a:ext cx="15816580" cy="86360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/>
            <a:r>
              <a:rPr sz="1600" b="0" i="0" u="sng">
                <a:latin typeface="-apple-system"/>
                <a:ea typeface="-apple-system"/>
                <a:hlinkClick r:id="rId1"/>
              </a:rPr>
              <a:t>https://allurereport.org/docs/playwright-configuration/</a:t>
            </a:r>
            <a:endParaRPr sz="1600" b="0" i="0" u="sng">
              <a:latin typeface="-apple-system"/>
              <a:ea typeface="-apple-system"/>
              <a:hlinkClick r:id="rId1"/>
            </a:endParaRPr>
          </a:p>
          <a:p>
            <a:pPr marL="0" indent="0"/>
            <a:r>
              <a:rPr sz="1600" b="0" i="0">
                <a:solidFill>
                  <a:srgbClr val="1F2328"/>
                </a:solidFill>
                <a:latin typeface="-apple-system"/>
                <a:ea typeface="-apple-system"/>
              </a:rPr>
              <a:t>.</a:t>
            </a:r>
            <a:endParaRPr sz="1600" b="0" i="0">
              <a:solidFill>
                <a:srgbClr val="1F2328"/>
              </a:solidFill>
              <a:latin typeface="-apple-system"/>
              <a:ea typeface="-apple-system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6200" y="8611235"/>
            <a:ext cx="12198350" cy="1600200"/>
          </a:xfrm>
          <a:prstGeom prst="rect">
            <a:avLst/>
          </a:prstGeom>
        </p:spPr>
        <p:txBody>
          <a:bodyPr wrap="square">
            <a:noAutofit/>
          </a:bodyPr>
          <a:p>
            <a:pPr defTabSz="266700"/>
            <a:r>
              <a:rPr sz="1600" u="sng">
                <a:solidFill>
                  <a:srgbClr val="0000FF"/>
                </a:solidFill>
                <a:latin typeface="Calibri" panose="020F0502020204030204"/>
                <a:ea typeface="Calibri" panose="020F0502020204030204"/>
                <a:hlinkClick r:id="rId2" action="ppaction://hlinkfile"/>
              </a:rPr>
              <a:t>https://allurereport.org/docs/playwright-reference/#metadata</a:t>
            </a:r>
            <a:endParaRPr sz="1600" u="sng">
              <a:solidFill>
                <a:srgbClr val="0000FF"/>
              </a:solidFill>
              <a:latin typeface="Calibri" panose="020F0502020204030204"/>
              <a:ea typeface="Calibri" panose="020F0502020204030204"/>
              <a:hlinkClick r:id="rId2" action="ppaction://hlinkfile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733675"/>
            <a:ext cx="14990445" cy="5781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6" name="Picture 5"/>
          <p:cNvPicPr/>
          <p:nvPr/>
        </p:nvPicPr>
        <p:blipFill>
          <a:blip r:embed="rId1"/>
        </p:blipFill>
        <p:spPr>
          <a:xfrm>
            <a:off x="2057400" y="1028700"/>
            <a:ext cx="15001875" cy="74625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3" name="Text Box 2"/>
          <p:cNvSpPr txBox="1"/>
          <p:nvPr/>
        </p:nvSpPr>
        <p:spPr>
          <a:xfrm>
            <a:off x="7239000" y="1257300"/>
            <a:ext cx="10316210" cy="55079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Generate beautiful HTML reports using Allure Report and your Playwright tests.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Use the provided functions from  'allure-js-commons' to integrate your Playwright tests with Allure. </a:t>
            </a:r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Note that while standard features require importing the test object from Playwright, the additional features also require importing the functions directly from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'allure-js-commons'</a:t>
            </a:r>
            <a:endParaRPr lang="en-US"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15200" y="114300"/>
            <a:ext cx="10854055" cy="1010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Introduction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Installing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 Adding </a:t>
            </a:r>
            <a:r>
              <a:rPr lang="en-US"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Playwright</a:t>
            </a: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TypeScript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Jest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Writing  simple Playwright tests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Running on all browsers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Adding globalTypes.ts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Debugging our test	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Summary </a:t>
            </a:r>
            <a:endParaRPr sz="32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32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sp>
        <p:nvSpPr>
          <p:cNvPr id="2" name="Text Box 1"/>
          <p:cNvSpPr txBox="1"/>
          <p:nvPr/>
        </p:nvSpPr>
        <p:spPr>
          <a:xfrm>
            <a:off x="5486400" y="952500"/>
            <a:ext cx="685038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6000"/>
              <a:t>jest-playwright </a:t>
            </a:r>
            <a:endParaRPr lang="en-US" sz="6000"/>
          </a:p>
        </p:txBody>
      </p:sp>
      <p:sp>
        <p:nvSpPr>
          <p:cNvPr id="3" name="Text Box 2"/>
          <p:cNvSpPr txBox="1"/>
          <p:nvPr/>
        </p:nvSpPr>
        <p:spPr>
          <a:xfrm>
            <a:off x="7996555" y="5067300"/>
            <a:ext cx="617347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801370" y="2781300"/>
            <a:ext cx="16958310" cy="576072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    </a:t>
            </a: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Multi-browser and device (like iPhones with given screen sizes) support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jest-dev-server integration which can start your webserver like create-react-app before running the tests</a:t>
            </a: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sz="4000" b="0" i="0">
              <a:solidFill>
                <a:srgbClr val="000000"/>
              </a:solidFill>
              <a:latin typeface="+mj-lt"/>
              <a:ea typeface="Open Sans"/>
              <a:cs typeface="+mj-lt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sz="4000" b="0" i="0">
                <a:solidFill>
                  <a:srgbClr val="000000"/>
                </a:solidFill>
                <a:latin typeface="+mj-lt"/>
                <a:ea typeface="Open Sans"/>
                <a:cs typeface="+mj-lt"/>
              </a:rPr>
              <a:t>expect-playwright integration which provides common expect helper functions	</a:t>
            </a:r>
            <a:r>
              <a:rPr sz="1600" b="0" i="0">
                <a:solidFill>
                  <a:srgbClr val="000000"/>
                </a:solidFill>
                <a:latin typeface="Open Sans"/>
                <a:ea typeface="Open Sans"/>
              </a:rPr>
              <a:t>   </a:t>
            </a:r>
            <a:endParaRPr sz="1600" b="0" i="0">
              <a:solidFill>
                <a:srgbClr val="000000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350" y="1905"/>
            <a:ext cx="10222865" cy="101479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288635" cy="94926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162800" y="38100"/>
            <a:ext cx="10854055" cy="10205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Introduction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Initializing a Node.js project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Playwright</a:t>
            </a: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Mocha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  <a:sym typeface="+mn-e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  <a:sym typeface="+mn-ea"/>
              </a:rPr>
              <a:t>Adding TypeScript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@types/node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Adding TypeScript Execute (tsx)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rea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ting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 a .mocharc.json 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Updating test script in package.json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Writing 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simple Playwright test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Running </a:t>
            </a:r>
            <a:r>
              <a:rPr lang="en-US"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your test</a:t>
            </a: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	</a:t>
            </a: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800" b="1" spc="55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5" dirty="0">
                <a:solidFill>
                  <a:srgbClr val="FF1675"/>
                </a:solidFill>
                <a:latin typeface="Arial" panose="020B0604020202020204"/>
                <a:cs typeface="Arial" panose="020B0604020202020204"/>
              </a:rPr>
              <a:t>Summary </a:t>
            </a:r>
            <a:endParaRPr lang="en-US" sz="2800" b="1" spc="-30" dirty="0">
              <a:solidFill>
                <a:srgbClr val="FF1675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55029" y="2975864"/>
            <a:ext cx="26435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Overview</a:t>
            </a:r>
            <a:endParaRPr sz="45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991350" cy="102869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55190" y="2975610"/>
            <a:ext cx="3616325" cy="704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500" b="1" spc="70" dirty="0">
                <a:solidFill>
                  <a:srgbClr val="FFFFFF"/>
                </a:solidFill>
                <a:latin typeface="Arial" panose="020B0604020202020204"/>
                <a:cs typeface="Arial" panose="020B0604020202020204"/>
              </a:rPr>
              <a:t>Summary</a:t>
            </a:r>
            <a:endParaRPr lang="en-US" sz="4500" b="1" spc="70" dirty="0">
              <a:solidFill>
                <a:srgbClr val="FFFFFF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3800" y="571500"/>
            <a:ext cx="9134475" cy="7899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276860"/>
          </a:xfrm>
        </p:spPr>
        <p:txBody>
          <a:bodyPr/>
          <a:p>
            <a:fld id="{B6F15528-21DE-4FAA-801E-634DDDAF4B2B}" type="slidenum">
              <a:rPr/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38100"/>
            <a:ext cx="18332450" cy="93605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2331</Words>
  <Application>WPS Presentation</Application>
  <PresentationFormat>Custom</PresentationFormat>
  <Paragraphs>197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6" baseType="lpstr">
      <vt:lpstr>Arial</vt:lpstr>
      <vt:lpstr>SimSun</vt:lpstr>
      <vt:lpstr>Wingdings</vt:lpstr>
      <vt:lpstr>Arial</vt:lpstr>
      <vt:lpstr>Courier New</vt:lpstr>
      <vt:lpstr>Microsoft Sans Serif</vt:lpstr>
      <vt:lpstr>Wingdings</vt:lpstr>
      <vt:lpstr>Open Sans</vt:lpstr>
      <vt:lpstr>Segoe Print</vt:lpstr>
      <vt:lpstr>Calibri</vt:lpstr>
      <vt:lpstr>Microsoft YaHei</vt:lpstr>
      <vt:lpstr>Arial Unicode MS</vt:lpstr>
      <vt:lpstr>-apple-system</vt:lpstr>
      <vt:lpstr>Calibri</vt:lpstr>
      <vt:lpstr>Office Theme</vt:lpstr>
      <vt:lpstr>Paint.Picture</vt:lpstr>
      <vt:lpstr>Playwright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Allure Playwright options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Playwright with Node.js  Fundamentals</dc:title>
  <dc:creator/>
  <cp:lastModifiedBy>steve</cp:lastModifiedBy>
  <cp:revision>28</cp:revision>
  <dcterms:created xsi:type="dcterms:W3CDTF">2024-07-04T15:50:00Z</dcterms:created>
  <dcterms:modified xsi:type="dcterms:W3CDTF">2024-07-29T07:30:54Z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2024-01-20T23:30:00Z</vt:filetime>
  </property>
  <property fmtid="{D5CDD505-2E9C-101B-9397-08002B2CF9AE}" pid="3" name="LastSaved">
    <vt:filetime>2024-07-06T23:30:00Z</vt:filetime>
  </property>
  <property fmtid="{D5CDD505-2E9C-101B-9397-08002B2CF9AE}" pid="4" name="ICV">
    <vt:lpwstr>EDB4DB87BFFB4ABAA4BD9A24824C12CB_12</vt:lpwstr>
  </property>
  <property fmtid="{D5CDD505-2E9C-101B-9397-08002B2CF9AE}" pid="5" name="KSOProductBuildVer">
    <vt:lpwstr>1033-12.2.0.17545</vt:lpwstr>
  </property>
</Properties>
</file>