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8" r:id="rId4"/>
    <p:sldId id="282" r:id="rId5"/>
    <p:sldId id="267" r:id="rId6"/>
    <p:sldId id="305" r:id="rId7"/>
    <p:sldId id="306" r:id="rId8"/>
    <p:sldId id="278" r:id="rId9"/>
    <p:sldId id="286" r:id="rId10"/>
    <p:sldId id="287" r:id="rId11"/>
    <p:sldId id="288" r:id="rId12"/>
    <p:sldId id="289" r:id="rId13"/>
    <p:sldId id="323" r:id="rId14"/>
    <p:sldId id="291" r:id="rId15"/>
    <p:sldId id="324" r:id="rId16"/>
    <p:sldId id="325" r:id="rId17"/>
    <p:sldId id="292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2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playwright.dev/community/welcome&#13;" TargetMode="External"/><Relationship Id="rId3" Type="http://schemas.openxmlformats.org/officeDocument/2006/relationships/hyperlink" Target="https://playwright.dev/docs/api/class-playwright" TargetMode="External"/><Relationship Id="rId2" Type="http://schemas.openxmlformats.org/officeDocument/2006/relationships/hyperlink" Target="https://playwright.dev/docs/intro&#13;" TargetMode="Externa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CI/CD - GitHub Actions</a:t>
            </a:r>
            <a:endParaRPr lang="en-US"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7086600" y="1028700"/>
            <a:ext cx="10988675" cy="8478520"/>
          </a:xfrm>
          <a:prstGeom prst="rect">
            <a:avLst/>
          </a:prstGeom>
        </p:spPr>
        <p:txBody>
          <a:bodyPr wrap="square">
            <a:spAutoFit/>
          </a:bodyPr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Debugging helps to eliminate issues in the code.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It ensures that the code works seamlessly in the dynamic work environment where different issues like the element not found, page navigation issues or the authentication issues may pop-up.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provides multiple ways using which we can perform the debugging.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Right from using the Visual Studio Code debugging to Playwright Inspector, each of these ways offer a different view to the debugging option.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2" name="Object 1"/>
          <p:cNvGraphicFramePr/>
          <p:nvPr/>
        </p:nvGraphicFramePr>
        <p:xfrm>
          <a:off x="0" y="-635"/>
          <a:ext cx="18394045" cy="1031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975350" imgH="3041650" progId="Paint.Picture">
                  <p:embed/>
                </p:oleObj>
              </mc:Choice>
              <mc:Fallback>
                <p:oleObj name="" r:id="rId1" imgW="5975350" imgH="30416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-635"/>
                        <a:ext cx="18394045" cy="1031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8155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Introduction​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Testing philosophy​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469900" lvl="1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 user-visible behavior​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Make tests as isolated as possible​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469900" lvl="1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Avoid testing third-party dependencies​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Testing with a database​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857500"/>
            <a:ext cx="37960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Best Practices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6600" y="-38100"/>
            <a:ext cx="10854055" cy="1017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Best Practices 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locators​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chaining and filtering​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Prefer user-facing attributes to XPath or CSS selectors​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Generate locators​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the VS Code extension to generate locators​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web first assertions​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041400" lvl="1" indent="-5715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Don't use manual assertions​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Best Practices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3810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266700"/>
            <a:ext cx="10854055" cy="931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Configure debugging​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Local debugging​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Debugging on CI​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Playwright's Tooling​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 across all browsers​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Keep your Playwright dependency up to date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 tests on CI​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Lint your tests​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parallelism and sharding​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Productivity tips​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Soft assertions​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Best Practices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3810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266700"/>
            <a:ext cx="10854055" cy="969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Handling Dynamic Elements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lang="en-US"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XPath</a:t>
            </a:r>
            <a:endParaRPr lang="en-US"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lang="en-US"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waitFor</a:t>
            </a:r>
            <a:endParaRPr lang="en-US"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lang="en-US"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all() method on a locator</a:t>
            </a:r>
            <a:endParaRPr lang="en-US"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lang="en-US"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endParaRPr lang="en-US"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Strategies to Avoid Writing Flaky Tests in Playwright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Implementing retries for failed tests.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documentation and API references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hlinkClick r:id="rId2" tooltip="" action="ppaction://hlinkfile"/>
              </a:rPr>
              <a:t>https://playwright.dev/docs/intro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hlinkClick r:id="rId2" tooltip="" action="ppaction://hlinkfile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hlinkClick r:id="rId3" tooltip="" action="ppaction://hlinkfile"/>
              </a:rPr>
              <a:t>https://playwright.dev/docs/api/class-playwright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Community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lvl="2" indent="4572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hlinkClick r:id="rId4" tooltip="" action="ppaction://hlinkfile"/>
              </a:rPr>
              <a:t>https://playwright.dev/community/welcome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210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Best Practices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43100"/>
            <a:ext cx="10737215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graphicFrame>
        <p:nvGraphicFramePr>
          <p:cNvPr id="3" name="Object 2"/>
          <p:cNvGraphicFramePr/>
          <p:nvPr/>
        </p:nvGraphicFramePr>
        <p:xfrm>
          <a:off x="0" y="0"/>
          <a:ext cx="18342610" cy="938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78500" imgH="2965450" progId="Paint.Picture">
                  <p:embed/>
                </p:oleObj>
              </mc:Choice>
              <mc:Fallback>
                <p:oleObj name="" r:id="rId1" imgW="5778500" imgH="29654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8342610" cy="938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266700"/>
            <a:ext cx="10854055" cy="9935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Setting up GitHub Actions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On push/pull_request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Repo and Push to GitHu</a:t>
            </a:r>
            <a:r>
              <a:rPr lang="en-US"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YAML Configuration for Playwright Tests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 algn="l">
              <a:lnSpc>
                <a:spcPct val="100000"/>
              </a:lnSpc>
              <a:spcBef>
                <a:spcPts val="100"/>
              </a:spcBef>
              <a:buClrTx/>
              <a:buSzTx/>
              <a:buFont typeface="Wingdings" panose="05000000000000000000" charset="0"/>
              <a:buChar char="Ø"/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Understanding the Workflow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tests in the local repo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Push code to GitHub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Opening the Workflows​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Viewing Test Logs​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HTML Report​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 algn="l">
              <a:lnSpc>
                <a:spcPct val="100000"/>
              </a:lnSpc>
              <a:spcBef>
                <a:spcPts val="100"/>
              </a:spcBef>
              <a:buClrTx/>
              <a:buSzTx/>
              <a:buFont typeface="Wingdings" panose="05000000000000000000" charset="0"/>
              <a:buChar char="Ø"/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Downloading the HTML Report​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 algn="l">
              <a:lnSpc>
                <a:spcPct val="100000"/>
              </a:lnSpc>
              <a:spcBef>
                <a:spcPts val="100"/>
              </a:spcBef>
              <a:buClrTx/>
              <a:buSzTx/>
              <a:buFont typeface="Wingdings" panose="05000000000000000000" charset="0"/>
              <a:buChar char="Ø"/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Viewing the HTML Report​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4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5785" y="-419100"/>
            <a:ext cx="18726150" cy="10772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332450" cy="9566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-38100"/>
            <a:ext cx="18397855" cy="10466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7073265" y="2019300"/>
            <a:ext cx="1121473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buClrTx/>
              <a:buSzTx/>
              <a:buFontTx/>
            </a:pPr>
            <a:r>
              <a:rPr sz="40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Benefits of Automation</a:t>
            </a:r>
            <a:r>
              <a:rPr lang="en-US" sz="40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:-</a:t>
            </a:r>
            <a:endParaRPr lang="en-US"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485900" lvl="2" indent="-571500" algn="l">
              <a:buClrTx/>
              <a:buSzTx/>
              <a:buFont typeface="Wingdings" panose="05000000000000000000" charset="0"/>
              <a:buChar char="ü"/>
            </a:pPr>
            <a:r>
              <a:rPr sz="40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Increased Efficiency</a:t>
            </a: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485900" lvl="2" indent="-571500" algn="l">
              <a:buClrTx/>
              <a:buSzTx/>
              <a:buFont typeface="Wingdings" panose="05000000000000000000" charset="0"/>
              <a:buChar char="ü"/>
            </a:pP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485900" lvl="2" indent="-571500" algn="l">
              <a:buClrTx/>
              <a:buSzTx/>
              <a:buFont typeface="Wingdings" panose="05000000000000000000" charset="0"/>
              <a:buChar char="ü"/>
            </a:pPr>
            <a:r>
              <a:rPr sz="40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Faster Feedback Loop</a:t>
            </a: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485900" lvl="2" indent="-571500" algn="l">
              <a:buClrTx/>
              <a:buSzTx/>
              <a:buFont typeface="Wingdings" panose="05000000000000000000" charset="0"/>
              <a:buChar char="ü"/>
            </a:pP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485900" lvl="2" indent="-571500" algn="l">
              <a:buClrTx/>
              <a:buSzTx/>
              <a:buFont typeface="Wingdings" panose="05000000000000000000" charset="0"/>
              <a:buChar char="ü"/>
            </a:pPr>
            <a:r>
              <a:rPr sz="40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Consistency</a:t>
            </a:r>
            <a:endParaRPr sz="40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05145" cy="10298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976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Debugging and Troubleshooting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Importance of Debugging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Overview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Common Challenges in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Element Not Found Issues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Page Navigation Issues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Authentication Issues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2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Debugging tests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Debugging using Visual Studio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 tests in UI mode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Debug tests with the Playwright Inspector​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 reports​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 </a:t>
            </a:r>
            <a:endParaRPr lang="en-US"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WPS Presentation</Application>
  <PresentationFormat>Custom</PresentationFormat>
  <Paragraphs>193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Calibri</vt:lpstr>
      <vt:lpstr>Microsoft YaHei</vt:lpstr>
      <vt:lpstr>Arial Unicode MS</vt:lpstr>
      <vt:lpstr>-apple-system</vt:lpstr>
      <vt:lpstr>Segoe Print</vt:lpstr>
      <vt:lpstr>Calibri</vt:lpstr>
      <vt:lpstr>Office Theme</vt:lpstr>
      <vt:lpstr>Paint.Picture</vt:lpstr>
      <vt:lpstr>Paint.Picture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45</cp:revision>
  <dcterms:created xsi:type="dcterms:W3CDTF">2024-07-04T15:50:00Z</dcterms:created>
  <dcterms:modified xsi:type="dcterms:W3CDTF">2024-07-30T02:59:50Z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2024-01-21T16:00:00Z</vt:filetime>
  </property>
  <property fmtid="{D5CDD505-2E9C-101B-9397-08002B2CF9AE}" pid="3" name="LastSaved">
    <vt:filetime>2024-07-07T16:00:00Z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