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0280C6-BDB1-4691-853B-C1675CF42AD2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C566-B3E5-40FD-90A9-3FCE586FA01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0854" y="1968500"/>
            <a:ext cx="8650290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AE90-BA90-4DC0-8974-9D5C18CCA4D6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30F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FF167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78AFE-4C3E-49AE-A46C-2CE6B8DAD9F8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30F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4AF2B-6833-42BD-9CCF-F47174B1C72A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" y="0"/>
            <a:ext cx="12188952" cy="6857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13661" y="3025628"/>
            <a:ext cx="0" cy="807085"/>
          </a:xfrm>
          <a:custGeom>
            <a:avLst/>
            <a:gdLst/>
            <a:ahLst/>
            <a:cxnLst/>
            <a:rect l="l" t="t" r="r" b="b"/>
            <a:pathLst>
              <a:path h="807085">
                <a:moveTo>
                  <a:pt x="0" y="0"/>
                </a:moveTo>
                <a:lnTo>
                  <a:pt x="1" y="806743"/>
                </a:lnTo>
              </a:path>
            </a:pathLst>
          </a:custGeom>
          <a:ln w="190500">
            <a:solidFill>
              <a:srgbClr val="FF167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130F24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718B4-C8B9-44AF-BECC-9E16E49609F7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230625"/>
            <a:ext cx="12192000" cy="2627630"/>
          </a:xfrm>
          <a:custGeom>
            <a:avLst/>
            <a:gdLst/>
            <a:ahLst/>
            <a:cxnLst/>
            <a:rect l="l" t="t" r="r" b="b"/>
            <a:pathLst>
              <a:path w="12192000" h="2627629">
                <a:moveTo>
                  <a:pt x="0" y="2627374"/>
                </a:moveTo>
                <a:lnTo>
                  <a:pt x="12192000" y="2627374"/>
                </a:lnTo>
                <a:lnTo>
                  <a:pt x="12192000" y="0"/>
                </a:lnTo>
                <a:lnTo>
                  <a:pt x="0" y="0"/>
                </a:lnTo>
                <a:lnTo>
                  <a:pt x="0" y="2627374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-3" y="0"/>
            <a:ext cx="12192000" cy="4231005"/>
          </a:xfrm>
          <a:custGeom>
            <a:avLst/>
            <a:gdLst/>
            <a:ahLst/>
            <a:cxnLst/>
            <a:rect l="l" t="t" r="r" b="b"/>
            <a:pathLst>
              <a:path w="12192000" h="4231005">
                <a:moveTo>
                  <a:pt x="12192003" y="0"/>
                </a:moveTo>
                <a:lnTo>
                  <a:pt x="0" y="0"/>
                </a:lnTo>
                <a:lnTo>
                  <a:pt x="0" y="4230627"/>
                </a:lnTo>
                <a:lnTo>
                  <a:pt x="12192003" y="4230627"/>
                </a:lnTo>
                <a:lnTo>
                  <a:pt x="12192003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18378-46A5-462D-9F79-F3CEAD50826D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3930" y="2599435"/>
            <a:ext cx="9684138" cy="1564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30F24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199" y="2916427"/>
            <a:ext cx="10769600" cy="335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FF1675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FAE1C-3929-446F-BCFC-7E070857BE4E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3605" y="1368552"/>
            <a:ext cx="8823960" cy="164718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50"/>
              </a:spcBef>
            </a:pPr>
            <a:r>
              <a:rPr sz="5300" spc="65" dirty="0"/>
              <a:t>Coding </a:t>
            </a:r>
            <a:r>
              <a:rPr sz="5300" spc="-65" dirty="0"/>
              <a:t>Your </a:t>
            </a:r>
            <a:r>
              <a:rPr sz="5300" spc="-50" dirty="0"/>
              <a:t>Apps </a:t>
            </a:r>
            <a:r>
              <a:rPr sz="5300" spc="-45" dirty="0"/>
              <a:t> </a:t>
            </a:r>
            <a:r>
              <a:rPr sz="5300" spc="90" dirty="0"/>
              <a:t>Functionality</a:t>
            </a:r>
            <a:r>
              <a:rPr sz="5300" spc="-50" dirty="0"/>
              <a:t> </a:t>
            </a:r>
            <a:r>
              <a:rPr sz="5300" spc="5" dirty="0"/>
              <a:t>in</a:t>
            </a:r>
            <a:r>
              <a:rPr sz="5300" spc="-45" dirty="0"/>
              <a:t> </a:t>
            </a:r>
            <a:r>
              <a:rPr sz="5300" spc="55" dirty="0"/>
              <a:t>JavaScript</a:t>
            </a:r>
            <a:endParaRPr sz="530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28939" y="4211828"/>
            <a:ext cx="3046095" cy="14033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algn="ctr">
              <a:lnSpc>
                <a:spcPct val="101000"/>
              </a:lnSpc>
              <a:spcBef>
                <a:spcPts val="85"/>
              </a:spcBef>
            </a:pPr>
            <a:r>
              <a:rPr sz="1800" b="1" spc="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Event </a:t>
            </a:r>
            <a:r>
              <a:rPr sz="1800" b="1" spc="-2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handlers </a:t>
            </a:r>
            <a:r>
              <a:rPr sz="1800" b="1" spc="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1800" b="1" spc="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1800" b="1" spc="-6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2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1800" b="1" spc="-5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4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that</a:t>
            </a:r>
            <a:r>
              <a:rPr sz="1800" b="1" spc="-5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invoke </a:t>
            </a:r>
            <a:r>
              <a:rPr sz="1800" b="1" spc="-484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2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1800" b="1" spc="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1800" b="1" spc="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action </a:t>
            </a:r>
            <a:r>
              <a:rPr sz="1800" b="1" spc="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happens on an </a:t>
            </a:r>
            <a:r>
              <a:rPr sz="1800" b="1" spc="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HTML </a:t>
            </a:r>
            <a:r>
              <a:rPr sz="1800" b="1" spc="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2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element</a:t>
            </a:r>
            <a:r>
              <a:rPr sz="1800" b="1" spc="-5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DOM</a:t>
            </a:r>
            <a:r>
              <a:rPr sz="1800" b="1" spc="-5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2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7349" y="1402079"/>
            <a:ext cx="10186035" cy="71755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indent="1270">
              <a:lnSpc>
                <a:spcPts val="2690"/>
              </a:lnSpc>
              <a:spcBef>
                <a:spcPts val="245"/>
              </a:spcBef>
            </a:pPr>
            <a:r>
              <a:rPr sz="23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2300" b="1" spc="-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2300" b="1" spc="-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300" b="1" spc="-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2300" b="1" spc="-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lets</a:t>
            </a:r>
            <a:r>
              <a:rPr sz="2300" b="1" spc="-6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you</a:t>
            </a:r>
            <a:r>
              <a:rPr sz="2300" b="1" spc="-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handle</a:t>
            </a:r>
            <a:r>
              <a:rPr sz="2300" b="1" spc="-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user</a:t>
            </a:r>
            <a:r>
              <a:rPr sz="2300" b="1" spc="-6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actions</a:t>
            </a:r>
            <a:r>
              <a:rPr sz="2300" b="1" spc="-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300" b="1" spc="-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300" b="1" spc="-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page,</a:t>
            </a:r>
            <a:r>
              <a:rPr sz="2300" b="1" spc="-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like </a:t>
            </a:r>
            <a:r>
              <a:rPr sz="2300" b="1" spc="-6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mouse</a:t>
            </a:r>
            <a:r>
              <a:rPr sz="2300" b="1" spc="-7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6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moves</a:t>
            </a:r>
            <a:r>
              <a:rPr sz="2300" b="1" spc="-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300" b="1" spc="-7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key</a:t>
            </a:r>
            <a:r>
              <a:rPr sz="2300" b="1" spc="-8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300" b="1" spc="-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presses</a:t>
            </a:r>
            <a:endParaRPr sz="23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57277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/>
              <a:t>Event</a:t>
            </a:r>
            <a:r>
              <a:rPr sz="3200" spc="-65" dirty="0"/>
              <a:t> </a:t>
            </a:r>
            <a:r>
              <a:rPr sz="3200" spc="15" dirty="0"/>
              <a:t>Handlers</a:t>
            </a:r>
            <a:r>
              <a:rPr sz="3200" spc="-60" dirty="0"/>
              <a:t> </a:t>
            </a:r>
            <a:r>
              <a:rPr sz="3200" spc="50" dirty="0"/>
              <a:t>In</a:t>
            </a:r>
            <a:r>
              <a:rPr sz="3200" spc="-65" dirty="0"/>
              <a:t> </a:t>
            </a:r>
            <a:r>
              <a:rPr sz="3200" spc="20" dirty="0"/>
              <a:t>JavaScript</a:t>
            </a:r>
            <a:endParaRPr sz="3200"/>
          </a:p>
        </p:txBody>
      </p:sp>
      <p:grpSp>
        <p:nvGrpSpPr>
          <p:cNvPr id="9" name="object 9"/>
          <p:cNvGrpSpPr/>
          <p:nvPr/>
        </p:nvGrpSpPr>
        <p:grpSpPr>
          <a:xfrm>
            <a:off x="5032247" y="2337816"/>
            <a:ext cx="5523230" cy="1706880"/>
            <a:chOff x="5032247" y="2337816"/>
            <a:chExt cx="5523230" cy="1706880"/>
          </a:xfrm>
        </p:grpSpPr>
        <p:pic>
          <p:nvPicPr>
            <p:cNvPr id="10" name="object 10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848344" y="2337816"/>
              <a:ext cx="1706879" cy="170688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2247" y="2337816"/>
              <a:ext cx="1706879" cy="170688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084471" y="4211828"/>
            <a:ext cx="320167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3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3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5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3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9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7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8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2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3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1800" b="1" spc="-2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4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3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800" b="1" spc="3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  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1800" b="1" spc="-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1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5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4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5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3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800" b="1" spc="5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114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b="1" spc="-2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spc="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5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b="1" spc="-8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rs</a:t>
            </a:r>
            <a:r>
              <a:rPr sz="1800" b="1" spc="-4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4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1800" b="1" spc="-4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il</a:t>
            </a:r>
            <a:r>
              <a:rPr sz="1800" b="1" spc="-3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l  </a:t>
            </a:r>
            <a:r>
              <a:rPr sz="1800" b="1" spc="-2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invoke </a:t>
            </a:r>
            <a:r>
              <a:rPr sz="1800" b="1" spc="-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specific </a:t>
            </a:r>
            <a:r>
              <a:rPr sz="1800" b="1" spc="2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code </a:t>
            </a:r>
            <a:r>
              <a:rPr sz="1800" b="1" spc="2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depending 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1800" b="1" spc="5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800" b="1" spc="3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event </a:t>
            </a:r>
            <a:r>
              <a:rPr sz="1800" b="1" spc="-2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1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action </a:t>
            </a:r>
            <a:r>
              <a:rPr sz="1800" b="1" spc="4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1800" b="1" spc="-1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happens on </a:t>
            </a:r>
            <a:r>
              <a:rPr sz="1800" b="1" spc="5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1800" b="1" spc="5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40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HTML/DOM</a:t>
            </a:r>
            <a:r>
              <a:rPr sz="1800" b="1" spc="-4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25" dirty="0">
                <a:solidFill>
                  <a:srgbClr val="770EF7"/>
                </a:solidFill>
                <a:latin typeface="Arial" panose="020B0604020202020204"/>
                <a:cs typeface="Arial" panose="020B0604020202020204"/>
              </a:rPr>
              <a:t>element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95716" y="4211828"/>
            <a:ext cx="2945765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-635" algn="ctr">
              <a:lnSpc>
                <a:spcPct val="99000"/>
              </a:lnSpc>
              <a:spcBef>
                <a:spcPts val="110"/>
              </a:spcBef>
            </a:pPr>
            <a:r>
              <a:rPr sz="1800" b="1" spc="10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Event </a:t>
            </a:r>
            <a:r>
              <a:rPr sz="1800" b="1" spc="-25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handlers </a:t>
            </a:r>
            <a:r>
              <a:rPr sz="1800" b="1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1800" b="1" spc="-25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invoke </a:t>
            </a:r>
            <a:r>
              <a:rPr sz="1800" b="1" spc="-20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25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direct</a:t>
            </a:r>
            <a:r>
              <a:rPr sz="1800" b="1" spc="-65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JavaScript</a:t>
            </a:r>
            <a:r>
              <a:rPr sz="1800" b="1" spc="-65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20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code</a:t>
            </a:r>
            <a:r>
              <a:rPr sz="1800" b="1" spc="-60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20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1800" b="1" spc="-55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5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1800" b="1" spc="-484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10" dirty="0">
                <a:solidFill>
                  <a:srgbClr val="02A866"/>
                </a:solidFill>
                <a:latin typeface="Arial" panose="020B0604020202020204"/>
                <a:cs typeface="Arial" panose="020B0604020202020204"/>
              </a:rPr>
              <a:t>function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20067" y="971803"/>
            <a:ext cx="6168390" cy="1640839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body</a:t>
            </a:r>
            <a:r>
              <a:rPr sz="1200" spc="-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onload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"getRandomJoke()"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spc="-5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&lt;!--</a:t>
            </a:r>
            <a:r>
              <a:rPr sz="12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Call</a:t>
            </a:r>
            <a:r>
              <a:rPr sz="12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2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2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on</a:t>
            </a:r>
            <a:r>
              <a:rPr sz="12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page</a:t>
            </a:r>
            <a:r>
              <a:rPr sz="12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load</a:t>
            </a:r>
            <a:r>
              <a:rPr sz="12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--&gt;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"jumbotron</a:t>
            </a:r>
            <a:r>
              <a:rPr sz="1200" spc="-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text-center"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"display-4"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Dad</a:t>
            </a:r>
            <a:r>
              <a:rPr sz="1200" spc="-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h1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2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"lead"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1200" spc="-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ready</a:t>
            </a:r>
            <a:r>
              <a:rPr sz="12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200" spc="-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laugh!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hr</a:t>
            </a:r>
            <a:r>
              <a:rPr sz="12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"my-4"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h3</a:t>
            </a:r>
            <a:r>
              <a:rPr sz="12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"joke-question"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h3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200" spc="-6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"joke-answer"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12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2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onclick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"getRandomJoke()"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12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Another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0067" y="2608579"/>
            <a:ext cx="7008495" cy="1007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button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4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"/features/addjoke/addjoke.html"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btn-success"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12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spc="-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 marR="593090" indent="336550">
              <a:lnSpc>
                <a:spcPct val="110000"/>
              </a:lnSpc>
              <a:spcBef>
                <a:spcPts val="2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href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"/features/jokelist/jokelist.html" </a:t>
            </a:r>
            <a:r>
              <a:rPr sz="1200" dirty="0">
                <a:solidFill>
                  <a:srgbClr val="9CDCFE"/>
                </a:solidFill>
                <a:latin typeface="Consolas" panose="020B0609020204030204"/>
                <a:cs typeface="Consolas" panose="020B0609020204030204"/>
              </a:rPr>
              <a:t>class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"btn btn-info"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 all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div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88342" y="3803395"/>
            <a:ext cx="5915025" cy="283591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2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200" spc="-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200" spc="-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get</a:t>
            </a:r>
            <a:r>
              <a:rPr sz="1200" spc="-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spc="-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random</a:t>
            </a:r>
            <a:r>
              <a:rPr sz="1200" spc="-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joke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 marR="3370580" indent="-336550">
              <a:lnSpc>
                <a:spcPct val="110000"/>
              </a:lnSpc>
              <a:spcBef>
                <a:spcPts val="20"/>
              </a:spcBef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function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getRandomJoke() { </a:t>
            </a:r>
            <a:r>
              <a:rPr sz="12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fetch(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'/japi/randomjokes'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.then(response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response.json())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.then(data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685800" marR="5080">
              <a:lnSpc>
                <a:spcPct val="109000"/>
              </a:lnSpc>
              <a:spcBef>
                <a:spcPts val="20"/>
              </a:spcBef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jokeQuestion = document.getElementById(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'joke-question'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jokeAnswer = document.getElementById(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'joke-answer'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12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jokeQuestion.textContent = data[</a:t>
            </a:r>
            <a:r>
              <a:rPr sz="1200" dirty="0">
                <a:solidFill>
                  <a:srgbClr val="B5CEA8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].question; </a:t>
            </a:r>
            <a:r>
              <a:rPr sz="12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jokeAnswer.textContent = data[</a:t>
            </a:r>
            <a:r>
              <a:rPr sz="1200" dirty="0">
                <a:solidFill>
                  <a:srgbClr val="B5CEA8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].answer;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.catch(error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console.log(error));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&lt;/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script</a:t>
            </a:r>
            <a:r>
              <a:rPr sz="1200" dirty="0">
                <a:solidFill>
                  <a:srgbClr val="808080"/>
                </a:solidFill>
                <a:latin typeface="Consolas" panose="020B0609020204030204"/>
                <a:cs typeface="Consolas" panose="020B0609020204030204"/>
              </a:rPr>
              <a:t>&gt;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0332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solidFill>
                  <a:srgbClr val="FFFFFF"/>
                </a:solidFill>
              </a:rPr>
              <a:t>i</a:t>
            </a:r>
            <a:r>
              <a:rPr sz="1900" spc="-45" dirty="0">
                <a:solidFill>
                  <a:srgbClr val="FFFFFF"/>
                </a:solidFill>
              </a:rPr>
              <a:t>n</a:t>
            </a:r>
            <a:r>
              <a:rPr sz="1900" spc="-15" dirty="0">
                <a:solidFill>
                  <a:srgbClr val="FFFFFF"/>
                </a:solidFill>
              </a:rPr>
              <a:t>d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85" dirty="0">
                <a:solidFill>
                  <a:srgbClr val="FFFFFF"/>
                </a:solidFill>
              </a:rPr>
              <a:t>x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25" dirty="0">
                <a:solidFill>
                  <a:srgbClr val="FFFFFF"/>
                </a:solidFill>
              </a:rPr>
              <a:t>h</a:t>
            </a:r>
            <a:r>
              <a:rPr sz="1900" spc="100" dirty="0">
                <a:solidFill>
                  <a:srgbClr val="FFFFFF"/>
                </a:solidFill>
              </a:rPr>
              <a:t>t</a:t>
            </a:r>
            <a:r>
              <a:rPr sz="1900" spc="-80" dirty="0">
                <a:solidFill>
                  <a:srgbClr val="FFFFFF"/>
                </a:solidFill>
              </a:rPr>
              <a:t>m</a:t>
            </a:r>
            <a:r>
              <a:rPr sz="1900" spc="-35" dirty="0">
                <a:solidFill>
                  <a:srgbClr val="FFFFFF"/>
                </a:solidFill>
              </a:rPr>
              <a:t>l</a:t>
            </a:r>
            <a:endParaRPr sz="1900"/>
          </a:p>
        </p:txBody>
      </p:sp>
      <p:sp>
        <p:nvSpPr>
          <p:cNvPr id="9" name="object 9"/>
          <p:cNvSpPr txBox="1"/>
          <p:nvPr/>
        </p:nvSpPr>
        <p:spPr>
          <a:xfrm>
            <a:off x="517590" y="2692908"/>
            <a:ext cx="3071495" cy="1391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0"/>
              </a:spcBef>
            </a:pPr>
            <a:r>
              <a:rPr sz="3200" b="1" spc="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Event </a:t>
            </a:r>
            <a:r>
              <a:rPr sz="32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Handler </a:t>
            </a:r>
            <a:r>
              <a:rPr sz="32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Retrieving</a:t>
            </a:r>
            <a:r>
              <a:rPr sz="32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b="1" spc="-8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Random</a:t>
            </a:r>
            <a:r>
              <a:rPr sz="3200" b="1" spc="-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Joke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85508" y="1005839"/>
            <a:ext cx="2092325" cy="220979"/>
          </a:xfrm>
          <a:custGeom>
            <a:avLst/>
            <a:gdLst/>
            <a:ahLst/>
            <a:cxnLst/>
            <a:rect l="l" t="t" r="r" b="b"/>
            <a:pathLst>
              <a:path w="2092325" h="220980">
                <a:moveTo>
                  <a:pt x="2092035" y="0"/>
                </a:moveTo>
                <a:lnTo>
                  <a:pt x="0" y="0"/>
                </a:lnTo>
                <a:lnTo>
                  <a:pt x="0" y="220980"/>
                </a:lnTo>
                <a:lnTo>
                  <a:pt x="2092035" y="220980"/>
                </a:lnTo>
                <a:lnTo>
                  <a:pt x="2092035" y="0"/>
                </a:lnTo>
                <a:close/>
              </a:path>
            </a:pathLst>
          </a:custGeom>
          <a:solidFill>
            <a:srgbClr val="02E088">
              <a:alpha val="239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56219" y="2407920"/>
            <a:ext cx="2112645" cy="228600"/>
          </a:xfrm>
          <a:custGeom>
            <a:avLst/>
            <a:gdLst/>
            <a:ahLst/>
            <a:cxnLst/>
            <a:rect l="l" t="t" r="r" b="b"/>
            <a:pathLst>
              <a:path w="2112645" h="228600">
                <a:moveTo>
                  <a:pt x="2112124" y="0"/>
                </a:moveTo>
                <a:lnTo>
                  <a:pt x="0" y="0"/>
                </a:lnTo>
                <a:lnTo>
                  <a:pt x="0" y="228600"/>
                </a:lnTo>
                <a:lnTo>
                  <a:pt x="2112124" y="228600"/>
                </a:lnTo>
                <a:lnTo>
                  <a:pt x="2112124" y="0"/>
                </a:lnTo>
                <a:close/>
              </a:path>
            </a:pathLst>
          </a:custGeom>
          <a:solidFill>
            <a:srgbClr val="02E088">
              <a:alpha val="239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821802" y="3771760"/>
            <a:ext cx="6131560" cy="2958465"/>
          </a:xfrm>
          <a:custGeom>
            <a:avLst/>
            <a:gdLst/>
            <a:ahLst/>
            <a:cxnLst/>
            <a:rect l="l" t="t" r="r" b="b"/>
            <a:pathLst>
              <a:path w="6131559" h="2958465">
                <a:moveTo>
                  <a:pt x="6131261" y="0"/>
                </a:moveTo>
                <a:lnTo>
                  <a:pt x="0" y="0"/>
                </a:lnTo>
                <a:lnTo>
                  <a:pt x="0" y="2957959"/>
                </a:lnTo>
                <a:lnTo>
                  <a:pt x="6131261" y="2957959"/>
                </a:lnTo>
                <a:lnTo>
                  <a:pt x="6131261" y="0"/>
                </a:lnTo>
                <a:close/>
              </a:path>
            </a:pathLst>
          </a:custGeom>
          <a:solidFill>
            <a:srgbClr val="E1E8F0">
              <a:alpha val="2391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520"/>
              </a:spcBef>
            </a:pPr>
            <a:r>
              <a:rPr spc="-15" dirty="0"/>
              <a:t>Building </a:t>
            </a:r>
            <a:r>
              <a:rPr spc="25" dirty="0"/>
              <a:t>JavaScript </a:t>
            </a:r>
            <a:r>
              <a:rPr spc="20" dirty="0"/>
              <a:t>Functions </a:t>
            </a:r>
            <a:r>
              <a:rPr spc="65" dirty="0"/>
              <a:t>for </a:t>
            </a:r>
            <a:r>
              <a:rPr spc="-45" dirty="0"/>
              <a:t>CRUD </a:t>
            </a:r>
            <a:r>
              <a:rPr spc="-40" dirty="0"/>
              <a:t> </a:t>
            </a:r>
            <a:r>
              <a:rPr spc="35" dirty="0"/>
              <a:t>Operations</a:t>
            </a:r>
            <a:r>
              <a:rPr spc="-50" dirty="0"/>
              <a:t> </a:t>
            </a:r>
            <a:r>
              <a:rPr spc="-170" dirty="0"/>
              <a:t>&amp;</a:t>
            </a:r>
            <a:r>
              <a:rPr spc="-45" dirty="0"/>
              <a:t> </a:t>
            </a:r>
            <a:r>
              <a:rPr spc="75" dirty="0"/>
              <a:t>Connecting</a:t>
            </a:r>
            <a:r>
              <a:rPr spc="-45" dirty="0"/>
              <a:t> </a:t>
            </a:r>
            <a:r>
              <a:rPr spc="10" dirty="0"/>
              <a:t>our</a:t>
            </a:r>
            <a:r>
              <a:rPr spc="-50" dirty="0"/>
              <a:t> </a:t>
            </a:r>
            <a:r>
              <a:rPr spc="45" dirty="0"/>
              <a:t>Front</a:t>
            </a:r>
            <a:r>
              <a:rPr spc="-45" dirty="0"/>
              <a:t> </a:t>
            </a:r>
            <a:r>
              <a:rPr dirty="0"/>
              <a:t>End</a:t>
            </a:r>
            <a:r>
              <a:rPr spc="-50" dirty="0"/>
              <a:t> </a:t>
            </a:r>
            <a:r>
              <a:rPr spc="140" dirty="0"/>
              <a:t>to </a:t>
            </a:r>
            <a:r>
              <a:rPr spc="-985" dirty="0"/>
              <a:t> </a:t>
            </a:r>
            <a:r>
              <a:rPr spc="160" dirty="0"/>
              <a:t>the</a:t>
            </a:r>
            <a:r>
              <a:rPr spc="-50" dirty="0"/>
              <a:t> </a:t>
            </a:r>
            <a:r>
              <a:rPr spc="-145" dirty="0"/>
              <a:t>REST</a:t>
            </a:r>
            <a:r>
              <a:rPr spc="-35" dirty="0"/>
              <a:t> </a:t>
            </a:r>
            <a:r>
              <a:rPr spc="-45" dirty="0"/>
              <a:t>API</a:t>
            </a:r>
            <a:endParaRPr spc="-45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43759" y="442467"/>
            <a:ext cx="2679700" cy="8636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11000"/>
              </a:lnSpc>
              <a:spcBef>
                <a:spcPts val="65"/>
              </a:spcBef>
            </a:pP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000" spc="14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1000" spc="14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middleware</a:t>
            </a:r>
            <a:r>
              <a:rPr sz="1000" spc="14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</a:t>
            </a:r>
            <a:r>
              <a:rPr sz="1000" spc="14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dependencies </a:t>
            </a:r>
            <a:r>
              <a:rPr sz="10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express = </a:t>
            </a:r>
            <a:r>
              <a:rPr sz="10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require(</a:t>
            </a:r>
            <a:r>
              <a:rPr sz="10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'express'</a:t>
            </a:r>
            <a:r>
              <a:rPr sz="10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0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db</a:t>
            </a:r>
            <a:r>
              <a:rPr sz="10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require(</a:t>
            </a:r>
            <a:r>
              <a:rPr sz="10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'./config/dbinfo'</a:t>
            </a:r>
            <a:r>
              <a:rPr sz="10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1000" spc="-5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000" spc="-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app</a:t>
            </a:r>
            <a:r>
              <a:rPr sz="10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express();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0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port</a:t>
            </a:r>
            <a:r>
              <a:rPr sz="10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0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B5CEA8"/>
                </a:solidFill>
                <a:latin typeface="Consolas" panose="020B0609020204030204"/>
                <a:cs typeface="Consolas" panose="020B0609020204030204"/>
              </a:rPr>
              <a:t>80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65020" y="1323108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1060"/>
              </a:lnSpc>
            </a:pPr>
            <a:r>
              <a:rPr sz="10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jokeRouter</a:t>
            </a:r>
            <a:r>
              <a:rPr sz="10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0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require(</a:t>
            </a:r>
            <a:r>
              <a:rPr sz="10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'./apiserver'</a:t>
            </a:r>
            <a:r>
              <a:rPr sz="10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3759" y="1445260"/>
            <a:ext cx="2470150" cy="354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app.use(express.json()); </a:t>
            </a:r>
            <a:r>
              <a:rPr sz="10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app.use(express.static(</a:t>
            </a:r>
            <a:r>
              <a:rPr sz="1000" u="sng" spc="450" dirty="0">
                <a:solidFill>
                  <a:srgbClr val="D4D4D4"/>
                </a:solidFill>
                <a:uFill>
                  <a:solidFill>
                    <a:srgbClr val="D3D3D3"/>
                  </a:solidFill>
                </a:u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dirname));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25980" y="1937468"/>
            <a:ext cx="2224405" cy="415925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29209" rIns="0" bIns="0" rtlCol="0">
            <a:spAutoFit/>
          </a:bodyPr>
          <a:lstStyle/>
          <a:p>
            <a:pPr marL="29845" marR="160020">
              <a:lnSpc>
                <a:spcPct val="108000"/>
              </a:lnSpc>
              <a:spcBef>
                <a:spcPts val="230"/>
              </a:spcBef>
            </a:pP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 Use API routes </a:t>
            </a:r>
            <a:r>
              <a:rPr sz="10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app.use(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'/japi'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jokeRouter);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43759" y="2435859"/>
            <a:ext cx="35179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1445">
              <a:lnSpc>
                <a:spcPct val="116000"/>
              </a:lnSpc>
              <a:spcBef>
                <a:spcPts val="100"/>
              </a:spcBef>
            </a:pP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0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Entry</a:t>
            </a:r>
            <a:r>
              <a:rPr sz="10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point</a:t>
            </a:r>
            <a:r>
              <a:rPr sz="10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0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0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web</a:t>
            </a:r>
            <a:r>
              <a:rPr sz="10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app </a:t>
            </a:r>
            <a:r>
              <a:rPr sz="1000" spc="-53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app.get(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'/'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0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(req,</a:t>
            </a:r>
            <a:r>
              <a:rPr sz="1000" spc="-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res)</a:t>
            </a:r>
            <a:r>
              <a:rPr sz="10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0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2921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res.sendFile(</a:t>
            </a:r>
            <a:r>
              <a:rPr sz="1000" u="sng" spc="500" dirty="0">
                <a:solidFill>
                  <a:srgbClr val="D4D4D4"/>
                </a:solidFill>
                <a:uFill>
                  <a:solidFill>
                    <a:srgbClr val="D3D3D3"/>
                  </a:solidFill>
                </a:u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dirname</a:t>
            </a:r>
            <a:r>
              <a:rPr sz="10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10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'/views/index.html'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43759" y="3274059"/>
            <a:ext cx="4636770" cy="255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009265">
              <a:lnSpc>
                <a:spcPct val="116000"/>
              </a:lnSpc>
              <a:spcBef>
                <a:spcPts val="100"/>
              </a:spcBef>
            </a:pP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 404 route </a:t>
            </a:r>
            <a:r>
              <a:rPr sz="10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app.use((req,</a:t>
            </a:r>
            <a:r>
              <a:rPr sz="1000" spc="-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res)</a:t>
            </a:r>
            <a:r>
              <a:rPr sz="10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0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524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res.status(</a:t>
            </a:r>
            <a:r>
              <a:rPr sz="1000" dirty="0">
                <a:solidFill>
                  <a:srgbClr val="B5CEA8"/>
                </a:solidFill>
                <a:latin typeface="Consolas" panose="020B0609020204030204"/>
                <a:cs typeface="Consolas" panose="020B0609020204030204"/>
              </a:rPr>
              <a:t>404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).send(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292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&lt;html&gt;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4318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&lt;head&gt;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&lt;title&gt;Page</a:t>
            </a:r>
            <a:r>
              <a:rPr sz="10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1000" spc="-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Found&lt;/title&gt;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431800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&lt;/head&gt;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4318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&lt;body&gt;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&lt;h1&gt;The</a:t>
            </a:r>
            <a:r>
              <a:rPr sz="10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page</a:t>
            </a:r>
            <a:r>
              <a:rPr sz="10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you</a:t>
            </a:r>
            <a:r>
              <a:rPr sz="10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are</a:t>
            </a:r>
            <a:r>
              <a:rPr sz="10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trying</a:t>
            </a:r>
            <a:r>
              <a:rPr sz="10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0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access</a:t>
            </a:r>
            <a:r>
              <a:rPr sz="10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does</a:t>
            </a:r>
            <a:r>
              <a:rPr sz="10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not</a:t>
            </a:r>
            <a:r>
              <a:rPr sz="1000" spc="-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exist.&lt;/h1&gt;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&lt;p&gt;Enjoy</a:t>
            </a:r>
            <a:r>
              <a:rPr sz="10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some</a:t>
            </a:r>
            <a:r>
              <a:rPr sz="10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0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by</a:t>
            </a:r>
            <a:r>
              <a:rPr sz="10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going</a:t>
            </a:r>
            <a:r>
              <a:rPr sz="10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0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the:&lt;/p&gt;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5715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&lt;p&gt;Dad</a:t>
            </a:r>
            <a:r>
              <a:rPr sz="10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0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&lt;a</a:t>
            </a:r>
            <a:r>
              <a:rPr sz="10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href="/"&gt;HOME&lt;/a&gt;.&lt;/p&gt;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431800">
              <a:lnSpc>
                <a:spcPct val="100000"/>
              </a:lnSpc>
              <a:spcBef>
                <a:spcPts val="195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&lt;/body&gt;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292100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&lt;/html&gt;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3759" y="5974588"/>
            <a:ext cx="316865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71930">
              <a:lnSpc>
                <a:spcPct val="110000"/>
              </a:lnSpc>
              <a:spcBef>
                <a:spcPts val="100"/>
              </a:spcBef>
            </a:pPr>
            <a:r>
              <a:rPr sz="10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 Start the Server </a:t>
            </a:r>
            <a:r>
              <a:rPr sz="10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app.listen(port,</a:t>
            </a:r>
            <a:r>
              <a:rPr sz="1000" spc="-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()</a:t>
            </a:r>
            <a:r>
              <a:rPr sz="10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0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292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console.log(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'Server</a:t>
            </a:r>
            <a:r>
              <a:rPr sz="10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started</a:t>
            </a:r>
            <a:r>
              <a:rPr sz="10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on</a:t>
            </a:r>
            <a:r>
              <a:rPr sz="10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port</a:t>
            </a:r>
            <a:r>
              <a:rPr sz="10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0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80'</a:t>
            </a:r>
            <a:r>
              <a:rPr sz="10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000">
              <a:latin typeface="Consolas" panose="020B0609020204030204"/>
              <a:cs typeface="Consolas" panose="020B0609020204030204"/>
            </a:endParaRPr>
          </a:p>
          <a:p>
            <a:pPr marL="152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85777" y="41655"/>
            <a:ext cx="8756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5" dirty="0">
                <a:solidFill>
                  <a:srgbClr val="FFFFFF"/>
                </a:solidFill>
              </a:rPr>
              <a:t>index.js</a:t>
            </a:r>
            <a:endParaRPr sz="1900"/>
          </a:p>
        </p:txBody>
      </p:sp>
      <p:sp>
        <p:nvSpPr>
          <p:cNvPr id="13" name="object 13"/>
          <p:cNvSpPr txBox="1"/>
          <p:nvPr/>
        </p:nvSpPr>
        <p:spPr>
          <a:xfrm>
            <a:off x="517590" y="2912364"/>
            <a:ext cx="2871470" cy="94615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 marR="5080">
              <a:lnSpc>
                <a:spcPts val="3410"/>
              </a:lnSpc>
              <a:spcBef>
                <a:spcPts val="570"/>
              </a:spcBef>
            </a:pPr>
            <a:r>
              <a:rPr sz="32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Connecting</a:t>
            </a:r>
            <a:r>
              <a:rPr sz="3200" b="1" spc="-1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b="1" spc="-8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1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b="1" spc="-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REST</a:t>
            </a:r>
            <a:r>
              <a:rPr sz="3200" b="1" spc="-5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199" y="1531619"/>
            <a:ext cx="5636895" cy="471043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 Function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new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joke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09550" marR="694690" indent="-196850">
              <a:lnSpc>
                <a:spcPts val="1900"/>
              </a:lnSpc>
            </a:pP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async</a:t>
            </a:r>
            <a:r>
              <a:rPr sz="1400" spc="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400" spc="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addJoke(question,</a:t>
            </a:r>
            <a:r>
              <a:rPr sz="1400" spc="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answer,</a:t>
            </a:r>
            <a:r>
              <a:rPr sz="1400" spc="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rating)</a:t>
            </a:r>
            <a:r>
              <a:rPr sz="14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400" spc="-75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try</a:t>
            </a:r>
            <a:r>
              <a:rPr sz="14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400" spc="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response</a:t>
            </a:r>
            <a:r>
              <a:rPr sz="14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4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await</a:t>
            </a:r>
            <a:r>
              <a:rPr sz="1400" spc="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fetch(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'/japi/jokes'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03250" marR="3549650">
              <a:lnSpc>
                <a:spcPct val="107000"/>
              </a:lnSpc>
              <a:spcBef>
                <a:spcPts val="9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method:</a:t>
            </a:r>
            <a:r>
              <a:rPr sz="1400" spc="-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'POST'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400" spc="-75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headers:</a:t>
            </a:r>
            <a:r>
              <a:rPr sz="14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80010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'Content-Type'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400" spc="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'application/json'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},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body:</a:t>
            </a:r>
            <a:r>
              <a:rPr sz="14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JSON.stringify({</a:t>
            </a:r>
            <a:r>
              <a:rPr sz="14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question,</a:t>
            </a:r>
            <a:r>
              <a:rPr sz="14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answer,</a:t>
            </a:r>
            <a:r>
              <a:rPr sz="1400" spc="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rating</a:t>
            </a:r>
            <a:r>
              <a:rPr sz="14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}),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400" spc="-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(response.ok)</a:t>
            </a:r>
            <a:r>
              <a:rPr sz="14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alert(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'Joke</a:t>
            </a:r>
            <a:r>
              <a:rPr sz="140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added</a:t>
            </a:r>
            <a:r>
              <a:rPr sz="140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successfully!'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4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4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alert(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'Failed</a:t>
            </a:r>
            <a:r>
              <a:rPr sz="14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400" spc="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add</a:t>
            </a:r>
            <a:r>
              <a:rPr sz="14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joke.'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6400" marR="3352165" indent="-196850">
              <a:lnSpc>
                <a:spcPct val="107000"/>
              </a:lnSpc>
              <a:spcBef>
                <a:spcPts val="9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catch</a:t>
            </a:r>
            <a:r>
              <a:rPr sz="14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(error) { </a:t>
            </a: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console.log(error);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095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27400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solidFill>
                  <a:srgbClr val="FFFFFF"/>
                </a:solidFill>
              </a:rPr>
              <a:t>Create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a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Joke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199" y="3181604"/>
            <a:ext cx="5241925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35100">
              <a:lnSpc>
                <a:spcPct val="112000"/>
              </a:lnSpc>
              <a:spcBef>
                <a:spcPts val="100"/>
              </a:spcBef>
            </a:pP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200" spc="4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spc="4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single</a:t>
            </a:r>
            <a:r>
              <a:rPr sz="1200" spc="4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joke </a:t>
            </a:r>
            <a:r>
              <a:rPr sz="12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router.get(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'/japi/jokes/:id'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(req,</a:t>
            </a:r>
            <a:r>
              <a:rPr sz="12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res)</a:t>
            </a:r>
            <a:r>
              <a:rPr sz="12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80975" marR="5080">
              <a:lnSpc>
                <a:spcPct val="103000"/>
              </a:lnSpc>
              <a:spcBef>
                <a:spcPts val="120"/>
              </a:spcBef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let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sql =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`SELECT * FROM jokes WHERE id =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req.params.id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db.query(sql, (err, result)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 marR="3285490">
              <a:lnSpc>
                <a:spcPct val="110000"/>
              </a:lnSpc>
              <a:spcBef>
                <a:spcPts val="20"/>
              </a:spcBef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2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(err)</a:t>
            </a:r>
            <a:r>
              <a:rPr sz="12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throw</a:t>
            </a:r>
            <a:r>
              <a:rPr sz="12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err;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res.send(result);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8097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52114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</a:rPr>
              <a:t>Read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(Display)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15" dirty="0">
                <a:solidFill>
                  <a:srgbClr val="FFFFFF"/>
                </a:solidFill>
              </a:rPr>
              <a:t>Single</a:t>
            </a:r>
            <a:r>
              <a:rPr sz="3200" spc="-6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Joke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199" y="1773428"/>
            <a:ext cx="8271509" cy="4460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56885">
              <a:lnSpc>
                <a:spcPct val="112000"/>
              </a:lnSpc>
              <a:spcBef>
                <a:spcPts val="100"/>
              </a:spcBef>
            </a:pP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 Function to display all jokes </a:t>
            </a:r>
            <a:r>
              <a:rPr sz="1200" spc="-65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200" spc="-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displayJokes()</a:t>
            </a:r>
            <a:r>
              <a:rPr sz="12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fetch(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'/japi/jokes'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.then(response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response.json())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.then(data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685800" marR="3034030">
              <a:lnSpc>
                <a:spcPts val="1610"/>
              </a:lnSpc>
              <a:spcBef>
                <a:spcPts val="60"/>
              </a:spcBef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jokeList = document.getElementById(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'joke-list'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jokeList.innerHTML =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400">
              <a:latin typeface="Consolas" panose="020B0609020204030204"/>
              <a:cs typeface="Consolas" panose="020B0609020204030204"/>
            </a:endParaRPr>
          </a:p>
          <a:p>
            <a:pPr marL="685800">
              <a:lnSpc>
                <a:spcPct val="100000"/>
              </a:lnSpc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data.forEach(joke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853440">
              <a:lnSpc>
                <a:spcPct val="100000"/>
              </a:lnSpc>
              <a:spcBef>
                <a:spcPts val="75"/>
              </a:spcBef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2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listItem</a:t>
            </a:r>
            <a:r>
              <a:rPr sz="12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document.createElement(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'li'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853440" marR="4128135">
              <a:lnSpc>
                <a:spcPct val="110000"/>
              </a:lnSpc>
              <a:spcBef>
                <a:spcPts val="2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listItem.className =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'list-group-item'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listItem.innerHTML</a:t>
            </a:r>
            <a:r>
              <a:rPr sz="12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&lt;strong&gt;Question:&lt;/strong&gt;</a:t>
            </a:r>
            <a:r>
              <a:rPr sz="1200" spc="-7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joke.question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&lt;br&gt;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&lt;strong&gt;Answer:&lt;/strong&gt;</a:t>
            </a:r>
            <a:r>
              <a:rPr sz="1200" spc="-10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joke.answer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&lt;br&gt;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&lt;strong&gt;Rating:&lt;/strong&gt;</a:t>
            </a:r>
            <a:r>
              <a:rPr sz="1200" spc="-10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joke.rating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&lt;br&gt;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70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&lt;button</a:t>
            </a:r>
            <a:r>
              <a:rPr sz="12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class="btn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btn-sm</a:t>
            </a:r>
            <a:r>
              <a:rPr sz="12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btn-primary"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onclick="editJoke(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joke.id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)"&gt;Edit&lt;/button&gt;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02235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&lt;button</a:t>
            </a:r>
            <a:r>
              <a:rPr sz="12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class="btn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btn-sm</a:t>
            </a:r>
            <a:r>
              <a:rPr sz="12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btn-danger"</a:t>
            </a:r>
            <a:r>
              <a:rPr sz="1200" spc="-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onclick="deleteJoke(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joke.id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)"&gt;Delete&lt;/button&gt;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853440" marR="4800600">
              <a:lnSpc>
                <a:spcPct val="112000"/>
              </a:lnSpc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sz="12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jokeList.appendChild(listItem);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68580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.catch(error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console.log(error));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4702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solidFill>
                  <a:srgbClr val="FFFFFF"/>
                </a:solidFill>
              </a:rPr>
              <a:t>Read</a:t>
            </a:r>
            <a:r>
              <a:rPr sz="3200" spc="-50" dirty="0">
                <a:solidFill>
                  <a:srgbClr val="FFFFFF"/>
                </a:solidFill>
              </a:rPr>
              <a:t> </a:t>
            </a:r>
            <a:r>
              <a:rPr sz="3200" spc="5" dirty="0">
                <a:solidFill>
                  <a:srgbClr val="FFFFFF"/>
                </a:solidFill>
              </a:rPr>
              <a:t>(Display)</a:t>
            </a:r>
            <a:r>
              <a:rPr sz="3200" spc="-55" dirty="0">
                <a:solidFill>
                  <a:srgbClr val="FFFFFF"/>
                </a:solidFill>
              </a:rPr>
              <a:t> </a:t>
            </a:r>
            <a:r>
              <a:rPr sz="3200" spc="-70" dirty="0">
                <a:solidFill>
                  <a:srgbClr val="FFFFFF"/>
                </a:solidFill>
              </a:rPr>
              <a:t>All</a:t>
            </a:r>
            <a:r>
              <a:rPr sz="3200" spc="-60" dirty="0">
                <a:solidFill>
                  <a:srgbClr val="FFFFFF"/>
                </a:solidFill>
              </a:rPr>
              <a:t> </a:t>
            </a:r>
            <a:r>
              <a:rPr sz="3200" spc="-25" dirty="0">
                <a:solidFill>
                  <a:srgbClr val="FFFFFF"/>
                </a:solidFill>
              </a:rPr>
              <a:t>Jokes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0199" y="1276603"/>
            <a:ext cx="4905375" cy="525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975" marR="2696845" indent="-168275">
              <a:lnSpc>
                <a:spcPct val="110000"/>
              </a:lnSpc>
              <a:spcBef>
                <a:spcPts val="100"/>
              </a:spcBef>
            </a:pP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2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2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2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edit</a:t>
            </a:r>
            <a:r>
              <a:rPr sz="12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2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joke </a:t>
            </a:r>
            <a:r>
              <a:rPr sz="1200" spc="-64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2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editJoke(id)</a:t>
            </a:r>
            <a:r>
              <a:rPr sz="12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 marR="5080">
              <a:lnSpc>
                <a:spcPct val="108000"/>
              </a:lnSpc>
              <a:spcBef>
                <a:spcPts val="60"/>
              </a:spcBef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newQuestion = prompt(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'Enter the new </a:t>
            </a:r>
            <a:r>
              <a:rPr sz="12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question:'</a:t>
            </a:r>
            <a:r>
              <a:rPr sz="12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newAnswer = prompt(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'Enter the new </a:t>
            </a:r>
            <a:r>
              <a:rPr sz="12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answer:'</a:t>
            </a:r>
            <a:r>
              <a:rPr sz="12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2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newRating = prompt(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'Enter the new </a:t>
            </a:r>
            <a:r>
              <a:rPr sz="1200" spc="-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rating:'</a:t>
            </a:r>
            <a:r>
              <a:rPr sz="12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L="517525" marR="2529205" indent="-168275">
              <a:lnSpc>
                <a:spcPct val="109000"/>
              </a:lnSpc>
            </a:pP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2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200" spc="65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200" spc="66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2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question:</a:t>
            </a:r>
            <a:r>
              <a:rPr sz="1200" spc="-9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newQuestion,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answer: newAnswer, </a:t>
            </a:r>
            <a:r>
              <a:rPr sz="12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rating:</a:t>
            </a:r>
            <a:r>
              <a:rPr sz="12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newRating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350">
              <a:latin typeface="Consolas" panose="020B0609020204030204"/>
              <a:cs typeface="Consolas" panose="020B0609020204030204"/>
            </a:endParaRPr>
          </a:p>
          <a:p>
            <a:pPr marL="517525" marR="2192655" indent="-168275">
              <a:lnSpc>
                <a:spcPct val="112000"/>
              </a:lnSpc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fetch(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`/japi/jokes/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200" spc="-8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200" spc="-64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method:</a:t>
            </a:r>
            <a:r>
              <a:rPr sz="12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'PUT'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headers:</a:t>
            </a:r>
            <a:r>
              <a:rPr sz="1200" spc="-6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685800">
              <a:lnSpc>
                <a:spcPct val="100000"/>
              </a:lnSpc>
              <a:spcBef>
                <a:spcPts val="50"/>
              </a:spcBef>
            </a:pP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'Content-Type'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:</a:t>
            </a:r>
            <a:r>
              <a:rPr sz="1200" spc="-6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'application/json'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},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body:</a:t>
            </a:r>
            <a:r>
              <a:rPr sz="12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JSON.stringify(joke)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349250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.then(response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response.text())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685800" marR="2949575" indent="-168275">
              <a:lnSpc>
                <a:spcPct val="108000"/>
              </a:lnSpc>
              <a:spcBef>
                <a:spcPts val="2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.then(data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2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alert(data); </a:t>
            </a:r>
            <a:r>
              <a:rPr sz="12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displayJokes();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517525">
              <a:lnSpc>
                <a:spcPct val="100000"/>
              </a:lnSpc>
              <a:spcBef>
                <a:spcPts val="170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.catch(error</a:t>
            </a:r>
            <a:r>
              <a:rPr sz="12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2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console.log(error));</a:t>
            </a:r>
            <a:endParaRPr sz="1200">
              <a:latin typeface="Consolas" panose="020B0609020204030204"/>
              <a:cs typeface="Consolas" panose="020B0609020204030204"/>
            </a:endParaRPr>
          </a:p>
          <a:p>
            <a:pPr marL="180975">
              <a:lnSpc>
                <a:spcPct val="100000"/>
              </a:lnSpc>
              <a:spcBef>
                <a:spcPts val="165"/>
              </a:spcBef>
            </a:pPr>
            <a:r>
              <a:rPr sz="12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2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22015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60" dirty="0">
                <a:solidFill>
                  <a:srgbClr val="FFFFFF"/>
                </a:solidFill>
              </a:rPr>
              <a:t>Edit</a:t>
            </a:r>
            <a:r>
              <a:rPr sz="3200" spc="-90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a</a:t>
            </a:r>
            <a:r>
              <a:rPr sz="3200" spc="-90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Joke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87050" y="2235707"/>
            <a:ext cx="6127750" cy="3302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49625">
              <a:lnSpc>
                <a:spcPct val="107000"/>
              </a:lnSpc>
              <a:spcBef>
                <a:spcPts val="100"/>
              </a:spcBef>
            </a:pP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 Function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delete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joke </a:t>
            </a:r>
            <a:r>
              <a:rPr sz="1400" spc="-75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4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deleteJoke(id)</a:t>
            </a:r>
            <a:r>
              <a:rPr sz="14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6400" marR="5080" indent="-196850">
              <a:lnSpc>
                <a:spcPct val="107000"/>
              </a:lnSpc>
              <a:spcBef>
                <a:spcPts val="95"/>
              </a:spcBef>
            </a:pP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1400" spc="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(confirm(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'Are</a:t>
            </a:r>
            <a:r>
              <a:rPr sz="14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you</a:t>
            </a:r>
            <a:r>
              <a:rPr sz="14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sure</a:t>
            </a:r>
            <a:r>
              <a:rPr sz="1400" spc="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you</a:t>
            </a:r>
            <a:r>
              <a:rPr sz="14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want</a:t>
            </a:r>
            <a:r>
              <a:rPr sz="14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400" spc="1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delete</a:t>
            </a:r>
            <a:r>
              <a:rPr sz="14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this</a:t>
            </a:r>
            <a:r>
              <a:rPr sz="14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joke?'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))</a:t>
            </a:r>
            <a:r>
              <a:rPr sz="14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400" spc="-75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fetch(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`/japi/jokes/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method:</a:t>
            </a:r>
            <a:r>
              <a:rPr sz="1400" spc="-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'DELETE'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  <a:spcBef>
                <a:spcPts val="2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.then(response</a:t>
            </a:r>
            <a:r>
              <a:rPr sz="14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400" spc="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response.text())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800100" indent="-19685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.then(data</a:t>
            </a:r>
            <a:r>
              <a:rPr sz="1400" spc="-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400" spc="-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800100" marR="3843020">
              <a:lnSpc>
                <a:spcPct val="107000"/>
              </a:lnSpc>
              <a:spcBef>
                <a:spcPts val="95"/>
              </a:spcBef>
            </a:pP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alert(data); </a:t>
            </a:r>
            <a:r>
              <a:rPr sz="14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displayJoke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s</a:t>
            </a: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();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  <a:spcBef>
                <a:spcPts val="240"/>
              </a:spcBef>
            </a:pP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60325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.catch(error</a:t>
            </a:r>
            <a:r>
              <a:rPr sz="1400" spc="-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4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console.log(error));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208915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4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4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26936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90" dirty="0">
                <a:solidFill>
                  <a:srgbClr val="FFFFFF"/>
                </a:solidFill>
              </a:rPr>
              <a:t>Delete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a</a:t>
            </a:r>
            <a:r>
              <a:rPr sz="3200" spc="-75" dirty="0">
                <a:solidFill>
                  <a:srgbClr val="FFFFFF"/>
                </a:solidFill>
              </a:rPr>
              <a:t> </a:t>
            </a:r>
            <a:r>
              <a:rPr sz="3200" spc="10" dirty="0">
                <a:solidFill>
                  <a:srgbClr val="FFFFFF"/>
                </a:solidFill>
              </a:rPr>
              <a:t>Joke</a:t>
            </a:r>
            <a:endParaRPr sz="3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22252" y="3224276"/>
            <a:ext cx="3637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Demo:</a:t>
            </a:r>
            <a:r>
              <a:rPr sz="2400" b="1" spc="-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Running</a:t>
            </a:r>
            <a:r>
              <a:rPr sz="2400" b="1" spc="-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400" b="1" spc="-6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70854" y="1968500"/>
            <a:ext cx="10941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De</a:t>
            </a:r>
            <a:r>
              <a:rPr sz="3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1267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7490" y="1898396"/>
            <a:ext cx="616267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445">
              <a:lnSpc>
                <a:spcPct val="101000"/>
              </a:lnSpc>
              <a:spcBef>
                <a:spcPts val="75"/>
              </a:spcBef>
            </a:pPr>
            <a:r>
              <a:rPr sz="2400" spc="20" dirty="0">
                <a:solidFill>
                  <a:srgbClr val="FF1675"/>
                </a:solidFill>
              </a:rPr>
              <a:t>Connecting</a:t>
            </a:r>
            <a:r>
              <a:rPr sz="2400" spc="-50" dirty="0">
                <a:solidFill>
                  <a:srgbClr val="FF1675"/>
                </a:solidFill>
              </a:rPr>
              <a:t> </a:t>
            </a:r>
            <a:r>
              <a:rPr sz="2400" spc="-20" dirty="0">
                <a:solidFill>
                  <a:srgbClr val="FF1675"/>
                </a:solidFill>
              </a:rPr>
              <a:t>our</a:t>
            </a:r>
            <a:r>
              <a:rPr sz="2400" spc="-50" dirty="0">
                <a:solidFill>
                  <a:srgbClr val="FF1675"/>
                </a:solidFill>
              </a:rPr>
              <a:t> </a:t>
            </a:r>
            <a:r>
              <a:rPr sz="2400" spc="-55" dirty="0">
                <a:solidFill>
                  <a:srgbClr val="FF1675"/>
                </a:solidFill>
              </a:rPr>
              <a:t>Back</a:t>
            </a:r>
            <a:r>
              <a:rPr sz="2400" spc="-50" dirty="0">
                <a:solidFill>
                  <a:srgbClr val="FF1675"/>
                </a:solidFill>
              </a:rPr>
              <a:t> </a:t>
            </a:r>
            <a:r>
              <a:rPr sz="2400" spc="-35" dirty="0">
                <a:solidFill>
                  <a:srgbClr val="FF1675"/>
                </a:solidFill>
              </a:rPr>
              <a:t>End</a:t>
            </a:r>
            <a:r>
              <a:rPr sz="2400" spc="-45" dirty="0">
                <a:solidFill>
                  <a:srgbClr val="FF1675"/>
                </a:solidFill>
              </a:rPr>
              <a:t> </a:t>
            </a:r>
            <a:r>
              <a:rPr sz="2400" spc="-15" dirty="0">
                <a:solidFill>
                  <a:srgbClr val="FF1675"/>
                </a:solidFill>
              </a:rPr>
              <a:t>JavaScript</a:t>
            </a:r>
            <a:r>
              <a:rPr sz="2400" spc="-55" dirty="0">
                <a:solidFill>
                  <a:srgbClr val="FF1675"/>
                </a:solidFill>
              </a:rPr>
              <a:t> </a:t>
            </a:r>
            <a:r>
              <a:rPr sz="2400" spc="-125" dirty="0">
                <a:solidFill>
                  <a:srgbClr val="FF1675"/>
                </a:solidFill>
              </a:rPr>
              <a:t>REST </a:t>
            </a:r>
            <a:r>
              <a:rPr sz="2400" spc="-655" dirty="0">
                <a:solidFill>
                  <a:srgbClr val="FF1675"/>
                </a:solidFill>
              </a:rPr>
              <a:t> </a:t>
            </a:r>
            <a:r>
              <a:rPr sz="2400" spc="-75" dirty="0">
                <a:solidFill>
                  <a:srgbClr val="FF1675"/>
                </a:solidFill>
              </a:rPr>
              <a:t>API</a:t>
            </a:r>
            <a:r>
              <a:rPr sz="2400" spc="-55" dirty="0">
                <a:solidFill>
                  <a:srgbClr val="FF1675"/>
                </a:solidFill>
              </a:rPr>
              <a:t> </a:t>
            </a:r>
            <a:r>
              <a:rPr sz="2400" spc="45" dirty="0">
                <a:solidFill>
                  <a:srgbClr val="FF1675"/>
                </a:solidFill>
              </a:rPr>
              <a:t>to</a:t>
            </a:r>
            <a:r>
              <a:rPr sz="2400" spc="-50" dirty="0">
                <a:solidFill>
                  <a:srgbClr val="FF1675"/>
                </a:solidFill>
              </a:rPr>
              <a:t> </a:t>
            </a:r>
            <a:r>
              <a:rPr sz="2400" spc="-20" dirty="0">
                <a:solidFill>
                  <a:srgbClr val="FF1675"/>
                </a:solidFill>
              </a:rPr>
              <a:t>a</a:t>
            </a:r>
            <a:r>
              <a:rPr sz="2400" spc="-55" dirty="0">
                <a:solidFill>
                  <a:srgbClr val="FF1675"/>
                </a:solidFill>
              </a:rPr>
              <a:t> </a:t>
            </a:r>
            <a:r>
              <a:rPr sz="2400" spc="-15" dirty="0">
                <a:solidFill>
                  <a:srgbClr val="FF1675"/>
                </a:solidFill>
              </a:rPr>
              <a:t>Database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5317490" y="2861564"/>
            <a:ext cx="6123940" cy="20828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118110" indent="4445">
              <a:lnSpc>
                <a:spcPts val="2810"/>
              </a:lnSpc>
              <a:spcBef>
                <a:spcPts val="250"/>
              </a:spcBef>
            </a:pPr>
            <a:r>
              <a:rPr sz="2400" b="1" spc="-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Utilizing</a:t>
            </a:r>
            <a:r>
              <a:rPr sz="2400" b="1" spc="-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Event</a:t>
            </a:r>
            <a:r>
              <a:rPr sz="2400" b="1" spc="-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Handlers</a:t>
            </a:r>
            <a:r>
              <a:rPr sz="2400" b="1" spc="-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2400" b="1" spc="-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our</a:t>
            </a:r>
            <a:r>
              <a:rPr sz="24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2400" b="1" spc="-6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Web</a:t>
            </a:r>
            <a:r>
              <a:rPr sz="24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App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 indent="4445">
              <a:lnSpc>
                <a:spcPct val="101000"/>
              </a:lnSpc>
              <a:spcBef>
                <a:spcPts val="1715"/>
              </a:spcBef>
            </a:pPr>
            <a:r>
              <a:rPr sz="24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Building </a:t>
            </a:r>
            <a:r>
              <a:rPr sz="2400" b="1" spc="-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JavaScript </a:t>
            </a:r>
            <a:r>
              <a:rPr sz="24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Functions </a:t>
            </a:r>
            <a:r>
              <a:rPr sz="2400" b="1" spc="-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2400" b="1" spc="-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CRUD </a:t>
            </a:r>
            <a:r>
              <a:rPr sz="2400" b="1" spc="-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1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-17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8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&amp;</a:t>
            </a:r>
            <a:r>
              <a:rPr sz="24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nn</a:t>
            </a:r>
            <a:r>
              <a:rPr sz="2400" b="1" spc="7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400" b="1" spc="1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4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2400" b="1" spc="-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2400" b="1" spc="-3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14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24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24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1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9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400" b="1" spc="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2400" b="1" spc="-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1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1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o  </a:t>
            </a:r>
            <a:r>
              <a:rPr sz="2400" b="1" spc="6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th</a:t>
            </a:r>
            <a:r>
              <a:rPr sz="2400" b="1" spc="8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9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2400" b="1" spc="-9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2400" b="1" spc="-19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2400" b="1" spc="-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2400" b="1" spc="-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4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400" b="1" spc="-12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400" b="1" spc="2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2717" y="1968500"/>
            <a:ext cx="1770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0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3000" b="1" spc="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3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3000" b="1" spc="114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30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1267" cy="68579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317490" y="90931"/>
            <a:ext cx="29330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FF1675"/>
                </a:solidFill>
              </a:rPr>
              <a:t>In</a:t>
            </a:r>
            <a:r>
              <a:rPr sz="1800" spc="-60" dirty="0">
                <a:solidFill>
                  <a:srgbClr val="FF1675"/>
                </a:solidFill>
              </a:rPr>
              <a:t> </a:t>
            </a:r>
            <a:r>
              <a:rPr sz="1800" spc="-20" dirty="0">
                <a:solidFill>
                  <a:srgbClr val="FF1675"/>
                </a:solidFill>
              </a:rPr>
              <a:t>this</a:t>
            </a:r>
            <a:r>
              <a:rPr sz="1800" spc="-50" dirty="0">
                <a:solidFill>
                  <a:srgbClr val="FF1675"/>
                </a:solidFill>
              </a:rPr>
              <a:t> </a:t>
            </a:r>
            <a:r>
              <a:rPr sz="1800" spc="-5" dirty="0">
                <a:solidFill>
                  <a:srgbClr val="FF1675"/>
                </a:solidFill>
              </a:rPr>
              <a:t>module</a:t>
            </a:r>
            <a:r>
              <a:rPr sz="1800" spc="-50" dirty="0">
                <a:solidFill>
                  <a:srgbClr val="FF1675"/>
                </a:solidFill>
              </a:rPr>
              <a:t> </a:t>
            </a:r>
            <a:r>
              <a:rPr sz="1800" spc="30" dirty="0">
                <a:solidFill>
                  <a:srgbClr val="FF1675"/>
                </a:solidFill>
              </a:rPr>
              <a:t>we</a:t>
            </a:r>
            <a:r>
              <a:rPr sz="1800" spc="-50" dirty="0">
                <a:solidFill>
                  <a:srgbClr val="FF1675"/>
                </a:solidFill>
              </a:rPr>
              <a:t> </a:t>
            </a:r>
            <a:r>
              <a:rPr sz="1800" spc="-15" dirty="0">
                <a:solidFill>
                  <a:srgbClr val="FF1675"/>
                </a:solidFill>
              </a:rPr>
              <a:t>covered:</a:t>
            </a:r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5557520" y="375411"/>
            <a:ext cx="5560695" cy="242443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01625" indent="-288925">
              <a:lnSpc>
                <a:spcPct val="100000"/>
              </a:lnSpc>
              <a:spcBef>
                <a:spcPts val="675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z="1600" spc="1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Learned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5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about</a:t>
            </a:r>
            <a:r>
              <a:rPr sz="1600" spc="-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hosting</a:t>
            </a:r>
            <a:r>
              <a:rPr sz="1600" spc="-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options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301625" marR="5080" indent="-288925">
              <a:lnSpc>
                <a:spcPts val="1900"/>
              </a:lnSpc>
              <a:spcBef>
                <a:spcPts val="655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Reviewed</a:t>
            </a:r>
            <a:r>
              <a:rPr sz="1600" spc="-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600" spc="-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creating</a:t>
            </a:r>
            <a:r>
              <a:rPr sz="1600" spc="-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sz="1600" spc="-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database,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tables,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and </a:t>
            </a:r>
            <a:r>
              <a:rPr sz="1600" spc="-409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initial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data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301625" indent="-288925">
              <a:lnSpc>
                <a:spcPct val="100000"/>
              </a:lnSpc>
              <a:spcBef>
                <a:spcPts val="610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6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nn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600" spc="7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600" spc="1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600" spc="7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600" spc="-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600" spc="-7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600" spc="-18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600" spc="-7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600" spc="-8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600" spc="-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1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M</a:t>
            </a:r>
            <a:r>
              <a:rPr sz="1600" spc="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y</a:t>
            </a:r>
            <a:r>
              <a:rPr sz="1600" spc="-8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SQ</a:t>
            </a:r>
            <a:r>
              <a:rPr sz="1600" spc="-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L</a:t>
            </a:r>
            <a:r>
              <a:rPr sz="1600" spc="-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600" spc="-5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600" spc="1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600" spc="8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600" spc="-8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301625" indent="-288925">
              <a:lnSpc>
                <a:spcPct val="100000"/>
              </a:lnSpc>
              <a:spcBef>
                <a:spcPts val="575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60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nn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600" spc="7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sz="1600" spc="1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600" spc="7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600" spc="-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9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F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600" spc="1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n</a:t>
            </a:r>
            <a:r>
              <a:rPr sz="1600" spc="7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sz="1600" spc="-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1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u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sz="1600" spc="-7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sz="1600" spc="-18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sz="1600" spc="-7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sz="1600" spc="-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sz="1600" spc="-8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sz="1600" spc="-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I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301625" indent="-288925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z="1600" spc="1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Explored</a:t>
            </a:r>
            <a:r>
              <a:rPr sz="1600" spc="-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utilizing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Event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Handlers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sz="1600" spc="-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our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JavaScript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  <a:p>
            <a:pPr marL="301625" marR="174625" indent="-288925">
              <a:lnSpc>
                <a:spcPts val="1900"/>
              </a:lnSpc>
              <a:spcBef>
                <a:spcPts val="655"/>
              </a:spcBef>
              <a:buSzPct val="75000"/>
              <a:buFont typeface="Wingdings" panose="05000000000000000000"/>
              <a:buChar char=""/>
              <a:tabLst>
                <a:tab pos="300990" algn="l"/>
                <a:tab pos="301625" algn="l"/>
              </a:tabLst>
            </a:pPr>
            <a:r>
              <a:rPr sz="1600" spc="3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Updated</a:t>
            </a:r>
            <a:r>
              <a:rPr sz="1600" spc="-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our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HTML</a:t>
            </a:r>
            <a:r>
              <a:rPr sz="1600" spc="-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4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code</a:t>
            </a:r>
            <a:r>
              <a:rPr sz="1600" spc="-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sz="1600" spc="-2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built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JavaScript</a:t>
            </a:r>
            <a:r>
              <a:rPr sz="1600" spc="-2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sz="1600" spc="-3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-60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CRUD </a:t>
            </a:r>
            <a:r>
              <a:rPr sz="1600" spc="-409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sz="1600" spc="15" dirty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rPr>
              <a:t>operations</a:t>
            </a:r>
            <a:endParaRPr sz="160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18990">
              <a:lnSpc>
                <a:spcPct val="100000"/>
              </a:lnSpc>
              <a:spcBef>
                <a:spcPts val="745"/>
              </a:spcBef>
            </a:pPr>
            <a:r>
              <a:rPr spc="20" dirty="0"/>
              <a:t>W</a:t>
            </a:r>
            <a:r>
              <a:rPr spc="-15" dirty="0"/>
              <a:t>h</a:t>
            </a:r>
            <a:r>
              <a:rPr spc="-25" dirty="0"/>
              <a:t>y</a:t>
            </a:r>
            <a:r>
              <a:rPr spc="-40" dirty="0"/>
              <a:t> </a:t>
            </a:r>
            <a:r>
              <a:rPr spc="110" dirty="0"/>
              <a:t>t</a:t>
            </a:r>
            <a:r>
              <a:rPr spc="-15" dirty="0"/>
              <a:t>h</a:t>
            </a:r>
            <a:r>
              <a:rPr spc="-45" dirty="0"/>
              <a:t>i</a:t>
            </a:r>
            <a:r>
              <a:rPr spc="-130" dirty="0"/>
              <a:t>s</a:t>
            </a:r>
            <a:r>
              <a:rPr spc="-40" dirty="0"/>
              <a:t> </a:t>
            </a:r>
            <a:r>
              <a:rPr spc="-45" dirty="0"/>
              <a:t>i</a:t>
            </a:r>
            <a:r>
              <a:rPr spc="-130" dirty="0"/>
              <a:t>s</a:t>
            </a:r>
            <a:r>
              <a:rPr spc="-40" dirty="0"/>
              <a:t> </a:t>
            </a:r>
            <a:r>
              <a:rPr spc="-45" dirty="0"/>
              <a:t>im</a:t>
            </a:r>
            <a:r>
              <a:rPr spc="10" dirty="0"/>
              <a:t>p</a:t>
            </a:r>
            <a:r>
              <a:rPr spc="-15" dirty="0"/>
              <a:t>o</a:t>
            </a:r>
            <a:r>
              <a:rPr spc="45" dirty="0"/>
              <a:t>r</a:t>
            </a:r>
            <a:r>
              <a:rPr spc="10" dirty="0"/>
              <a:t>t</a:t>
            </a:r>
            <a:r>
              <a:rPr spc="-20" dirty="0"/>
              <a:t>a</a:t>
            </a:r>
            <a:r>
              <a:rPr spc="-15" dirty="0"/>
              <a:t>n</a:t>
            </a:r>
            <a:r>
              <a:rPr spc="110" dirty="0"/>
              <a:t>t</a:t>
            </a:r>
            <a:r>
              <a:rPr spc="-190" dirty="0"/>
              <a:t>:</a:t>
            </a:r>
            <a:r>
              <a:rPr spc="-165" dirty="0"/>
              <a:t>?</a:t>
            </a:r>
            <a:endParaRPr spc="-165" dirty="0"/>
          </a:p>
          <a:p>
            <a:pPr marL="4859020" marR="48895">
              <a:lnSpc>
                <a:spcPct val="100000"/>
              </a:lnSpc>
              <a:spcBef>
                <a:spcPts val="640"/>
              </a:spcBef>
            </a:pPr>
            <a:r>
              <a:rPr b="0" spc="45" dirty="0">
                <a:latin typeface="Microsoft Sans Serif" panose="020B0604020202020204"/>
                <a:cs typeface="Microsoft Sans Serif" panose="020B0604020202020204"/>
              </a:rPr>
              <a:t>Most </a:t>
            </a:r>
            <a:r>
              <a:rPr b="0" spc="40" dirty="0">
                <a:latin typeface="Microsoft Sans Serif" panose="020B0604020202020204"/>
                <a:cs typeface="Microsoft Sans Serif" panose="020B0604020202020204"/>
              </a:rPr>
              <a:t>web </a:t>
            </a:r>
            <a:r>
              <a:rPr b="0" spc="10" dirty="0">
                <a:latin typeface="Microsoft Sans Serif" panose="020B0604020202020204"/>
                <a:cs typeface="Microsoft Sans Serif" panose="020B0604020202020204"/>
              </a:rPr>
              <a:t>apps 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have </a:t>
            </a:r>
            <a:r>
              <a:rPr b="0" spc="30" dirty="0">
                <a:latin typeface="Microsoft Sans Serif" panose="020B0604020202020204"/>
                <a:cs typeface="Microsoft Sans Serif" panose="020B0604020202020204"/>
              </a:rPr>
              <a:t>data and </a:t>
            </a:r>
            <a:r>
              <a:rPr b="0" spc="40" dirty="0">
                <a:latin typeface="Microsoft Sans Serif" panose="020B0604020202020204"/>
                <a:cs typeface="Microsoft Sans Serif" panose="020B0604020202020204"/>
              </a:rPr>
              <a:t>therefore 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will </a:t>
            </a:r>
            <a:r>
              <a:rPr b="0" spc="40" dirty="0">
                <a:latin typeface="Microsoft Sans Serif" panose="020B0604020202020204"/>
                <a:cs typeface="Microsoft Sans Serif" panose="020B0604020202020204"/>
              </a:rPr>
              <a:t>need 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10" dirty="0"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20" dirty="0">
                <a:latin typeface="Microsoft Sans Serif" panose="020B0604020202020204"/>
                <a:cs typeface="Microsoft Sans Serif" panose="020B0604020202020204"/>
              </a:rPr>
              <a:t>store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80" dirty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5" dirty="0">
                <a:latin typeface="Microsoft Sans Serif" panose="020B0604020202020204"/>
                <a:cs typeface="Microsoft Sans Serif" panose="020B0604020202020204"/>
              </a:rPr>
              <a:t>data.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20" dirty="0">
                <a:latin typeface="Microsoft Sans Serif" panose="020B0604020202020204"/>
                <a:cs typeface="Microsoft Sans Serif" panose="020B0604020202020204"/>
              </a:rPr>
              <a:t>Its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50" dirty="0">
                <a:latin typeface="Microsoft Sans Serif" panose="020B0604020202020204"/>
                <a:cs typeface="Microsoft Sans Serif" panose="020B0604020202020204"/>
              </a:rPr>
              <a:t>important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15" dirty="0">
                <a:latin typeface="Microsoft Sans Serif" panose="020B0604020202020204"/>
                <a:cs typeface="Microsoft Sans Serif" panose="020B0604020202020204"/>
              </a:rPr>
              <a:t>know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b="0" spc="-45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work </a:t>
            </a:r>
            <a:r>
              <a:rPr b="0" spc="60" dirty="0"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databases </a:t>
            </a:r>
            <a:r>
              <a:rPr b="0" spc="-100" dirty="0">
                <a:latin typeface="Microsoft Sans Serif" panose="020B0604020202020204"/>
                <a:cs typeface="Microsoft Sans Serif" panose="020B0604020202020204"/>
              </a:rPr>
              <a:t>&amp; </a:t>
            </a:r>
            <a:r>
              <a:rPr b="0" spc="45" dirty="0"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b="0" spc="20" dirty="0">
                <a:latin typeface="Microsoft Sans Serif" panose="020B0604020202020204"/>
                <a:cs typeface="Microsoft Sans Serif" panose="020B0604020202020204"/>
              </a:rPr>
              <a:t>able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b="0" spc="60" dirty="0">
                <a:latin typeface="Microsoft Sans Serif" panose="020B0604020202020204"/>
                <a:cs typeface="Microsoft Sans Serif" panose="020B0604020202020204"/>
              </a:rPr>
              <a:t>connect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to </a:t>
            </a:r>
            <a:r>
              <a:rPr b="0" spc="55" dirty="0">
                <a:latin typeface="Microsoft Sans Serif" panose="020B0604020202020204"/>
                <a:cs typeface="Microsoft Sans Serif" panose="020B0604020202020204"/>
              </a:rPr>
              <a:t>them 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from </a:t>
            </a:r>
            <a:r>
              <a:rPr b="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15" dirty="0">
                <a:latin typeface="Microsoft Sans Serif" panose="020B0604020202020204"/>
                <a:cs typeface="Microsoft Sans Serif" panose="020B0604020202020204"/>
              </a:rPr>
              <a:t>JavaScript</a:t>
            </a:r>
            <a:r>
              <a:rPr b="0" spc="-4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code.</a:t>
            </a:r>
            <a:endParaRPr b="0" spc="5" dirty="0">
              <a:latin typeface="Microsoft Sans Serif" panose="020B0604020202020204"/>
              <a:cs typeface="Microsoft Sans Serif" panose="020B0604020202020204"/>
            </a:endParaRPr>
          </a:p>
          <a:p>
            <a:pPr marL="4859020" marR="5080">
              <a:lnSpc>
                <a:spcPct val="102000"/>
              </a:lnSpc>
              <a:spcBef>
                <a:spcPts val="480"/>
              </a:spcBef>
            </a:pPr>
            <a:r>
              <a:rPr b="0" spc="-50" dirty="0">
                <a:latin typeface="Microsoft Sans Serif" panose="020B0604020202020204"/>
                <a:cs typeface="Microsoft Sans Serif" panose="020B0604020202020204"/>
              </a:rPr>
              <a:t>Also, </a:t>
            </a:r>
            <a:r>
              <a:rPr b="0" spc="60" dirty="0">
                <a:latin typeface="Microsoft Sans Serif" panose="020B0604020202020204"/>
                <a:cs typeface="Microsoft Sans Serif" panose="020B0604020202020204"/>
              </a:rPr>
              <a:t>with 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most </a:t>
            </a:r>
            <a:r>
              <a:rPr b="0" spc="40" dirty="0">
                <a:latin typeface="Microsoft Sans Serif" panose="020B0604020202020204"/>
                <a:cs typeface="Microsoft Sans Serif" panose="020B0604020202020204"/>
              </a:rPr>
              <a:t>web </a:t>
            </a:r>
            <a:r>
              <a:rPr b="0" spc="10" dirty="0">
                <a:latin typeface="Microsoft Sans Serif" panose="020B0604020202020204"/>
                <a:cs typeface="Microsoft Sans Serif" panose="020B0604020202020204"/>
              </a:rPr>
              <a:t>apps </a:t>
            </a:r>
            <a:r>
              <a:rPr b="0" spc="65" dirty="0">
                <a:latin typeface="Microsoft Sans Serif" panose="020B0604020202020204"/>
                <a:cs typeface="Microsoft Sans Serif" panose="020B0604020202020204"/>
              </a:rPr>
              <a:t>they 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will </a:t>
            </a:r>
            <a:r>
              <a:rPr b="0" spc="45" dirty="0">
                <a:latin typeface="Microsoft Sans Serif" panose="020B0604020202020204"/>
                <a:cs typeface="Microsoft Sans Serif" panose="020B0604020202020204"/>
              </a:rPr>
              <a:t>be </a:t>
            </a:r>
            <a:r>
              <a:rPr b="0" spc="40" dirty="0">
                <a:latin typeface="Microsoft Sans Serif" panose="020B0604020202020204"/>
                <a:cs typeface="Microsoft Sans Serif" panose="020B0604020202020204"/>
              </a:rPr>
              <a:t>split </a:t>
            </a:r>
            <a:r>
              <a:rPr b="0" spc="50" dirty="0">
                <a:latin typeface="Microsoft Sans Serif" panose="020B0604020202020204"/>
                <a:cs typeface="Microsoft Sans Serif" panose="020B0604020202020204"/>
              </a:rPr>
              <a:t>into </a:t>
            </a:r>
            <a:r>
              <a:rPr b="0" spc="45" dirty="0">
                <a:latin typeface="Microsoft Sans Serif" panose="020B0604020202020204"/>
                <a:cs typeface="Microsoft Sans Serif" panose="020B0604020202020204"/>
              </a:rPr>
              <a:t>multiple </a:t>
            </a:r>
            <a:r>
              <a:rPr b="0" spc="5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5" dirty="0">
                <a:latin typeface="Microsoft Sans Serif" panose="020B0604020202020204"/>
                <a:cs typeface="Microsoft Sans Serif" panose="020B0604020202020204"/>
              </a:rPr>
              <a:t>services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via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130" dirty="0">
                <a:latin typeface="Microsoft Sans Serif" panose="020B0604020202020204"/>
                <a:cs typeface="Microsoft Sans Serif" panose="020B0604020202020204"/>
              </a:rPr>
              <a:t>REST</a:t>
            </a:r>
            <a:r>
              <a:rPr b="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60" dirty="0">
                <a:latin typeface="Microsoft Sans Serif" panose="020B0604020202020204"/>
                <a:cs typeface="Microsoft Sans Serif" panose="020B0604020202020204"/>
              </a:rPr>
              <a:t>API’s</a:t>
            </a:r>
            <a:r>
              <a:rPr b="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20" dirty="0">
                <a:latin typeface="Microsoft Sans Serif" panose="020B0604020202020204"/>
                <a:cs typeface="Microsoft Sans Serif" panose="020B0604020202020204"/>
              </a:rPr>
              <a:t>its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50" dirty="0">
                <a:latin typeface="Microsoft Sans Serif" panose="020B0604020202020204"/>
                <a:cs typeface="Microsoft Sans Serif" panose="020B0604020202020204"/>
              </a:rPr>
              <a:t>important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b="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15" dirty="0">
                <a:latin typeface="Microsoft Sans Serif" panose="020B0604020202020204"/>
                <a:cs typeface="Microsoft Sans Serif" panose="020B0604020202020204"/>
              </a:rPr>
              <a:t>know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how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10" dirty="0">
                <a:latin typeface="Microsoft Sans Serif" panose="020B0604020202020204"/>
                <a:cs typeface="Microsoft Sans Serif" panose="020B0604020202020204"/>
              </a:rPr>
              <a:t>work </a:t>
            </a:r>
            <a:r>
              <a:rPr b="0" spc="-459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16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5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155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-80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-204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8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8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7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b="0" spc="-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-8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160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55" dirty="0">
                <a:latin typeface="Microsoft Sans Serif" panose="020B0604020202020204"/>
                <a:cs typeface="Microsoft Sans Serif" panose="020B0604020202020204"/>
              </a:rPr>
              <a:t>h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dirty="0">
                <a:latin typeface="Microsoft Sans Serif" panose="020B0604020202020204"/>
                <a:cs typeface="Microsoft Sans Serif" panose="020B0604020202020204"/>
              </a:rPr>
              <a:t>J</a:t>
            </a:r>
            <a:r>
              <a:rPr b="0" spc="-1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v</a:t>
            </a:r>
            <a:r>
              <a:rPr b="0" spc="-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65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50" dirty="0">
                <a:latin typeface="Microsoft Sans Serif" panose="020B0604020202020204"/>
                <a:cs typeface="Microsoft Sans Serif" panose="020B0604020202020204"/>
              </a:rPr>
              <a:t>c</a:t>
            </a:r>
            <a:r>
              <a:rPr b="0" spc="20" dirty="0">
                <a:latin typeface="Microsoft Sans Serif" panose="020B0604020202020204"/>
                <a:cs typeface="Microsoft Sans Serif" panose="020B0604020202020204"/>
              </a:rPr>
              <a:t>r</a:t>
            </a:r>
            <a:r>
              <a:rPr b="0" spc="10" dirty="0">
                <a:latin typeface="Microsoft Sans Serif" panose="020B0604020202020204"/>
                <a:cs typeface="Microsoft Sans Serif" panose="020B0604020202020204"/>
              </a:rPr>
              <a:t>i</a:t>
            </a:r>
            <a:r>
              <a:rPr b="0" spc="8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b="0" spc="165" dirty="0">
                <a:latin typeface="Microsoft Sans Serif" panose="020B0604020202020204"/>
                <a:cs typeface="Microsoft Sans Serif" panose="020B0604020202020204"/>
              </a:rPr>
              <a:t>t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80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40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-8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85" dirty="0">
                <a:latin typeface="Microsoft Sans Serif" panose="020B0604020202020204"/>
                <a:cs typeface="Microsoft Sans Serif" panose="020B0604020202020204"/>
              </a:rPr>
              <a:t>d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10" dirty="0">
                <a:latin typeface="Microsoft Sans Serif" panose="020B0604020202020204"/>
                <a:cs typeface="Microsoft Sans Serif" panose="020B0604020202020204"/>
              </a:rPr>
              <a:t>w</a:t>
            </a:r>
            <a:r>
              <a:rPr b="0" spc="15" dirty="0">
                <a:latin typeface="Microsoft Sans Serif" panose="020B0604020202020204"/>
                <a:cs typeface="Microsoft Sans Serif" panose="020B0604020202020204"/>
              </a:rPr>
              <a:t>e</a:t>
            </a:r>
            <a:r>
              <a:rPr b="0" spc="85" dirty="0">
                <a:latin typeface="Microsoft Sans Serif" panose="020B0604020202020204"/>
                <a:cs typeface="Microsoft Sans Serif" panose="020B0604020202020204"/>
              </a:rPr>
              <a:t>b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15" dirty="0">
                <a:latin typeface="Microsoft Sans Serif" panose="020B0604020202020204"/>
                <a:cs typeface="Microsoft Sans Serif" panose="020B0604020202020204"/>
              </a:rPr>
              <a:t>a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b="0" spc="85" dirty="0">
                <a:latin typeface="Microsoft Sans Serif" panose="020B0604020202020204"/>
                <a:cs typeface="Microsoft Sans Serif" panose="020B0604020202020204"/>
              </a:rPr>
              <a:t>p</a:t>
            </a:r>
            <a:r>
              <a:rPr b="0" spc="-80" dirty="0">
                <a:latin typeface="Microsoft Sans Serif" panose="020B0604020202020204"/>
                <a:cs typeface="Microsoft Sans Serif" panose="020B0604020202020204"/>
              </a:rPr>
              <a:t>s</a:t>
            </a:r>
            <a:r>
              <a:rPr b="0" spc="-150" dirty="0">
                <a:latin typeface="Microsoft Sans Serif" panose="020B0604020202020204"/>
                <a:cs typeface="Microsoft Sans Serif" panose="020B0604020202020204"/>
              </a:rPr>
              <a:t>.</a:t>
            </a:r>
            <a:endParaRPr b="0" spc="-150" dirty="0">
              <a:latin typeface="Microsoft Sans Serif" panose="020B0604020202020204"/>
              <a:cs typeface="Microsoft Sans Serif" panose="020B0604020202020204"/>
            </a:endParaRPr>
          </a:p>
          <a:p>
            <a:pPr marL="4859020" marR="197485">
              <a:lnSpc>
                <a:spcPct val="99000"/>
              </a:lnSpc>
              <a:spcBef>
                <a:spcPts val="540"/>
              </a:spcBef>
            </a:pPr>
            <a:r>
              <a:rPr b="0" spc="20" dirty="0">
                <a:latin typeface="Microsoft Sans Serif" panose="020B0604020202020204"/>
                <a:cs typeface="Microsoft Sans Serif" panose="020B0604020202020204"/>
              </a:rPr>
              <a:t>Once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you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a </a:t>
            </a:r>
            <a:r>
              <a:rPr b="0" spc="10" dirty="0">
                <a:latin typeface="Microsoft Sans Serif" panose="020B0604020202020204"/>
                <a:cs typeface="Microsoft Sans Serif" panose="020B0604020202020204"/>
              </a:rPr>
              <a:t>database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a </a:t>
            </a:r>
            <a:r>
              <a:rPr b="0" spc="-130" dirty="0">
                <a:latin typeface="Microsoft Sans Serif" panose="020B0604020202020204"/>
                <a:cs typeface="Microsoft Sans Serif" panose="020B0604020202020204"/>
              </a:rPr>
              <a:t>REST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55" dirty="0">
                <a:latin typeface="Microsoft Sans Serif" panose="020B0604020202020204"/>
                <a:cs typeface="Microsoft Sans Serif" panose="020B0604020202020204"/>
              </a:rPr>
              <a:t>API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in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0" dirty="0">
                <a:latin typeface="Microsoft Sans Serif" panose="020B0604020202020204"/>
                <a:cs typeface="Microsoft Sans Serif" panose="020B0604020202020204"/>
              </a:rPr>
              <a:t>place</a:t>
            </a:r>
            <a:r>
              <a:rPr b="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you </a:t>
            </a:r>
            <a:r>
              <a:rPr b="0" spc="-46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need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have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forms</a:t>
            </a:r>
            <a:r>
              <a:rPr b="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45" dirty="0">
                <a:latin typeface="Microsoft Sans Serif" panose="020B0604020202020204"/>
                <a:cs typeface="Microsoft Sans Serif" panose="020B0604020202020204"/>
              </a:rPr>
              <a:t>functions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5" dirty="0">
                <a:latin typeface="Microsoft Sans Serif" panose="020B0604020202020204"/>
                <a:cs typeface="Microsoft Sans Serif" panose="020B0604020202020204"/>
              </a:rPr>
              <a:t>for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0" dirty="0">
                <a:latin typeface="Microsoft Sans Serif" panose="020B0604020202020204"/>
                <a:cs typeface="Microsoft Sans Serif" panose="020B0604020202020204"/>
              </a:rPr>
              <a:t>input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80" dirty="0">
                <a:latin typeface="Microsoft Sans Serif" panose="020B0604020202020204"/>
                <a:cs typeface="Microsoft Sans Serif" panose="020B0604020202020204"/>
              </a:rPr>
              <a:t>that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15" dirty="0">
                <a:latin typeface="Microsoft Sans Serif" panose="020B0604020202020204"/>
                <a:cs typeface="Microsoft Sans Serif" panose="020B0604020202020204"/>
              </a:rPr>
              <a:t>take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25" dirty="0">
                <a:latin typeface="Microsoft Sans Serif" panose="020B0604020202020204"/>
                <a:cs typeface="Microsoft Sans Serif" panose="020B0604020202020204"/>
              </a:rPr>
              <a:t>in </a:t>
            </a:r>
            <a:r>
              <a:rPr b="0" spc="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5" dirty="0">
                <a:latin typeface="Microsoft Sans Serif" panose="020B0604020202020204"/>
                <a:cs typeface="Microsoft Sans Serif" panose="020B0604020202020204"/>
              </a:rPr>
              <a:t>data,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5" dirty="0">
                <a:latin typeface="Microsoft Sans Serif" panose="020B0604020202020204"/>
                <a:cs typeface="Microsoft Sans Serif" panose="020B0604020202020204"/>
              </a:rPr>
              <a:t>work</a:t>
            </a:r>
            <a:r>
              <a:rPr b="0" spc="-3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60" dirty="0">
                <a:latin typeface="Microsoft Sans Serif" panose="020B0604020202020204"/>
                <a:cs typeface="Microsoft Sans Serif" panose="020B0604020202020204"/>
              </a:rPr>
              <a:t>with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85" dirty="0">
                <a:latin typeface="Microsoft Sans Serif" panose="020B0604020202020204"/>
                <a:cs typeface="Microsoft Sans Serif" panose="020B0604020202020204"/>
              </a:rPr>
              <a:t>it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30" dirty="0">
                <a:latin typeface="Microsoft Sans Serif" panose="020B0604020202020204"/>
                <a:cs typeface="Microsoft Sans Serif" panose="020B0604020202020204"/>
              </a:rPr>
              <a:t>and</a:t>
            </a:r>
            <a:r>
              <a:rPr b="0" spc="-3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45" dirty="0">
                <a:latin typeface="Microsoft Sans Serif" panose="020B0604020202020204"/>
                <a:cs typeface="Microsoft Sans Serif" panose="020B0604020202020204"/>
              </a:rPr>
              <a:t>read/write</a:t>
            </a:r>
            <a:r>
              <a:rPr b="0" spc="-20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to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75" dirty="0">
                <a:latin typeface="Microsoft Sans Serif" panose="020B0604020202020204"/>
                <a:cs typeface="Microsoft Sans Serif" panose="020B0604020202020204"/>
              </a:rPr>
              <a:t>the</a:t>
            </a:r>
            <a:r>
              <a:rPr b="0" spc="-25" dirty="0">
                <a:latin typeface="Microsoft Sans Serif" panose="020B0604020202020204"/>
                <a:cs typeface="Microsoft Sans Serif" panose="020B0604020202020204"/>
              </a:rPr>
              <a:t> </a:t>
            </a:r>
            <a:r>
              <a:rPr b="0" spc="-10" dirty="0">
                <a:latin typeface="Microsoft Sans Serif" panose="020B0604020202020204"/>
                <a:cs typeface="Microsoft Sans Serif" panose="020B0604020202020204"/>
              </a:rPr>
              <a:t>database.</a:t>
            </a:r>
            <a:endParaRPr b="0" spc="-10" dirty="0">
              <a:latin typeface="Microsoft Sans Serif" panose="020B0604020202020204"/>
              <a:cs typeface="Microsoft Sans Serif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48592" y="1968500"/>
            <a:ext cx="1738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9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30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</a:t>
            </a:r>
            <a:r>
              <a:rPr sz="3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mm</a:t>
            </a:r>
            <a:r>
              <a:rPr sz="3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ar</a:t>
            </a:r>
            <a:r>
              <a:rPr sz="3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y</a:t>
            </a:r>
            <a:endParaRPr sz="3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85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85" dirty="0"/>
              <a:t>Connecting</a:t>
            </a:r>
            <a:r>
              <a:rPr sz="4000" spc="-65" dirty="0"/>
              <a:t> </a:t>
            </a:r>
            <a:r>
              <a:rPr sz="4000" spc="15" dirty="0"/>
              <a:t>our</a:t>
            </a:r>
            <a:r>
              <a:rPr sz="4000" spc="-65" dirty="0"/>
              <a:t> </a:t>
            </a:r>
            <a:r>
              <a:rPr sz="4000" spc="-35" dirty="0"/>
              <a:t>Back</a:t>
            </a:r>
            <a:r>
              <a:rPr sz="4000" spc="-65" dirty="0"/>
              <a:t> </a:t>
            </a:r>
            <a:r>
              <a:rPr sz="4000" spc="5" dirty="0"/>
              <a:t>End</a:t>
            </a:r>
            <a:r>
              <a:rPr sz="4000" spc="-70" dirty="0"/>
              <a:t> </a:t>
            </a:r>
            <a:r>
              <a:rPr sz="4000" spc="30" dirty="0"/>
              <a:t>JavaScript </a:t>
            </a:r>
            <a:r>
              <a:rPr sz="4000" spc="-1100" dirty="0"/>
              <a:t> </a:t>
            </a:r>
            <a:r>
              <a:rPr sz="4000" spc="-165" dirty="0"/>
              <a:t>REST</a:t>
            </a:r>
            <a:r>
              <a:rPr sz="4000" spc="-55" dirty="0"/>
              <a:t> </a:t>
            </a:r>
            <a:r>
              <a:rPr sz="4000" spc="-50" dirty="0"/>
              <a:t>API </a:t>
            </a:r>
            <a:r>
              <a:rPr sz="4000" spc="150" dirty="0"/>
              <a:t>to</a:t>
            </a:r>
            <a:r>
              <a:rPr sz="4000" spc="-55" dirty="0"/>
              <a:t> </a:t>
            </a:r>
            <a:r>
              <a:rPr sz="4000" spc="15" dirty="0"/>
              <a:t>a</a:t>
            </a:r>
            <a:r>
              <a:rPr sz="4000" spc="-55" dirty="0"/>
              <a:t> </a:t>
            </a:r>
            <a:r>
              <a:rPr sz="4000" spc="35" dirty="0"/>
              <a:t>Database</a:t>
            </a:r>
            <a:endParaRPr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666533" y="3154679"/>
            <a:ext cx="95504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sz="2300" b="1" spc="-5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Azure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15"/>
              </a:lnSpc>
              <a:spcBef>
                <a:spcPts val="45"/>
              </a:spcBef>
            </a:pPr>
            <a:r>
              <a:rPr sz="12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MySQL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15"/>
              </a:lnSpc>
            </a:pPr>
            <a:r>
              <a:rPr sz="12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PostgresSQL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65100">
              <a:lnSpc>
                <a:spcPct val="100000"/>
              </a:lnSpc>
              <a:spcBef>
                <a:spcPts val="1180"/>
              </a:spcBef>
            </a:pPr>
            <a:r>
              <a:rPr sz="2300" b="1" spc="-14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AWS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20"/>
              </a:spcBef>
            </a:pPr>
            <a:r>
              <a:rPr sz="12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MySQL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70"/>
              </a:spcBef>
            </a:pPr>
            <a:r>
              <a:rPr sz="12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PostgresSQL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67005">
              <a:lnSpc>
                <a:spcPct val="100000"/>
              </a:lnSpc>
              <a:spcBef>
                <a:spcPts val="1250"/>
              </a:spcBef>
            </a:pPr>
            <a:r>
              <a:rPr sz="2300" b="1" spc="-30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GCP</a:t>
            </a:r>
            <a:endParaRPr sz="23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15"/>
              </a:lnSpc>
              <a:spcBef>
                <a:spcPts val="45"/>
              </a:spcBef>
            </a:pPr>
            <a:r>
              <a:rPr sz="1200" b="1" spc="-2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MySQL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1415"/>
              </a:lnSpc>
            </a:pPr>
            <a:r>
              <a:rPr sz="1200" b="1" spc="-30" dirty="0">
                <a:solidFill>
                  <a:srgbClr val="130F24"/>
                </a:solidFill>
                <a:latin typeface="Arial" panose="020B0604020202020204"/>
                <a:cs typeface="Arial" panose="020B0604020202020204"/>
              </a:rPr>
              <a:t>PostgresSQL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199" y="547115"/>
            <a:ext cx="51949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0" dirty="0"/>
              <a:t>Database</a:t>
            </a:r>
            <a:r>
              <a:rPr sz="3200" spc="-75" dirty="0"/>
              <a:t> </a:t>
            </a:r>
            <a:r>
              <a:rPr sz="3200" spc="35" dirty="0"/>
              <a:t>Hosting</a:t>
            </a:r>
            <a:r>
              <a:rPr sz="3200" spc="-65" dirty="0"/>
              <a:t> </a:t>
            </a:r>
            <a:r>
              <a:rPr sz="3200" spc="30" dirty="0"/>
              <a:t>Options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04759" y="1514855"/>
            <a:ext cx="2581655" cy="135026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601987" y="3154171"/>
            <a:ext cx="2583815" cy="48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800" b="1" spc="-45" dirty="0">
                <a:solidFill>
                  <a:srgbClr val="02E088"/>
                </a:solidFill>
                <a:latin typeface="Arial" panose="020B0604020202020204"/>
                <a:cs typeface="Arial" panose="020B0604020202020204"/>
              </a:rPr>
              <a:t>PostgresSQL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45"/>
              </a:spcBef>
            </a:pPr>
            <a:r>
              <a:rPr sz="1200" b="1" u="sng" spc="5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 panose="020B0604020202020204"/>
                <a:cs typeface="Arial" panose="020B0604020202020204"/>
              </a:rPr>
              <a:t>https://render.com/docs/databases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46133" y="3980179"/>
            <a:ext cx="3296920" cy="5181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02E088"/>
                </a:solidFill>
                <a:latin typeface="Arial" panose="020B0604020202020204"/>
                <a:cs typeface="Arial" panose="020B0604020202020204"/>
              </a:rPr>
              <a:t>MySQL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1400" b="1" u="sng" spc="5" dirty="0">
                <a:solidFill>
                  <a:srgbClr val="00A3FE"/>
                </a:solidFill>
                <a:uFill>
                  <a:solidFill>
                    <a:srgbClr val="00A3FE"/>
                  </a:solidFill>
                </a:uFill>
                <a:latin typeface="Arial" panose="020B0604020202020204"/>
                <a:cs typeface="Arial" panose="020B0604020202020204"/>
              </a:rPr>
              <a:t>https://render.com/docs/deploy-mysql</a:t>
            </a:r>
            <a:endParaRPr sz="1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27" y="227972"/>
            <a:ext cx="7454900" cy="51727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Code</a:t>
            </a:r>
            <a:r>
              <a:rPr sz="16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6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creating</a:t>
            </a:r>
            <a:r>
              <a:rPr sz="16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MySQL</a:t>
            </a:r>
            <a:r>
              <a:rPr sz="16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Database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7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17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DATABASE</a:t>
            </a:r>
            <a:r>
              <a:rPr sz="17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jokesdb;</a:t>
            </a:r>
            <a:endParaRPr sz="1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spc="-3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Selecting</a:t>
            </a:r>
            <a:r>
              <a:rPr sz="1600" spc="-3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600" spc="-3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Database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7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USE</a:t>
            </a:r>
            <a:r>
              <a:rPr sz="1700" spc="-3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jokesdb;</a:t>
            </a:r>
            <a:endParaRPr sz="1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6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Creating</a:t>
            </a:r>
            <a:r>
              <a:rPr sz="16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6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table</a:t>
            </a:r>
            <a:r>
              <a:rPr sz="16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6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your</a:t>
            </a:r>
            <a:r>
              <a:rPr sz="1600" spc="-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600" spc="-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Database</a:t>
            </a:r>
            <a:endParaRPr sz="16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17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CREATE TABLE 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</a:t>
            </a:r>
            <a:endParaRPr sz="1700">
              <a:latin typeface="Consolas" panose="020B0609020204030204"/>
              <a:cs typeface="Consolas" panose="020B0609020204030204"/>
            </a:endParaRPr>
          </a:p>
          <a:p>
            <a:pPr marL="254000">
              <a:lnSpc>
                <a:spcPct val="100000"/>
              </a:lnSpc>
              <a:spcBef>
                <a:spcPts val="265"/>
              </a:spcBef>
            </a:pPr>
            <a:r>
              <a:rPr sz="17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id</a:t>
            </a:r>
            <a:r>
              <a:rPr sz="17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INT</a:t>
            </a:r>
            <a:r>
              <a:rPr sz="1700" spc="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AUTO_INCREMENT</a:t>
            </a:r>
            <a:r>
              <a:rPr sz="17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PRIMARY</a:t>
            </a:r>
            <a:r>
              <a:rPr sz="1700" spc="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KEY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endParaRPr sz="1700">
              <a:latin typeface="Consolas" panose="020B0609020204030204"/>
              <a:cs typeface="Consolas" panose="020B0609020204030204"/>
            </a:endParaRPr>
          </a:p>
          <a:p>
            <a:pPr marL="254000" marR="4538345">
              <a:lnSpc>
                <a:spcPct val="113000"/>
              </a:lnSpc>
            </a:pP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question</a:t>
            </a:r>
            <a:r>
              <a:rPr sz="1700" spc="-5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VARCHAR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700" spc="15" dirty="0">
                <a:solidFill>
                  <a:srgbClr val="B5CEA8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), </a:t>
            </a:r>
            <a:r>
              <a:rPr sz="1700" spc="-919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answer </a:t>
            </a:r>
            <a:r>
              <a:rPr sz="1700" spc="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VARCHAR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700" spc="15" dirty="0">
                <a:solidFill>
                  <a:srgbClr val="B5CEA8"/>
                </a:solidFill>
                <a:latin typeface="Consolas" panose="020B0609020204030204"/>
                <a:cs typeface="Consolas" panose="020B0609020204030204"/>
              </a:rPr>
              <a:t>255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), </a:t>
            </a:r>
            <a:r>
              <a:rPr sz="17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rating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INT</a:t>
            </a:r>
            <a:endParaRPr sz="17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7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25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Build</a:t>
            </a:r>
            <a:r>
              <a:rPr sz="25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MySQL</a:t>
            </a:r>
            <a:r>
              <a:rPr sz="25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Use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7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SQL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query</a:t>
            </a:r>
            <a:r>
              <a:rPr sz="2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language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create</a:t>
            </a:r>
            <a:r>
              <a:rPr sz="2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database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u="sng" spc="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cs typeface="Arial" panose="020B0604020202020204"/>
              </a:rPr>
              <a:t>table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927" y="4488688"/>
            <a:ext cx="6104255" cy="213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40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Build</a:t>
            </a:r>
            <a:r>
              <a:rPr sz="2500" b="1" spc="-6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1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MySQL</a:t>
            </a:r>
            <a:r>
              <a:rPr sz="2500" b="1" spc="-5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 </a:t>
            </a:r>
            <a:r>
              <a:rPr sz="2500" b="1" spc="-45" dirty="0">
                <a:solidFill>
                  <a:srgbClr val="FFFFFF"/>
                </a:solidFill>
                <a:latin typeface="Tahoma" panose="020B0604030504040204"/>
                <a:cs typeface="Tahoma" panose="020B0604030504040204"/>
              </a:rPr>
              <a:t>Database</a:t>
            </a:r>
            <a:endParaRPr sz="250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580"/>
              </a:spcBef>
            </a:pPr>
            <a:r>
              <a:rPr sz="2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Insert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Jokes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into</a:t>
            </a:r>
            <a:r>
              <a:rPr sz="2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table</a:t>
            </a:r>
            <a:r>
              <a:rPr sz="2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get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started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200000"/>
              </a:lnSpc>
            </a:pP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Includes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6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joke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question,</a:t>
            </a:r>
            <a:r>
              <a:rPr sz="2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answer,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2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rating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0 </a:t>
            </a:r>
            <a:r>
              <a:rPr sz="2000" b="1" spc="-5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2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id</a:t>
            </a:r>
            <a:r>
              <a:rPr sz="2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will</a:t>
            </a:r>
            <a:r>
              <a:rPr sz="2000" b="1" spc="-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automatically</a:t>
            </a:r>
            <a:r>
              <a:rPr sz="2000" b="1" spc="-3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be</a:t>
            </a:r>
            <a:r>
              <a:rPr sz="20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0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generated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928" y="1603247"/>
            <a:ext cx="100393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709160">
              <a:lnSpc>
                <a:spcPct val="113000"/>
              </a:lnSpc>
              <a:spcBef>
                <a:spcPts val="100"/>
              </a:spcBef>
            </a:pPr>
            <a:r>
              <a:rPr sz="17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INSERT</a:t>
            </a:r>
            <a:r>
              <a:rPr sz="1700" spc="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INTO</a:t>
            </a:r>
            <a:r>
              <a:rPr sz="1700" spc="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700" spc="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(question,</a:t>
            </a:r>
            <a:r>
              <a:rPr sz="17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answer,</a:t>
            </a:r>
            <a:r>
              <a:rPr sz="1700" spc="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rating) </a:t>
            </a:r>
            <a:r>
              <a:rPr sz="1700" spc="-919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VALUES</a:t>
            </a:r>
            <a:endParaRPr sz="1700">
              <a:latin typeface="Consolas" panose="020B0609020204030204"/>
              <a:cs typeface="Consolas" panose="020B0609020204030204"/>
            </a:endParaRPr>
          </a:p>
          <a:p>
            <a:pPr marL="253365" marR="5080">
              <a:lnSpc>
                <a:spcPct val="113000"/>
              </a:lnSpc>
            </a:pP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"Why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couldn't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bicycle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stand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up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by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itself?"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700" spc="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"Because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it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was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two-tired."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700" spc="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5" dirty="0">
                <a:solidFill>
                  <a:srgbClr val="B5CEA8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), </a:t>
            </a:r>
            <a:r>
              <a:rPr sz="1700" spc="-9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"I'm</a:t>
            </a:r>
            <a:r>
              <a:rPr sz="1700" spc="1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reading</a:t>
            </a:r>
            <a:r>
              <a:rPr sz="1700" spc="1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700" spc="1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book</a:t>
            </a:r>
            <a:r>
              <a:rPr sz="1700" spc="1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on</a:t>
            </a:r>
            <a:r>
              <a:rPr sz="1700" spc="1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anti-gravity."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700" spc="1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"It's</a:t>
            </a:r>
            <a:r>
              <a:rPr sz="1700" spc="1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impossible</a:t>
            </a:r>
            <a:r>
              <a:rPr sz="1700" spc="1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700" spc="14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put</a:t>
            </a:r>
            <a:r>
              <a:rPr sz="1700" spc="1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down."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700" spc="14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5" dirty="0">
                <a:solidFill>
                  <a:srgbClr val="B5CEA8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), </a:t>
            </a:r>
            <a:r>
              <a:rPr sz="17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"Did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you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hear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about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guy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who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invented</a:t>
            </a:r>
            <a:r>
              <a:rPr sz="1700" spc="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Lifesavers?"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700" spc="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"He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made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17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mint."</a:t>
            </a:r>
            <a:r>
              <a:rPr sz="17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700" spc="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700" spc="15" dirty="0">
                <a:solidFill>
                  <a:srgbClr val="B5CEA8"/>
                </a:solidFill>
                <a:latin typeface="Consolas" panose="020B0609020204030204"/>
                <a:cs typeface="Consolas" panose="020B0609020204030204"/>
              </a:rPr>
              <a:t>0</a:t>
            </a:r>
            <a:r>
              <a:rPr sz="17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),</a:t>
            </a:r>
            <a:endParaRPr sz="1700">
              <a:latin typeface="Consolas" panose="020B0609020204030204"/>
              <a:cs typeface="Consolas" panose="020B06090202040302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69178" y="3165024"/>
          <a:ext cx="9353550" cy="7889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9155"/>
                <a:gridCol w="1689100"/>
                <a:gridCol w="455295"/>
              </a:tblGrid>
              <a:tr h="248158">
                <a:tc>
                  <a:txBody>
                    <a:bodyPr/>
                    <a:lstStyle/>
                    <a:p>
                      <a:pPr marL="31750">
                        <a:lnSpc>
                          <a:spcPts val="1605"/>
                        </a:lnSpc>
                      </a:pP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"I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used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to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be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baker,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but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I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couldn't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make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enough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dough."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endParaRPr sz="1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130F24"/>
                    </a:solidFill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605"/>
                        </a:lnSpc>
                      </a:pP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""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1700" spc="-35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5" dirty="0">
                          <a:solidFill>
                            <a:srgbClr val="B5CE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1700" spc="15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),</a:t>
                      </a:r>
                      <a:endParaRPr sz="1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130F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solidFill>
                      <a:srgbClr val="130F24"/>
                    </a:solidFill>
                  </a:tcPr>
                </a:tc>
              </a:tr>
              <a:tr h="540765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"What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do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you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call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pile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of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cats?"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1700" spc="3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"A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meowntain."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r>
                        <a:rPr sz="1700" spc="3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5" dirty="0">
                          <a:solidFill>
                            <a:srgbClr val="B5CE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1700" spc="15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),</a:t>
                      </a:r>
                      <a:endParaRPr sz="1700">
                        <a:latin typeface="Consolas" panose="020B0609020204030204"/>
                        <a:cs typeface="Consolas" panose="020B0609020204030204"/>
                      </a:endParaRPr>
                    </a:p>
                    <a:p>
                      <a:pPr marL="31750">
                        <a:lnSpc>
                          <a:spcPts val="2035"/>
                        </a:lnSpc>
                        <a:spcBef>
                          <a:spcPts val="260"/>
                        </a:spcBef>
                      </a:pP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(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"What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do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you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get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when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you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cross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snowman</a:t>
                      </a:r>
                      <a:r>
                        <a:rPr sz="1700" spc="25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and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a</a:t>
                      </a:r>
                      <a:r>
                        <a:rPr sz="1700" spc="3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 </a:t>
                      </a: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vampire?"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endParaRPr sz="1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0" marB="0">
                    <a:solidFill>
                      <a:srgbClr val="130F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960">
                        <a:lnSpc>
                          <a:spcPts val="2035"/>
                        </a:lnSpc>
                      </a:pPr>
                      <a:r>
                        <a:rPr sz="1700" spc="10" dirty="0">
                          <a:solidFill>
                            <a:srgbClr val="CE9178"/>
                          </a:solidFill>
                          <a:latin typeface="Consolas" panose="020B0609020204030204"/>
                          <a:cs typeface="Consolas" panose="020B0609020204030204"/>
                        </a:rPr>
                        <a:t>"Frostbite."</a:t>
                      </a:r>
                      <a:r>
                        <a:rPr sz="1700" spc="10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,</a:t>
                      </a:r>
                      <a:endParaRPr sz="1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6350" marB="0">
                    <a:solidFill>
                      <a:srgbClr val="130F2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60960">
                        <a:lnSpc>
                          <a:spcPts val="2035"/>
                        </a:lnSpc>
                      </a:pPr>
                      <a:r>
                        <a:rPr sz="1700" spc="15" dirty="0">
                          <a:solidFill>
                            <a:srgbClr val="B5CEA8"/>
                          </a:solidFill>
                          <a:latin typeface="Consolas" panose="020B0609020204030204"/>
                          <a:cs typeface="Consolas" panose="020B0609020204030204"/>
                        </a:rPr>
                        <a:t>0</a:t>
                      </a:r>
                      <a:r>
                        <a:rPr sz="1700" spc="15" dirty="0">
                          <a:solidFill>
                            <a:srgbClr val="D4D4D4"/>
                          </a:solidFill>
                          <a:latin typeface="Consolas" panose="020B0609020204030204"/>
                          <a:cs typeface="Consolas" panose="020B0609020204030204"/>
                        </a:rPr>
                        <a:t>);</a:t>
                      </a:r>
                      <a:endParaRPr sz="17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6350" marB="0">
                    <a:solidFill>
                      <a:srgbClr val="130F24"/>
                    </a:solidFill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76800" y="685800"/>
            <a:ext cx="6425565" cy="5652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85240">
              <a:lnSpc>
                <a:spcPct val="107000"/>
              </a:lnSpc>
              <a:spcBef>
                <a:spcPts val="100"/>
              </a:spcBef>
            </a:pP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400" spc="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Telling</a:t>
            </a:r>
            <a:r>
              <a:rPr sz="1400" spc="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JavaScript</a:t>
            </a:r>
            <a:r>
              <a:rPr sz="1400" spc="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400" spc="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require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mySQL</a:t>
            </a:r>
            <a:r>
              <a:rPr sz="1400" spc="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400" spc="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400" spc="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script </a:t>
            </a:r>
            <a:r>
              <a:rPr sz="1400" spc="-75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4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mysql</a:t>
            </a:r>
            <a:r>
              <a:rPr sz="14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4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require(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'mysql'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onsolas" panose="020B0609020204030204"/>
              <a:cs typeface="Consolas" panose="020B0609020204030204"/>
            </a:endParaRPr>
          </a:p>
          <a:p>
            <a:pPr marL="12700" marR="2564765">
              <a:lnSpc>
                <a:spcPct val="113000"/>
              </a:lnSpc>
            </a:pP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400" spc="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connection</a:t>
            </a:r>
            <a:r>
              <a:rPr sz="1400" spc="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info</a:t>
            </a:r>
            <a:r>
              <a:rPr sz="1400" spc="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400" spc="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400" spc="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database </a:t>
            </a:r>
            <a:r>
              <a:rPr sz="1400" spc="-75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14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db = </a:t>
            </a: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mysql.createConnection({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209550" marR="2074545">
              <a:lnSpc>
                <a:spcPts val="1900"/>
              </a:lnSpc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host:</a:t>
            </a:r>
            <a:r>
              <a:rPr sz="1400" spc="9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'mysqldb1.mysql.database.azure.com'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 </a:t>
            </a:r>
            <a:r>
              <a:rPr sz="1400" spc="-75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user: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‘mydbadmin'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209550">
              <a:lnSpc>
                <a:spcPct val="100000"/>
              </a:lnSpc>
              <a:spcBef>
                <a:spcPts val="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password: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‘#1000joke$'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2095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database:</a:t>
            </a:r>
            <a:r>
              <a:rPr sz="1400" spc="-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'jokesdb'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13000"/>
              </a:lnSpc>
              <a:spcBef>
                <a:spcPts val="5"/>
              </a:spcBef>
            </a:pP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Function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connecting</a:t>
            </a:r>
            <a:r>
              <a:rPr sz="1400" spc="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database</a:t>
            </a:r>
            <a:r>
              <a:rPr sz="1400" spc="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with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error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handling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spc="-75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connection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fails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209550" marR="4141470" indent="-196850">
              <a:lnSpc>
                <a:spcPts val="1900"/>
              </a:lnSpc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db.connect((error)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400" spc="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 </a:t>
            </a:r>
            <a:r>
              <a:rPr sz="1400" spc="-75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(error)</a:t>
            </a: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1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console.error(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'Database</a:t>
            </a:r>
            <a:r>
              <a:rPr sz="14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connection</a:t>
            </a:r>
            <a:r>
              <a:rPr sz="14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error:'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400" spc="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error);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209550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4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4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4064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console.log(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'Connected</a:t>
            </a:r>
            <a:r>
              <a:rPr sz="140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to</a:t>
            </a:r>
            <a:r>
              <a:rPr sz="1400" spc="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40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database'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R="6109970" algn="r">
              <a:lnSpc>
                <a:spcPct val="100000"/>
              </a:lnSpc>
              <a:spcBef>
                <a:spcPts val="215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R="6109335" algn="r">
              <a:lnSpc>
                <a:spcPct val="100000"/>
              </a:lnSpc>
              <a:spcBef>
                <a:spcPts val="120"/>
              </a:spcBef>
            </a:pP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 dirty="0">
              <a:latin typeface="Consolas" panose="020B0609020204030204"/>
              <a:cs typeface="Consolas" panose="020B0609020204030204"/>
            </a:endParaRPr>
          </a:p>
          <a:p>
            <a:pPr marL="12700" marR="497205">
              <a:lnSpc>
                <a:spcPct val="107000"/>
              </a:lnSpc>
            </a:pP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1400" spc="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Making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the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database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connection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available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for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use</a:t>
            </a:r>
            <a:r>
              <a:rPr sz="1400" spc="2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1400" spc="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other </a:t>
            </a:r>
            <a:r>
              <a:rPr sz="1400" spc="-75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JavaScript</a:t>
            </a:r>
            <a:r>
              <a:rPr sz="14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files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module.exports</a:t>
            </a:r>
            <a:r>
              <a:rPr sz="14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4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db;</a:t>
            </a:r>
            <a:endParaRPr sz="14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985519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45" dirty="0">
                <a:solidFill>
                  <a:srgbClr val="FFFFFF"/>
                </a:solidFill>
              </a:rPr>
              <a:t>dbinfo.js</a:t>
            </a:r>
            <a:endParaRPr sz="1900"/>
          </a:p>
        </p:txBody>
      </p:sp>
      <p:sp>
        <p:nvSpPr>
          <p:cNvPr id="4" name="object 4"/>
          <p:cNvSpPr txBox="1"/>
          <p:nvPr/>
        </p:nvSpPr>
        <p:spPr>
          <a:xfrm>
            <a:off x="517590" y="2692908"/>
            <a:ext cx="3373754" cy="139128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0"/>
              </a:spcBef>
            </a:pPr>
            <a:r>
              <a:rPr sz="3200" b="1" spc="9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Connect </a:t>
            </a:r>
            <a:r>
              <a:rPr sz="3200" b="1" spc="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32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REST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 </a:t>
            </a:r>
            <a:r>
              <a:rPr sz="3200" b="1" spc="12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b="1" spc="1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our </a:t>
            </a:r>
            <a:r>
              <a:rPr sz="3200" b="1" spc="1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MySQL</a:t>
            </a:r>
            <a:r>
              <a:rPr sz="3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Database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8966" y="0"/>
            <a:ext cx="7783195" cy="6858000"/>
          </a:xfrm>
          <a:custGeom>
            <a:avLst/>
            <a:gdLst/>
            <a:ahLst/>
            <a:cxnLst/>
            <a:rect l="l" t="t" r="r" b="b"/>
            <a:pathLst>
              <a:path w="7783195" h="6858000">
                <a:moveTo>
                  <a:pt x="0" y="6857999"/>
                </a:moveTo>
                <a:lnTo>
                  <a:pt x="7783033" y="6857999"/>
                </a:lnTo>
                <a:lnTo>
                  <a:pt x="7783033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352B6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0"/>
            <a:ext cx="4409440" cy="6858000"/>
          </a:xfrm>
          <a:custGeom>
            <a:avLst/>
            <a:gdLst/>
            <a:ahLst/>
            <a:cxnLst/>
            <a:rect l="l" t="t" r="r" b="b"/>
            <a:pathLst>
              <a:path w="4409440" h="6858000">
                <a:moveTo>
                  <a:pt x="4408966" y="0"/>
                </a:moveTo>
                <a:lnTo>
                  <a:pt x="0" y="0"/>
                </a:lnTo>
                <a:lnTo>
                  <a:pt x="0" y="6857999"/>
                </a:lnTo>
                <a:lnTo>
                  <a:pt x="4408966" y="6857999"/>
                </a:lnTo>
                <a:lnTo>
                  <a:pt x="4408966" y="0"/>
                </a:lnTo>
                <a:close/>
              </a:path>
            </a:pathLst>
          </a:custGeom>
          <a:solidFill>
            <a:srgbClr val="130F2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820067" y="830071"/>
            <a:ext cx="2248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900" spc="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express</a:t>
            </a:r>
            <a:r>
              <a:rPr sz="9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require(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'express'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8685" y="985676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9525" rIns="0" bIns="0" rtlCol="0">
            <a:spAutoFit/>
          </a:bodyPr>
          <a:lstStyle/>
          <a:p>
            <a:pPr marL="43815">
              <a:lnSpc>
                <a:spcPts val="1070"/>
              </a:lnSpc>
              <a:spcBef>
                <a:spcPts val="75"/>
              </a:spcBef>
            </a:pP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900" spc="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db</a:t>
            </a:r>
            <a:r>
              <a:rPr sz="9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spc="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require(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'./config/dbinfo'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0067" y="1134871"/>
            <a:ext cx="4850765" cy="1064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const</a:t>
            </a:r>
            <a:r>
              <a:rPr sz="900" spc="-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router</a:t>
            </a:r>
            <a:r>
              <a:rPr sz="9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spc="-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express.Router();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onsolas" panose="020B0609020204030204"/>
              <a:cs typeface="Consolas" panose="020B0609020204030204"/>
            </a:endParaRPr>
          </a:p>
          <a:p>
            <a:pPr marL="12700" marR="2481580">
              <a:lnSpc>
                <a:spcPct val="111000"/>
              </a:lnSpc>
            </a:pP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</a:t>
            </a:r>
            <a:r>
              <a:rPr sz="900" spc="5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Create</a:t>
            </a:r>
            <a:r>
              <a:rPr sz="900" spc="6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</a:t>
            </a:r>
            <a:r>
              <a:rPr sz="900" spc="6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spc="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joke </a:t>
            </a:r>
            <a:r>
              <a:rPr sz="900" spc="1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router.post(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'/jokes'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9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(req,</a:t>
            </a:r>
            <a:r>
              <a:rPr sz="9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res)</a:t>
            </a:r>
            <a:r>
              <a:rPr sz="9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900" spc="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39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let</a:t>
            </a:r>
            <a:r>
              <a:rPr sz="9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9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req.body;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39700" marR="5080">
              <a:lnSpc>
                <a:spcPct val="111000"/>
              </a:lnSpc>
            </a:pP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let</a:t>
            </a:r>
            <a:r>
              <a:rPr sz="900" spc="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sql</a:t>
            </a:r>
            <a:r>
              <a:rPr sz="9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'INSERT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INTO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(question,</a:t>
            </a:r>
            <a:r>
              <a:rPr sz="900" spc="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answer,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rating)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(?,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?,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?)'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 </a:t>
            </a:r>
            <a:r>
              <a:rPr sz="900" spc="-48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let</a:t>
            </a:r>
            <a:r>
              <a:rPr sz="900" spc="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values</a:t>
            </a:r>
            <a:r>
              <a:rPr sz="9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9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[joke.question,</a:t>
            </a:r>
            <a:r>
              <a:rPr sz="9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joke.answer,</a:t>
            </a:r>
            <a:r>
              <a:rPr sz="9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joke.rating];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4985" y="2190621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11430" rIns="0" bIns="0" rtlCol="0">
            <a:spAutoFit/>
          </a:bodyPr>
          <a:lstStyle/>
          <a:p>
            <a:pPr marL="54610">
              <a:lnSpc>
                <a:spcPts val="1055"/>
              </a:lnSpc>
              <a:spcBef>
                <a:spcPts val="90"/>
              </a:spcBef>
            </a:pP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db.query(sql,</a:t>
            </a:r>
            <a:r>
              <a:rPr sz="9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values,</a:t>
            </a:r>
            <a:r>
              <a:rPr sz="900" spc="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(err,</a:t>
            </a:r>
            <a:r>
              <a:rPr sz="900" spc="1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result)</a:t>
            </a:r>
            <a:r>
              <a:rPr sz="900" spc="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900" spc="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20067" y="2326639"/>
            <a:ext cx="2502535" cy="6229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220"/>
              </a:spcBef>
            </a:pP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900" spc="-1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(err)</a:t>
            </a:r>
            <a:r>
              <a:rPr sz="900" spc="-1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throw</a:t>
            </a:r>
            <a:r>
              <a:rPr sz="900" spc="-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err;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266700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res.send(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'Joke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has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been</a:t>
            </a:r>
            <a:r>
              <a:rPr sz="900" spc="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90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added...'</a:t>
            </a:r>
            <a:r>
              <a:rPr sz="9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39700">
              <a:lnSpc>
                <a:spcPct val="100000"/>
              </a:lnSpc>
              <a:spcBef>
                <a:spcPts val="25"/>
              </a:spcBef>
            </a:pPr>
            <a:r>
              <a:rPr sz="9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9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00" spc="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9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20067" y="3090671"/>
            <a:ext cx="6087110" cy="88709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3141345">
              <a:lnSpc>
                <a:spcPts val="1300"/>
              </a:lnSpc>
              <a:spcBef>
                <a:spcPts val="160"/>
              </a:spcBef>
            </a:pPr>
            <a:r>
              <a:rPr sz="11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1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Update </a:t>
            </a:r>
            <a:r>
              <a:rPr sz="11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100" spc="-3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joke </a:t>
            </a:r>
            <a:r>
              <a:rPr sz="11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router.put(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'/jokes/:id'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(req,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res)</a:t>
            </a:r>
            <a:r>
              <a:rPr sz="1100" spc="-8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100" spc="-7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58750">
              <a:lnSpc>
                <a:spcPct val="100000"/>
              </a:lnSpc>
              <a:spcBef>
                <a:spcPts val="50"/>
              </a:spcBef>
            </a:pP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let</a:t>
            </a:r>
            <a:r>
              <a:rPr sz="1100" spc="-8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</a:t>
            </a:r>
            <a:r>
              <a:rPr sz="1100" spc="-8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8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req.body;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 marR="5080" indent="146050">
              <a:lnSpc>
                <a:spcPct val="106000"/>
              </a:lnSpc>
            </a:pP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let</a:t>
            </a:r>
            <a:r>
              <a:rPr sz="1100" spc="-7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sql</a:t>
            </a:r>
            <a:r>
              <a:rPr sz="11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7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`UPDATE</a:t>
            </a:r>
            <a:r>
              <a:rPr sz="1100" spc="-6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100" spc="-6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SET</a:t>
            </a:r>
            <a:r>
              <a:rPr sz="1100" spc="-6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question='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joke.question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',</a:t>
            </a:r>
            <a:r>
              <a:rPr sz="1100" spc="-6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answer='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joke.answer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', </a:t>
            </a:r>
            <a:r>
              <a:rPr sz="1100" spc="-59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rating=</a:t>
            </a:r>
            <a:r>
              <a:rPr lang="en-US"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joke.rating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lang="en-US"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1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WHERE</a:t>
            </a:r>
            <a:r>
              <a:rPr sz="1100" spc="-6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id=</a:t>
            </a:r>
            <a:r>
              <a:rPr lang="en-US"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req.params.id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04985" y="4006265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125"/>
              </a:lnSpc>
            </a:pP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db.query(sql,</a:t>
            </a:r>
            <a:r>
              <a:rPr sz="1100" spc="-7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(err,</a:t>
            </a:r>
            <a:r>
              <a:rPr sz="11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result)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1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20067" y="4136135"/>
            <a:ext cx="426466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1906905">
              <a:lnSpc>
                <a:spcPct val="106000"/>
              </a:lnSpc>
              <a:spcBef>
                <a:spcPts val="100"/>
              </a:spcBef>
            </a:pP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(err) </a:t>
            </a:r>
            <a:r>
              <a:rPr sz="11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throw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err;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res.send(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'Joke</a:t>
            </a:r>
            <a:r>
              <a:rPr sz="1100" spc="-7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updated...'</a:t>
            </a:r>
            <a:r>
              <a:rPr sz="1100" spc="-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58750">
              <a:lnSpc>
                <a:spcPts val="1295"/>
              </a:lnSpc>
            </a:pP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50">
              <a:latin typeface="Consolas" panose="020B0609020204030204"/>
              <a:cs typeface="Consolas" panose="020B0609020204030204"/>
            </a:endParaRPr>
          </a:p>
          <a:p>
            <a:pPr marL="12700" marR="1100455">
              <a:lnSpc>
                <a:spcPct val="107000"/>
              </a:lnSpc>
            </a:pPr>
            <a:r>
              <a:rPr sz="1100" spc="-1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// </a:t>
            </a:r>
            <a:r>
              <a:rPr sz="11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Delete </a:t>
            </a:r>
            <a:r>
              <a:rPr sz="110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a </a:t>
            </a:r>
            <a:r>
              <a:rPr sz="1100" spc="-30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joke </a:t>
            </a:r>
            <a:r>
              <a:rPr sz="1100" spc="-25" dirty="0">
                <a:solidFill>
                  <a:srgbClr val="6A9955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router.delete(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'/jokes/:id'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,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(req,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res)</a:t>
            </a:r>
            <a:r>
              <a:rPr sz="1100" spc="-8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100" spc="-7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58750">
              <a:lnSpc>
                <a:spcPct val="100000"/>
              </a:lnSpc>
              <a:spcBef>
                <a:spcPts val="70"/>
              </a:spcBef>
            </a:pPr>
            <a:r>
              <a:rPr sz="1100" spc="-2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let</a:t>
            </a:r>
            <a:r>
              <a:rPr sz="11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sql</a:t>
            </a:r>
            <a:r>
              <a:rPr sz="11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7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`DELETE</a:t>
            </a:r>
            <a:r>
              <a:rPr sz="1100" spc="-6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FROM</a:t>
            </a:r>
            <a:r>
              <a:rPr sz="1100" spc="-6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jokes</a:t>
            </a:r>
            <a:r>
              <a:rPr sz="1100" spc="-6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WHERE</a:t>
            </a:r>
            <a:r>
              <a:rPr sz="1100" spc="-6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id=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${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req.params.id</a:t>
            </a:r>
            <a:r>
              <a:rPr sz="1100" spc="-30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}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`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04985" y="5578506"/>
            <a:ext cx="3187065" cy="146050"/>
          </a:xfrm>
          <a:prstGeom prst="rect">
            <a:avLst/>
          </a:prstGeom>
          <a:solidFill>
            <a:srgbClr val="FF7B01">
              <a:alpha val="1411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 marL="73660">
              <a:lnSpc>
                <a:spcPts val="1145"/>
              </a:lnSpc>
            </a:pP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db.query(sql,</a:t>
            </a:r>
            <a:r>
              <a:rPr sz="1100" spc="-7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(err,</a:t>
            </a:r>
            <a:r>
              <a:rPr sz="1100" spc="-6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result)</a:t>
            </a:r>
            <a:r>
              <a:rPr sz="1100" spc="-7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=&gt;</a:t>
            </a:r>
            <a:r>
              <a:rPr sz="1100" spc="-6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{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20067" y="5711952"/>
            <a:ext cx="2362200" cy="1089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0" marR="5080">
              <a:lnSpc>
                <a:spcPct val="106000"/>
              </a:lnSpc>
              <a:spcBef>
                <a:spcPts val="100"/>
              </a:spcBef>
            </a:pPr>
            <a:r>
              <a:rPr sz="1100" spc="-1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(err) </a:t>
            </a:r>
            <a:r>
              <a:rPr sz="1100" spc="-25" dirty="0">
                <a:solidFill>
                  <a:srgbClr val="569CD6"/>
                </a:solidFill>
                <a:latin typeface="Consolas" panose="020B0609020204030204"/>
                <a:cs typeface="Consolas" panose="020B0609020204030204"/>
              </a:rPr>
              <a:t>throw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err; </a:t>
            </a:r>
            <a:r>
              <a:rPr sz="1100" spc="-2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res.send(</a:t>
            </a:r>
            <a:r>
              <a:rPr sz="1100" spc="-3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'Joke</a:t>
            </a:r>
            <a:r>
              <a:rPr sz="1100" spc="-70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5" dirty="0">
                <a:solidFill>
                  <a:srgbClr val="CE9178"/>
                </a:solidFill>
                <a:latin typeface="Consolas" panose="020B0609020204030204"/>
                <a:cs typeface="Consolas" panose="020B0609020204030204"/>
              </a:rPr>
              <a:t>deleted...'</a:t>
            </a:r>
            <a:r>
              <a:rPr sz="1100" spc="-3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);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58750">
              <a:lnSpc>
                <a:spcPct val="100000"/>
              </a:lnSpc>
              <a:spcBef>
                <a:spcPts val="70"/>
              </a:spcBef>
            </a:pP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});</a:t>
            </a:r>
            <a:endParaRPr sz="1100">
              <a:latin typeface="Consolas" panose="020B0609020204030204"/>
              <a:cs typeface="Consolas" panose="020B0609020204030204"/>
            </a:endParaRPr>
          </a:p>
          <a:p>
            <a:pPr>
              <a:lnSpc>
                <a:spcPct val="100000"/>
              </a:lnSpc>
            </a:pPr>
            <a:endParaRPr sz="1250">
              <a:latin typeface="Consolas" panose="020B0609020204030204"/>
              <a:cs typeface="Consolas" panose="020B0609020204030204"/>
            </a:endParaRPr>
          </a:p>
          <a:p>
            <a:pPr marL="12700">
              <a:lnSpc>
                <a:spcPct val="100000"/>
              </a:lnSpc>
            </a:pP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module.exports</a:t>
            </a:r>
            <a:r>
              <a:rPr sz="1100" spc="-9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100" spc="-85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100" spc="-30" dirty="0">
                <a:solidFill>
                  <a:srgbClr val="D4D4D4"/>
                </a:solidFill>
                <a:latin typeface="Consolas" panose="020B0609020204030204"/>
                <a:cs typeface="Consolas" panose="020B0609020204030204"/>
              </a:rPr>
              <a:t>router;</a:t>
            </a:r>
            <a:endParaRPr sz="11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4785777" y="404367"/>
            <a:ext cx="128714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0" dirty="0">
                <a:solidFill>
                  <a:srgbClr val="FFFFFF"/>
                </a:solidFill>
              </a:rPr>
              <a:t>a</a:t>
            </a:r>
            <a:r>
              <a:rPr sz="1900" spc="-25" dirty="0">
                <a:solidFill>
                  <a:srgbClr val="FFFFFF"/>
                </a:solidFill>
              </a:rPr>
              <a:t>p</a:t>
            </a:r>
            <a:r>
              <a:rPr sz="1900" spc="-45" dirty="0">
                <a:solidFill>
                  <a:srgbClr val="FFFFFF"/>
                </a:solidFill>
              </a:rPr>
              <a:t>i</a:t>
            </a:r>
            <a:r>
              <a:rPr sz="1900" spc="-165" dirty="0">
                <a:solidFill>
                  <a:srgbClr val="FFFFFF"/>
                </a:solidFill>
              </a:rPr>
              <a:t>s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45" dirty="0">
                <a:solidFill>
                  <a:srgbClr val="FFFFFF"/>
                </a:solidFill>
              </a:rPr>
              <a:t>rv</a:t>
            </a:r>
            <a:r>
              <a:rPr sz="1900" spc="40" dirty="0">
                <a:solidFill>
                  <a:srgbClr val="FFFFFF"/>
                </a:solidFill>
              </a:rPr>
              <a:t>e</a:t>
            </a:r>
            <a:r>
              <a:rPr sz="1900" spc="-130" dirty="0">
                <a:solidFill>
                  <a:srgbClr val="FFFFFF"/>
                </a:solidFill>
              </a:rPr>
              <a:t>r</a:t>
            </a:r>
            <a:r>
              <a:rPr sz="1900" spc="-95" dirty="0">
                <a:solidFill>
                  <a:srgbClr val="FFFFFF"/>
                </a:solidFill>
              </a:rPr>
              <a:t>.</a:t>
            </a:r>
            <a:r>
              <a:rPr sz="1900" spc="-45" dirty="0">
                <a:solidFill>
                  <a:srgbClr val="FFFFFF"/>
                </a:solidFill>
              </a:rPr>
              <a:t>j</a:t>
            </a:r>
            <a:r>
              <a:rPr sz="1900" spc="-140" dirty="0">
                <a:solidFill>
                  <a:srgbClr val="FFFFFF"/>
                </a:solidFill>
              </a:rPr>
              <a:t>s</a:t>
            </a:r>
            <a:endParaRPr sz="1900"/>
          </a:p>
        </p:txBody>
      </p:sp>
      <p:sp>
        <p:nvSpPr>
          <p:cNvPr id="16" name="object 16"/>
          <p:cNvSpPr txBox="1"/>
          <p:nvPr/>
        </p:nvSpPr>
        <p:spPr>
          <a:xfrm>
            <a:off x="517590" y="3131820"/>
            <a:ext cx="2973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13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REST</a:t>
            </a:r>
            <a:r>
              <a:rPr sz="3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4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API</a:t>
            </a:r>
            <a:r>
              <a:rPr sz="3200" b="1" spc="-8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6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Code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859" rIns="0" bIns="0" rtlCol="0">
            <a:spAutoFit/>
          </a:bodyPr>
          <a:lstStyle/>
          <a:p>
            <a:pPr marL="12700" marR="5080">
              <a:lnSpc>
                <a:spcPts val="4300"/>
              </a:lnSpc>
              <a:spcBef>
                <a:spcPts val="660"/>
              </a:spcBef>
            </a:pPr>
            <a:r>
              <a:rPr sz="4000" spc="30" dirty="0"/>
              <a:t>Utilizing</a:t>
            </a:r>
            <a:r>
              <a:rPr sz="4000" spc="-65" dirty="0"/>
              <a:t> </a:t>
            </a:r>
            <a:r>
              <a:rPr sz="4000" spc="95" dirty="0"/>
              <a:t>Event</a:t>
            </a:r>
            <a:r>
              <a:rPr sz="4000" spc="-65" dirty="0"/>
              <a:t> </a:t>
            </a:r>
            <a:r>
              <a:rPr sz="4000" spc="20" dirty="0"/>
              <a:t>Handlers</a:t>
            </a:r>
            <a:r>
              <a:rPr sz="4000" spc="-65" dirty="0"/>
              <a:t> </a:t>
            </a:r>
            <a:r>
              <a:rPr sz="4000" spc="70" dirty="0"/>
              <a:t>In</a:t>
            </a:r>
            <a:r>
              <a:rPr sz="4000" spc="-60" dirty="0"/>
              <a:t> </a:t>
            </a:r>
            <a:r>
              <a:rPr sz="4000" spc="15" dirty="0"/>
              <a:t>our </a:t>
            </a:r>
            <a:r>
              <a:rPr sz="4000" spc="-1095" dirty="0"/>
              <a:t> </a:t>
            </a:r>
            <a:r>
              <a:rPr sz="4000" spc="30" dirty="0"/>
              <a:t>JavaScript</a:t>
            </a:r>
            <a:r>
              <a:rPr sz="4000" spc="-55" dirty="0"/>
              <a:t> </a:t>
            </a:r>
            <a:r>
              <a:rPr sz="4000" spc="90" dirty="0"/>
              <a:t>Web</a:t>
            </a:r>
            <a:r>
              <a:rPr sz="4000" spc="-60" dirty="0"/>
              <a:t> </a:t>
            </a:r>
            <a:r>
              <a:rPr sz="4000" spc="-10" dirty="0"/>
              <a:t>App</a:t>
            </a:r>
            <a:endParaRPr sz="40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30F2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8527</Words>
  <Application>WPS Presentation</Application>
  <PresentationFormat>Widescreen</PresentationFormat>
  <Paragraphs>350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</vt:lpstr>
      <vt:lpstr>Consolas</vt:lpstr>
      <vt:lpstr>Tahoma</vt:lpstr>
      <vt:lpstr>Times New Roman</vt:lpstr>
      <vt:lpstr>Calibri</vt:lpstr>
      <vt:lpstr>Microsoft YaHei</vt:lpstr>
      <vt:lpstr>Arial Unicode MS</vt:lpstr>
      <vt:lpstr>Wingdings</vt:lpstr>
      <vt:lpstr>Microsoft Sans Serif</vt:lpstr>
      <vt:lpstr>Office Theme</vt:lpstr>
      <vt:lpstr>Coding Your Apps  Functionality in JavaScript</vt:lpstr>
      <vt:lpstr>Connecting our Back End JavaScript REST  API to a Database</vt:lpstr>
      <vt:lpstr>Connecting our Back End JavaScript  REST API to a Database</vt:lpstr>
      <vt:lpstr>Database Hosting Options</vt:lpstr>
      <vt:lpstr>PowerPoint 演示文稿</vt:lpstr>
      <vt:lpstr>PowerPoint 演示文稿</vt:lpstr>
      <vt:lpstr>dbinfo.js</vt:lpstr>
      <vt:lpstr>apiserver.js</vt:lpstr>
      <vt:lpstr>Utilizing Event Handlers In our  JavaScript Web App</vt:lpstr>
      <vt:lpstr>Event Handlers In JavaScript</vt:lpstr>
      <vt:lpstr>index.html</vt:lpstr>
      <vt:lpstr>Building JavaScript Functions for CRUD  Operations &amp; Connecting our Front End to  the REST API</vt:lpstr>
      <vt:lpstr>index.js</vt:lpstr>
      <vt:lpstr>Create a Joke</vt:lpstr>
      <vt:lpstr>Read (Display) Single Joke</vt:lpstr>
      <vt:lpstr>Read (Display) All Jokes</vt:lpstr>
      <vt:lpstr>Edit a Joke</vt:lpstr>
      <vt:lpstr>Delete a Joke</vt:lpstr>
      <vt:lpstr>PowerPoint 演示文稿</vt:lpstr>
      <vt:lpstr>In this module we covered: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Your Apps  Functionality in JavaScript</dc:title>
  <dc:creator/>
  <cp:lastModifiedBy>steve</cp:lastModifiedBy>
  <cp:revision>3</cp:revision>
  <dcterms:created xsi:type="dcterms:W3CDTF">2024-07-04T17:29:00Z</dcterms:created>
  <dcterms:modified xsi:type="dcterms:W3CDTF">2024-07-22T09:40:00Z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2023-07-25T05:30:00Z</vt:filetime>
  </property>
  <property fmtid="{D5CDD505-2E9C-101B-9397-08002B2CF9AE}" pid="3" name="LastSaved">
    <vt:filetime>2024-07-04T05:30:00Z</vt:filetime>
  </property>
  <property fmtid="{D5CDD505-2E9C-101B-9397-08002B2CF9AE}" pid="4" name="ICV">
    <vt:lpwstr>8CA36F11758A48258BD2AF90BFDABE8E_12</vt:lpwstr>
  </property>
  <property fmtid="{D5CDD505-2E9C-101B-9397-08002B2CF9AE}" pid="5" name="KSOProductBuildVer">
    <vt:lpwstr>1033-12.2.0.17542</vt:lpwstr>
  </property>
</Properties>
</file>