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95892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311094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42458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with Subtitle + contents 2 colonnes">
    <p:bg>
      <p:bgPr>
        <a:solidFill>
          <a:srgbClr val="EBEBEB"/>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37AA49-3E5D-493B-8A6C-5590045F07E8}"/>
              </a:ext>
            </a:extLst>
          </p:cNvPr>
          <p:cNvSpPr/>
          <p:nvPr userDrawn="1"/>
        </p:nvSpPr>
        <p:spPr>
          <a:xfrm>
            <a:off x="2112645" y="948610"/>
            <a:ext cx="10079355" cy="129394"/>
          </a:xfrm>
          <a:prstGeom prst="rect">
            <a:avLst/>
          </a:prstGeom>
          <a:solidFill>
            <a:srgbClr val="008F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mj-lt"/>
            </a:endParaRPr>
          </a:p>
        </p:txBody>
      </p:sp>
      <p:pic>
        <p:nvPicPr>
          <p:cNvPr id="3" name="Image 2">
            <a:extLst>
              <a:ext uri="{FF2B5EF4-FFF2-40B4-BE49-F238E27FC236}">
                <a16:creationId xmlns:a16="http://schemas.microsoft.com/office/drawing/2014/main" id="{30323C4F-D3C0-4266-B48D-CAAD1B0DD01C}"/>
              </a:ext>
            </a:extLst>
          </p:cNvPr>
          <p:cNvPicPr>
            <a:picLocks noChangeAspect="1"/>
          </p:cNvPicPr>
          <p:nvPr userDrawn="1"/>
        </p:nvPicPr>
        <p:blipFill rotWithShape="1">
          <a:blip r:embed="rId2"/>
          <a:srcRect l="1" t="1" r="57387" b="74"/>
          <a:stretch/>
        </p:blipFill>
        <p:spPr>
          <a:xfrm>
            <a:off x="1" y="0"/>
            <a:ext cx="1608880" cy="6858000"/>
          </a:xfrm>
          <a:prstGeom prst="rect">
            <a:avLst/>
          </a:prstGeom>
        </p:spPr>
      </p:pic>
      <p:sp>
        <p:nvSpPr>
          <p:cNvPr id="7" name="Rectangle 6">
            <a:extLst>
              <a:ext uri="{FF2B5EF4-FFF2-40B4-BE49-F238E27FC236}">
                <a16:creationId xmlns:a16="http://schemas.microsoft.com/office/drawing/2014/main" id="{E07FEE96-230F-43EA-A3CE-5230636AD5DA}"/>
              </a:ext>
            </a:extLst>
          </p:cNvPr>
          <p:cNvSpPr/>
          <p:nvPr userDrawn="1"/>
        </p:nvSpPr>
        <p:spPr>
          <a:xfrm>
            <a:off x="1099595" y="1029472"/>
            <a:ext cx="11092405" cy="58495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mj-lt"/>
            </a:endParaRPr>
          </a:p>
        </p:txBody>
      </p:sp>
      <p:sp>
        <p:nvSpPr>
          <p:cNvPr id="10" name="Espace réservé du numéro de diapositive 5">
            <a:extLst>
              <a:ext uri="{FF2B5EF4-FFF2-40B4-BE49-F238E27FC236}">
                <a16:creationId xmlns:a16="http://schemas.microsoft.com/office/drawing/2014/main" id="{939CC38F-A4F5-4527-8097-D06B48EDA753}"/>
              </a:ext>
            </a:extLst>
          </p:cNvPr>
          <p:cNvSpPr>
            <a:spLocks noGrp="1"/>
          </p:cNvSpPr>
          <p:nvPr>
            <p:ph type="sldNum" sz="quarter" idx="10"/>
          </p:nvPr>
        </p:nvSpPr>
        <p:spPr>
          <a:xfrm>
            <a:off x="11582189" y="6513895"/>
            <a:ext cx="609811" cy="365125"/>
          </a:xfrm>
          <a:prstGeom prst="rect">
            <a:avLst/>
          </a:prstGeom>
        </p:spPr>
        <p:txBody>
          <a:bodyPr/>
          <a:lstStyle>
            <a:lvl1pPr algn="r">
              <a:defRPr sz="1000" baseline="0">
                <a:solidFill>
                  <a:srgbClr val="2E2D2C"/>
                </a:solidFill>
                <a:latin typeface="+mj-lt"/>
              </a:defRPr>
            </a:lvl1pPr>
          </a:lstStyle>
          <a:p>
            <a:fld id="{3AB289B4-8E17-4633-8C0F-C68EEBA6DBB2}" type="slidenum">
              <a:rPr lang="fr-FR" altLang="fr-FR" smtClean="0"/>
              <a:pPr/>
              <a:t>‹N°›</a:t>
            </a:fld>
            <a:endParaRPr lang="fr-FR" altLang="fr-FR" dirty="0"/>
          </a:p>
        </p:txBody>
      </p:sp>
      <p:sp>
        <p:nvSpPr>
          <p:cNvPr id="12" name="ZoneTexte 11"/>
          <p:cNvSpPr txBox="1">
            <a:spLocks noChangeArrowheads="1"/>
          </p:cNvSpPr>
          <p:nvPr userDrawn="1"/>
        </p:nvSpPr>
        <p:spPr bwMode="auto">
          <a:xfrm>
            <a:off x="1089025" y="6597991"/>
            <a:ext cx="4092575" cy="215385"/>
          </a:xfrm>
          <a:prstGeom prst="rect">
            <a:avLst/>
          </a:prstGeom>
          <a:noFill/>
          <a:ln>
            <a:noFill/>
          </a:ln>
        </p:spPr>
        <p:txBody>
          <a:bodyPr lIns="91384" tIns="45691" rIns="91384" bIns="45691">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marL="0" marR="0" lvl="0" indent="0" algn="l" defTabSz="456919"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rgbClr val="50504F"/>
                </a:solidFill>
                <a:effectLst/>
                <a:uLnTx/>
                <a:uFillTx/>
                <a:latin typeface="+mj-lt"/>
                <a:ea typeface="+mn-ea"/>
                <a:cs typeface="+mn-cs"/>
              </a:rPr>
              <a:t>Copyright © SEGULA Technologies – Tous droits réservés </a:t>
            </a:r>
          </a:p>
        </p:txBody>
      </p:sp>
      <p:pic>
        <p:nvPicPr>
          <p:cNvPr id="14" name="Image 13">
            <a:extLst>
              <a:ext uri="{FF2B5EF4-FFF2-40B4-BE49-F238E27FC236}">
                <a16:creationId xmlns:a16="http://schemas.microsoft.com/office/drawing/2014/main" id="{5A428DD1-9F3C-4E7A-BBA2-5201AF0A9740}"/>
              </a:ext>
            </a:extLst>
          </p:cNvPr>
          <p:cNvPicPr>
            <a:picLocks noChangeAspect="1"/>
          </p:cNvPicPr>
          <p:nvPr userDrawn="1"/>
        </p:nvPicPr>
        <p:blipFill>
          <a:blip r:embed="rId3"/>
          <a:stretch>
            <a:fillRect/>
          </a:stretch>
        </p:blipFill>
        <p:spPr>
          <a:xfrm>
            <a:off x="285281" y="518810"/>
            <a:ext cx="994879" cy="170592"/>
          </a:xfrm>
          <a:prstGeom prst="rect">
            <a:avLst/>
          </a:prstGeom>
        </p:spPr>
      </p:pic>
      <p:sp>
        <p:nvSpPr>
          <p:cNvPr id="15" name="Espace réservé du texte 12">
            <a:extLst>
              <a:ext uri="{FF2B5EF4-FFF2-40B4-BE49-F238E27FC236}">
                <a16:creationId xmlns:a16="http://schemas.microsoft.com/office/drawing/2014/main" id="{7759DA39-6C2F-42B6-BF68-D75C4DC624AB}"/>
              </a:ext>
            </a:extLst>
          </p:cNvPr>
          <p:cNvSpPr>
            <a:spLocks noGrp="1"/>
          </p:cNvSpPr>
          <p:nvPr>
            <p:ph type="body" sz="quarter" idx="13" hasCustomPrompt="1"/>
          </p:nvPr>
        </p:nvSpPr>
        <p:spPr>
          <a:xfrm>
            <a:off x="1496373" y="1503789"/>
            <a:ext cx="10409878" cy="447009"/>
          </a:xfrm>
          <a:prstGeom prst="rect">
            <a:avLst/>
          </a:prstGeom>
        </p:spPr>
        <p:txBody>
          <a:bodyPr numCol="1" spcCol="252000"/>
          <a:lstStyle>
            <a:lvl1pPr marL="0" indent="0">
              <a:buNone/>
              <a:defRPr sz="1800" b="1" baseline="0">
                <a:solidFill>
                  <a:srgbClr val="008FD5"/>
                </a:solidFill>
                <a:latin typeface="+mj-lt"/>
                <a:cs typeface="Segoe UI Light" panose="020B0502040204020203" pitchFamily="34" charset="0"/>
              </a:defRPr>
            </a:lvl1pPr>
            <a:lvl2pPr marL="741363" indent="-284163">
              <a:buFontTx/>
              <a:buBlip>
                <a:blip r:embed="rId4"/>
              </a:buBlip>
              <a:defRPr sz="2000" baseline="0">
                <a:solidFill>
                  <a:srgbClr val="2E2D2C"/>
                </a:solidFill>
                <a:latin typeface="+mj-lt"/>
                <a:cs typeface="Segoe UI Light" panose="020B0502040204020203" pitchFamily="34" charset="0"/>
              </a:defRPr>
            </a:lvl2pPr>
            <a:lvl3pPr marL="1141413" indent="-227013">
              <a:buFontTx/>
              <a:buBlip>
                <a:blip r:embed="rId5"/>
              </a:buBlip>
              <a:defRPr sz="1800" baseline="0">
                <a:solidFill>
                  <a:srgbClr val="2E2D2C"/>
                </a:solidFill>
                <a:latin typeface="+mj-lt"/>
                <a:cs typeface="Segoe UI Light" panose="020B0502040204020203" pitchFamily="34" charset="0"/>
              </a:defRPr>
            </a:lvl3pPr>
            <a:lvl4pPr>
              <a:defRPr sz="1600" baseline="0">
                <a:solidFill>
                  <a:srgbClr val="2E2D2C"/>
                </a:solidFill>
                <a:latin typeface="+mj-lt"/>
                <a:cs typeface="Segoe UI Light" panose="020B0502040204020203" pitchFamily="34" charset="0"/>
              </a:defRPr>
            </a:lvl4pPr>
            <a:lvl5pPr>
              <a:defRPr sz="1600" baseline="0">
                <a:solidFill>
                  <a:srgbClr val="2E2D2C"/>
                </a:solidFill>
                <a:latin typeface="+mj-lt"/>
                <a:cs typeface="Segoe UI Light" panose="020B0502040204020203" pitchFamily="34" charset="0"/>
              </a:defRPr>
            </a:lvl5pPr>
          </a:lstStyle>
          <a:p>
            <a:pPr lvl="0"/>
            <a:r>
              <a:rPr lang="fr-FR" dirty="0"/>
              <a:t>CLIQUEZ POUR MODIFIER LES STYLES DU TEXTE DU MASQUE</a:t>
            </a:r>
          </a:p>
        </p:txBody>
      </p:sp>
      <p:sp>
        <p:nvSpPr>
          <p:cNvPr id="16" name="Espace réservé du texte 12">
            <a:extLst>
              <a:ext uri="{FF2B5EF4-FFF2-40B4-BE49-F238E27FC236}">
                <a16:creationId xmlns:a16="http://schemas.microsoft.com/office/drawing/2014/main" id="{5693D87C-F41B-469B-87E5-68A9F22A903F}"/>
              </a:ext>
            </a:extLst>
          </p:cNvPr>
          <p:cNvSpPr>
            <a:spLocks noGrp="1"/>
          </p:cNvSpPr>
          <p:nvPr>
            <p:ph type="body" sz="quarter" idx="12"/>
          </p:nvPr>
        </p:nvSpPr>
        <p:spPr>
          <a:xfrm>
            <a:off x="1496373" y="2165686"/>
            <a:ext cx="4988510" cy="4224815"/>
          </a:xfrm>
          <a:prstGeom prst="rect">
            <a:avLst/>
          </a:prstGeom>
        </p:spPr>
        <p:txBody>
          <a:bodyPr numCol="1" spcCol="252000"/>
          <a:lstStyle>
            <a:lvl1pPr marL="285750" indent="-285750">
              <a:buFontTx/>
              <a:buBlip>
                <a:blip r:embed="rId4"/>
              </a:buBlip>
              <a:defRPr sz="2000" baseline="0">
                <a:solidFill>
                  <a:srgbClr val="3A3E48"/>
                </a:solidFill>
                <a:latin typeface="+mj-lt"/>
                <a:cs typeface="Segoe UI Light" panose="020B0502040204020203" pitchFamily="34" charset="0"/>
              </a:defRPr>
            </a:lvl1pPr>
            <a:lvl2pPr marL="741363" indent="-284163">
              <a:buFontTx/>
              <a:buBlip>
                <a:blip r:embed="rId5"/>
              </a:buBlip>
              <a:defRPr sz="2000" baseline="0">
                <a:solidFill>
                  <a:srgbClr val="3A3E48"/>
                </a:solidFill>
                <a:latin typeface="+mj-lt"/>
                <a:cs typeface="Segoe UI Light" panose="020B0502040204020203" pitchFamily="34" charset="0"/>
              </a:defRPr>
            </a:lvl2pPr>
            <a:lvl3pPr marL="1141413" indent="-227013">
              <a:buFontTx/>
              <a:buBlip>
                <a:blip r:embed="rId6"/>
              </a:buBlip>
              <a:defRPr sz="1800" baseline="0">
                <a:solidFill>
                  <a:srgbClr val="3A3E48"/>
                </a:solidFill>
                <a:latin typeface="+mj-lt"/>
                <a:cs typeface="Segoe UI Light" panose="020B0502040204020203" pitchFamily="34" charset="0"/>
              </a:defRPr>
            </a:lvl3pPr>
            <a:lvl4pPr>
              <a:defRPr sz="1600" baseline="0">
                <a:solidFill>
                  <a:srgbClr val="3A3E48"/>
                </a:solidFill>
                <a:latin typeface="+mj-lt"/>
                <a:cs typeface="Segoe UI Light" panose="020B0502040204020203" pitchFamily="34" charset="0"/>
              </a:defRPr>
            </a:lvl4pPr>
            <a:lvl5pPr>
              <a:defRPr sz="1600" baseline="0">
                <a:solidFill>
                  <a:srgbClr val="3A3E48"/>
                </a:solidFill>
                <a:latin typeface="+mj-lt"/>
                <a:cs typeface="Segoe UI Light"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7" name="Espace réservé du texte 12">
            <a:extLst>
              <a:ext uri="{FF2B5EF4-FFF2-40B4-BE49-F238E27FC236}">
                <a16:creationId xmlns:a16="http://schemas.microsoft.com/office/drawing/2014/main" id="{B34D1F9A-1B45-486E-A2B4-769A01F1C7F1}"/>
              </a:ext>
            </a:extLst>
          </p:cNvPr>
          <p:cNvSpPr>
            <a:spLocks noGrp="1"/>
          </p:cNvSpPr>
          <p:nvPr>
            <p:ph type="body" sz="quarter" idx="14"/>
          </p:nvPr>
        </p:nvSpPr>
        <p:spPr>
          <a:xfrm>
            <a:off x="6881661" y="2165686"/>
            <a:ext cx="5005540" cy="4224815"/>
          </a:xfrm>
          <a:prstGeom prst="rect">
            <a:avLst/>
          </a:prstGeom>
        </p:spPr>
        <p:txBody>
          <a:bodyPr numCol="1" spcCol="252000"/>
          <a:lstStyle>
            <a:lvl1pPr marL="285750" indent="-285750">
              <a:buFontTx/>
              <a:buBlip>
                <a:blip r:embed="rId4"/>
              </a:buBlip>
              <a:defRPr sz="2000" baseline="0">
                <a:solidFill>
                  <a:srgbClr val="3A3E48"/>
                </a:solidFill>
                <a:latin typeface="+mj-lt"/>
                <a:cs typeface="Segoe UI Light" panose="020B0502040204020203" pitchFamily="34" charset="0"/>
              </a:defRPr>
            </a:lvl1pPr>
            <a:lvl2pPr marL="741363" indent="-284163">
              <a:buFontTx/>
              <a:buBlip>
                <a:blip r:embed="rId5"/>
              </a:buBlip>
              <a:defRPr sz="2000" baseline="0">
                <a:solidFill>
                  <a:srgbClr val="3A3E48"/>
                </a:solidFill>
                <a:latin typeface="+mj-lt"/>
                <a:cs typeface="Segoe UI Light" panose="020B0502040204020203" pitchFamily="34" charset="0"/>
              </a:defRPr>
            </a:lvl2pPr>
            <a:lvl3pPr marL="1141413" indent="-227013">
              <a:buFontTx/>
              <a:buBlip>
                <a:blip r:embed="rId6"/>
              </a:buBlip>
              <a:defRPr sz="1800" baseline="0">
                <a:solidFill>
                  <a:srgbClr val="3A3E48"/>
                </a:solidFill>
                <a:latin typeface="+mj-lt"/>
                <a:cs typeface="Segoe UI Light" panose="020B0502040204020203" pitchFamily="34" charset="0"/>
              </a:defRPr>
            </a:lvl3pPr>
            <a:lvl4pPr>
              <a:defRPr sz="1600" baseline="0">
                <a:solidFill>
                  <a:srgbClr val="3A3E48"/>
                </a:solidFill>
                <a:latin typeface="+mj-lt"/>
                <a:cs typeface="Segoe UI Light" panose="020B0502040204020203" pitchFamily="34" charset="0"/>
              </a:defRPr>
            </a:lvl4pPr>
            <a:lvl5pPr>
              <a:defRPr sz="1600" baseline="0">
                <a:solidFill>
                  <a:srgbClr val="3A3E48"/>
                </a:solidFill>
                <a:latin typeface="+mj-lt"/>
                <a:cs typeface="Segoe UI Light" panose="020B0502040204020203"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 name="Espace réservé du texte 10">
            <a:extLst>
              <a:ext uri="{FF2B5EF4-FFF2-40B4-BE49-F238E27FC236}">
                <a16:creationId xmlns:a16="http://schemas.microsoft.com/office/drawing/2014/main" id="{28BE61F4-157A-4683-BFFF-CF5A95D5C17E}"/>
              </a:ext>
            </a:extLst>
          </p:cNvPr>
          <p:cNvSpPr>
            <a:spLocks noGrp="1"/>
          </p:cNvSpPr>
          <p:nvPr>
            <p:ph type="body" sz="quarter" idx="11" hasCustomPrompt="1"/>
          </p:nvPr>
        </p:nvSpPr>
        <p:spPr>
          <a:xfrm>
            <a:off x="2011363" y="598190"/>
            <a:ext cx="9894887" cy="353943"/>
          </a:xfrm>
          <a:prstGeom prst="rect">
            <a:avLst/>
          </a:prstGeom>
        </p:spPr>
        <p:txBody>
          <a:bodyPr tIns="0">
            <a:spAutoFit/>
          </a:bodyPr>
          <a:lstStyle>
            <a:lvl1pPr marL="0" indent="0">
              <a:buFontTx/>
              <a:buNone/>
              <a:defRPr sz="2000" cap="all" baseline="0">
                <a:solidFill>
                  <a:srgbClr val="3A3E48"/>
                </a:solidFill>
                <a:latin typeface="+mj-lt"/>
                <a:cs typeface="Segoe UI Light" panose="020B0502040204020203" pitchFamily="34" charset="0"/>
              </a:defRPr>
            </a:lvl1pPr>
          </a:lstStyle>
          <a:p>
            <a:pPr lvl="0"/>
            <a:r>
              <a:rPr lang="fr-FR" dirty="0"/>
              <a:t>Insert </a:t>
            </a:r>
            <a:r>
              <a:rPr lang="fr-FR" dirty="0" err="1"/>
              <a:t>subtitle</a:t>
            </a:r>
            <a:endParaRPr lang="fr-FR" dirty="0"/>
          </a:p>
        </p:txBody>
      </p:sp>
      <p:sp>
        <p:nvSpPr>
          <p:cNvPr id="18" name="Titre 3">
            <a:extLst>
              <a:ext uri="{FF2B5EF4-FFF2-40B4-BE49-F238E27FC236}">
                <a16:creationId xmlns:a16="http://schemas.microsoft.com/office/drawing/2014/main" id="{EEA72978-2627-4470-9EE7-5BBA599BB25B}"/>
              </a:ext>
            </a:extLst>
          </p:cNvPr>
          <p:cNvSpPr>
            <a:spLocks noGrp="1"/>
          </p:cNvSpPr>
          <p:nvPr>
            <p:ph type="title" hasCustomPrompt="1"/>
          </p:nvPr>
        </p:nvSpPr>
        <p:spPr>
          <a:xfrm>
            <a:off x="2011363" y="147714"/>
            <a:ext cx="9919379" cy="415469"/>
          </a:xfrm>
          <a:prstGeom prst="rect">
            <a:avLst/>
          </a:prstGeom>
        </p:spPr>
        <p:txBody>
          <a:bodyPr wrap="square" bIns="0" anchor="b" anchorCtr="0">
            <a:spAutoFit/>
          </a:bodyPr>
          <a:lstStyle>
            <a:lvl1pPr algn="l">
              <a:lnSpc>
                <a:spcPct val="75000"/>
              </a:lnSpc>
              <a:defRPr sz="3200" b="1" i="0" baseline="0">
                <a:solidFill>
                  <a:srgbClr val="008FD5"/>
                </a:solidFill>
                <a:latin typeface="+mj-lt"/>
                <a:cs typeface="Segoe UI" panose="020B0502040204020203" pitchFamily="34" charset="0"/>
              </a:defRPr>
            </a:lvl1pPr>
          </a:lstStyle>
          <a:p>
            <a:r>
              <a:rPr lang="fr-FR" dirty="0"/>
              <a:t>Insert </a:t>
            </a:r>
            <a:r>
              <a:rPr lang="fr-FR" dirty="0" err="1"/>
              <a:t>title</a:t>
            </a:r>
            <a:endParaRPr lang="fr-FR" dirty="0"/>
          </a:p>
        </p:txBody>
      </p:sp>
    </p:spTree>
    <p:extLst>
      <p:ext uri="{BB962C8B-B14F-4D97-AF65-F5344CB8AC3E}">
        <p14:creationId xmlns:p14="http://schemas.microsoft.com/office/powerpoint/2010/main" val="340764260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483">
          <p15:clr>
            <a:srgbClr val="FBAE40"/>
          </p15:clr>
        </p15:guide>
        <p15:guide id="4" orient="horz" pos="1071">
          <p15:clr>
            <a:srgbClr val="FBAE40"/>
          </p15:clr>
        </p15:guide>
        <p15:guide id="5" orient="horz" pos="3657">
          <p15:clr>
            <a:srgbClr val="FBAE40"/>
          </p15:clr>
        </p15:guide>
        <p15:guide id="6" pos="728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95731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64664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FFCB781A-00A5-4AB4-8AE3-8CFF51D76E8E}" type="datetimeFigureOut">
              <a:rPr lang="fr-FR" smtClean="0"/>
              <a:t>20/02/2023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57973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FFCB781A-00A5-4AB4-8AE3-8CFF51D76E8E}" type="datetimeFigureOut">
              <a:rPr lang="fr-FR" smtClean="0"/>
              <a:t>20/02/2023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45976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FFCB781A-00A5-4AB4-8AE3-8CFF51D76E8E}" type="datetimeFigureOut">
              <a:rPr lang="fr-FR" smtClean="0"/>
              <a:t>20/02/2023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07111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FCB781A-00A5-4AB4-8AE3-8CFF51D76E8E}" type="datetimeFigureOut">
              <a:rPr lang="fr-FR" smtClean="0"/>
              <a:t>20/02/2023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426699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FCB781A-00A5-4AB4-8AE3-8CFF51D76E8E}" type="datetimeFigureOut">
              <a:rPr lang="fr-FR" smtClean="0"/>
              <a:t>20/02/2023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79348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FFCB781A-00A5-4AB4-8AE3-8CFF51D76E8E}" type="datetimeFigureOut">
              <a:rPr lang="fr-FR" smtClean="0"/>
              <a:t>20/02/2023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D43306-6782-4A16-A1CD-46D036EBA607}" type="slidenum">
              <a:rPr lang="fr-FR" smtClean="0"/>
              <a:t>‹N°›</a:t>
            </a:fld>
            <a:endParaRPr lang="fr-FR"/>
          </a:p>
        </p:txBody>
      </p:sp>
    </p:spTree>
    <p:extLst>
      <p:ext uri="{BB962C8B-B14F-4D97-AF65-F5344CB8AC3E}">
        <p14:creationId xmlns:p14="http://schemas.microsoft.com/office/powerpoint/2010/main" val="124860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B781A-00A5-4AB4-8AE3-8CFF51D76E8E}" type="datetimeFigureOut">
              <a:rPr lang="fr-FR" smtClean="0"/>
              <a:t>20/02/2023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43306-6782-4A16-A1CD-46D036EBA607}" type="slidenum">
              <a:rPr lang="fr-FR" smtClean="0"/>
              <a:t>‹N°›</a:t>
            </a:fld>
            <a:endParaRPr lang="fr-FR"/>
          </a:p>
        </p:txBody>
      </p:sp>
    </p:spTree>
    <p:extLst>
      <p:ext uri="{BB962C8B-B14F-4D97-AF65-F5344CB8AC3E}">
        <p14:creationId xmlns:p14="http://schemas.microsoft.com/office/powerpoint/2010/main" val="370837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a:extLst>
              <a:ext uri="{FF2B5EF4-FFF2-40B4-BE49-F238E27FC236}">
                <a16:creationId xmlns:a16="http://schemas.microsoft.com/office/drawing/2014/main" id="{A6B0D417-96DF-4266-AC04-93D1A4E0DD59}"/>
              </a:ext>
            </a:extLst>
          </p:cNvPr>
          <p:cNvSpPr>
            <a:spLocks noGrp="1"/>
          </p:cNvSpPr>
          <p:nvPr>
            <p:ph type="body" sz="quarter" idx="13"/>
          </p:nvPr>
        </p:nvSpPr>
        <p:spPr>
          <a:xfrm>
            <a:off x="1496374" y="1539649"/>
            <a:ext cx="8432630" cy="773246"/>
          </a:xfrm>
        </p:spPr>
        <p:txBody>
          <a:bodyPr>
            <a:noAutofit/>
          </a:bodyPr>
          <a:lstStyle/>
          <a:p>
            <a:pPr algn="just"/>
            <a:r>
              <a:rPr lang="fr-FR" sz="1200" b="0" dirty="0"/>
              <a:t>Assistance </a:t>
            </a:r>
            <a:r>
              <a:rPr lang="fr-FR" sz="1200" b="0" dirty="0" smtClean="0"/>
              <a:t>maitrise </a:t>
            </a:r>
            <a:r>
              <a:rPr lang="fr-FR" sz="1200" b="0" dirty="0"/>
              <a:t>d’œuvre pour </a:t>
            </a:r>
            <a:r>
              <a:rPr lang="fr-FR" sz="1200" b="0" dirty="0" smtClean="0"/>
              <a:t>la réalisation de l’étude d’impact pour la création d’un piège à gravier sur la Durance en amont de l’usine de Salignac</a:t>
            </a:r>
            <a:endParaRPr lang="fr-FR" sz="1200" b="0" dirty="0"/>
          </a:p>
        </p:txBody>
      </p:sp>
      <p:sp>
        <p:nvSpPr>
          <p:cNvPr id="5" name="Espace réservé du texte 4">
            <a:extLst>
              <a:ext uri="{FF2B5EF4-FFF2-40B4-BE49-F238E27FC236}">
                <a16:creationId xmlns:a16="http://schemas.microsoft.com/office/drawing/2014/main" id="{7943442F-2199-4298-A72E-C4CAEC292DF5}"/>
              </a:ext>
            </a:extLst>
          </p:cNvPr>
          <p:cNvSpPr>
            <a:spLocks noGrp="1"/>
          </p:cNvSpPr>
          <p:nvPr>
            <p:ph type="body" sz="quarter" idx="12"/>
          </p:nvPr>
        </p:nvSpPr>
        <p:spPr>
          <a:xfrm>
            <a:off x="1559159" y="2424957"/>
            <a:ext cx="5348685" cy="2312101"/>
          </a:xfrm>
        </p:spPr>
        <p:txBody>
          <a:bodyPr>
            <a:noAutofit/>
          </a:bodyPr>
          <a:lstStyle/>
          <a:p>
            <a:pPr algn="just">
              <a:spcBef>
                <a:spcPts val="600"/>
              </a:spcBef>
            </a:pPr>
            <a:r>
              <a:rPr lang="fr-FR" sz="1000" dirty="0" err="1" smtClean="0">
                <a:solidFill>
                  <a:schemeClr val="dk1"/>
                </a:solidFill>
              </a:rPr>
              <a:t>Prédiagnostic</a:t>
            </a:r>
            <a:r>
              <a:rPr lang="fr-FR" sz="1000" dirty="0" smtClean="0">
                <a:solidFill>
                  <a:schemeClr val="dk1"/>
                </a:solidFill>
              </a:rPr>
              <a:t> environnemental sur le projet d’optimisation des curages en Durance en aval de l’usine , dont la création d’un piège à graviers</a:t>
            </a:r>
          </a:p>
          <a:p>
            <a:pPr lvl="1" algn="just">
              <a:spcBef>
                <a:spcPts val="600"/>
              </a:spcBef>
            </a:pPr>
            <a:r>
              <a:rPr lang="fr-FR" sz="950" dirty="0" smtClean="0">
                <a:solidFill>
                  <a:schemeClr val="dk1"/>
                </a:solidFill>
              </a:rPr>
              <a:t>Capitalisation des inventaires réalisés sur le secteur pour les précédents travaux de curage  et de création d’une passe à Apron</a:t>
            </a:r>
          </a:p>
          <a:p>
            <a:pPr lvl="1" algn="just">
              <a:spcBef>
                <a:spcPts val="600"/>
              </a:spcBef>
            </a:pPr>
            <a:r>
              <a:rPr lang="fr-FR" sz="950" dirty="0" smtClean="0">
                <a:solidFill>
                  <a:schemeClr val="dk1"/>
                </a:solidFill>
              </a:rPr>
              <a:t>Sensibilisation de l’équipe projet aux enjeux du site (présence d’espèces protégées terrestres et aquatiques)</a:t>
            </a:r>
          </a:p>
          <a:p>
            <a:pPr lvl="1" algn="just">
              <a:spcBef>
                <a:spcPts val="600"/>
              </a:spcBef>
            </a:pPr>
            <a:r>
              <a:rPr lang="fr-FR" sz="950" dirty="0" smtClean="0">
                <a:solidFill>
                  <a:schemeClr val="dk1"/>
                </a:solidFill>
              </a:rPr>
              <a:t>Impacts pressentis des différentes solutions étudiées (1 ou 2 pièges à graviers, poursuite des curages tels que réalisés actuellement, création d’une rivière de contournement)</a:t>
            </a:r>
          </a:p>
          <a:p>
            <a:pPr lvl="1" algn="just">
              <a:spcBef>
                <a:spcPts val="600"/>
              </a:spcBef>
            </a:pPr>
            <a:r>
              <a:rPr lang="fr-FR" sz="950" dirty="0" smtClean="0">
                <a:solidFill>
                  <a:schemeClr val="dk1"/>
                </a:solidFill>
              </a:rPr>
              <a:t>Préconisations pour limiter les impacts</a:t>
            </a:r>
          </a:p>
          <a:p>
            <a:pPr lvl="1" algn="just">
              <a:spcBef>
                <a:spcPts val="600"/>
              </a:spcBef>
            </a:pPr>
            <a:r>
              <a:rPr lang="fr-FR" sz="950" dirty="0" smtClean="0">
                <a:solidFill>
                  <a:schemeClr val="dk1"/>
                </a:solidFill>
              </a:rPr>
              <a:t>Identification des données à acquérir pour consolider l’analyse environnementale des différents projets</a:t>
            </a:r>
          </a:p>
          <a:p>
            <a:pPr lvl="1" algn="just">
              <a:spcBef>
                <a:spcPts val="600"/>
              </a:spcBef>
            </a:pPr>
            <a:r>
              <a:rPr lang="fr-FR" sz="950" dirty="0" smtClean="0">
                <a:solidFill>
                  <a:schemeClr val="dk1"/>
                </a:solidFill>
              </a:rPr>
              <a:t>Identification des procédures réglementaires</a:t>
            </a:r>
          </a:p>
          <a:p>
            <a:pPr marL="0" indent="0" algn="just">
              <a:spcBef>
                <a:spcPts val="600"/>
              </a:spcBef>
              <a:buNone/>
            </a:pPr>
            <a:endParaRPr lang="fr-FR" sz="1000" dirty="0" smtClean="0">
              <a:solidFill>
                <a:schemeClr val="dk1"/>
              </a:solidFill>
            </a:endParaRPr>
          </a:p>
        </p:txBody>
      </p:sp>
      <p:sp>
        <p:nvSpPr>
          <p:cNvPr id="3" name="Espace réservé du texte 2">
            <a:extLst>
              <a:ext uri="{FF2B5EF4-FFF2-40B4-BE49-F238E27FC236}">
                <a16:creationId xmlns:a16="http://schemas.microsoft.com/office/drawing/2014/main" id="{B9612625-F124-4692-A23E-45E19226D4FE}"/>
              </a:ext>
            </a:extLst>
          </p:cNvPr>
          <p:cNvSpPr>
            <a:spLocks noGrp="1"/>
          </p:cNvSpPr>
          <p:nvPr>
            <p:ph type="body" sz="quarter" idx="11"/>
          </p:nvPr>
        </p:nvSpPr>
        <p:spPr>
          <a:xfrm>
            <a:off x="2011363" y="598190"/>
            <a:ext cx="9894887" cy="240066"/>
          </a:xfrm>
        </p:spPr>
        <p:txBody>
          <a:bodyPr/>
          <a:lstStyle/>
          <a:p>
            <a:r>
              <a:rPr lang="fr-FR" sz="1400" dirty="0"/>
              <a:t>Assistance MOE – Chargé D’ETUDE EN ENVIRONNEMENT</a:t>
            </a:r>
          </a:p>
        </p:txBody>
      </p:sp>
      <p:sp>
        <p:nvSpPr>
          <p:cNvPr id="2" name="Titre 1">
            <a:extLst>
              <a:ext uri="{FF2B5EF4-FFF2-40B4-BE49-F238E27FC236}">
                <a16:creationId xmlns:a16="http://schemas.microsoft.com/office/drawing/2014/main" id="{845B80B4-E0E6-4235-9804-9863CE366D0E}"/>
              </a:ext>
            </a:extLst>
          </p:cNvPr>
          <p:cNvSpPr>
            <a:spLocks noGrp="1"/>
          </p:cNvSpPr>
          <p:nvPr>
            <p:ph type="title"/>
          </p:nvPr>
        </p:nvSpPr>
        <p:spPr>
          <a:xfrm>
            <a:off x="2011363" y="188"/>
            <a:ext cx="9919379" cy="612155"/>
          </a:xfrm>
        </p:spPr>
        <p:txBody>
          <a:bodyPr/>
          <a:lstStyle/>
          <a:p>
            <a:r>
              <a:rPr lang="fr-FR" sz="2400" dirty="0"/>
              <a:t>EDF | </a:t>
            </a:r>
            <a:r>
              <a:rPr lang="fr-FR" sz="2400" dirty="0" smtClean="0"/>
              <a:t>Création piège à gravier en amont de l’usine de Salignac (Alpes de Haute Provence)</a:t>
            </a:r>
            <a:endParaRPr lang="fr-FR" sz="2400" dirty="0"/>
          </a:p>
        </p:txBody>
      </p:sp>
      <p:sp>
        <p:nvSpPr>
          <p:cNvPr id="8" name="Espace réservé du texte 5">
            <a:extLst>
              <a:ext uri="{FF2B5EF4-FFF2-40B4-BE49-F238E27FC236}">
                <a16:creationId xmlns:a16="http://schemas.microsoft.com/office/drawing/2014/main" id="{A6B0D417-96DF-4266-AC04-93D1A4E0DD59}"/>
              </a:ext>
            </a:extLst>
          </p:cNvPr>
          <p:cNvSpPr txBox="1">
            <a:spLocks/>
          </p:cNvSpPr>
          <p:nvPr/>
        </p:nvSpPr>
        <p:spPr>
          <a:xfrm>
            <a:off x="1496373" y="1231298"/>
            <a:ext cx="1022709" cy="272491"/>
          </a:xfrm>
          <a:prstGeom prst="rect">
            <a:avLst/>
          </a:prstGeom>
        </p:spPr>
        <p:txBody>
          <a:bodyPr vert="horz" lIns="91440" tIns="45720" rIns="91440" bIns="45720" numCol="1" spcCol="25200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baseline="0">
                <a:solidFill>
                  <a:srgbClr val="008FD5"/>
                </a:solidFill>
                <a:latin typeface="+mj-lt"/>
                <a:ea typeface="+mn-ea"/>
                <a:cs typeface="Segoe UI Light" panose="020B0502040204020203" pitchFamily="34" charset="0"/>
              </a:defRPr>
            </a:lvl1pPr>
            <a:lvl2pPr marL="741363" indent="-284163" algn="l" defTabSz="914400" rtl="0" eaLnBrk="1" latinLnBrk="0" hangingPunct="1">
              <a:lnSpc>
                <a:spcPct val="90000"/>
              </a:lnSpc>
              <a:spcBef>
                <a:spcPts val="500"/>
              </a:spcBef>
              <a:buFontTx/>
              <a:buBlip>
                <a:blip r:embed="rId2"/>
              </a:buBlip>
              <a:defRPr sz="2000" kern="1200" baseline="0">
                <a:solidFill>
                  <a:srgbClr val="2E2D2C"/>
                </a:solidFill>
                <a:latin typeface="+mj-lt"/>
                <a:ea typeface="+mn-ea"/>
                <a:cs typeface="Segoe UI Light" panose="020B0502040204020203" pitchFamily="34" charset="0"/>
              </a:defRPr>
            </a:lvl2pPr>
            <a:lvl3pPr marL="1141413" indent="-227013" algn="l" defTabSz="914400" rtl="0" eaLnBrk="1" latinLnBrk="0" hangingPunct="1">
              <a:lnSpc>
                <a:spcPct val="90000"/>
              </a:lnSpc>
              <a:spcBef>
                <a:spcPts val="500"/>
              </a:spcBef>
              <a:buFontTx/>
              <a:buBlip>
                <a:blip r:embed="rId3"/>
              </a:buBlip>
              <a:defRPr sz="1800" kern="1200" baseline="0">
                <a:solidFill>
                  <a:srgbClr val="2E2D2C"/>
                </a:solidFill>
                <a:latin typeface="+mj-lt"/>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fr-FR" sz="1400" b="1" i="0" u="none" strike="noStrike" kern="1200" cap="small" spc="0" normalizeH="0" baseline="0" noProof="0">
                <a:ln>
                  <a:noFill/>
                </a:ln>
                <a:solidFill>
                  <a:srgbClr val="008FD5"/>
                </a:solidFill>
                <a:effectLst/>
                <a:uLnTx/>
                <a:uFillTx/>
                <a:latin typeface="Calibri Light" panose="020F0302020204030204"/>
                <a:ea typeface="+mn-ea"/>
                <a:cs typeface="Segoe UI Light" panose="020B0502040204020203" pitchFamily="34" charset="0"/>
              </a:rPr>
              <a:t>Contexte</a:t>
            </a:r>
          </a:p>
        </p:txBody>
      </p:sp>
      <p:sp>
        <p:nvSpPr>
          <p:cNvPr id="9" name="Espace réservé du texte 5">
            <a:extLst>
              <a:ext uri="{FF2B5EF4-FFF2-40B4-BE49-F238E27FC236}">
                <a16:creationId xmlns:a16="http://schemas.microsoft.com/office/drawing/2014/main" id="{A6B0D417-96DF-4266-AC04-93D1A4E0DD59}"/>
              </a:ext>
            </a:extLst>
          </p:cNvPr>
          <p:cNvSpPr txBox="1">
            <a:spLocks/>
          </p:cNvSpPr>
          <p:nvPr/>
        </p:nvSpPr>
        <p:spPr>
          <a:xfrm>
            <a:off x="1496373" y="2029184"/>
            <a:ext cx="1748852" cy="272491"/>
          </a:xfrm>
          <a:prstGeom prst="rect">
            <a:avLst/>
          </a:prstGeom>
        </p:spPr>
        <p:txBody>
          <a:bodyPr vert="horz" lIns="91440" tIns="45720" rIns="91440" bIns="45720" numCol="1" spcCol="25200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baseline="0">
                <a:solidFill>
                  <a:srgbClr val="008FD5"/>
                </a:solidFill>
                <a:latin typeface="+mj-lt"/>
                <a:ea typeface="+mn-ea"/>
                <a:cs typeface="Segoe UI Light" panose="020B0502040204020203" pitchFamily="34" charset="0"/>
              </a:defRPr>
            </a:lvl1pPr>
            <a:lvl2pPr marL="741363" indent="-284163" algn="l" defTabSz="914400" rtl="0" eaLnBrk="1" latinLnBrk="0" hangingPunct="1">
              <a:lnSpc>
                <a:spcPct val="90000"/>
              </a:lnSpc>
              <a:spcBef>
                <a:spcPts val="500"/>
              </a:spcBef>
              <a:buFontTx/>
              <a:buBlip>
                <a:blip r:embed="rId2"/>
              </a:buBlip>
              <a:defRPr sz="2000" kern="1200" baseline="0">
                <a:solidFill>
                  <a:srgbClr val="2E2D2C"/>
                </a:solidFill>
                <a:latin typeface="+mj-lt"/>
                <a:ea typeface="+mn-ea"/>
                <a:cs typeface="Segoe UI Light" panose="020B0502040204020203" pitchFamily="34" charset="0"/>
              </a:defRPr>
            </a:lvl2pPr>
            <a:lvl3pPr marL="1141413" indent="-227013" algn="l" defTabSz="914400" rtl="0" eaLnBrk="1" latinLnBrk="0" hangingPunct="1">
              <a:lnSpc>
                <a:spcPct val="90000"/>
              </a:lnSpc>
              <a:spcBef>
                <a:spcPts val="500"/>
              </a:spcBef>
              <a:buFontTx/>
              <a:buBlip>
                <a:blip r:embed="rId3"/>
              </a:buBlip>
              <a:defRPr sz="1800" kern="1200" baseline="0">
                <a:solidFill>
                  <a:srgbClr val="2E2D2C"/>
                </a:solidFill>
                <a:latin typeface="+mj-lt"/>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fr-FR" sz="1400" b="1" i="0" u="none" strike="noStrike" kern="1200" cap="small" spc="0" normalizeH="0" baseline="0" noProof="0" dirty="0">
                <a:ln>
                  <a:noFill/>
                </a:ln>
                <a:solidFill>
                  <a:srgbClr val="008FD5"/>
                </a:solidFill>
                <a:effectLst/>
                <a:uLnTx/>
                <a:uFillTx/>
                <a:latin typeface="Calibri Light" panose="020F0302020204030204"/>
                <a:ea typeface="+mn-ea"/>
                <a:cs typeface="Segoe UI Light" panose="020B0502040204020203" pitchFamily="34" charset="0"/>
              </a:rPr>
              <a:t>Activités / Réalisations</a:t>
            </a:r>
          </a:p>
        </p:txBody>
      </p:sp>
      <p:sp>
        <p:nvSpPr>
          <p:cNvPr id="17" name="Espace réservé du texte 10">
            <a:extLst>
              <a:ext uri="{FF2B5EF4-FFF2-40B4-BE49-F238E27FC236}">
                <a16:creationId xmlns:a16="http://schemas.microsoft.com/office/drawing/2014/main" id="{346B9E68-99D2-4482-8C32-651ACFB15F42}"/>
              </a:ext>
            </a:extLst>
          </p:cNvPr>
          <p:cNvSpPr txBox="1">
            <a:spLocks/>
          </p:cNvSpPr>
          <p:nvPr/>
        </p:nvSpPr>
        <p:spPr>
          <a:xfrm>
            <a:off x="7206662" y="5824307"/>
            <a:ext cx="5031897" cy="1076909"/>
          </a:xfrm>
          <a:prstGeom prst="rect">
            <a:avLst/>
          </a:prstGeom>
        </p:spPr>
        <p:txBody>
          <a:bodyPr vert="horz" lIns="91440" tIns="45720" rIns="91440" bIns="45720" numCol="1" spcCol="252000" rtlCol="0">
            <a:normAutofit/>
          </a:bodyPr>
          <a:lstStyle>
            <a:lvl1pPr marL="285750" indent="-285750" algn="l" defTabSz="914400" rtl="0" eaLnBrk="1" latinLnBrk="0" hangingPunct="1">
              <a:lnSpc>
                <a:spcPct val="90000"/>
              </a:lnSpc>
              <a:spcBef>
                <a:spcPts val="1000"/>
              </a:spcBef>
              <a:buFontTx/>
              <a:buBlip>
                <a:blip r:embed="rId2"/>
              </a:buBlip>
              <a:defRPr sz="2000" kern="1200" baseline="0">
                <a:solidFill>
                  <a:srgbClr val="3A3E48"/>
                </a:solidFill>
                <a:latin typeface="+mj-lt"/>
                <a:ea typeface="+mn-ea"/>
                <a:cs typeface="Segoe UI Light" panose="020B0502040204020203" pitchFamily="34" charset="0"/>
              </a:defRPr>
            </a:lvl1pPr>
            <a:lvl2pPr marL="741363" indent="-284163" algn="l" defTabSz="914400" rtl="0" eaLnBrk="1" latinLnBrk="0" hangingPunct="1">
              <a:lnSpc>
                <a:spcPct val="90000"/>
              </a:lnSpc>
              <a:spcBef>
                <a:spcPts val="500"/>
              </a:spcBef>
              <a:buFontTx/>
              <a:buBlip>
                <a:blip r:embed="rId3"/>
              </a:buBlip>
              <a:defRPr sz="2000" kern="1200" baseline="0">
                <a:solidFill>
                  <a:srgbClr val="3A3E48"/>
                </a:solidFill>
                <a:latin typeface="+mj-lt"/>
                <a:ea typeface="+mn-ea"/>
                <a:cs typeface="Segoe UI Light" panose="020B0502040204020203" pitchFamily="34" charset="0"/>
              </a:defRPr>
            </a:lvl2pPr>
            <a:lvl3pPr marL="1141413" indent="-227013" algn="l" defTabSz="914400" rtl="0" eaLnBrk="1" latinLnBrk="0" hangingPunct="1">
              <a:lnSpc>
                <a:spcPct val="90000"/>
              </a:lnSpc>
              <a:spcBef>
                <a:spcPts val="500"/>
              </a:spcBef>
              <a:buFontTx/>
              <a:buBlip>
                <a:blip r:embed="rId4"/>
              </a:buBlip>
              <a:defRPr sz="1800" kern="1200" baseline="0">
                <a:solidFill>
                  <a:srgbClr val="3A3E48"/>
                </a:solidFill>
                <a:latin typeface="+mj-lt"/>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3E48"/>
                </a:solidFill>
                <a:latin typeface="+mj-lt"/>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3A3E48"/>
                </a:solidFill>
                <a:latin typeface="+mj-lt"/>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ts val="600"/>
              </a:spcBef>
              <a:spcAft>
                <a:spcPct val="0"/>
              </a:spcAft>
              <a:defRPr/>
            </a:pPr>
            <a:r>
              <a:rPr lang="fr-FR" sz="1000" dirty="0" smtClean="0">
                <a:solidFill>
                  <a:schemeClr val="dk1"/>
                </a:solidFill>
              </a:rPr>
              <a:t>Instruction administrative en cours</a:t>
            </a:r>
          </a:p>
          <a:p>
            <a:pPr fontAlgn="base">
              <a:spcBef>
                <a:spcPts val="600"/>
              </a:spcBef>
              <a:spcAft>
                <a:spcPct val="0"/>
              </a:spcAft>
              <a:defRPr/>
            </a:pPr>
            <a:r>
              <a:rPr lang="fr-FR" sz="1000" dirty="0" smtClean="0">
                <a:solidFill>
                  <a:schemeClr val="dk1"/>
                </a:solidFill>
              </a:rPr>
              <a:t>Très </a:t>
            </a:r>
            <a:r>
              <a:rPr lang="fr-FR" sz="1000" dirty="0">
                <a:solidFill>
                  <a:schemeClr val="dk1"/>
                </a:solidFill>
              </a:rPr>
              <a:t>bonne connaissance des sensibilités et enjeux environnementaux du projet</a:t>
            </a:r>
          </a:p>
          <a:p>
            <a:pPr fontAlgn="base">
              <a:spcBef>
                <a:spcPts val="600"/>
              </a:spcBef>
              <a:spcAft>
                <a:spcPct val="0"/>
              </a:spcAft>
              <a:defRPr/>
            </a:pPr>
            <a:r>
              <a:rPr lang="fr-FR" sz="1000" dirty="0">
                <a:solidFill>
                  <a:schemeClr val="dk1"/>
                </a:solidFill>
              </a:rPr>
              <a:t>Force de proposition pour trouver des consensus entre les travaux à réaliser et les enjeux environnementaux </a:t>
            </a:r>
          </a:p>
          <a:p>
            <a:pPr fontAlgn="base">
              <a:spcBef>
                <a:spcPts val="600"/>
              </a:spcBef>
              <a:spcAft>
                <a:spcPct val="0"/>
              </a:spcAft>
              <a:defRPr/>
            </a:pPr>
            <a:r>
              <a:rPr lang="fr-FR" sz="1000" dirty="0">
                <a:solidFill>
                  <a:schemeClr val="dk1"/>
                </a:solidFill>
              </a:rPr>
              <a:t>Sensibilisation auprès des équipes projets des enjeux environnementaux</a:t>
            </a:r>
          </a:p>
          <a:p>
            <a:pPr marL="0" indent="0" fontAlgn="base">
              <a:spcBef>
                <a:spcPts val="600"/>
              </a:spcBef>
              <a:spcAft>
                <a:spcPct val="0"/>
              </a:spcAft>
              <a:buNone/>
              <a:defRPr/>
            </a:pPr>
            <a:endParaRPr lang="fr-FR" sz="1000" dirty="0" smtClean="0">
              <a:solidFill>
                <a:schemeClr val="dk1"/>
              </a:solidFill>
            </a:endParaRPr>
          </a:p>
          <a:p>
            <a:pPr marL="0" indent="0" fontAlgn="base">
              <a:spcBef>
                <a:spcPts val="600"/>
              </a:spcBef>
              <a:spcAft>
                <a:spcPct val="0"/>
              </a:spcAft>
              <a:buNone/>
              <a:defRPr/>
            </a:pPr>
            <a:endParaRPr lang="fr-FR" sz="1000" dirty="0">
              <a:solidFill>
                <a:schemeClr val="dk1"/>
              </a:solidFill>
            </a:endParaRPr>
          </a:p>
        </p:txBody>
      </p:sp>
      <p:sp>
        <p:nvSpPr>
          <p:cNvPr id="18" name="Espace réservé du texte 5">
            <a:extLst>
              <a:ext uri="{FF2B5EF4-FFF2-40B4-BE49-F238E27FC236}">
                <a16:creationId xmlns:a16="http://schemas.microsoft.com/office/drawing/2014/main" id="{A6B0D417-96DF-4266-AC04-93D1A4E0DD59}"/>
              </a:ext>
            </a:extLst>
          </p:cNvPr>
          <p:cNvSpPr txBox="1">
            <a:spLocks/>
          </p:cNvSpPr>
          <p:nvPr/>
        </p:nvSpPr>
        <p:spPr>
          <a:xfrm>
            <a:off x="7150516" y="5607698"/>
            <a:ext cx="1748852" cy="272491"/>
          </a:xfrm>
          <a:prstGeom prst="rect">
            <a:avLst/>
          </a:prstGeom>
        </p:spPr>
        <p:txBody>
          <a:bodyPr vert="horz" lIns="91440" tIns="45720" rIns="91440" bIns="45720" numCol="1" spcCol="25200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baseline="0">
                <a:solidFill>
                  <a:srgbClr val="008FD5"/>
                </a:solidFill>
                <a:latin typeface="+mj-lt"/>
                <a:ea typeface="+mn-ea"/>
                <a:cs typeface="Segoe UI Light" panose="020B0502040204020203" pitchFamily="34" charset="0"/>
              </a:defRPr>
            </a:lvl1pPr>
            <a:lvl2pPr marL="741363" indent="-284163" algn="l" defTabSz="914400" rtl="0" eaLnBrk="1" latinLnBrk="0" hangingPunct="1">
              <a:lnSpc>
                <a:spcPct val="90000"/>
              </a:lnSpc>
              <a:spcBef>
                <a:spcPts val="500"/>
              </a:spcBef>
              <a:buFontTx/>
              <a:buBlip>
                <a:blip r:embed="rId2"/>
              </a:buBlip>
              <a:defRPr sz="2000" kern="1200" baseline="0">
                <a:solidFill>
                  <a:srgbClr val="2E2D2C"/>
                </a:solidFill>
                <a:latin typeface="+mj-lt"/>
                <a:ea typeface="+mn-ea"/>
                <a:cs typeface="Segoe UI Light" panose="020B0502040204020203" pitchFamily="34" charset="0"/>
              </a:defRPr>
            </a:lvl2pPr>
            <a:lvl3pPr marL="1141413" indent="-227013" algn="l" defTabSz="914400" rtl="0" eaLnBrk="1" latinLnBrk="0" hangingPunct="1">
              <a:lnSpc>
                <a:spcPct val="90000"/>
              </a:lnSpc>
              <a:spcBef>
                <a:spcPts val="500"/>
              </a:spcBef>
              <a:buFontTx/>
              <a:buBlip>
                <a:blip r:embed="rId3"/>
              </a:buBlip>
              <a:defRPr sz="1800" kern="1200" baseline="0">
                <a:solidFill>
                  <a:srgbClr val="2E2D2C"/>
                </a:solidFill>
                <a:latin typeface="+mj-lt"/>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2E2D2C"/>
                </a:solidFill>
                <a:latin typeface="+mj-lt"/>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fr-FR" sz="1400" b="1" i="0" u="none" strike="noStrike" kern="1200" cap="small" spc="0" normalizeH="0" baseline="0" noProof="0" dirty="0">
                <a:ln>
                  <a:noFill/>
                </a:ln>
                <a:solidFill>
                  <a:srgbClr val="008FD5"/>
                </a:solidFill>
                <a:effectLst/>
                <a:uLnTx/>
                <a:uFillTx/>
                <a:latin typeface="Calibri Light" panose="020F0302020204030204"/>
                <a:ea typeface="+mn-ea"/>
                <a:cs typeface="Segoe UI Light" panose="020B0502040204020203" pitchFamily="34" charset="0"/>
              </a:rPr>
              <a:t>Résultats / Gains</a:t>
            </a:r>
          </a:p>
        </p:txBody>
      </p:sp>
      <p:grpSp>
        <p:nvGrpSpPr>
          <p:cNvPr id="14" name="Groupe 13"/>
          <p:cNvGrpSpPr/>
          <p:nvPr/>
        </p:nvGrpSpPr>
        <p:grpSpPr>
          <a:xfrm>
            <a:off x="3600050" y="804617"/>
            <a:ext cx="8184496" cy="340584"/>
            <a:chOff x="4853354" y="821672"/>
            <a:chExt cx="8184496" cy="340584"/>
          </a:xfrm>
        </p:grpSpPr>
        <p:sp>
          <p:nvSpPr>
            <p:cNvPr id="11" name="Rectangle 10"/>
            <p:cNvSpPr/>
            <p:nvPr/>
          </p:nvSpPr>
          <p:spPr>
            <a:xfrm>
              <a:off x="4853354" y="821672"/>
              <a:ext cx="8184496" cy="340584"/>
            </a:xfrm>
            <a:prstGeom prst="rect">
              <a:avLst/>
            </a:prstGeom>
            <a:solidFill>
              <a:srgbClr val="313D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fr-FR"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p:cNvSpPr/>
            <p:nvPr/>
          </p:nvSpPr>
          <p:spPr>
            <a:xfrm>
              <a:off x="5273426" y="896625"/>
              <a:ext cx="1149213" cy="215444"/>
            </a:xfrm>
            <a:prstGeom prst="rect">
              <a:avLst/>
            </a:prstGeom>
            <a:noFill/>
          </p:spPr>
          <p:txBody>
            <a:bodyPr wrap="square">
              <a:spAutoFit/>
            </a:bodyPr>
            <a:lstStyle/>
            <a:p>
              <a:pPr marL="0" marR="0" lvl="0" indent="0" algn="l" defTabSz="455613" rtl="0" eaLnBrk="1" fontAlgn="base" latinLnBrk="0" hangingPunct="1">
                <a:lnSpc>
                  <a:spcPct val="100000"/>
                </a:lnSpc>
                <a:spcBef>
                  <a:spcPct val="0"/>
                </a:spcBef>
                <a:spcAft>
                  <a:spcPts val="600"/>
                </a:spcAft>
                <a:buClrTx/>
                <a:buSzPct val="86000"/>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EDF CIH</a:t>
              </a:r>
            </a:p>
          </p:txBody>
        </p:sp>
        <p:sp>
          <p:nvSpPr>
            <p:cNvPr id="20" name="Rectangle 19"/>
            <p:cNvSpPr/>
            <p:nvPr/>
          </p:nvSpPr>
          <p:spPr>
            <a:xfrm>
              <a:off x="6614080" y="890318"/>
              <a:ext cx="1363949" cy="215443"/>
            </a:xfrm>
            <a:prstGeom prst="rect">
              <a:avLst/>
            </a:prstGeom>
            <a:noFill/>
          </p:spPr>
          <p:txBody>
            <a:bodyPr wrap="square">
              <a:spAutoFit/>
            </a:bodyPr>
            <a:lstStyle/>
            <a:p>
              <a:pPr marL="0" marR="0" lvl="0" indent="0" algn="just" defTabSz="455613" rtl="0" eaLnBrk="1" fontAlgn="base" latinLnBrk="0" hangingPunct="1">
                <a:lnSpc>
                  <a:spcPct val="100000"/>
                </a:lnSpc>
                <a:spcBef>
                  <a:spcPct val="0"/>
                </a:spcBef>
                <a:spcAft>
                  <a:spcPts val="600"/>
                </a:spcAft>
                <a:buClrTx/>
                <a:buSzPct val="86000"/>
                <a:buFontTx/>
                <a:buNone/>
                <a:tabLst/>
                <a:defRPr/>
              </a:pPr>
              <a:r>
                <a:rPr lang="it-IT" sz="800" dirty="0">
                  <a:solidFill>
                    <a:prstClr val="white"/>
                  </a:solidFill>
                  <a:latin typeface="Arial"/>
                </a:rPr>
                <a:t>LMS</a:t>
              </a:r>
              <a:endParaRPr kumimoji="0" lang="it-IT" sz="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1" name="Imag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39787" y="828762"/>
              <a:ext cx="324000" cy="324000"/>
            </a:xfrm>
            <a:prstGeom prst="rect">
              <a:avLst/>
            </a:prstGeom>
            <a:solidFill>
              <a:srgbClr val="313D84"/>
            </a:solidFill>
          </p:spPr>
        </p:pic>
        <p:sp>
          <p:nvSpPr>
            <p:cNvPr id="22" name="Rectangle 21"/>
            <p:cNvSpPr/>
            <p:nvPr/>
          </p:nvSpPr>
          <p:spPr>
            <a:xfrm>
              <a:off x="10609284" y="896625"/>
              <a:ext cx="1040264" cy="215444"/>
            </a:xfrm>
            <a:prstGeom prst="rect">
              <a:avLst/>
            </a:prstGeom>
            <a:noFill/>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Arial"/>
                  <a:ea typeface="+mn-ea"/>
                  <a:cs typeface="+mn-cs"/>
                </a:rPr>
                <a:t>2017-aujourd’hui</a:t>
              </a:r>
              <a:endParaRPr kumimoji="0" lang="fr-FR" sz="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23" name="Imag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49548" y="829291"/>
              <a:ext cx="324000" cy="324000"/>
            </a:xfrm>
            <a:prstGeom prst="rect">
              <a:avLst/>
            </a:prstGeom>
            <a:solidFill>
              <a:srgbClr val="313D84"/>
            </a:solidFill>
          </p:spPr>
        </p:pic>
        <p:sp>
          <p:nvSpPr>
            <p:cNvPr id="24" name="Rectangle 23"/>
            <p:cNvSpPr/>
            <p:nvPr/>
          </p:nvSpPr>
          <p:spPr>
            <a:xfrm>
              <a:off x="12029241" y="896185"/>
              <a:ext cx="718466" cy="215444"/>
            </a:xfrm>
            <a:prstGeom prst="rect">
              <a:avLst/>
            </a:prstGeom>
            <a:noFill/>
          </p:spPr>
          <p:txBody>
            <a:bodyPr wrap="none">
              <a:spAutoFit/>
            </a:bodyPr>
            <a:lstStyle/>
            <a:p>
              <a:pPr marL="0" marR="0" lvl="0" indent="0" algn="l" defTabSz="455613" rtl="0" eaLnBrk="1" fontAlgn="base" latinLnBrk="0" hangingPunct="1">
                <a:lnSpc>
                  <a:spcPct val="100000"/>
                </a:lnSpc>
                <a:spcBef>
                  <a:spcPct val="0"/>
                </a:spcBef>
                <a:spcAft>
                  <a:spcPts val="600"/>
                </a:spcAft>
                <a:buClrTx/>
                <a:buSzPct val="86000"/>
                <a:buFontTx/>
                <a:buNone/>
                <a:tabLst/>
                <a:defRPr/>
              </a:pPr>
              <a:r>
                <a:rPr kumimoji="0" lang="en-US" sz="800" b="0" i="0" u="none" strike="noStrike" kern="1200" cap="none" spc="0" normalizeH="0" baseline="0" noProof="0" dirty="0" smtClean="0">
                  <a:ln>
                    <a:noFill/>
                  </a:ln>
                  <a:solidFill>
                    <a:prstClr val="white"/>
                  </a:solidFill>
                  <a:effectLst/>
                  <a:uLnTx/>
                  <a:uFillTx/>
                  <a:latin typeface="Arial"/>
                  <a:ea typeface="+mn-ea"/>
                  <a:cs typeface="+mn-cs"/>
                </a:rPr>
                <a:t>400 </a:t>
              </a:r>
              <a:r>
                <a:rPr kumimoji="0" lang="en-US" sz="800" b="0" i="0" u="none" strike="noStrike" kern="1200" cap="none" spc="0" normalizeH="0" baseline="0" noProof="0" dirty="0">
                  <a:ln>
                    <a:noFill/>
                  </a:ln>
                  <a:solidFill>
                    <a:prstClr val="white"/>
                  </a:solidFill>
                  <a:effectLst/>
                  <a:uLnTx/>
                  <a:uFillTx/>
                  <a:latin typeface="Arial"/>
                  <a:ea typeface="+mn-ea"/>
                  <a:cs typeface="+mn-cs"/>
                </a:rPr>
                <a:t>Heures</a:t>
              </a:r>
            </a:p>
          </p:txBody>
        </p:sp>
        <p:pic>
          <p:nvPicPr>
            <p:cNvPr id="25" name="Imag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79820" y="830637"/>
              <a:ext cx="324000" cy="324000"/>
            </a:xfrm>
            <a:prstGeom prst="rect">
              <a:avLst/>
            </a:prstGeom>
            <a:solidFill>
              <a:srgbClr val="313D84"/>
            </a:solidFill>
          </p:spPr>
        </p:pic>
        <p:sp>
          <p:nvSpPr>
            <p:cNvPr id="26" name="Rectangle 25"/>
            <p:cNvSpPr/>
            <p:nvPr/>
          </p:nvSpPr>
          <p:spPr>
            <a:xfrm>
              <a:off x="8459966" y="884374"/>
              <a:ext cx="1651909" cy="215444"/>
            </a:xfrm>
            <a:prstGeom prst="rect">
              <a:avLst/>
            </a:prstGeom>
            <a:noFill/>
          </p:spPr>
          <p:txBody>
            <a:bodyPr wrap="square">
              <a:spAutoFit/>
            </a:bodyPr>
            <a:lstStyle/>
            <a:p>
              <a:pPr marL="0" marR="0" lvl="0" indent="0" algn="l" defTabSz="455613" rtl="0" eaLnBrk="1" fontAlgn="base" latinLnBrk="0" hangingPunct="1">
                <a:lnSpc>
                  <a:spcPct val="100000"/>
                </a:lnSpc>
                <a:spcBef>
                  <a:spcPct val="0"/>
                </a:spcBef>
                <a:spcAft>
                  <a:spcPts val="600"/>
                </a:spcAft>
                <a:buClrTx/>
                <a:buSzPct val="86000"/>
                <a:buFontTx/>
                <a:buNone/>
                <a:tabLst/>
                <a:defRPr/>
              </a:pPr>
              <a:r>
                <a:rPr kumimoji="0" lang="en-US" sz="800" b="0" i="0" u="none" strike="noStrike" kern="1200" cap="none" spc="0" normalizeH="0" baseline="0" noProof="0" dirty="0">
                  <a:ln>
                    <a:noFill/>
                  </a:ln>
                  <a:solidFill>
                    <a:prstClr val="white"/>
                  </a:solidFill>
                  <a:effectLst/>
                  <a:uLnTx/>
                  <a:uFillTx/>
                  <a:latin typeface="Arial"/>
                  <a:ea typeface="+mn-ea"/>
                  <a:cs typeface="+mn-cs"/>
                </a:rPr>
                <a:t>Assistance </a:t>
              </a:r>
              <a:r>
                <a:rPr lang="en-US" sz="800" dirty="0">
                  <a:solidFill>
                    <a:prstClr val="white"/>
                  </a:solidFill>
                  <a:latin typeface="Arial"/>
                </a:rPr>
                <a:t>MOE</a:t>
              </a:r>
              <a:endParaRPr kumimoji="0" lang="en-US" sz="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31694" y="839909"/>
              <a:ext cx="306000" cy="306000"/>
            </a:xfrm>
            <a:prstGeom prst="rect">
              <a:avLst/>
            </a:prstGeom>
            <a:solidFill>
              <a:srgbClr val="313D84"/>
            </a:solidFill>
          </p:spPr>
        </p:pic>
        <p:pic>
          <p:nvPicPr>
            <p:cNvPr id="28" name="Imag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01390" y="828763"/>
              <a:ext cx="324000" cy="324000"/>
            </a:xfrm>
            <a:prstGeom prst="rect">
              <a:avLst/>
            </a:prstGeom>
            <a:solidFill>
              <a:srgbClr val="313D84"/>
            </a:solidFill>
          </p:spPr>
        </p:pic>
      </p:grpSp>
      <p:pic>
        <p:nvPicPr>
          <p:cNvPr id="30" name="Picture 8" descr="EDF - Societé à missio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85170" y="1291578"/>
            <a:ext cx="1299376" cy="6496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texte 4">
            <a:extLst>
              <a:ext uri="{FF2B5EF4-FFF2-40B4-BE49-F238E27FC236}">
                <a16:creationId xmlns:a16="http://schemas.microsoft.com/office/drawing/2014/main" id="{7943442F-2199-4298-A72E-C4CAEC292DF5}"/>
              </a:ext>
            </a:extLst>
          </p:cNvPr>
          <p:cNvSpPr>
            <a:spLocks noGrp="1"/>
          </p:cNvSpPr>
          <p:nvPr>
            <p:ph type="body" sz="quarter" idx="12"/>
          </p:nvPr>
        </p:nvSpPr>
        <p:spPr>
          <a:xfrm>
            <a:off x="1496373" y="4993015"/>
            <a:ext cx="5395256" cy="1487645"/>
          </a:xfrm>
        </p:spPr>
        <p:txBody>
          <a:bodyPr>
            <a:noAutofit/>
          </a:bodyPr>
          <a:lstStyle/>
          <a:p>
            <a:pPr algn="just">
              <a:spcBef>
                <a:spcPts val="600"/>
              </a:spcBef>
            </a:pPr>
            <a:r>
              <a:rPr lang="fr-FR" sz="1000" dirty="0" smtClean="0">
                <a:solidFill>
                  <a:schemeClr val="dk1"/>
                </a:solidFill>
              </a:rPr>
              <a:t>Choix  de la maitrise d’ouvrage d’une solution </a:t>
            </a:r>
            <a:r>
              <a:rPr lang="fr-FR" sz="1000" dirty="0">
                <a:solidFill>
                  <a:schemeClr val="dk1"/>
                </a:solidFill>
              </a:rPr>
              <a:t>m</a:t>
            </a:r>
            <a:r>
              <a:rPr lang="fr-FR" sz="1000" dirty="0" smtClean="0">
                <a:solidFill>
                  <a:schemeClr val="dk1"/>
                </a:solidFill>
              </a:rPr>
              <a:t>ixte (piège à graviers et curages en aval de l’usine):</a:t>
            </a:r>
          </a:p>
          <a:p>
            <a:pPr lvl="1" algn="just">
              <a:spcBef>
                <a:spcPts val="600"/>
              </a:spcBef>
            </a:pPr>
            <a:r>
              <a:rPr lang="fr-FR" sz="950" dirty="0" smtClean="0">
                <a:solidFill>
                  <a:schemeClr val="dk1"/>
                </a:solidFill>
              </a:rPr>
              <a:t>Visite de site avec les chargés de travaux pour identifier les zones d’accès possibles</a:t>
            </a:r>
          </a:p>
          <a:p>
            <a:pPr lvl="1" algn="just">
              <a:spcBef>
                <a:spcPts val="600"/>
              </a:spcBef>
            </a:pPr>
            <a:r>
              <a:rPr lang="fr-FR" sz="950" dirty="0" smtClean="0">
                <a:solidFill>
                  <a:schemeClr val="dk1"/>
                </a:solidFill>
              </a:rPr>
              <a:t>Réalisation d’un cahier des charges pour la réalisation d’inventaires terrestres sur les emprises du projet, consultation et mise en concurrence</a:t>
            </a:r>
          </a:p>
          <a:p>
            <a:pPr lvl="1" algn="just">
              <a:spcBef>
                <a:spcPts val="600"/>
              </a:spcBef>
            </a:pPr>
            <a:r>
              <a:rPr lang="fr-FR" sz="950" dirty="0" smtClean="0">
                <a:solidFill>
                  <a:schemeClr val="dk1"/>
                </a:solidFill>
              </a:rPr>
              <a:t>Pilotage et suivi du bureau d’études prestataire</a:t>
            </a:r>
          </a:p>
          <a:p>
            <a:pPr marL="0" indent="0" algn="just">
              <a:spcBef>
                <a:spcPts val="600"/>
              </a:spcBef>
              <a:buNone/>
            </a:pPr>
            <a:endParaRPr lang="fr-FR" sz="1000" dirty="0" smtClean="0">
              <a:solidFill>
                <a:schemeClr val="dk1"/>
              </a:solidFill>
            </a:endParaRPr>
          </a:p>
          <a:p>
            <a:pPr lvl="1" algn="just">
              <a:spcBef>
                <a:spcPts val="600"/>
              </a:spcBef>
            </a:pPr>
            <a:endParaRPr lang="fr-FR" sz="950" dirty="0" smtClean="0">
              <a:solidFill>
                <a:schemeClr val="dk1"/>
              </a:solidFill>
            </a:endParaRPr>
          </a:p>
        </p:txBody>
      </p:sp>
      <p:sp>
        <p:nvSpPr>
          <p:cNvPr id="32" name="Espace réservé du texte 4">
            <a:extLst>
              <a:ext uri="{FF2B5EF4-FFF2-40B4-BE49-F238E27FC236}">
                <a16:creationId xmlns:a16="http://schemas.microsoft.com/office/drawing/2014/main" id="{7943442F-2199-4298-A72E-C4CAEC292DF5}"/>
              </a:ext>
            </a:extLst>
          </p:cNvPr>
          <p:cNvSpPr>
            <a:spLocks noGrp="1"/>
          </p:cNvSpPr>
          <p:nvPr>
            <p:ph type="body" sz="quarter" idx="12"/>
          </p:nvPr>
        </p:nvSpPr>
        <p:spPr>
          <a:xfrm>
            <a:off x="6937483" y="1986142"/>
            <a:ext cx="4988510" cy="1960973"/>
          </a:xfrm>
        </p:spPr>
        <p:txBody>
          <a:bodyPr>
            <a:noAutofit/>
          </a:bodyPr>
          <a:lstStyle/>
          <a:p>
            <a:pPr algn="just">
              <a:spcBef>
                <a:spcPts val="600"/>
              </a:spcBef>
            </a:pPr>
            <a:r>
              <a:rPr lang="fr-FR" sz="1000" dirty="0">
                <a:solidFill>
                  <a:schemeClr val="dk1"/>
                </a:solidFill>
              </a:rPr>
              <a:t>Réalisation de l’étude d’impacts du projet sur l’ensemble des composantes de l’environnement (physique, aquatique, terrestre, humain</a:t>
            </a:r>
            <a:r>
              <a:rPr lang="fr-FR" sz="1000" dirty="0" smtClean="0">
                <a:solidFill>
                  <a:schemeClr val="dk1"/>
                </a:solidFill>
              </a:rPr>
              <a:t>):</a:t>
            </a:r>
          </a:p>
          <a:p>
            <a:pPr lvl="1" algn="just">
              <a:spcBef>
                <a:spcPts val="600"/>
              </a:spcBef>
            </a:pPr>
            <a:r>
              <a:rPr lang="fr-FR" sz="950" dirty="0" smtClean="0">
                <a:solidFill>
                  <a:schemeClr val="dk1"/>
                </a:solidFill>
              </a:rPr>
              <a:t>Synthèse de l’ensemble des données pour réaliser l’état initial du site (données bibliographiques, données d’inventaires terrestres récentes et anciennes, données des suivis aquatiques sur le secteur, données du dossier CNPN réalisé pour le projet ….)</a:t>
            </a:r>
          </a:p>
          <a:p>
            <a:pPr lvl="1" algn="just">
              <a:spcBef>
                <a:spcPts val="600"/>
              </a:spcBef>
            </a:pPr>
            <a:r>
              <a:rPr lang="fr-FR" sz="950" dirty="0">
                <a:solidFill>
                  <a:schemeClr val="dk1"/>
                </a:solidFill>
              </a:rPr>
              <a:t>Accompagnement de la MOE dans la séquence ERCA (Eviter, Réduire, Compenser, Accompagner): adaptation modes opératoires, phasage, évitement des zones à enjeux (zone humide et arbres morts/gîtes avérés pour chauves-souris</a:t>
            </a:r>
            <a:r>
              <a:rPr lang="fr-FR" sz="950" dirty="0" smtClean="0">
                <a:solidFill>
                  <a:schemeClr val="dk1"/>
                </a:solidFill>
              </a:rPr>
              <a:t>), suivis en phase travaux et en phase exploitation</a:t>
            </a:r>
          </a:p>
          <a:p>
            <a:pPr lvl="1" algn="just">
              <a:spcBef>
                <a:spcPts val="600"/>
              </a:spcBef>
            </a:pPr>
            <a:r>
              <a:rPr lang="fr-FR" sz="950" dirty="0" smtClean="0">
                <a:solidFill>
                  <a:schemeClr val="dk1"/>
                </a:solidFill>
              </a:rPr>
              <a:t>Evaluation des niveaux d’impacts bruts et résiduels (après mise en œuvre de la séquence ERCA) pour l’ensemble des compartiments de l’état initial</a:t>
            </a:r>
          </a:p>
          <a:p>
            <a:pPr marL="457200" lvl="1" indent="0" algn="just">
              <a:spcBef>
                <a:spcPts val="600"/>
              </a:spcBef>
              <a:buNone/>
            </a:pPr>
            <a:endParaRPr lang="fr-FR" sz="950" dirty="0">
              <a:solidFill>
                <a:schemeClr val="dk1"/>
              </a:solidFill>
            </a:endParaRPr>
          </a:p>
          <a:p>
            <a:pPr marL="0" indent="0" algn="just">
              <a:spcBef>
                <a:spcPts val="600"/>
              </a:spcBef>
              <a:buNone/>
            </a:pPr>
            <a:endParaRPr lang="fr-FR" sz="1000" dirty="0" smtClean="0">
              <a:solidFill>
                <a:schemeClr val="dk1"/>
              </a:solidFill>
            </a:endParaRPr>
          </a:p>
        </p:txBody>
      </p:sp>
      <p:pic>
        <p:nvPicPr>
          <p:cNvPr id="10" name="Image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99523" y="3896853"/>
            <a:ext cx="2026470" cy="1519853"/>
          </a:xfrm>
          <a:prstGeom prst="rect">
            <a:avLst/>
          </a:prstGeom>
        </p:spPr>
      </p:pic>
      <p:pic>
        <p:nvPicPr>
          <p:cNvPr id="12" name="Imag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84171" y="3830127"/>
            <a:ext cx="2071809" cy="1553857"/>
          </a:xfrm>
          <a:prstGeom prst="rect">
            <a:avLst/>
          </a:prstGeom>
        </p:spPr>
      </p:pic>
      <p:sp>
        <p:nvSpPr>
          <p:cNvPr id="33" name="Espace réservé du texte 5">
            <a:extLst>
              <a:ext uri="{FF2B5EF4-FFF2-40B4-BE49-F238E27FC236}">
                <a16:creationId xmlns:a16="http://schemas.microsoft.com/office/drawing/2014/main" id="{A6B0D417-96DF-4266-AC04-93D1A4E0DD59}"/>
              </a:ext>
            </a:extLst>
          </p:cNvPr>
          <p:cNvSpPr>
            <a:spLocks noGrp="1"/>
          </p:cNvSpPr>
          <p:nvPr>
            <p:ph type="body" sz="quarter" idx="13"/>
          </p:nvPr>
        </p:nvSpPr>
        <p:spPr>
          <a:xfrm>
            <a:off x="7241092" y="5383984"/>
            <a:ext cx="2338448" cy="290708"/>
          </a:xfrm>
        </p:spPr>
        <p:txBody>
          <a:bodyPr>
            <a:noAutofit/>
          </a:bodyPr>
          <a:lstStyle/>
          <a:p>
            <a:pPr algn="just"/>
            <a:r>
              <a:rPr lang="fr-FR" sz="800" b="0" i="1" dirty="0" smtClean="0">
                <a:solidFill>
                  <a:schemeClr val="tx1"/>
                </a:solidFill>
              </a:rPr>
              <a:t>Site potentiel pour un stock tampon de matériaux</a:t>
            </a:r>
            <a:endParaRPr lang="fr-FR" sz="800" b="0" i="1" dirty="0">
              <a:solidFill>
                <a:schemeClr val="tx1"/>
              </a:solidFill>
            </a:endParaRPr>
          </a:p>
        </p:txBody>
      </p:sp>
      <p:sp>
        <p:nvSpPr>
          <p:cNvPr id="35" name="Espace réservé du texte 5">
            <a:extLst>
              <a:ext uri="{FF2B5EF4-FFF2-40B4-BE49-F238E27FC236}">
                <a16:creationId xmlns:a16="http://schemas.microsoft.com/office/drawing/2014/main" id="{A6B0D417-96DF-4266-AC04-93D1A4E0DD59}"/>
              </a:ext>
            </a:extLst>
          </p:cNvPr>
          <p:cNvSpPr>
            <a:spLocks noGrp="1"/>
          </p:cNvSpPr>
          <p:nvPr>
            <p:ph type="body" sz="quarter" idx="13"/>
          </p:nvPr>
        </p:nvSpPr>
        <p:spPr>
          <a:xfrm>
            <a:off x="10202891" y="5402090"/>
            <a:ext cx="1419734" cy="248077"/>
          </a:xfrm>
        </p:spPr>
        <p:txBody>
          <a:bodyPr>
            <a:noAutofit/>
          </a:bodyPr>
          <a:lstStyle/>
          <a:p>
            <a:pPr algn="just"/>
            <a:r>
              <a:rPr lang="fr-FR" sz="800" b="0" i="1" dirty="0" smtClean="0">
                <a:solidFill>
                  <a:schemeClr val="tx1"/>
                </a:solidFill>
              </a:rPr>
              <a:t>Zone du futur piège à graviers</a:t>
            </a:r>
            <a:endParaRPr lang="fr-FR" sz="800" b="0" i="1" dirty="0">
              <a:solidFill>
                <a:schemeClr val="tx1"/>
              </a:solidFill>
            </a:endParaRPr>
          </a:p>
        </p:txBody>
      </p:sp>
    </p:spTree>
    <p:extLst>
      <p:ext uri="{BB962C8B-B14F-4D97-AF65-F5344CB8AC3E}">
        <p14:creationId xmlns:p14="http://schemas.microsoft.com/office/powerpoint/2010/main" val="7015656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Grand écran</PresentationFormat>
  <Paragraphs>32</Paragraphs>
  <Slides>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vt:i4>
      </vt:variant>
    </vt:vector>
  </HeadingPairs>
  <TitlesOfParts>
    <vt:vector size="7" baseType="lpstr">
      <vt:lpstr>Arial</vt:lpstr>
      <vt:lpstr>Calibri</vt:lpstr>
      <vt:lpstr>Calibri Light</vt:lpstr>
      <vt:lpstr>Segoe UI</vt:lpstr>
      <vt:lpstr>Segoe UI Light</vt:lpstr>
      <vt:lpstr>Thème Office</vt:lpstr>
      <vt:lpstr>EDF | Création piège à gravier en amont de l’usine de Salignac (Alpes de Haute Provence)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EDF | Création piège à gravier en amont de l’usine de Salignac (Alpes de Haute Provence)</dc:title>
  <dc:creator>POUTOT FLORIAN</dc:creator>
  <cp:lastModifiedBy>POUTOT FLORIAN</cp:lastModifiedBy>
  <cp:revision>1</cp:revision>
  <dcterms:created xsi:type="dcterms:W3CDTF">2023-02-20T12:59:30Z</dcterms:created>
  <dcterms:modified xsi:type="dcterms:W3CDTF">2023-02-20T12:59:53Z</dcterms:modified>
</cp:coreProperties>
</file>