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07AA-E160-4006-A9E1-CC050C58654F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A966-1E44-49AD-841E-03CA6BEECE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26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07AA-E160-4006-A9E1-CC050C58654F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A966-1E44-49AD-841E-03CA6BEECE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94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07AA-E160-4006-A9E1-CC050C58654F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A966-1E44-49AD-841E-03CA6BEECE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289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Subtitle + contents 2 colonnes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B37AA49-3E5D-493B-8A6C-5590045F07E8}"/>
              </a:ext>
            </a:extLst>
          </p:cNvPr>
          <p:cNvSpPr/>
          <p:nvPr userDrawn="1"/>
        </p:nvSpPr>
        <p:spPr>
          <a:xfrm>
            <a:off x="2112645" y="948610"/>
            <a:ext cx="10079355" cy="129394"/>
          </a:xfrm>
          <a:prstGeom prst="rect">
            <a:avLst/>
          </a:prstGeom>
          <a:solidFill>
            <a:srgbClr val="008F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0323C4F-D3C0-4266-B48D-CAAD1B0DD0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1" r="57387" b="74"/>
          <a:stretch/>
        </p:blipFill>
        <p:spPr>
          <a:xfrm>
            <a:off x="1" y="0"/>
            <a:ext cx="160888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7FEE96-230F-43EA-A3CE-5230636AD5DA}"/>
              </a:ext>
            </a:extLst>
          </p:cNvPr>
          <p:cNvSpPr/>
          <p:nvPr userDrawn="1"/>
        </p:nvSpPr>
        <p:spPr>
          <a:xfrm>
            <a:off x="1099595" y="1029472"/>
            <a:ext cx="11092405" cy="58495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+mj-lt"/>
            </a:endParaRP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939CC38F-A4F5-4527-8097-D06B48EDA7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82189" y="6513895"/>
            <a:ext cx="609811" cy="365125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2E2D2C"/>
                </a:solidFill>
                <a:latin typeface="+mj-lt"/>
              </a:defRPr>
            </a:lvl1pPr>
          </a:lstStyle>
          <a:p>
            <a:fld id="{3AB289B4-8E17-4633-8C0F-C68EEBA6DBB2}" type="slidenum">
              <a:rPr lang="fr-FR" altLang="fr-FR" smtClean="0"/>
              <a:pPr/>
              <a:t>‹N°›</a:t>
            </a:fld>
            <a:endParaRPr lang="fr-FR" altLang="fr-FR" dirty="0"/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1089025" y="6597991"/>
            <a:ext cx="4092575" cy="215385"/>
          </a:xfrm>
          <a:prstGeom prst="rect">
            <a:avLst/>
          </a:prstGeom>
          <a:noFill/>
          <a:ln>
            <a:noFill/>
          </a:ln>
        </p:spPr>
        <p:txBody>
          <a:bodyPr lIns="91384" tIns="45691" rIns="91384" bIns="4569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69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rgbClr val="50504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Copyright © SEGULA Technologies – Tous droits réservés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A428DD1-9F3C-4E7A-BBA2-5201AF0A97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5281" y="518810"/>
            <a:ext cx="994879" cy="170592"/>
          </a:xfrm>
          <a:prstGeom prst="rect">
            <a:avLst/>
          </a:prstGeom>
        </p:spPr>
      </p:pic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7759DA39-6C2F-42B6-BF68-D75C4DC624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96373" y="1503789"/>
            <a:ext cx="10409878" cy="447009"/>
          </a:xfrm>
          <a:prstGeom prst="rect">
            <a:avLst/>
          </a:prstGeom>
        </p:spPr>
        <p:txBody>
          <a:bodyPr numCol="1" spcCol="252000"/>
          <a:lstStyle>
            <a:lvl1pPr marL="0" indent="0">
              <a:buNone/>
              <a:defRPr sz="1800" b="1" baseline="0">
                <a:solidFill>
                  <a:srgbClr val="008FD5"/>
                </a:solidFill>
                <a:latin typeface="+mj-lt"/>
                <a:cs typeface="Segoe UI Light" panose="020B0502040204020203" pitchFamily="34" charset="0"/>
              </a:defRPr>
            </a:lvl1pPr>
            <a:lvl2pPr marL="741363" indent="-284163">
              <a:buFontTx/>
              <a:buBlip>
                <a:blip r:embed="rId4"/>
              </a:buBlip>
              <a:defRPr sz="20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2pPr>
            <a:lvl3pPr marL="1141413" indent="-227013">
              <a:buFontTx/>
              <a:buBlip>
                <a:blip r:embed="rId5"/>
              </a:buBlip>
              <a:defRPr sz="18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3pPr>
            <a:lvl4pPr>
              <a:defRPr sz="16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4pPr>
            <a:lvl5pPr>
              <a:defRPr sz="1600" baseline="0">
                <a:solidFill>
                  <a:srgbClr val="2E2D2C"/>
                </a:solidFill>
                <a:latin typeface="+mj-lt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5693D87C-F41B-469B-87E5-68A9F22A90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96373" y="2165686"/>
            <a:ext cx="4988510" cy="4224815"/>
          </a:xfrm>
          <a:prstGeom prst="rect">
            <a:avLst/>
          </a:prstGeom>
        </p:spPr>
        <p:txBody>
          <a:bodyPr numCol="1" spcCol="252000"/>
          <a:lstStyle>
            <a:lvl1pPr marL="285750" indent="-285750">
              <a:buFontTx/>
              <a:buBlip>
                <a:blip r:embed="rId4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1pPr>
            <a:lvl2pPr marL="741363" indent="-284163">
              <a:buFontTx/>
              <a:buBlip>
                <a:blip r:embed="rId5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2pPr>
            <a:lvl3pPr marL="1141413" indent="-227013">
              <a:buFontTx/>
              <a:buBlip>
                <a:blip r:embed="rId6"/>
              </a:buBlip>
              <a:defRPr sz="18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3pPr>
            <a:lvl4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4pPr>
            <a:lvl5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u texte 12">
            <a:extLst>
              <a:ext uri="{FF2B5EF4-FFF2-40B4-BE49-F238E27FC236}">
                <a16:creationId xmlns:a16="http://schemas.microsoft.com/office/drawing/2014/main" id="{B34D1F9A-1B45-486E-A2B4-769A01F1C7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661" y="2165686"/>
            <a:ext cx="5005540" cy="4224815"/>
          </a:xfrm>
          <a:prstGeom prst="rect">
            <a:avLst/>
          </a:prstGeom>
        </p:spPr>
        <p:txBody>
          <a:bodyPr numCol="1" spcCol="252000"/>
          <a:lstStyle>
            <a:lvl1pPr marL="285750" indent="-285750">
              <a:buFontTx/>
              <a:buBlip>
                <a:blip r:embed="rId4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1pPr>
            <a:lvl2pPr marL="741363" indent="-284163">
              <a:buFontTx/>
              <a:buBlip>
                <a:blip r:embed="rId5"/>
              </a:buBlip>
              <a:defRPr sz="20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2pPr>
            <a:lvl3pPr marL="1141413" indent="-227013">
              <a:buFontTx/>
              <a:buBlip>
                <a:blip r:embed="rId6"/>
              </a:buBlip>
              <a:defRPr sz="18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3pPr>
            <a:lvl4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4pPr>
            <a:lvl5pPr>
              <a:defRPr sz="1600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28BE61F4-157A-4683-BFFF-CF5A95D5C1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1363" y="598190"/>
            <a:ext cx="9894887" cy="353943"/>
          </a:xfrm>
          <a:prstGeom prst="rect">
            <a:avLst/>
          </a:prstGeom>
        </p:spPr>
        <p:txBody>
          <a:bodyPr tIns="0">
            <a:spAutoFit/>
          </a:bodyPr>
          <a:lstStyle>
            <a:lvl1pPr marL="0" indent="0">
              <a:buFontTx/>
              <a:buNone/>
              <a:defRPr sz="2000" cap="all" baseline="0">
                <a:solidFill>
                  <a:srgbClr val="3A3E48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pPr lvl="0"/>
            <a:r>
              <a:rPr lang="fr-FR" dirty="0"/>
              <a:t>Insert </a:t>
            </a:r>
            <a:r>
              <a:rPr lang="fr-FR" dirty="0" err="1"/>
              <a:t>subtitle</a:t>
            </a:r>
            <a:endParaRPr lang="fr-FR" dirty="0"/>
          </a:p>
        </p:txBody>
      </p:sp>
      <p:sp>
        <p:nvSpPr>
          <p:cNvPr id="18" name="Titre 3">
            <a:extLst>
              <a:ext uri="{FF2B5EF4-FFF2-40B4-BE49-F238E27FC236}">
                <a16:creationId xmlns:a16="http://schemas.microsoft.com/office/drawing/2014/main" id="{EEA72978-2627-4470-9EE7-5BBA599BB2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1363" y="147714"/>
            <a:ext cx="9919379" cy="415469"/>
          </a:xfrm>
          <a:prstGeom prst="rect">
            <a:avLst/>
          </a:prstGeom>
        </p:spPr>
        <p:txBody>
          <a:bodyPr wrap="square" bIns="0" anchor="b" anchorCtr="0">
            <a:spAutoFit/>
          </a:bodyPr>
          <a:lstStyle>
            <a:lvl1pPr algn="l">
              <a:lnSpc>
                <a:spcPct val="75000"/>
              </a:lnSpc>
              <a:defRPr sz="3200" b="1" i="0" baseline="0">
                <a:solidFill>
                  <a:srgbClr val="008FD5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fr-FR" dirty="0"/>
              <a:t>Insert </a:t>
            </a:r>
            <a:r>
              <a:rPr lang="fr-FR" dirty="0" err="1"/>
              <a:t>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2582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83">
          <p15:clr>
            <a:srgbClr val="FBAE40"/>
          </p15:clr>
        </p15:guide>
        <p15:guide id="4" orient="horz" pos="1071">
          <p15:clr>
            <a:srgbClr val="FBAE40"/>
          </p15:clr>
        </p15:guide>
        <p15:guide id="5" orient="horz" pos="3657">
          <p15:clr>
            <a:srgbClr val="FBAE40"/>
          </p15:clr>
        </p15:guide>
        <p15:guide id="6" pos="728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07AA-E160-4006-A9E1-CC050C58654F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A966-1E44-49AD-841E-03CA6BEECE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74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07AA-E160-4006-A9E1-CC050C58654F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A966-1E44-49AD-841E-03CA6BEECE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60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07AA-E160-4006-A9E1-CC050C58654F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A966-1E44-49AD-841E-03CA6BEECE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61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07AA-E160-4006-A9E1-CC050C58654F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A966-1E44-49AD-841E-03CA6BEECE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100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07AA-E160-4006-A9E1-CC050C58654F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A966-1E44-49AD-841E-03CA6BEECE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59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07AA-E160-4006-A9E1-CC050C58654F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A966-1E44-49AD-841E-03CA6BEECE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7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07AA-E160-4006-A9E1-CC050C58654F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A966-1E44-49AD-841E-03CA6BEECE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38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07AA-E160-4006-A9E1-CC050C58654F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3A966-1E44-49AD-841E-03CA6BEECE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21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507AA-E160-4006-A9E1-CC050C58654F}" type="datetimeFigureOut">
              <a:rPr lang="fr-FR" smtClean="0"/>
              <a:t>22/02/2023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3A966-1E44-49AD-841E-03CA6BEECE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7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6371" y="1545950"/>
            <a:ext cx="7859607" cy="773246"/>
          </a:xfrm>
        </p:spPr>
        <p:txBody>
          <a:bodyPr>
            <a:noAutofit/>
          </a:bodyPr>
          <a:lstStyle/>
          <a:p>
            <a:pPr algn="just"/>
            <a:r>
              <a:rPr lang="fr-FR" sz="1400" dirty="0"/>
              <a:t>Etude du comportement thermique de la retenue de Serre-Ponçon à l’horizon 2065 avec anticipation du dérèglement climatique.</a:t>
            </a:r>
          </a:p>
          <a:p>
            <a:pPr algn="just"/>
            <a:endParaRPr lang="fr-FR" sz="1200" b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43442F-2199-4298-A72E-C4CAEC292D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96371" y="2751798"/>
            <a:ext cx="4988510" cy="3773420"/>
          </a:xfrm>
        </p:spPr>
        <p:txBody>
          <a:bodyPr>
            <a:noAutofit/>
          </a:bodyPr>
          <a:lstStyle/>
          <a:p>
            <a:r>
              <a:rPr lang="fr-FR" sz="1000" b="0" i="0" u="none" strike="noStrike" baseline="0" dirty="0">
                <a:latin typeface="Segoe UI" panose="020B0502040204020203" pitchFamily="34" charset="0"/>
              </a:rPr>
              <a:t>Conception des jeux de données d’entrée : Prise en compte de l’évolution climatique au niveau mondial fournie par des modèles </a:t>
            </a:r>
            <a:r>
              <a:rPr lang="fr-FR" sz="1000" dirty="0">
                <a:latin typeface="Segoe UI" panose="020B0502040204020203" pitchFamily="34" charset="0"/>
              </a:rPr>
              <a:t>c</a:t>
            </a:r>
            <a:r>
              <a:rPr lang="fr-FR" sz="1000" b="0" i="0" u="none" strike="noStrike" baseline="0" dirty="0">
                <a:latin typeface="Segoe UI" panose="020B0502040204020203" pitchFamily="34" charset="0"/>
              </a:rPr>
              <a:t>limatiques </a:t>
            </a:r>
            <a:r>
              <a:rPr lang="fr-FR" sz="1000" dirty="0">
                <a:latin typeface="Segoe UI" panose="020B0502040204020203" pitchFamily="34" charset="0"/>
              </a:rPr>
              <a:t>g</a:t>
            </a:r>
            <a:r>
              <a:rPr lang="fr-FR" sz="1000" b="0" i="0" u="none" strike="noStrike" baseline="0" dirty="0">
                <a:latin typeface="Segoe UI" panose="020B0502040204020203" pitchFamily="34" charset="0"/>
              </a:rPr>
              <a:t>lobaux (GIEC).</a:t>
            </a:r>
          </a:p>
          <a:p>
            <a:r>
              <a:rPr lang="fr-FR" sz="1000" b="0" i="0" u="none" strike="noStrike" baseline="0" dirty="0">
                <a:latin typeface="Segoe UI" panose="020B0502040204020203" pitchFamily="34" charset="0"/>
              </a:rPr>
              <a:t>Conception et calibration du modèle 1D GLM utilisé à partir de données mesurées </a:t>
            </a:r>
            <a:r>
              <a:rPr lang="fr-FR" sz="1000" b="0" i="1" u="none" strike="noStrike" baseline="0" dirty="0">
                <a:latin typeface="Segoe UI" panose="020B0502040204020203" pitchFamily="34" charset="0"/>
              </a:rPr>
              <a:t>in situ </a:t>
            </a:r>
            <a:r>
              <a:rPr lang="fr-FR" sz="1000" b="0" u="none" strike="noStrike" baseline="0" dirty="0">
                <a:latin typeface="Segoe UI" panose="020B0502040204020203" pitchFamily="34" charset="0"/>
              </a:rPr>
              <a:t>pendant plusieurs années.</a:t>
            </a:r>
            <a:endParaRPr lang="fr-FR" sz="1000" b="0" i="1" u="none" strike="noStrike" baseline="0" dirty="0">
              <a:latin typeface="Segoe UI" panose="020B0502040204020203" pitchFamily="34" charset="0"/>
            </a:endParaRPr>
          </a:p>
          <a:p>
            <a:r>
              <a:rPr lang="fr-FR" sz="1000" b="0" i="0" u="none" strike="noStrike" baseline="0" dirty="0">
                <a:latin typeface="Segoe UI" panose="020B0502040204020203" pitchFamily="34" charset="0"/>
              </a:rPr>
              <a:t>Etude du comportement thermique de la retenue de Serre Ponçon.</a:t>
            </a:r>
          </a:p>
          <a:p>
            <a:pPr lvl="1"/>
            <a:r>
              <a:rPr lang="fr-FR" sz="1000" b="0" i="0" u="none" strike="noStrike" baseline="0" dirty="0">
                <a:latin typeface="Segoe UI" panose="020B0502040204020203" pitchFamily="34" charset="0"/>
              </a:rPr>
              <a:t>Étude du cycle thermique de la retenue de 2009 à 2019 </a:t>
            </a:r>
          </a:p>
          <a:p>
            <a:pPr lvl="1"/>
            <a:r>
              <a:rPr lang="fr-FR" sz="1000" b="0" i="0" u="none" strike="noStrike" baseline="0" dirty="0">
                <a:latin typeface="Segoe UI" panose="020B0502040204020203" pitchFamily="34" charset="0"/>
              </a:rPr>
              <a:t>Etude prédictive de l’impact du réchauffement climatique sur la température de l’eau dans la retenue.</a:t>
            </a:r>
          </a:p>
          <a:p>
            <a:pPr lvl="2"/>
            <a:r>
              <a:rPr lang="fr-FR" sz="900" b="0" i="0" u="none" strike="noStrike" baseline="0" dirty="0">
                <a:latin typeface="Segoe UI" panose="020B0502040204020203" pitchFamily="34" charset="0"/>
              </a:rPr>
              <a:t>Identification de 5 scénarios futurs orientés en fonction de l’évolution de la politique de gestion de la ressource en eau (besoins et usages) en aval de la retenue,</a:t>
            </a:r>
          </a:p>
          <a:p>
            <a:pPr lvl="2"/>
            <a:r>
              <a:rPr lang="fr-FR" sz="900" b="0" i="0" u="none" strike="noStrike" baseline="0" dirty="0">
                <a:latin typeface="Segoe UI" panose="020B0502040204020203" pitchFamily="34" charset="0"/>
              </a:rPr>
              <a:t>Détermination de trajectoires prédictives de l’évolution de la température de l’air (GIEC).</a:t>
            </a:r>
          </a:p>
          <a:p>
            <a:pPr lvl="2"/>
            <a:endParaRPr lang="fr-FR" sz="800" b="0" i="0" u="none" strike="noStrike" baseline="0" dirty="0">
              <a:latin typeface="Segoe UI" panose="020B0502040204020203" pitchFamily="34" charset="0"/>
            </a:endParaRPr>
          </a:p>
          <a:p>
            <a:pPr lvl="1"/>
            <a:r>
              <a:rPr lang="fr-FR" sz="1000" b="0" i="0" u="none" strike="noStrike" baseline="0" dirty="0">
                <a:latin typeface="Segoe UI" panose="020B0502040204020203" pitchFamily="34" charset="0"/>
              </a:rPr>
              <a:t>Compilation des résultats et analyses des données.</a:t>
            </a:r>
          </a:p>
          <a:p>
            <a:pPr lvl="1"/>
            <a:r>
              <a:rPr lang="fr-FR" sz="1000" b="0" i="0" u="none" strike="noStrike" baseline="0" dirty="0">
                <a:latin typeface="Segoe UI" panose="020B0502040204020203" pitchFamily="34" charset="0"/>
              </a:rPr>
              <a:t>Restitution écrite : rapport de modélisation à portée scientifique</a:t>
            </a:r>
          </a:p>
          <a:p>
            <a:pPr lvl="1"/>
            <a:r>
              <a:rPr lang="fr-FR" sz="1000" dirty="0">
                <a:solidFill>
                  <a:schemeClr val="dk1"/>
                </a:solidFill>
                <a:latin typeface="Segoe UI" panose="020B0502040204020203" pitchFamily="34" charset="0"/>
              </a:rPr>
              <a:t>Restitution orale : diffuser les conclusions de l’étude à un public diversifié (tourisme, acteurs locaux publics et économiques)</a:t>
            </a:r>
            <a:endParaRPr lang="fr-FR" sz="1000" dirty="0">
              <a:solidFill>
                <a:schemeClr val="dk1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612625-F124-4692-A23E-45E19226D4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22875" y="391715"/>
            <a:ext cx="9894887" cy="240066"/>
          </a:xfrm>
        </p:spPr>
        <p:txBody>
          <a:bodyPr/>
          <a:lstStyle/>
          <a:p>
            <a:r>
              <a:rPr lang="fr-FR" sz="1400" dirty="0"/>
              <a:t>Assistance TECHNIQUE – Ingénieur environnement et modélisation hydraulique et environnementale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5B80B4-E0E6-4235-9804-9863CE36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239" y="122030"/>
            <a:ext cx="10459576" cy="323165"/>
          </a:xfrm>
        </p:spPr>
        <p:txBody>
          <a:bodyPr/>
          <a:lstStyle/>
          <a:p>
            <a:r>
              <a:rPr lang="fr-FR" sz="2400" dirty="0"/>
              <a:t>EDF | Influence réchauffement climatique </a:t>
            </a:r>
            <a:r>
              <a:rPr lang="fr-FR" sz="2400" dirty="0" smtClean="0"/>
              <a:t>2065-Retenue Serre-Ponçon</a:t>
            </a:r>
            <a:endParaRPr lang="fr-FR" sz="2400" dirty="0"/>
          </a:p>
        </p:txBody>
      </p:sp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 txBox="1">
            <a:spLocks/>
          </p:cNvSpPr>
          <p:nvPr/>
        </p:nvSpPr>
        <p:spPr>
          <a:xfrm>
            <a:off x="1496372" y="1326634"/>
            <a:ext cx="1022709" cy="272491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008FD5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small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 Light" panose="020B0502040204020203" pitchFamily="34" charset="0"/>
              </a:rPr>
              <a:t>Contexte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 txBox="1">
            <a:spLocks/>
          </p:cNvSpPr>
          <p:nvPr/>
        </p:nvSpPr>
        <p:spPr>
          <a:xfrm>
            <a:off x="1496371" y="2271317"/>
            <a:ext cx="1748852" cy="272491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008FD5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small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 Light" panose="020B0502040204020203" pitchFamily="34" charset="0"/>
              </a:rPr>
              <a:t>Activités / Réalisations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346B9E68-99D2-4482-8C32-651ACFB15F42}"/>
              </a:ext>
            </a:extLst>
          </p:cNvPr>
          <p:cNvSpPr txBox="1">
            <a:spLocks/>
          </p:cNvSpPr>
          <p:nvPr/>
        </p:nvSpPr>
        <p:spPr>
          <a:xfrm>
            <a:off x="7206662" y="5230660"/>
            <a:ext cx="5005540" cy="1495539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rm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20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3A3E48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>
                <a:solidFill>
                  <a:schemeClr val="dk1"/>
                </a:solidFill>
              </a:rPr>
              <a:t>Prise de conscience collective de l’évolution des besoins et usage de l’eau à l’horizon 2065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>
                <a:solidFill>
                  <a:schemeClr val="dk1"/>
                </a:solidFill>
              </a:rPr>
              <a:t>Utilisation de données locales (ensemble de stations météorologiques disposées autour de la retenue) avec des données plus globale (GIEC)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>
                <a:solidFill>
                  <a:schemeClr val="dk1"/>
                </a:solidFill>
              </a:rPr>
              <a:t>Expertise technique et scientifiques mise à disposition du public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fr-FR" sz="1000" dirty="0">
                <a:solidFill>
                  <a:schemeClr val="dk1"/>
                </a:solidFill>
              </a:rPr>
              <a:t>Respect des délais et des coûts</a:t>
            </a:r>
            <a:endParaRPr lang="fr-FR" sz="1000" dirty="0">
              <a:solidFill>
                <a:prstClr val="black"/>
              </a:solidFill>
            </a:endParaRPr>
          </a:p>
          <a:p>
            <a:pPr marL="0" indent="0" fontAlgn="base">
              <a:spcBef>
                <a:spcPts val="600"/>
              </a:spcBef>
              <a:spcAft>
                <a:spcPct val="0"/>
              </a:spcAft>
              <a:buNone/>
              <a:defRPr/>
            </a:pPr>
            <a:endParaRPr lang="fr-FR" sz="1000" dirty="0">
              <a:solidFill>
                <a:schemeClr val="dk1"/>
              </a:solidFill>
            </a:endParaRPr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A6B0D417-96DF-4266-AC04-93D1A4E0DD59}"/>
              </a:ext>
            </a:extLst>
          </p:cNvPr>
          <p:cNvSpPr txBox="1">
            <a:spLocks/>
          </p:cNvSpPr>
          <p:nvPr/>
        </p:nvSpPr>
        <p:spPr>
          <a:xfrm>
            <a:off x="7237631" y="4882737"/>
            <a:ext cx="1748852" cy="272491"/>
          </a:xfrm>
          <a:prstGeom prst="rect">
            <a:avLst/>
          </a:prstGeom>
        </p:spPr>
        <p:txBody>
          <a:bodyPr vert="horz" lIns="91440" tIns="45720" rIns="91440" bIns="45720" numCol="1" spcCol="25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008FD5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  <a:lvl2pPr marL="741363" indent="-2841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2pPr>
            <a:lvl3pPr marL="1141413" indent="-2270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rgbClr val="2E2D2C"/>
                </a:solidFill>
                <a:latin typeface="+mj-lt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1400" b="1" i="0" u="none" strike="noStrike" kern="1200" cap="small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/>
                <a:ea typeface="+mn-ea"/>
                <a:cs typeface="Segoe UI Light" panose="020B0502040204020203" pitchFamily="34" charset="0"/>
              </a:rPr>
              <a:t>Résultats / Gains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3600050" y="803415"/>
            <a:ext cx="8184496" cy="340584"/>
            <a:chOff x="4853354" y="820470"/>
            <a:chExt cx="8184496" cy="340584"/>
          </a:xfrm>
        </p:grpSpPr>
        <p:sp>
          <p:nvSpPr>
            <p:cNvPr id="11" name="Rectangle 10"/>
            <p:cNvSpPr/>
            <p:nvPr/>
          </p:nvSpPr>
          <p:spPr>
            <a:xfrm>
              <a:off x="4853354" y="820470"/>
              <a:ext cx="8184496" cy="340584"/>
            </a:xfrm>
            <a:prstGeom prst="rect">
              <a:avLst/>
            </a:prstGeom>
            <a:solidFill>
              <a:srgbClr val="313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73426" y="896625"/>
              <a:ext cx="11492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EDF CIH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14080" y="890318"/>
              <a:ext cx="1363949" cy="215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lang="it-IT" sz="800" dirty="0">
                  <a:solidFill>
                    <a:prstClr val="white"/>
                  </a:solidFill>
                  <a:latin typeface="Arial"/>
                </a:rPr>
                <a:t>LMS</a:t>
              </a:r>
              <a:endParaRPr kumimoji="0" lang="it-IT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9787" y="828762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  <p:sp>
          <p:nvSpPr>
            <p:cNvPr id="22" name="Rectangle 21"/>
            <p:cNvSpPr/>
            <p:nvPr/>
          </p:nvSpPr>
          <p:spPr>
            <a:xfrm>
              <a:off x="10609284" y="896625"/>
              <a:ext cx="91235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2019 - 2021</a:t>
              </a:r>
              <a:endPara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49548" y="829291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  <p:sp>
          <p:nvSpPr>
            <p:cNvPr id="24" name="Rectangle 23"/>
            <p:cNvSpPr/>
            <p:nvPr/>
          </p:nvSpPr>
          <p:spPr>
            <a:xfrm>
              <a:off x="12029241" y="896185"/>
              <a:ext cx="718466" cy="21544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600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Heures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9820" y="830637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  <p:sp>
          <p:nvSpPr>
            <p:cNvPr id="26" name="Rectangle 25"/>
            <p:cNvSpPr/>
            <p:nvPr/>
          </p:nvSpPr>
          <p:spPr>
            <a:xfrm>
              <a:off x="8459966" y="884374"/>
              <a:ext cx="16519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Pct val="86000"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Assistance Technique</a:t>
              </a:r>
            </a:p>
          </p:txBody>
        </p:sp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1694" y="839909"/>
              <a:ext cx="306000" cy="306000"/>
            </a:xfrm>
            <a:prstGeom prst="rect">
              <a:avLst/>
            </a:prstGeom>
            <a:solidFill>
              <a:srgbClr val="313D84"/>
            </a:solidFill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390" y="828763"/>
              <a:ext cx="324000" cy="324000"/>
            </a:xfrm>
            <a:prstGeom prst="rect">
              <a:avLst/>
            </a:prstGeom>
            <a:solidFill>
              <a:srgbClr val="313D84"/>
            </a:solidFill>
          </p:spPr>
        </p:pic>
      </p:grpSp>
      <p:pic>
        <p:nvPicPr>
          <p:cNvPr id="30" name="Picture 8" descr="EDF - Societé à missi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5170" y="1291578"/>
            <a:ext cx="1299376" cy="64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6022007C-9106-40BE-93C1-30067561ABA1}"/>
              </a:ext>
            </a:extLst>
          </p:cNvPr>
          <p:cNvGrpSpPr/>
          <p:nvPr/>
        </p:nvGrpSpPr>
        <p:grpSpPr>
          <a:xfrm>
            <a:off x="6958806" y="2022924"/>
            <a:ext cx="4787307" cy="2738695"/>
            <a:chOff x="6958806" y="2022924"/>
            <a:chExt cx="4787307" cy="2738695"/>
          </a:xfrm>
        </p:grpSpPr>
        <p:pic>
          <p:nvPicPr>
            <p:cNvPr id="37" name="Image 36" descr="modélisation 2035 - 2065 thermie dans la retenue">
              <a:extLst>
                <a:ext uri="{FF2B5EF4-FFF2-40B4-BE49-F238E27FC236}">
                  <a16:creationId xmlns:a16="http://schemas.microsoft.com/office/drawing/2014/main" id="{54710BDF-2DBD-4B7B-94DB-DE1B6B83A5AD}"/>
                </a:ext>
              </a:extLst>
            </p:cNvPr>
            <p:cNvPicPr/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806" y="2022924"/>
              <a:ext cx="4787307" cy="26632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88DCF0A1-6CAB-4F5D-AA5E-CD02038BAC34}"/>
                </a:ext>
              </a:extLst>
            </p:cNvPr>
            <p:cNvSpPr txBox="1"/>
            <p:nvPr/>
          </p:nvSpPr>
          <p:spPr>
            <a:xfrm>
              <a:off x="7453115" y="4515398"/>
              <a:ext cx="37986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Température de l’eau de la retenue de Serre Ponçon : 2035 -2065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3944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Grand écran</PresentationFormat>
  <Paragraphs>27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Light</vt:lpstr>
      <vt:lpstr>Thème Office</vt:lpstr>
      <vt:lpstr>EDF | Influence réchauffement climatique 2065-Retenue Serre-Ponçon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EDF | Influence réchauffement climatique 2065-Retenue Serre-Ponçon</dc:title>
  <dc:creator>POUTOT FLORIAN</dc:creator>
  <cp:lastModifiedBy>REY NICOLAS</cp:lastModifiedBy>
  <cp:revision>1</cp:revision>
  <dcterms:created xsi:type="dcterms:W3CDTF">2023-02-20T13:00:39Z</dcterms:created>
  <dcterms:modified xsi:type="dcterms:W3CDTF">2023-02-22T08:04:29Z</dcterms:modified>
</cp:coreProperties>
</file>