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6"/>
  </p:notesMasterIdLst>
  <p:sldIdLst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BD648-C48B-4F23-A84E-F5E0FB27F8DF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0F5C2-8C8A-4C8B-AAC9-0EDE04C5CB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02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50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9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719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Subtitle + contents 2 colonnes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B37AA49-3E5D-493B-8A6C-5590045F07E8}"/>
              </a:ext>
            </a:extLst>
          </p:cNvPr>
          <p:cNvSpPr/>
          <p:nvPr userDrawn="1"/>
        </p:nvSpPr>
        <p:spPr>
          <a:xfrm>
            <a:off x="2112645" y="948610"/>
            <a:ext cx="10079355" cy="129394"/>
          </a:xfrm>
          <a:prstGeom prst="rect">
            <a:avLst/>
          </a:prstGeom>
          <a:solidFill>
            <a:srgbClr val="008F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0323C4F-D3C0-4266-B48D-CAAD1B0DD0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1" r="57387" b="74"/>
          <a:stretch/>
        </p:blipFill>
        <p:spPr>
          <a:xfrm>
            <a:off x="1" y="0"/>
            <a:ext cx="160888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7FEE96-230F-43EA-A3CE-5230636AD5DA}"/>
              </a:ext>
            </a:extLst>
          </p:cNvPr>
          <p:cNvSpPr/>
          <p:nvPr userDrawn="1"/>
        </p:nvSpPr>
        <p:spPr>
          <a:xfrm>
            <a:off x="1099595" y="1029472"/>
            <a:ext cx="11092405" cy="58495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39CC38F-A4F5-4527-8097-D06B48EDA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82189" y="6513895"/>
            <a:ext cx="609811" cy="365125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2E2D2C"/>
                </a:solidFill>
                <a:latin typeface="+mj-lt"/>
              </a:defRPr>
            </a:lvl1pPr>
          </a:lstStyle>
          <a:p>
            <a:fld id="{3AB289B4-8E17-4633-8C0F-C68EEBA6DBB2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1089025" y="6597991"/>
            <a:ext cx="4092575" cy="215385"/>
          </a:xfrm>
          <a:prstGeom prst="rect">
            <a:avLst/>
          </a:prstGeom>
          <a:noFill/>
          <a:ln>
            <a:noFill/>
          </a:ln>
        </p:spPr>
        <p:txBody>
          <a:bodyPr lIns="91384" tIns="45691" rIns="91384" bIns="4569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6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rgbClr val="50504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Copyright © SEGULA Technologies – Tous droits réservés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A428DD1-9F3C-4E7A-BBA2-5201AF0A97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5281" y="518810"/>
            <a:ext cx="994879" cy="170592"/>
          </a:xfrm>
          <a:prstGeom prst="rect">
            <a:avLst/>
          </a:prstGeom>
        </p:spPr>
      </p:pic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7759DA39-6C2F-42B6-BF68-D75C4DC624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96373" y="1503789"/>
            <a:ext cx="10409878" cy="447009"/>
          </a:xfrm>
          <a:prstGeom prst="rect">
            <a:avLst/>
          </a:prstGeom>
        </p:spPr>
        <p:txBody>
          <a:bodyPr numCol="1" spcCol="252000"/>
          <a:lstStyle>
            <a:lvl1pPr marL="0" indent="0">
              <a:buNone/>
              <a:defRPr sz="1800" b="1" baseline="0">
                <a:solidFill>
                  <a:srgbClr val="008FD5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4"/>
              </a:buBlip>
              <a:defRPr sz="20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5"/>
              </a:buBlip>
              <a:defRPr sz="18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5693D87C-F41B-469B-87E5-68A9F22A90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96373" y="2165686"/>
            <a:ext cx="4988510" cy="4224815"/>
          </a:xfrm>
          <a:prstGeom prst="rect">
            <a:avLst/>
          </a:prstGeom>
        </p:spPr>
        <p:txBody>
          <a:bodyPr numCol="1" spcCol="252000"/>
          <a:lstStyle>
            <a:lvl1pPr marL="285750" indent="-285750">
              <a:buFontTx/>
              <a:buBlip>
                <a:blip r:embed="rId4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5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6"/>
              </a:buBlip>
              <a:defRPr sz="18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u texte 12">
            <a:extLst>
              <a:ext uri="{FF2B5EF4-FFF2-40B4-BE49-F238E27FC236}">
                <a16:creationId xmlns:a16="http://schemas.microsoft.com/office/drawing/2014/main" id="{B34D1F9A-1B45-486E-A2B4-769A01F1C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661" y="2165686"/>
            <a:ext cx="5005540" cy="4224815"/>
          </a:xfrm>
          <a:prstGeom prst="rect">
            <a:avLst/>
          </a:prstGeom>
        </p:spPr>
        <p:txBody>
          <a:bodyPr numCol="1" spcCol="252000"/>
          <a:lstStyle>
            <a:lvl1pPr marL="285750" indent="-285750">
              <a:buFontTx/>
              <a:buBlip>
                <a:blip r:embed="rId4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5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6"/>
              </a:buBlip>
              <a:defRPr sz="18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28BE61F4-157A-4683-BFFF-CF5A95D5C1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1363" y="598190"/>
            <a:ext cx="9894887" cy="353943"/>
          </a:xfrm>
          <a:prstGeom prst="rect">
            <a:avLst/>
          </a:prstGeom>
        </p:spPr>
        <p:txBody>
          <a:bodyPr tIns="0">
            <a:spAutoFit/>
          </a:bodyPr>
          <a:lstStyle>
            <a:lvl1pPr marL="0" indent="0">
              <a:buFontTx/>
              <a:buNone/>
              <a:defRPr sz="2000" cap="all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Insert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EEA72978-2627-4470-9EE7-5BBA599BB2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1363" y="147714"/>
            <a:ext cx="9919379" cy="415469"/>
          </a:xfrm>
          <a:prstGeom prst="rect">
            <a:avLst/>
          </a:prstGeom>
        </p:spPr>
        <p:txBody>
          <a:bodyPr wrap="square" bIns="0" anchor="b" anchorCtr="0">
            <a:spAutoFit/>
          </a:bodyPr>
          <a:lstStyle>
            <a:lvl1pPr algn="l">
              <a:lnSpc>
                <a:spcPct val="75000"/>
              </a:lnSpc>
              <a:defRPr sz="3200" b="1" i="0" baseline="0">
                <a:solidFill>
                  <a:srgbClr val="008FD5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6685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83">
          <p15:clr>
            <a:srgbClr val="FBAE40"/>
          </p15:clr>
        </p15:guide>
        <p15:guide id="4" orient="horz" pos="1071">
          <p15:clr>
            <a:srgbClr val="FBAE40"/>
          </p15:clr>
        </p15:guide>
        <p15:guide id="5" orient="horz" pos="3657">
          <p15:clr>
            <a:srgbClr val="FBAE40"/>
          </p15:clr>
        </p15:guide>
        <p15:guide id="6" pos="728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30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56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33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32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86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05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58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1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A1431-2386-41BC-9CEE-22C9AF349C85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67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6374" y="1539649"/>
            <a:ext cx="8432630" cy="773246"/>
          </a:xfrm>
        </p:spPr>
        <p:txBody>
          <a:bodyPr>
            <a:noAutofit/>
          </a:bodyPr>
          <a:lstStyle/>
          <a:p>
            <a:pPr algn="just"/>
            <a:r>
              <a:rPr lang="fr-FR" sz="1200" b="0" dirty="0"/>
              <a:t>Assistance de la maitrise d’œuvre pour les dossiers réglementaires environnementaux en vue de l’obtention de l’autorisation de travaux, rédaction de CCTP pour consultations BE, suivi de chantier.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43442F-2199-4298-A72E-C4CAEC292D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96373" y="2650041"/>
            <a:ext cx="4988510" cy="377342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fr-FR" sz="1000" dirty="0">
                <a:solidFill>
                  <a:schemeClr val="dk1"/>
                </a:solidFill>
              </a:rPr>
              <a:t>Analyse et dimensionnement du besoin en données à acquérir pour réaliser les dossiers réglementaires (milieu terrestre, milieu aquatique, …)</a:t>
            </a:r>
          </a:p>
          <a:p>
            <a:pPr algn="just">
              <a:spcBef>
                <a:spcPts val="600"/>
              </a:spcBef>
            </a:pPr>
            <a:r>
              <a:rPr lang="fr-FR" sz="1000" dirty="0">
                <a:solidFill>
                  <a:schemeClr val="dk1"/>
                </a:solidFill>
              </a:rPr>
              <a:t>Analyse réglementaire du projet pour détermination des procédures administratives environnementales applicables et du type du (des) dossier(s) réglementaire(s) à instruire</a:t>
            </a:r>
          </a:p>
          <a:p>
            <a:pPr algn="just">
              <a:spcBef>
                <a:spcPts val="600"/>
              </a:spcBef>
            </a:pPr>
            <a:r>
              <a:rPr lang="fr-FR" sz="1000" dirty="0">
                <a:solidFill>
                  <a:schemeClr val="dk1"/>
                </a:solidFill>
              </a:rPr>
              <a:t>Réalisation des cahiers des charges à destination des bureaux d’études spécialisés (inventaires faune/flore/habitats, pêche de sauvetage), consultation et mise en concurrence</a:t>
            </a:r>
          </a:p>
          <a:p>
            <a:pPr algn="just">
              <a:spcBef>
                <a:spcPts val="600"/>
              </a:spcBef>
            </a:pPr>
            <a:r>
              <a:rPr lang="fr-FR" sz="1000" dirty="0">
                <a:solidFill>
                  <a:schemeClr val="dk1"/>
                </a:solidFill>
              </a:rPr>
              <a:t>Pilotage et suivi des bureaux d’études prestataires</a:t>
            </a:r>
          </a:p>
          <a:p>
            <a:pPr algn="just">
              <a:spcBef>
                <a:spcPts val="600"/>
              </a:spcBef>
            </a:pPr>
            <a:r>
              <a:rPr lang="fr-FR" sz="1000" dirty="0">
                <a:solidFill>
                  <a:schemeClr val="dk1"/>
                </a:solidFill>
              </a:rPr>
              <a:t>Accompagnement de la MOE dans la séquence ERCA (Eviter, Réduire, Compenser, Accompagner): </a:t>
            </a:r>
          </a:p>
          <a:p>
            <a:pPr lvl="1" algn="just">
              <a:spcBef>
                <a:spcPts val="600"/>
              </a:spcBef>
            </a:pPr>
            <a:r>
              <a:rPr lang="fr-FR" sz="1000" dirty="0">
                <a:solidFill>
                  <a:schemeClr val="dk1"/>
                </a:solidFill>
              </a:rPr>
              <a:t>Adaptation des périodes de travaux, du phasage des opérations</a:t>
            </a:r>
          </a:p>
          <a:p>
            <a:pPr lvl="1" algn="just">
              <a:spcBef>
                <a:spcPts val="600"/>
              </a:spcBef>
            </a:pPr>
            <a:r>
              <a:rPr lang="fr-FR" sz="1000" dirty="0">
                <a:solidFill>
                  <a:schemeClr val="dk1"/>
                </a:solidFill>
              </a:rPr>
              <a:t>Adaptation des modes opératoires, de la localisation des installations de chantier</a:t>
            </a:r>
          </a:p>
          <a:p>
            <a:pPr lvl="1" algn="just">
              <a:spcBef>
                <a:spcPts val="600"/>
              </a:spcBef>
            </a:pPr>
            <a:r>
              <a:rPr lang="fr-FR" sz="1000" dirty="0">
                <a:solidFill>
                  <a:schemeClr val="dk1"/>
                </a:solidFill>
              </a:rPr>
              <a:t>Visite pour vérifier le respect de la mise en défens des zones sensibles pour évitement (espèces végétales protégées, vieux arbres, habitats d’intérêt…) et rédaction des CR</a:t>
            </a:r>
          </a:p>
          <a:p>
            <a:pPr lvl="1" algn="just">
              <a:spcBef>
                <a:spcPts val="600"/>
              </a:spcBef>
            </a:pPr>
            <a:r>
              <a:rPr lang="fr-FR" sz="1000" dirty="0">
                <a:solidFill>
                  <a:schemeClr val="dk1"/>
                </a:solidFill>
              </a:rPr>
              <a:t>Appui dans la réception des comptes rendus des bureaux d’études prestataires</a:t>
            </a:r>
          </a:p>
          <a:p>
            <a:pPr algn="just">
              <a:spcBef>
                <a:spcPts val="600"/>
              </a:spcBef>
            </a:pPr>
            <a:r>
              <a:rPr lang="fr-FR" sz="1000" dirty="0">
                <a:solidFill>
                  <a:schemeClr val="dk1"/>
                </a:solidFill>
              </a:rPr>
              <a:t>Rédaction du Dossier de Déclaration (au titre de la Loi sur l’Eau) du projet sur l’ensemble des composantes de l’environnement (physique, aquatique, terrestre, humain)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612625-F124-4692-A23E-45E19226D4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11363" y="598190"/>
            <a:ext cx="9894887" cy="240066"/>
          </a:xfrm>
        </p:spPr>
        <p:txBody>
          <a:bodyPr/>
          <a:lstStyle/>
          <a:p>
            <a:r>
              <a:rPr lang="fr-FR" sz="1400" dirty="0"/>
              <a:t>Assistance MOE – Chargé D’ETUDE EN ENVIRONNEMENT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5B80B4-E0E6-4235-9804-9863CE36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363" y="228027"/>
            <a:ext cx="9919379" cy="335156"/>
          </a:xfrm>
        </p:spPr>
        <p:txBody>
          <a:bodyPr/>
          <a:lstStyle/>
          <a:p>
            <a:r>
              <a:rPr lang="fr-FR" sz="2400" dirty="0"/>
              <a:t>EDF | Traitement affouillements Castelnau</a:t>
            </a:r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1496373" y="1231298"/>
            <a:ext cx="1022709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>
                <a:ln>
                  <a:noFill/>
                </a:ln>
                <a:solidFill>
                  <a:srgbClr val="008FD5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Contexte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1496373" y="2217074"/>
            <a:ext cx="1748852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dirty="0">
                <a:ln>
                  <a:noFill/>
                </a:ln>
                <a:solidFill>
                  <a:srgbClr val="008FD5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Activités / Réalisations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346B9E68-99D2-4482-8C32-651ACFB15F42}"/>
              </a:ext>
            </a:extLst>
          </p:cNvPr>
          <p:cNvSpPr txBox="1">
            <a:spLocks/>
          </p:cNvSpPr>
          <p:nvPr/>
        </p:nvSpPr>
        <p:spPr>
          <a:xfrm>
            <a:off x="6853210" y="5061346"/>
            <a:ext cx="5005540" cy="1179927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Très bonne connaissance des sensibilités et enjeux environnementaux du projet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Sensibilisation auprès des équipes projets des enjeux environnementaux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Niveau d’analyse des impacts du projet et des mesures mises en œuvre validés par les services de l’état : obtention de l’autorisation de travaux</a:t>
            </a:r>
            <a:endParaRPr lang="fr-FR" sz="1000" dirty="0">
              <a:solidFill>
                <a:prstClr val="black"/>
              </a:solidFill>
            </a:endParaRPr>
          </a:p>
          <a:p>
            <a:pPr marL="0" indent="0" fontAlgn="base">
              <a:spcBef>
                <a:spcPts val="600"/>
              </a:spcBef>
              <a:spcAft>
                <a:spcPct val="0"/>
              </a:spcAft>
              <a:buNone/>
              <a:defRPr/>
            </a:pPr>
            <a:endParaRPr lang="fr-FR" sz="1000" dirty="0">
              <a:solidFill>
                <a:schemeClr val="dk1"/>
              </a:solidFill>
            </a:endParaRPr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6881554" y="4689651"/>
            <a:ext cx="1748852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dirty="0">
                <a:ln>
                  <a:noFill/>
                </a:ln>
                <a:solidFill>
                  <a:srgbClr val="008FD5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Résultats / Gains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3600050" y="804617"/>
            <a:ext cx="8184496" cy="340584"/>
            <a:chOff x="4853354" y="821672"/>
            <a:chExt cx="8184496" cy="340584"/>
          </a:xfrm>
        </p:grpSpPr>
        <p:sp>
          <p:nvSpPr>
            <p:cNvPr id="11" name="Rectangle 10"/>
            <p:cNvSpPr/>
            <p:nvPr/>
          </p:nvSpPr>
          <p:spPr>
            <a:xfrm>
              <a:off x="4853354" y="821672"/>
              <a:ext cx="8184496" cy="340584"/>
            </a:xfrm>
            <a:prstGeom prst="rect">
              <a:avLst/>
            </a:prstGeom>
            <a:solidFill>
              <a:srgbClr val="313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73426" y="896625"/>
              <a:ext cx="11492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EDF CIH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14080" y="890318"/>
              <a:ext cx="1363949" cy="215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lang="it-IT" sz="800" dirty="0">
                  <a:solidFill>
                    <a:prstClr val="white"/>
                  </a:solidFill>
                  <a:latin typeface="Arial"/>
                </a:rPr>
                <a:t>LMS</a:t>
              </a:r>
              <a:endPara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9787" y="828762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2" name="Rectangle 21"/>
            <p:cNvSpPr/>
            <p:nvPr/>
          </p:nvSpPr>
          <p:spPr>
            <a:xfrm>
              <a:off x="10609284" y="896625"/>
              <a:ext cx="91235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2021-2022</a:t>
              </a:r>
              <a:endPara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49548" y="829291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4" name="Rectangle 23"/>
            <p:cNvSpPr/>
            <p:nvPr/>
          </p:nvSpPr>
          <p:spPr>
            <a:xfrm>
              <a:off x="12029241" y="896185"/>
              <a:ext cx="718466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142 Heures</a:t>
              </a: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820" y="830637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6" name="Rectangle 25"/>
            <p:cNvSpPr/>
            <p:nvPr/>
          </p:nvSpPr>
          <p:spPr>
            <a:xfrm>
              <a:off x="8459966" y="884374"/>
              <a:ext cx="16519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Assistance </a:t>
              </a:r>
              <a:r>
                <a:rPr lang="en-US" sz="800" dirty="0">
                  <a:solidFill>
                    <a:prstClr val="white"/>
                  </a:solidFill>
                  <a:latin typeface="Arial"/>
                </a:rPr>
                <a:t>MOE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1694" y="839909"/>
              <a:ext cx="306000" cy="306000"/>
            </a:xfrm>
            <a:prstGeom prst="rect">
              <a:avLst/>
            </a:prstGeom>
            <a:solidFill>
              <a:srgbClr val="313D84"/>
            </a:solidFill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390" y="828763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</p:grpSp>
      <p:pic>
        <p:nvPicPr>
          <p:cNvPr id="30" name="Picture 8" descr="EDF - Societé à missi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170" y="1291578"/>
            <a:ext cx="1299376" cy="64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A29A2D3-3CD8-4D8B-889C-59D03AF2A064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570" y="2440855"/>
            <a:ext cx="3000179" cy="2214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E8E4AD7-3C1D-4299-8C62-A039B2072A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58806" y="2018337"/>
            <a:ext cx="2351677" cy="161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102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F6485E3BDB4E4EA4E1A53DFDCBC408" ma:contentTypeVersion="56" ma:contentTypeDescription="Crée un document." ma:contentTypeScope="" ma:versionID="05af4ebe707f7c318586862d18434dbe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3910be3c36c9abda58c502a37c6d4a9a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F4D05F-DD2A-46DE-BEBD-2928872D1FCF}">
  <ds:schemaRefs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sharepoint/v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FCD5BAA-1D5D-4F75-81A1-B5628F8B5B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4FA4F9-6AC4-48F9-B43C-F906CF6CCB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287</Words>
  <Application>Microsoft Office PowerPoint</Application>
  <PresentationFormat>Grand écran</PresentationFormat>
  <Paragraphs>24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Light</vt:lpstr>
      <vt:lpstr>2_Thème Office</vt:lpstr>
      <vt:lpstr>EDF | Traitement affouillements Castelnau</vt:lpstr>
    </vt:vector>
  </TitlesOfParts>
  <Company>SEGULA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INDUSTRIAL PILOT FOR THE DEVELOPMENT OF EOR SOLUTIONS ("Skid centrifugeuse") : TresEOR Phase 2</dc:title>
  <dc:creator>PINSON Marine</dc:creator>
  <cp:lastModifiedBy>POUTOT FLORIAN</cp:lastModifiedBy>
  <cp:revision>131</cp:revision>
  <dcterms:created xsi:type="dcterms:W3CDTF">2020-03-26T17:10:12Z</dcterms:created>
  <dcterms:modified xsi:type="dcterms:W3CDTF">2022-11-18T13:11:19Z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0x01010082F6485E3BDB4E4EA4E1A53DFDCBC408</vt:lpwstr>
  </property>
  <property fmtid="{D5CDD505-2E9C-101B-9397-08002B2CF9AE}" pid="3" name="MSIP_Label_2d26f538-337a-4593-a7e6-123667b1a538_Enabled">
    <vt:lpwstr>true</vt:lpwstr>
  </property>
  <property fmtid="{D5CDD505-2E9C-101B-9397-08002B2CF9AE}" pid="4" name="MSIP_Label_2d26f538-337a-4593-a7e6-123667b1a538_SetDate">
    <vt:lpwstr>2022-03-14T09:16:49Z</vt:lpwstr>
  </property>
  <property fmtid="{D5CDD505-2E9C-101B-9397-08002B2CF9AE}" pid="5" name="MSIP_Label_2d26f538-337a-4593-a7e6-123667b1a538_Method">
    <vt:lpwstr>Standard</vt:lpwstr>
  </property>
  <property fmtid="{D5CDD505-2E9C-101B-9397-08002B2CF9AE}" pid="6" name="MSIP_Label_2d26f538-337a-4593-a7e6-123667b1a538_Name">
    <vt:lpwstr>C1 Interne</vt:lpwstr>
  </property>
  <property fmtid="{D5CDD505-2E9C-101B-9397-08002B2CF9AE}" pid="7" name="MSIP_Label_2d26f538-337a-4593-a7e6-123667b1a538_SiteId">
    <vt:lpwstr>e242425b-70fc-44dc-9ddf-c21e304e6c80</vt:lpwstr>
  </property>
  <property fmtid="{D5CDD505-2E9C-101B-9397-08002B2CF9AE}" pid="8" name="MSIP_Label_2d26f538-337a-4593-a7e6-123667b1a538_ActionId">
    <vt:lpwstr>c3d7ab93-a40e-4ecc-9b94-183aa84dbe80</vt:lpwstr>
  </property>
  <property fmtid="{D5CDD505-2E9C-101B-9397-08002B2CF9AE}" pid="9" name="MSIP_Label_2d26f538-337a-4593-a7e6-123667b1a538_ContentBits">
    <vt:lpwstr>0</vt:lpwstr>
  </property>
</Properties>
</file>