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4"/>
  </p:sldMasterIdLst>
  <p:notesMasterIdLst>
    <p:notesMasterId r:id="rId6"/>
  </p:notesMasterIdLst>
  <p:sldIdLst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BD648-C48B-4F23-A84E-F5E0FB27F8DF}" type="datetimeFigureOut">
              <a:rPr lang="fr-FR" smtClean="0"/>
              <a:t>29/11/2022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90F5C2-8C8A-4C8B-AAC9-0EDE04C5CB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6021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1431-2386-41BC-9CEE-22C9AF349C85}" type="datetimeFigureOut">
              <a:rPr lang="fr-FR" smtClean="0"/>
              <a:t>29/11/2022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FDF95-77FC-4CC4-BD6C-63E154C291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3502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1431-2386-41BC-9CEE-22C9AF349C85}" type="datetimeFigureOut">
              <a:rPr lang="fr-FR" smtClean="0"/>
              <a:t>29/11/2022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FDF95-77FC-4CC4-BD6C-63E154C291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93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1431-2386-41BC-9CEE-22C9AF349C85}" type="datetimeFigureOut">
              <a:rPr lang="fr-FR" smtClean="0"/>
              <a:t>29/11/2022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FDF95-77FC-4CC4-BD6C-63E154C291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3719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Subtitle + contents 2 colonnes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B37AA49-3E5D-493B-8A6C-5590045F07E8}"/>
              </a:ext>
            </a:extLst>
          </p:cNvPr>
          <p:cNvSpPr/>
          <p:nvPr userDrawn="1"/>
        </p:nvSpPr>
        <p:spPr>
          <a:xfrm>
            <a:off x="2112645" y="948610"/>
            <a:ext cx="10079355" cy="129394"/>
          </a:xfrm>
          <a:prstGeom prst="rect">
            <a:avLst/>
          </a:prstGeom>
          <a:solidFill>
            <a:srgbClr val="008F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0323C4F-D3C0-4266-B48D-CAAD1B0DD0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" t="1" r="57387" b="74"/>
          <a:stretch/>
        </p:blipFill>
        <p:spPr>
          <a:xfrm>
            <a:off x="1" y="0"/>
            <a:ext cx="160888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07FEE96-230F-43EA-A3CE-5230636AD5DA}"/>
              </a:ext>
            </a:extLst>
          </p:cNvPr>
          <p:cNvSpPr/>
          <p:nvPr userDrawn="1"/>
        </p:nvSpPr>
        <p:spPr>
          <a:xfrm>
            <a:off x="1099595" y="1029472"/>
            <a:ext cx="11092405" cy="58495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id="{939CC38F-A4F5-4527-8097-D06B48EDA7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582189" y="6513895"/>
            <a:ext cx="609811" cy="365125"/>
          </a:xfrm>
          <a:prstGeom prst="rect">
            <a:avLst/>
          </a:prstGeom>
        </p:spPr>
        <p:txBody>
          <a:bodyPr/>
          <a:lstStyle>
            <a:lvl1pPr algn="r">
              <a:defRPr sz="1000" baseline="0">
                <a:solidFill>
                  <a:srgbClr val="2E2D2C"/>
                </a:solidFill>
                <a:latin typeface="+mj-lt"/>
              </a:defRPr>
            </a:lvl1pPr>
          </a:lstStyle>
          <a:p>
            <a:fld id="{3AB289B4-8E17-4633-8C0F-C68EEBA6DBB2}" type="slidenum">
              <a:rPr lang="fr-FR" altLang="fr-FR" smtClean="0"/>
              <a:pPr/>
              <a:t>‹N°›</a:t>
            </a:fld>
            <a:endParaRPr lang="fr-FR" altLang="fr-FR" dirty="0"/>
          </a:p>
        </p:txBody>
      </p:sp>
      <p:sp>
        <p:nvSpPr>
          <p:cNvPr id="12" name="ZoneTexte 11"/>
          <p:cNvSpPr txBox="1">
            <a:spLocks noChangeArrowheads="1"/>
          </p:cNvSpPr>
          <p:nvPr userDrawn="1"/>
        </p:nvSpPr>
        <p:spPr bwMode="auto">
          <a:xfrm>
            <a:off x="1089025" y="6597991"/>
            <a:ext cx="4092575" cy="215385"/>
          </a:xfrm>
          <a:prstGeom prst="rect">
            <a:avLst/>
          </a:prstGeom>
          <a:noFill/>
          <a:ln>
            <a:noFill/>
          </a:ln>
        </p:spPr>
        <p:txBody>
          <a:bodyPr lIns="91384" tIns="45691" rIns="91384" bIns="4569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45691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spc="0" normalizeH="0" baseline="0" noProof="0" dirty="0">
                <a:ln>
                  <a:noFill/>
                </a:ln>
                <a:solidFill>
                  <a:srgbClr val="50504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Copyright © SEGULA Technologies – Tous droits réservés 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5A428DD1-9F3C-4E7A-BBA2-5201AF0A97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85281" y="518810"/>
            <a:ext cx="994879" cy="170592"/>
          </a:xfrm>
          <a:prstGeom prst="rect">
            <a:avLst/>
          </a:prstGeom>
        </p:spPr>
      </p:pic>
      <p:sp>
        <p:nvSpPr>
          <p:cNvPr id="15" name="Espace réservé du texte 12">
            <a:extLst>
              <a:ext uri="{FF2B5EF4-FFF2-40B4-BE49-F238E27FC236}">
                <a16:creationId xmlns:a16="http://schemas.microsoft.com/office/drawing/2014/main" id="{7759DA39-6C2F-42B6-BF68-D75C4DC624A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96373" y="1503789"/>
            <a:ext cx="10409878" cy="447009"/>
          </a:xfrm>
          <a:prstGeom prst="rect">
            <a:avLst/>
          </a:prstGeom>
        </p:spPr>
        <p:txBody>
          <a:bodyPr numCol="1" spcCol="252000"/>
          <a:lstStyle>
            <a:lvl1pPr marL="0" indent="0">
              <a:buNone/>
              <a:defRPr sz="1800" b="1" baseline="0">
                <a:solidFill>
                  <a:srgbClr val="008FD5"/>
                </a:solidFill>
                <a:latin typeface="+mj-lt"/>
                <a:cs typeface="Segoe UI Light" panose="020B0502040204020203" pitchFamily="34" charset="0"/>
              </a:defRPr>
            </a:lvl1pPr>
            <a:lvl2pPr marL="741363" indent="-284163">
              <a:buFontTx/>
              <a:buBlip>
                <a:blip r:embed="rId4"/>
              </a:buBlip>
              <a:defRPr sz="2000" baseline="0">
                <a:solidFill>
                  <a:srgbClr val="2E2D2C"/>
                </a:solidFill>
                <a:latin typeface="+mj-lt"/>
                <a:cs typeface="Segoe UI Light" panose="020B0502040204020203" pitchFamily="34" charset="0"/>
              </a:defRPr>
            </a:lvl2pPr>
            <a:lvl3pPr marL="1141413" indent="-227013">
              <a:buFontTx/>
              <a:buBlip>
                <a:blip r:embed="rId5"/>
              </a:buBlip>
              <a:defRPr sz="1800" baseline="0">
                <a:solidFill>
                  <a:srgbClr val="2E2D2C"/>
                </a:solidFill>
                <a:latin typeface="+mj-lt"/>
                <a:cs typeface="Segoe UI Light" panose="020B0502040204020203" pitchFamily="34" charset="0"/>
              </a:defRPr>
            </a:lvl3pPr>
            <a:lvl4pPr>
              <a:defRPr sz="1600" baseline="0">
                <a:solidFill>
                  <a:srgbClr val="2E2D2C"/>
                </a:solidFill>
                <a:latin typeface="+mj-lt"/>
                <a:cs typeface="Segoe UI Light" panose="020B0502040204020203" pitchFamily="34" charset="0"/>
              </a:defRPr>
            </a:lvl4pPr>
            <a:lvl5pPr>
              <a:defRPr sz="1600" baseline="0">
                <a:solidFill>
                  <a:srgbClr val="2E2D2C"/>
                </a:solidFill>
                <a:latin typeface="+mj-lt"/>
                <a:cs typeface="Segoe UI Light" panose="020B0502040204020203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6" name="Espace réservé du texte 12">
            <a:extLst>
              <a:ext uri="{FF2B5EF4-FFF2-40B4-BE49-F238E27FC236}">
                <a16:creationId xmlns:a16="http://schemas.microsoft.com/office/drawing/2014/main" id="{5693D87C-F41B-469B-87E5-68A9F22A90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96373" y="2165686"/>
            <a:ext cx="4988510" cy="4224815"/>
          </a:xfrm>
          <a:prstGeom prst="rect">
            <a:avLst/>
          </a:prstGeom>
        </p:spPr>
        <p:txBody>
          <a:bodyPr numCol="1" spcCol="252000"/>
          <a:lstStyle>
            <a:lvl1pPr marL="285750" indent="-285750">
              <a:buFontTx/>
              <a:buBlip>
                <a:blip r:embed="rId4"/>
              </a:buBlip>
              <a:defRPr sz="2000" baseline="0">
                <a:solidFill>
                  <a:srgbClr val="3A3E48"/>
                </a:solidFill>
                <a:latin typeface="+mj-lt"/>
                <a:cs typeface="Segoe UI Light" panose="020B0502040204020203" pitchFamily="34" charset="0"/>
              </a:defRPr>
            </a:lvl1pPr>
            <a:lvl2pPr marL="741363" indent="-284163">
              <a:buFontTx/>
              <a:buBlip>
                <a:blip r:embed="rId5"/>
              </a:buBlip>
              <a:defRPr sz="2000" baseline="0">
                <a:solidFill>
                  <a:srgbClr val="3A3E48"/>
                </a:solidFill>
                <a:latin typeface="+mj-lt"/>
                <a:cs typeface="Segoe UI Light" panose="020B0502040204020203" pitchFamily="34" charset="0"/>
              </a:defRPr>
            </a:lvl2pPr>
            <a:lvl3pPr marL="1141413" indent="-227013">
              <a:buFontTx/>
              <a:buBlip>
                <a:blip r:embed="rId6"/>
              </a:buBlip>
              <a:defRPr sz="1800" baseline="0">
                <a:solidFill>
                  <a:srgbClr val="3A3E48"/>
                </a:solidFill>
                <a:latin typeface="+mj-lt"/>
                <a:cs typeface="Segoe UI Light" panose="020B0502040204020203" pitchFamily="34" charset="0"/>
              </a:defRPr>
            </a:lvl3pPr>
            <a:lvl4pPr>
              <a:defRPr sz="1600" baseline="0">
                <a:solidFill>
                  <a:srgbClr val="3A3E48"/>
                </a:solidFill>
                <a:latin typeface="+mj-lt"/>
                <a:cs typeface="Segoe UI Light" panose="020B0502040204020203" pitchFamily="34" charset="0"/>
              </a:defRPr>
            </a:lvl4pPr>
            <a:lvl5pPr>
              <a:defRPr sz="1600" baseline="0">
                <a:solidFill>
                  <a:srgbClr val="3A3E48"/>
                </a:solidFill>
                <a:latin typeface="+mj-lt"/>
                <a:cs typeface="Segoe UI Light" panose="020B0502040204020203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7" name="Espace réservé du texte 12">
            <a:extLst>
              <a:ext uri="{FF2B5EF4-FFF2-40B4-BE49-F238E27FC236}">
                <a16:creationId xmlns:a16="http://schemas.microsoft.com/office/drawing/2014/main" id="{B34D1F9A-1B45-486E-A2B4-769A01F1C7F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661" y="2165686"/>
            <a:ext cx="5005540" cy="4224815"/>
          </a:xfrm>
          <a:prstGeom prst="rect">
            <a:avLst/>
          </a:prstGeom>
        </p:spPr>
        <p:txBody>
          <a:bodyPr numCol="1" spcCol="252000"/>
          <a:lstStyle>
            <a:lvl1pPr marL="285750" indent="-285750">
              <a:buFontTx/>
              <a:buBlip>
                <a:blip r:embed="rId4"/>
              </a:buBlip>
              <a:defRPr sz="2000" baseline="0">
                <a:solidFill>
                  <a:srgbClr val="3A3E48"/>
                </a:solidFill>
                <a:latin typeface="+mj-lt"/>
                <a:cs typeface="Segoe UI Light" panose="020B0502040204020203" pitchFamily="34" charset="0"/>
              </a:defRPr>
            </a:lvl1pPr>
            <a:lvl2pPr marL="741363" indent="-284163">
              <a:buFontTx/>
              <a:buBlip>
                <a:blip r:embed="rId5"/>
              </a:buBlip>
              <a:defRPr sz="2000" baseline="0">
                <a:solidFill>
                  <a:srgbClr val="3A3E48"/>
                </a:solidFill>
                <a:latin typeface="+mj-lt"/>
                <a:cs typeface="Segoe UI Light" panose="020B0502040204020203" pitchFamily="34" charset="0"/>
              </a:defRPr>
            </a:lvl2pPr>
            <a:lvl3pPr marL="1141413" indent="-227013">
              <a:buFontTx/>
              <a:buBlip>
                <a:blip r:embed="rId6"/>
              </a:buBlip>
              <a:defRPr sz="1800" baseline="0">
                <a:solidFill>
                  <a:srgbClr val="3A3E48"/>
                </a:solidFill>
                <a:latin typeface="+mj-lt"/>
                <a:cs typeface="Segoe UI Light" panose="020B0502040204020203" pitchFamily="34" charset="0"/>
              </a:defRPr>
            </a:lvl3pPr>
            <a:lvl4pPr>
              <a:defRPr sz="1600" baseline="0">
                <a:solidFill>
                  <a:srgbClr val="3A3E48"/>
                </a:solidFill>
                <a:latin typeface="+mj-lt"/>
                <a:cs typeface="Segoe UI Light" panose="020B0502040204020203" pitchFamily="34" charset="0"/>
              </a:defRPr>
            </a:lvl4pPr>
            <a:lvl5pPr>
              <a:defRPr sz="1600" baseline="0">
                <a:solidFill>
                  <a:srgbClr val="3A3E48"/>
                </a:solidFill>
                <a:latin typeface="+mj-lt"/>
                <a:cs typeface="Segoe UI Light" panose="020B0502040204020203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3" name="Espace réservé du texte 10">
            <a:extLst>
              <a:ext uri="{FF2B5EF4-FFF2-40B4-BE49-F238E27FC236}">
                <a16:creationId xmlns:a16="http://schemas.microsoft.com/office/drawing/2014/main" id="{28BE61F4-157A-4683-BFFF-CF5A95D5C1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11363" y="598190"/>
            <a:ext cx="9894887" cy="353943"/>
          </a:xfrm>
          <a:prstGeom prst="rect">
            <a:avLst/>
          </a:prstGeom>
        </p:spPr>
        <p:txBody>
          <a:bodyPr tIns="0">
            <a:spAutoFit/>
          </a:bodyPr>
          <a:lstStyle>
            <a:lvl1pPr marL="0" indent="0">
              <a:buFontTx/>
              <a:buNone/>
              <a:defRPr sz="2000" cap="all" baseline="0">
                <a:solidFill>
                  <a:srgbClr val="3A3E48"/>
                </a:solidFill>
                <a:latin typeface="+mj-lt"/>
                <a:cs typeface="Segoe UI Light" panose="020B0502040204020203" pitchFamily="34" charset="0"/>
              </a:defRPr>
            </a:lvl1pPr>
          </a:lstStyle>
          <a:p>
            <a:pPr lvl="0"/>
            <a:r>
              <a:rPr lang="fr-FR" dirty="0"/>
              <a:t>Insert </a:t>
            </a:r>
            <a:r>
              <a:rPr lang="fr-FR" dirty="0" err="1"/>
              <a:t>subtitle</a:t>
            </a:r>
            <a:endParaRPr lang="fr-FR" dirty="0"/>
          </a:p>
        </p:txBody>
      </p:sp>
      <p:sp>
        <p:nvSpPr>
          <p:cNvPr id="18" name="Titre 3">
            <a:extLst>
              <a:ext uri="{FF2B5EF4-FFF2-40B4-BE49-F238E27FC236}">
                <a16:creationId xmlns:a16="http://schemas.microsoft.com/office/drawing/2014/main" id="{EEA72978-2627-4470-9EE7-5BBA599BB2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11363" y="147714"/>
            <a:ext cx="9919379" cy="415469"/>
          </a:xfrm>
          <a:prstGeom prst="rect">
            <a:avLst/>
          </a:prstGeom>
        </p:spPr>
        <p:txBody>
          <a:bodyPr wrap="square" bIns="0" anchor="b" anchorCtr="0">
            <a:spAutoFit/>
          </a:bodyPr>
          <a:lstStyle>
            <a:lvl1pPr algn="l">
              <a:lnSpc>
                <a:spcPct val="75000"/>
              </a:lnSpc>
              <a:defRPr sz="3200" b="1" i="0" baseline="0">
                <a:solidFill>
                  <a:srgbClr val="008FD5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fr-FR" dirty="0"/>
              <a:t>Insert </a:t>
            </a:r>
            <a:r>
              <a:rPr lang="fr-FR" dirty="0" err="1"/>
              <a:t>title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766857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483">
          <p15:clr>
            <a:srgbClr val="FBAE40"/>
          </p15:clr>
        </p15:guide>
        <p15:guide id="4" orient="horz" pos="1071">
          <p15:clr>
            <a:srgbClr val="FBAE40"/>
          </p15:clr>
        </p15:guide>
        <p15:guide id="5" orient="horz" pos="3657">
          <p15:clr>
            <a:srgbClr val="FBAE40"/>
          </p15:clr>
        </p15:guide>
        <p15:guide id="6" pos="728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1431-2386-41BC-9CEE-22C9AF349C85}" type="datetimeFigureOut">
              <a:rPr lang="fr-FR" smtClean="0"/>
              <a:t>29/11/2022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FDF95-77FC-4CC4-BD6C-63E154C291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1307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1431-2386-41BC-9CEE-22C9AF349C85}" type="datetimeFigureOut">
              <a:rPr lang="fr-FR" smtClean="0"/>
              <a:t>29/11/2022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FDF95-77FC-4CC4-BD6C-63E154C291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2562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1431-2386-41BC-9CEE-22C9AF349C85}" type="datetimeFigureOut">
              <a:rPr lang="fr-FR" smtClean="0"/>
              <a:t>29/11/2022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FDF95-77FC-4CC4-BD6C-63E154C291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3334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1431-2386-41BC-9CEE-22C9AF349C85}" type="datetimeFigureOut">
              <a:rPr lang="fr-FR" smtClean="0"/>
              <a:t>29/11/2022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FDF95-77FC-4CC4-BD6C-63E154C291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3324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1431-2386-41BC-9CEE-22C9AF349C85}" type="datetimeFigureOut">
              <a:rPr lang="fr-FR" smtClean="0"/>
              <a:t>29/11/2022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FDF95-77FC-4CC4-BD6C-63E154C291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1866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1431-2386-41BC-9CEE-22C9AF349C85}" type="datetimeFigureOut">
              <a:rPr lang="fr-FR" smtClean="0"/>
              <a:t>29/11/2022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FDF95-77FC-4CC4-BD6C-63E154C291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052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1431-2386-41BC-9CEE-22C9AF349C85}" type="datetimeFigureOut">
              <a:rPr lang="fr-FR" smtClean="0"/>
              <a:t>29/11/2022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FDF95-77FC-4CC4-BD6C-63E154C291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4582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1431-2386-41BC-9CEE-22C9AF349C85}" type="datetimeFigureOut">
              <a:rPr lang="fr-FR" smtClean="0"/>
              <a:t>29/11/2022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FDF95-77FC-4CC4-BD6C-63E154C291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0816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A1431-2386-41BC-9CEE-22C9AF349C85}" type="datetimeFigureOut">
              <a:rPr lang="fr-FR" smtClean="0"/>
              <a:t>29/11/2022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FDF95-77FC-4CC4-BD6C-63E154C291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5678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eg"/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12" Type="http://schemas.openxmlformats.org/officeDocument/2006/relationships/image" Target="../media/image1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A6B0D417-96DF-4266-AC04-93D1A4E0DD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96374" y="1539649"/>
            <a:ext cx="8432630" cy="773246"/>
          </a:xfrm>
        </p:spPr>
        <p:txBody>
          <a:bodyPr>
            <a:noAutofit/>
          </a:bodyPr>
          <a:lstStyle/>
          <a:p>
            <a:pPr algn="just"/>
            <a:r>
              <a:rPr lang="fr-FR" sz="1200" b="0" dirty="0" smtClean="0"/>
              <a:t>Assistance de la maitrise d’œuvre pour les dossiers réglementaires environnementaux en vue de l’obtention de l’autorisation de travaux</a:t>
            </a:r>
            <a:endParaRPr lang="fr-FR" sz="1200" b="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943442F-2199-4298-A72E-C4CAEC292D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96373" y="2464436"/>
            <a:ext cx="4988510" cy="4247259"/>
          </a:xfrm>
        </p:spPr>
        <p:txBody>
          <a:bodyPr>
            <a:noAutofit/>
          </a:bodyPr>
          <a:lstStyle/>
          <a:p>
            <a:pPr algn="just">
              <a:spcBef>
                <a:spcPts val="600"/>
              </a:spcBef>
            </a:pPr>
            <a:r>
              <a:rPr lang="fr-FR" sz="1000" dirty="0" smtClean="0">
                <a:solidFill>
                  <a:schemeClr val="dk1"/>
                </a:solidFill>
              </a:rPr>
              <a:t>Analyse et dimensionnement du besoin en données à acquérir pour réaliser les dossiers réglementaires </a:t>
            </a:r>
            <a:r>
              <a:rPr lang="fr-FR" sz="1000" dirty="0" smtClean="0">
                <a:solidFill>
                  <a:schemeClr val="dk1"/>
                </a:solidFill>
              </a:rPr>
              <a:t>(milieu </a:t>
            </a:r>
            <a:r>
              <a:rPr lang="fr-FR" sz="1000" dirty="0" smtClean="0">
                <a:solidFill>
                  <a:schemeClr val="dk1"/>
                </a:solidFill>
              </a:rPr>
              <a:t>terrestre, milieu aquatique</a:t>
            </a:r>
            <a:r>
              <a:rPr lang="fr-FR" sz="1000" dirty="0" smtClean="0">
                <a:solidFill>
                  <a:schemeClr val="dk1"/>
                </a:solidFill>
              </a:rPr>
              <a:t>, paysage </a:t>
            </a:r>
            <a:r>
              <a:rPr lang="fr-FR" sz="1000" dirty="0" smtClean="0">
                <a:solidFill>
                  <a:schemeClr val="dk1"/>
                </a:solidFill>
              </a:rPr>
              <a:t>…)</a:t>
            </a:r>
          </a:p>
          <a:p>
            <a:pPr algn="just">
              <a:spcBef>
                <a:spcPts val="600"/>
              </a:spcBef>
            </a:pPr>
            <a:r>
              <a:rPr lang="fr-FR" sz="1000" dirty="0" smtClean="0">
                <a:solidFill>
                  <a:schemeClr val="dk1"/>
                </a:solidFill>
              </a:rPr>
              <a:t>Analyse réglementaire du projet pour détermination des procédures administratives environnementales applicables et du type du (des) dossier(s) réglementaire(s) à instruire</a:t>
            </a:r>
          </a:p>
          <a:p>
            <a:pPr algn="just">
              <a:spcBef>
                <a:spcPts val="600"/>
              </a:spcBef>
            </a:pPr>
            <a:r>
              <a:rPr lang="fr-FR" sz="1000" dirty="0" smtClean="0">
                <a:solidFill>
                  <a:schemeClr val="dk1"/>
                </a:solidFill>
              </a:rPr>
              <a:t>Réalisation des cahiers des charges à destination des bureaux d’études spécialisées en fonction des données à acquérir </a:t>
            </a:r>
            <a:r>
              <a:rPr lang="fr-FR" sz="1000" dirty="0" smtClean="0">
                <a:solidFill>
                  <a:schemeClr val="dk1"/>
                </a:solidFill>
              </a:rPr>
              <a:t>(inventaires </a:t>
            </a:r>
            <a:r>
              <a:rPr lang="fr-FR" sz="1000" dirty="0" smtClean="0">
                <a:solidFill>
                  <a:schemeClr val="dk1"/>
                </a:solidFill>
              </a:rPr>
              <a:t>faune/flore/habitats, </a:t>
            </a:r>
            <a:r>
              <a:rPr lang="fr-FR" sz="1000" dirty="0" smtClean="0">
                <a:solidFill>
                  <a:schemeClr val="dk1"/>
                </a:solidFill>
              </a:rPr>
              <a:t>mesures de débits, caractérisation des écoulements, invertébrés benthiques, …), </a:t>
            </a:r>
            <a:r>
              <a:rPr lang="fr-FR" sz="1000" dirty="0" smtClean="0">
                <a:solidFill>
                  <a:schemeClr val="dk1"/>
                </a:solidFill>
              </a:rPr>
              <a:t>consultation </a:t>
            </a:r>
            <a:r>
              <a:rPr lang="fr-FR" sz="1000" dirty="0" smtClean="0">
                <a:solidFill>
                  <a:schemeClr val="dk1"/>
                </a:solidFill>
              </a:rPr>
              <a:t>pour gré à gré</a:t>
            </a:r>
            <a:endParaRPr lang="fr-FR" sz="1000" dirty="0" smtClean="0">
              <a:solidFill>
                <a:schemeClr val="dk1"/>
              </a:solidFill>
            </a:endParaRPr>
          </a:p>
          <a:p>
            <a:pPr algn="just">
              <a:spcBef>
                <a:spcPts val="600"/>
              </a:spcBef>
            </a:pPr>
            <a:r>
              <a:rPr lang="fr-FR" sz="1000" dirty="0" smtClean="0">
                <a:solidFill>
                  <a:schemeClr val="dk1"/>
                </a:solidFill>
              </a:rPr>
              <a:t>Pilotage et suivi du </a:t>
            </a:r>
            <a:r>
              <a:rPr lang="fr-FR" sz="1000" dirty="0" smtClean="0">
                <a:solidFill>
                  <a:schemeClr val="dk1"/>
                </a:solidFill>
              </a:rPr>
              <a:t>bureau d’étude </a:t>
            </a:r>
            <a:r>
              <a:rPr lang="fr-FR" sz="1000" dirty="0" smtClean="0">
                <a:solidFill>
                  <a:schemeClr val="dk1"/>
                </a:solidFill>
              </a:rPr>
              <a:t>prestataires</a:t>
            </a:r>
          </a:p>
          <a:p>
            <a:pPr algn="just">
              <a:spcBef>
                <a:spcPts val="600"/>
              </a:spcBef>
            </a:pPr>
            <a:r>
              <a:rPr lang="fr-FR" sz="1000" dirty="0" smtClean="0">
                <a:solidFill>
                  <a:schemeClr val="dk1"/>
                </a:solidFill>
              </a:rPr>
              <a:t>Accompagnement de la MOE dans la séquence ERCA (Eviter, Réduire, Compenser, Accompagner): </a:t>
            </a:r>
          </a:p>
          <a:p>
            <a:pPr lvl="1" algn="just">
              <a:spcBef>
                <a:spcPts val="600"/>
              </a:spcBef>
            </a:pPr>
            <a:r>
              <a:rPr lang="fr-FR" sz="1000" dirty="0">
                <a:solidFill>
                  <a:schemeClr val="dk1"/>
                </a:solidFill>
              </a:rPr>
              <a:t>A</a:t>
            </a:r>
            <a:r>
              <a:rPr lang="fr-FR" sz="1000" dirty="0" smtClean="0">
                <a:solidFill>
                  <a:schemeClr val="dk1"/>
                </a:solidFill>
              </a:rPr>
              <a:t>daptation des périodes de travaux, du phasage des </a:t>
            </a:r>
            <a:r>
              <a:rPr lang="fr-FR" sz="1000" dirty="0" smtClean="0">
                <a:solidFill>
                  <a:schemeClr val="dk1"/>
                </a:solidFill>
              </a:rPr>
              <a:t>opérations</a:t>
            </a:r>
            <a:endParaRPr lang="fr-FR" sz="1000" dirty="0" smtClean="0">
              <a:solidFill>
                <a:schemeClr val="dk1"/>
              </a:solidFill>
            </a:endParaRPr>
          </a:p>
          <a:p>
            <a:pPr lvl="1" algn="just">
              <a:spcBef>
                <a:spcPts val="600"/>
              </a:spcBef>
            </a:pPr>
            <a:r>
              <a:rPr lang="fr-FR" sz="1000" dirty="0" smtClean="0">
                <a:solidFill>
                  <a:schemeClr val="dk1"/>
                </a:solidFill>
              </a:rPr>
              <a:t>Mise en défens des zones sensibles pour évitement </a:t>
            </a:r>
            <a:r>
              <a:rPr lang="fr-FR" sz="1000" dirty="0" smtClean="0">
                <a:solidFill>
                  <a:schemeClr val="dk1"/>
                </a:solidFill>
              </a:rPr>
              <a:t>(milieux humides)</a:t>
            </a:r>
          </a:p>
          <a:p>
            <a:pPr lvl="1" algn="just">
              <a:spcBef>
                <a:spcPts val="600"/>
              </a:spcBef>
            </a:pPr>
            <a:r>
              <a:rPr lang="fr-FR" sz="1000" dirty="0" smtClean="0">
                <a:solidFill>
                  <a:schemeClr val="dk1"/>
                </a:solidFill>
              </a:rPr>
              <a:t>Insertion paysagère du projet</a:t>
            </a:r>
            <a:endParaRPr lang="fr-FR" sz="1000" dirty="0" smtClean="0">
              <a:solidFill>
                <a:schemeClr val="dk1"/>
              </a:solidFill>
            </a:endParaRPr>
          </a:p>
          <a:p>
            <a:pPr lvl="1" algn="just">
              <a:spcBef>
                <a:spcPts val="600"/>
              </a:spcBef>
            </a:pPr>
            <a:r>
              <a:rPr lang="fr-FR" sz="1000" dirty="0" smtClean="0">
                <a:solidFill>
                  <a:schemeClr val="dk1"/>
                </a:solidFill>
              </a:rPr>
              <a:t>Adaptation </a:t>
            </a:r>
            <a:r>
              <a:rPr lang="fr-FR" sz="1000" dirty="0" smtClean="0">
                <a:solidFill>
                  <a:schemeClr val="dk1"/>
                </a:solidFill>
              </a:rPr>
              <a:t>de </a:t>
            </a:r>
            <a:r>
              <a:rPr lang="fr-FR" sz="1000" dirty="0" smtClean="0">
                <a:solidFill>
                  <a:schemeClr val="dk1"/>
                </a:solidFill>
              </a:rPr>
              <a:t>la localisation </a:t>
            </a:r>
            <a:r>
              <a:rPr lang="fr-FR" sz="1000" dirty="0" smtClean="0">
                <a:solidFill>
                  <a:schemeClr val="dk1"/>
                </a:solidFill>
              </a:rPr>
              <a:t>des accès</a:t>
            </a:r>
            <a:endParaRPr lang="fr-FR" sz="1000" dirty="0" smtClean="0">
              <a:solidFill>
                <a:schemeClr val="dk1"/>
              </a:solidFill>
            </a:endParaRPr>
          </a:p>
          <a:p>
            <a:pPr algn="just">
              <a:spcBef>
                <a:spcPts val="600"/>
              </a:spcBef>
            </a:pPr>
            <a:r>
              <a:rPr lang="fr-FR" sz="1000" dirty="0" smtClean="0">
                <a:solidFill>
                  <a:schemeClr val="dk1"/>
                </a:solidFill>
              </a:rPr>
              <a:t>Réalisation du:</a:t>
            </a:r>
          </a:p>
          <a:p>
            <a:pPr lvl="1" algn="just">
              <a:spcBef>
                <a:spcPts val="600"/>
              </a:spcBef>
            </a:pPr>
            <a:r>
              <a:rPr lang="fr-FR" sz="1000" dirty="0" smtClean="0">
                <a:solidFill>
                  <a:schemeClr val="dk1"/>
                </a:solidFill>
              </a:rPr>
              <a:t>CERFA cas par cas pour la procédure de l’évaluation environnementale,</a:t>
            </a:r>
          </a:p>
          <a:p>
            <a:pPr lvl="1" algn="just">
              <a:spcBef>
                <a:spcPts val="600"/>
              </a:spcBef>
            </a:pPr>
            <a:r>
              <a:rPr lang="fr-FR" sz="1000" dirty="0">
                <a:solidFill>
                  <a:schemeClr val="dk1"/>
                </a:solidFill>
              </a:rPr>
              <a:t>D</a:t>
            </a:r>
            <a:r>
              <a:rPr lang="fr-FR" sz="1000" dirty="0" smtClean="0">
                <a:solidFill>
                  <a:schemeClr val="dk1"/>
                </a:solidFill>
              </a:rPr>
              <a:t>ossier d’exécution des travaux avec analyse des incidences du projet sur l’ensemble des composantes de l’environnement,</a:t>
            </a:r>
          </a:p>
          <a:p>
            <a:pPr lvl="1" algn="just">
              <a:spcBef>
                <a:spcPts val="600"/>
              </a:spcBef>
            </a:pPr>
            <a:r>
              <a:rPr lang="fr-FR" sz="1000" dirty="0">
                <a:solidFill>
                  <a:schemeClr val="dk1"/>
                </a:solidFill>
              </a:rPr>
              <a:t>D</a:t>
            </a:r>
            <a:r>
              <a:rPr lang="fr-FR" sz="1000" dirty="0" smtClean="0">
                <a:solidFill>
                  <a:schemeClr val="dk1"/>
                </a:solidFill>
              </a:rPr>
              <a:t>ossier paysage pour travaux </a:t>
            </a:r>
            <a:r>
              <a:rPr lang="fr-FR" sz="1000" dirty="0" smtClean="0">
                <a:solidFill>
                  <a:schemeClr val="dk1"/>
                </a:solidFill>
              </a:rPr>
              <a:t>dans le site classé du Mont-Blanc</a:t>
            </a:r>
            <a:endParaRPr lang="fr-FR" sz="1000" dirty="0" smtClean="0">
              <a:solidFill>
                <a:schemeClr val="dk1"/>
              </a:solidFill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612625-F124-4692-A23E-45E19226D4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11363" y="598190"/>
            <a:ext cx="9894887" cy="240066"/>
          </a:xfrm>
        </p:spPr>
        <p:txBody>
          <a:bodyPr/>
          <a:lstStyle/>
          <a:p>
            <a:r>
              <a:rPr lang="fr-FR" sz="1400" dirty="0" smtClean="0"/>
              <a:t>Assistance MOE – Chargé D’ETUDE EN ENVIRONNEMENT</a:t>
            </a:r>
            <a:endParaRPr lang="fr-FR" sz="14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45B80B4-E0E6-4235-9804-9863CE366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1363" y="228027"/>
            <a:ext cx="9919379" cy="335156"/>
          </a:xfrm>
        </p:spPr>
        <p:txBody>
          <a:bodyPr/>
          <a:lstStyle/>
          <a:p>
            <a:r>
              <a:rPr lang="fr-FR" sz="2400" dirty="0" smtClean="0"/>
              <a:t>EDF | Reconfiguration </a:t>
            </a:r>
            <a:r>
              <a:rPr lang="fr-FR" sz="2400" dirty="0" smtClean="0"/>
              <a:t>d’un captage sous-glaciaire de l’aménagement des Bois</a:t>
            </a:r>
            <a:endParaRPr lang="fr-FR" sz="2400" dirty="0"/>
          </a:p>
        </p:txBody>
      </p:sp>
      <p:sp>
        <p:nvSpPr>
          <p:cNvPr id="8" name="Espace réservé du texte 5">
            <a:extLst>
              <a:ext uri="{FF2B5EF4-FFF2-40B4-BE49-F238E27FC236}">
                <a16:creationId xmlns:a16="http://schemas.microsoft.com/office/drawing/2014/main" id="{A6B0D417-96DF-4266-AC04-93D1A4E0DD59}"/>
              </a:ext>
            </a:extLst>
          </p:cNvPr>
          <p:cNvSpPr txBox="1">
            <a:spLocks/>
          </p:cNvSpPr>
          <p:nvPr/>
        </p:nvSpPr>
        <p:spPr>
          <a:xfrm>
            <a:off x="1496373" y="1231298"/>
            <a:ext cx="1022709" cy="272491"/>
          </a:xfrm>
          <a:prstGeom prst="rect">
            <a:avLst/>
          </a:prstGeom>
        </p:spPr>
        <p:txBody>
          <a:bodyPr vert="horz" lIns="91440" tIns="45720" rIns="91440" bIns="45720" numCol="1" spcCol="25200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baseline="0">
                <a:solidFill>
                  <a:srgbClr val="008FD5"/>
                </a:solidFill>
                <a:latin typeface="+mj-lt"/>
                <a:ea typeface="+mn-ea"/>
                <a:cs typeface="Segoe UI Light" panose="020B0502040204020203" pitchFamily="34" charset="0"/>
              </a:defRPr>
            </a:lvl1pPr>
            <a:lvl2pPr marL="741363" indent="-2841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kern="1200" baseline="0">
                <a:solidFill>
                  <a:srgbClr val="2E2D2C"/>
                </a:solidFill>
                <a:latin typeface="+mj-lt"/>
                <a:ea typeface="+mn-ea"/>
                <a:cs typeface="Segoe UI Light" panose="020B0502040204020203" pitchFamily="34" charset="0"/>
              </a:defRPr>
            </a:lvl2pPr>
            <a:lvl3pPr marL="1141413" indent="-2270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800" kern="1200" baseline="0">
                <a:solidFill>
                  <a:srgbClr val="2E2D2C"/>
                </a:solidFill>
                <a:latin typeface="+mj-lt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rgbClr val="2E2D2C"/>
                </a:solidFill>
                <a:latin typeface="+mj-lt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rgbClr val="2E2D2C"/>
                </a:solidFill>
                <a:latin typeface="+mj-lt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1400" b="1" i="0" u="none" strike="noStrike" kern="1200" cap="small" spc="0" normalizeH="0" baseline="0" noProof="0" smtClean="0">
                <a:ln>
                  <a:noFill/>
                </a:ln>
                <a:solidFill>
                  <a:srgbClr val="008FD5"/>
                </a:solidFill>
                <a:effectLst/>
                <a:uLnTx/>
                <a:uFillTx/>
                <a:latin typeface="Calibri Light" panose="020F0302020204030204"/>
                <a:ea typeface="+mn-ea"/>
                <a:cs typeface="Segoe UI Light" panose="020B0502040204020203" pitchFamily="34" charset="0"/>
              </a:rPr>
              <a:t>Contexte</a:t>
            </a:r>
            <a:endParaRPr kumimoji="0" lang="fr-FR" sz="1400" b="1" i="0" u="none" strike="noStrike" kern="1200" cap="small" spc="0" normalizeH="0" baseline="0" noProof="0">
              <a:ln>
                <a:noFill/>
              </a:ln>
              <a:solidFill>
                <a:srgbClr val="008FD5"/>
              </a:solidFill>
              <a:effectLst/>
              <a:uLnTx/>
              <a:uFillTx/>
              <a:latin typeface="Calibri Light" panose="020F0302020204030204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9" name="Espace réservé du texte 5">
            <a:extLst>
              <a:ext uri="{FF2B5EF4-FFF2-40B4-BE49-F238E27FC236}">
                <a16:creationId xmlns:a16="http://schemas.microsoft.com/office/drawing/2014/main" id="{A6B0D417-96DF-4266-AC04-93D1A4E0DD59}"/>
              </a:ext>
            </a:extLst>
          </p:cNvPr>
          <p:cNvSpPr txBox="1">
            <a:spLocks/>
          </p:cNvSpPr>
          <p:nvPr/>
        </p:nvSpPr>
        <p:spPr>
          <a:xfrm>
            <a:off x="1496373" y="2029184"/>
            <a:ext cx="1748852" cy="272491"/>
          </a:xfrm>
          <a:prstGeom prst="rect">
            <a:avLst/>
          </a:prstGeom>
        </p:spPr>
        <p:txBody>
          <a:bodyPr vert="horz" lIns="91440" tIns="45720" rIns="91440" bIns="45720" numCol="1" spcCol="25200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baseline="0">
                <a:solidFill>
                  <a:srgbClr val="008FD5"/>
                </a:solidFill>
                <a:latin typeface="+mj-lt"/>
                <a:ea typeface="+mn-ea"/>
                <a:cs typeface="Segoe UI Light" panose="020B0502040204020203" pitchFamily="34" charset="0"/>
              </a:defRPr>
            </a:lvl1pPr>
            <a:lvl2pPr marL="741363" indent="-2841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kern="1200" baseline="0">
                <a:solidFill>
                  <a:srgbClr val="2E2D2C"/>
                </a:solidFill>
                <a:latin typeface="+mj-lt"/>
                <a:ea typeface="+mn-ea"/>
                <a:cs typeface="Segoe UI Light" panose="020B0502040204020203" pitchFamily="34" charset="0"/>
              </a:defRPr>
            </a:lvl2pPr>
            <a:lvl3pPr marL="1141413" indent="-2270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800" kern="1200" baseline="0">
                <a:solidFill>
                  <a:srgbClr val="2E2D2C"/>
                </a:solidFill>
                <a:latin typeface="+mj-lt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rgbClr val="2E2D2C"/>
                </a:solidFill>
                <a:latin typeface="+mj-lt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rgbClr val="2E2D2C"/>
                </a:solidFill>
                <a:latin typeface="+mj-lt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1400" b="1" i="0" u="none" strike="noStrike" kern="1200" cap="small" spc="0" normalizeH="0" baseline="0" noProof="0" dirty="0" smtClean="0">
                <a:ln>
                  <a:noFill/>
                </a:ln>
                <a:solidFill>
                  <a:srgbClr val="008FD5"/>
                </a:solidFill>
                <a:effectLst/>
                <a:uLnTx/>
                <a:uFillTx/>
                <a:latin typeface="Calibri Light" panose="020F0302020204030204"/>
                <a:ea typeface="+mn-ea"/>
                <a:cs typeface="Segoe UI Light" panose="020B0502040204020203" pitchFamily="34" charset="0"/>
              </a:rPr>
              <a:t>Activités / Réalisations</a:t>
            </a:r>
            <a:endParaRPr kumimoji="0" lang="fr-FR" sz="1400" b="1" i="0" u="none" strike="noStrike" kern="1200" cap="small" spc="0" normalizeH="0" baseline="0" noProof="0" dirty="0">
              <a:ln>
                <a:noFill/>
              </a:ln>
              <a:solidFill>
                <a:srgbClr val="008FD5"/>
              </a:solidFill>
              <a:effectLst/>
              <a:uLnTx/>
              <a:uFillTx/>
              <a:latin typeface="Calibri Light" panose="020F0302020204030204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17" name="Espace réservé du texte 10">
            <a:extLst>
              <a:ext uri="{FF2B5EF4-FFF2-40B4-BE49-F238E27FC236}">
                <a16:creationId xmlns:a16="http://schemas.microsoft.com/office/drawing/2014/main" id="{346B9E68-99D2-4482-8C32-651ACFB15F42}"/>
              </a:ext>
            </a:extLst>
          </p:cNvPr>
          <p:cNvSpPr txBox="1">
            <a:spLocks/>
          </p:cNvSpPr>
          <p:nvPr/>
        </p:nvSpPr>
        <p:spPr>
          <a:xfrm>
            <a:off x="6999514" y="5104233"/>
            <a:ext cx="5005540" cy="1753767"/>
          </a:xfrm>
          <a:prstGeom prst="rect">
            <a:avLst/>
          </a:prstGeom>
        </p:spPr>
        <p:txBody>
          <a:bodyPr vert="horz" lIns="91440" tIns="45720" rIns="91440" bIns="45720" numCol="1" spcCol="252000" rtlCol="0">
            <a:normAutofit/>
          </a:bodyPr>
          <a:lstStyle>
            <a:lvl1pPr marL="285750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000" kern="1200" baseline="0">
                <a:solidFill>
                  <a:srgbClr val="3A3E48"/>
                </a:solidFill>
                <a:latin typeface="+mj-lt"/>
                <a:ea typeface="+mn-ea"/>
                <a:cs typeface="Segoe UI Light" panose="020B0502040204020203" pitchFamily="34" charset="0"/>
              </a:defRPr>
            </a:lvl1pPr>
            <a:lvl2pPr marL="741363" indent="-2841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2000" kern="1200" baseline="0">
                <a:solidFill>
                  <a:srgbClr val="3A3E48"/>
                </a:solidFill>
                <a:latin typeface="+mj-lt"/>
                <a:ea typeface="+mn-ea"/>
                <a:cs typeface="Segoe UI Light" panose="020B0502040204020203" pitchFamily="34" charset="0"/>
              </a:defRPr>
            </a:lvl2pPr>
            <a:lvl3pPr marL="1141413" indent="-2270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1800" kern="1200" baseline="0">
                <a:solidFill>
                  <a:srgbClr val="3A3E48"/>
                </a:solidFill>
                <a:latin typeface="+mj-lt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rgbClr val="3A3E48"/>
                </a:solidFill>
                <a:latin typeface="+mj-lt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rgbClr val="3A3E48"/>
                </a:solidFill>
                <a:latin typeface="+mj-lt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lang="fr-FR" sz="1000" dirty="0">
                <a:solidFill>
                  <a:schemeClr val="dk1"/>
                </a:solidFill>
              </a:rPr>
              <a:t>Très bonne connaissance </a:t>
            </a:r>
            <a:r>
              <a:rPr lang="fr-FR" sz="1000" dirty="0" smtClean="0">
                <a:solidFill>
                  <a:schemeClr val="dk1"/>
                </a:solidFill>
              </a:rPr>
              <a:t>des sensibilités et enjeux environnementaux du projet</a:t>
            </a:r>
          </a:p>
          <a:p>
            <a:pPr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lang="fr-FR" sz="1000" dirty="0" smtClean="0">
                <a:solidFill>
                  <a:schemeClr val="dk1"/>
                </a:solidFill>
              </a:rPr>
              <a:t>Force de proposition pour trouver des consensus entre les travaux à réaliser et les enjeux environnementaux </a:t>
            </a:r>
            <a:endParaRPr lang="fr-FR" sz="1000" dirty="0">
              <a:solidFill>
                <a:schemeClr val="dk1"/>
              </a:solidFill>
            </a:endParaRPr>
          </a:p>
          <a:p>
            <a:pPr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lang="fr-FR" sz="1000" dirty="0" smtClean="0">
                <a:solidFill>
                  <a:schemeClr val="dk1"/>
                </a:solidFill>
              </a:rPr>
              <a:t>Sensibilisation </a:t>
            </a:r>
            <a:r>
              <a:rPr lang="fr-FR" sz="1000" dirty="0">
                <a:solidFill>
                  <a:schemeClr val="dk1"/>
                </a:solidFill>
              </a:rPr>
              <a:t>auprès </a:t>
            </a:r>
            <a:r>
              <a:rPr lang="fr-FR" sz="1000" dirty="0" smtClean="0">
                <a:solidFill>
                  <a:schemeClr val="dk1"/>
                </a:solidFill>
              </a:rPr>
              <a:t>des équipes projets des enjeux environnementaux</a:t>
            </a:r>
          </a:p>
          <a:p>
            <a:pPr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lang="fr-FR" sz="1000" dirty="0" smtClean="0">
                <a:solidFill>
                  <a:schemeClr val="dk1"/>
                </a:solidFill>
              </a:rPr>
              <a:t>Niveau d’analyse des impacts du projet et des mesures mises en œuvre validés par le client EDF</a:t>
            </a:r>
          </a:p>
          <a:p>
            <a:pPr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lang="fr-FR" sz="1000" dirty="0" smtClean="0">
                <a:solidFill>
                  <a:schemeClr val="dk1"/>
                </a:solidFill>
              </a:rPr>
              <a:t>Montée en compétence sur la réalisation d’un dossier </a:t>
            </a:r>
            <a:r>
              <a:rPr lang="fr-FR" sz="1000" dirty="0">
                <a:solidFill>
                  <a:schemeClr val="dk1"/>
                </a:solidFill>
              </a:rPr>
              <a:t>paysage pour des travaux en site classé dont la qualité a été soulignée par les services de l’Etat</a:t>
            </a:r>
            <a:endParaRPr lang="fr-FR" sz="1000" dirty="0">
              <a:solidFill>
                <a:prstClr val="black"/>
              </a:solidFill>
            </a:endParaRPr>
          </a:p>
          <a:p>
            <a:pPr fontAlgn="base">
              <a:spcBef>
                <a:spcPts val="600"/>
              </a:spcBef>
              <a:spcAft>
                <a:spcPct val="0"/>
              </a:spcAft>
              <a:defRPr/>
            </a:pPr>
            <a:endParaRPr lang="fr-FR" sz="1000" dirty="0">
              <a:solidFill>
                <a:prstClr val="black"/>
              </a:solidFill>
            </a:endParaRPr>
          </a:p>
          <a:p>
            <a:pPr marL="0" indent="0" fontAlgn="base">
              <a:spcBef>
                <a:spcPts val="600"/>
              </a:spcBef>
              <a:spcAft>
                <a:spcPct val="0"/>
              </a:spcAft>
              <a:buNone/>
              <a:defRPr/>
            </a:pPr>
            <a:endParaRPr lang="fr-FR" sz="1000" dirty="0">
              <a:solidFill>
                <a:schemeClr val="dk1"/>
              </a:solidFill>
            </a:endParaRPr>
          </a:p>
        </p:txBody>
      </p:sp>
      <p:sp>
        <p:nvSpPr>
          <p:cNvPr id="18" name="Espace réservé du texte 5">
            <a:extLst>
              <a:ext uri="{FF2B5EF4-FFF2-40B4-BE49-F238E27FC236}">
                <a16:creationId xmlns:a16="http://schemas.microsoft.com/office/drawing/2014/main" id="{A6B0D417-96DF-4266-AC04-93D1A4E0DD59}"/>
              </a:ext>
            </a:extLst>
          </p:cNvPr>
          <p:cNvSpPr txBox="1">
            <a:spLocks/>
          </p:cNvSpPr>
          <p:nvPr/>
        </p:nvSpPr>
        <p:spPr>
          <a:xfrm>
            <a:off x="6999514" y="4797288"/>
            <a:ext cx="1748852" cy="272491"/>
          </a:xfrm>
          <a:prstGeom prst="rect">
            <a:avLst/>
          </a:prstGeom>
        </p:spPr>
        <p:txBody>
          <a:bodyPr vert="horz" lIns="91440" tIns="45720" rIns="91440" bIns="45720" numCol="1" spcCol="25200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baseline="0">
                <a:solidFill>
                  <a:srgbClr val="008FD5"/>
                </a:solidFill>
                <a:latin typeface="+mj-lt"/>
                <a:ea typeface="+mn-ea"/>
                <a:cs typeface="Segoe UI Light" panose="020B0502040204020203" pitchFamily="34" charset="0"/>
              </a:defRPr>
            </a:lvl1pPr>
            <a:lvl2pPr marL="741363" indent="-2841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kern="1200" baseline="0">
                <a:solidFill>
                  <a:srgbClr val="2E2D2C"/>
                </a:solidFill>
                <a:latin typeface="+mj-lt"/>
                <a:ea typeface="+mn-ea"/>
                <a:cs typeface="Segoe UI Light" panose="020B0502040204020203" pitchFamily="34" charset="0"/>
              </a:defRPr>
            </a:lvl2pPr>
            <a:lvl3pPr marL="1141413" indent="-2270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800" kern="1200" baseline="0">
                <a:solidFill>
                  <a:srgbClr val="2E2D2C"/>
                </a:solidFill>
                <a:latin typeface="+mj-lt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rgbClr val="2E2D2C"/>
                </a:solidFill>
                <a:latin typeface="+mj-lt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rgbClr val="2E2D2C"/>
                </a:solidFill>
                <a:latin typeface="+mj-lt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1400" b="1" i="0" u="none" strike="noStrike" kern="1200" cap="small" spc="0" normalizeH="0" baseline="0" noProof="0" dirty="0" smtClean="0">
                <a:ln>
                  <a:noFill/>
                </a:ln>
                <a:solidFill>
                  <a:srgbClr val="008FD5"/>
                </a:solidFill>
                <a:effectLst/>
                <a:uLnTx/>
                <a:uFillTx/>
                <a:latin typeface="Calibri Light" panose="020F0302020204030204"/>
                <a:ea typeface="+mn-ea"/>
                <a:cs typeface="Segoe UI Light" panose="020B0502040204020203" pitchFamily="34" charset="0"/>
              </a:rPr>
              <a:t>Résultats / Gains</a:t>
            </a:r>
            <a:endParaRPr kumimoji="0" lang="fr-FR" sz="1400" b="1" i="0" u="none" strike="noStrike" kern="1200" cap="small" spc="0" normalizeH="0" baseline="0" noProof="0" dirty="0">
              <a:ln>
                <a:noFill/>
              </a:ln>
              <a:solidFill>
                <a:srgbClr val="008FD5"/>
              </a:solidFill>
              <a:effectLst/>
              <a:uLnTx/>
              <a:uFillTx/>
              <a:latin typeface="Calibri Light" panose="020F0302020204030204"/>
              <a:ea typeface="+mn-ea"/>
              <a:cs typeface="Segoe UI Light" panose="020B0502040204020203" pitchFamily="34" charset="0"/>
            </a:endParaRPr>
          </a:p>
        </p:txBody>
      </p:sp>
      <p:grpSp>
        <p:nvGrpSpPr>
          <p:cNvPr id="14" name="Groupe 13"/>
          <p:cNvGrpSpPr/>
          <p:nvPr/>
        </p:nvGrpSpPr>
        <p:grpSpPr>
          <a:xfrm>
            <a:off x="3600050" y="804617"/>
            <a:ext cx="8184496" cy="340584"/>
            <a:chOff x="4853354" y="821672"/>
            <a:chExt cx="8184496" cy="340584"/>
          </a:xfrm>
        </p:grpSpPr>
        <p:sp>
          <p:nvSpPr>
            <p:cNvPr id="11" name="Rectangle 10"/>
            <p:cNvSpPr/>
            <p:nvPr/>
          </p:nvSpPr>
          <p:spPr>
            <a:xfrm>
              <a:off x="4853354" y="821672"/>
              <a:ext cx="8184496" cy="340584"/>
            </a:xfrm>
            <a:prstGeom prst="rect">
              <a:avLst/>
            </a:prstGeom>
            <a:solidFill>
              <a:srgbClr val="313D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56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273426" y="896625"/>
              <a:ext cx="114921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4556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Pct val="86000"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EDF CIH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614080" y="890318"/>
              <a:ext cx="1363949" cy="215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just" defTabSz="4556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Pct val="86000"/>
                <a:buFontTx/>
                <a:buNone/>
                <a:tabLst/>
                <a:defRPr/>
              </a:pPr>
              <a:r>
                <a:rPr lang="it-IT" sz="800" dirty="0" smtClean="0">
                  <a:solidFill>
                    <a:prstClr val="white"/>
                  </a:solidFill>
                  <a:latin typeface="Arial"/>
                </a:rPr>
                <a:t>LMS</a:t>
              </a:r>
              <a:endParaRPr kumimoji="0" lang="it-IT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21" name="Image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39787" y="828762"/>
              <a:ext cx="324000" cy="324000"/>
            </a:xfrm>
            <a:prstGeom prst="rect">
              <a:avLst/>
            </a:prstGeom>
            <a:solidFill>
              <a:srgbClr val="313D84"/>
            </a:solidFill>
          </p:spPr>
        </p:pic>
        <p:sp>
          <p:nvSpPr>
            <p:cNvPr id="22" name="Rectangle 21"/>
            <p:cNvSpPr/>
            <p:nvPr/>
          </p:nvSpPr>
          <p:spPr>
            <a:xfrm>
              <a:off x="10609284" y="896625"/>
              <a:ext cx="912352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4556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2017-2022</a:t>
              </a:r>
              <a:endParaRPr kumimoji="0" lang="fr-F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pic>
          <p:nvPicPr>
            <p:cNvPr id="23" name="Image 2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49548" y="829291"/>
              <a:ext cx="324000" cy="324000"/>
            </a:xfrm>
            <a:prstGeom prst="rect">
              <a:avLst/>
            </a:prstGeom>
            <a:solidFill>
              <a:srgbClr val="313D84"/>
            </a:solidFill>
          </p:spPr>
        </p:pic>
        <p:sp>
          <p:nvSpPr>
            <p:cNvPr id="24" name="Rectangle 23"/>
            <p:cNvSpPr/>
            <p:nvPr/>
          </p:nvSpPr>
          <p:spPr>
            <a:xfrm>
              <a:off x="12029241" y="896185"/>
              <a:ext cx="718466" cy="21544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4556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Pct val="86000"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prstClr val="white"/>
                  </a:solidFill>
                  <a:latin typeface="Arial"/>
                </a:rPr>
                <a:t>228</a:t>
              </a:r>
              <a:r>
                <a:rPr kumimoji="0" 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</a:t>
              </a:r>
              <a:r>
                <a:rPr kumimoji="0" lang="en-US" sz="8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Heures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25" name="Image 2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9820" y="830637"/>
              <a:ext cx="324000" cy="324000"/>
            </a:xfrm>
            <a:prstGeom prst="rect">
              <a:avLst/>
            </a:prstGeom>
            <a:solidFill>
              <a:srgbClr val="313D84"/>
            </a:solidFill>
          </p:spPr>
        </p:pic>
        <p:sp>
          <p:nvSpPr>
            <p:cNvPr id="26" name="Rectangle 25"/>
            <p:cNvSpPr/>
            <p:nvPr/>
          </p:nvSpPr>
          <p:spPr>
            <a:xfrm>
              <a:off x="8459966" y="884374"/>
              <a:ext cx="165190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4556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Pct val="86000"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Assistance </a:t>
              </a:r>
              <a:r>
                <a:rPr lang="en-US" sz="800" dirty="0" smtClean="0">
                  <a:solidFill>
                    <a:prstClr val="white"/>
                  </a:solidFill>
                  <a:latin typeface="Arial"/>
                </a:rPr>
                <a:t>MOE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27" name="Image 2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1694" y="839909"/>
              <a:ext cx="306000" cy="306000"/>
            </a:xfrm>
            <a:prstGeom prst="rect">
              <a:avLst/>
            </a:prstGeom>
            <a:solidFill>
              <a:srgbClr val="313D84"/>
            </a:solidFill>
          </p:spPr>
        </p:pic>
        <p:pic>
          <p:nvPicPr>
            <p:cNvPr id="28" name="Image 2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1390" y="828763"/>
              <a:ext cx="324000" cy="324000"/>
            </a:xfrm>
            <a:prstGeom prst="rect">
              <a:avLst/>
            </a:prstGeom>
            <a:solidFill>
              <a:srgbClr val="313D84"/>
            </a:solidFill>
          </p:spPr>
        </p:pic>
      </p:grpSp>
      <p:pic>
        <p:nvPicPr>
          <p:cNvPr id="30" name="Picture 8" descr="EDF - Societé à mission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5170" y="1291578"/>
            <a:ext cx="1299376" cy="649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Imag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36" y="147715"/>
            <a:ext cx="648000" cy="24278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883" y="1815402"/>
            <a:ext cx="3458117" cy="2305411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" t="8164" r="2245" b="6355"/>
          <a:stretch/>
        </p:blipFill>
        <p:spPr>
          <a:xfrm>
            <a:off x="9085519" y="3275053"/>
            <a:ext cx="3010100" cy="145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1102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conOverlay xmlns="http://schemas.microsoft.com/sharepoint/v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F6485E3BDB4E4EA4E1A53DFDCBC408" ma:contentTypeVersion="56" ma:contentTypeDescription="Crée un document." ma:contentTypeScope="" ma:versionID="05af4ebe707f7c318586862d18434dbe">
  <xsd:schema xmlns:xsd="http://www.w3.org/2001/XMLSchema" xmlns:xs="http://www.w3.org/2001/XMLSchema" xmlns:p="http://schemas.microsoft.com/office/2006/metadata/properties" xmlns:ns2="http://schemas.microsoft.com/sharepoint/v4" targetNamespace="http://schemas.microsoft.com/office/2006/metadata/properties" ma:root="true" ma:fieldsID="3910be3c36c9abda58c502a37c6d4a9a" ns2:_=""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8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F4D05F-DD2A-46DE-BEBD-2928872D1FCF}">
  <ds:schemaRefs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www.w3.org/XML/1998/namespace"/>
    <ds:schemaRef ds:uri="http://purl.org/dc/terms/"/>
    <ds:schemaRef ds:uri="http://schemas.microsoft.com/sharepoint/v4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BF4FA4F9-6AC4-48F9-B43C-F906CF6CCBC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CD5BAA-1D5D-4F75-81A1-B5628F8B5BD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309</Words>
  <Application>Microsoft Office PowerPoint</Application>
  <PresentationFormat>Grand écran</PresentationFormat>
  <Paragraphs>29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Segoe UI Light</vt:lpstr>
      <vt:lpstr>2_Thème Office</vt:lpstr>
      <vt:lpstr>EDF | Reconfiguration d’un captage sous-glaciaire de l’aménagement des Bois</vt:lpstr>
    </vt:vector>
  </TitlesOfParts>
  <Company>SEGULA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INDUSTRIAL PILOT FOR THE DEVELOPMENT OF EOR SOLUTIONS ("Skid centrifugeuse") : TresEOR Phase 2</dc:title>
  <dc:creator>PINSON Marine</dc:creator>
  <cp:lastModifiedBy>MOREL SOPHIE</cp:lastModifiedBy>
  <cp:revision>125</cp:revision>
  <dcterms:created xsi:type="dcterms:W3CDTF">2020-03-26T17:10:12Z</dcterms:created>
  <dcterms:modified xsi:type="dcterms:W3CDTF">2022-11-29T10:46:07Z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0x01010082F6485E3BDB4E4EA4E1A53DFDCBC408</vt:lpwstr>
  </property>
</Properties>
</file>