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4" r:id="rId2"/>
  </p:sldMasterIdLst>
  <p:sldIdLst>
    <p:sldId id="256" r:id="rId3"/>
    <p:sldId id="257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4513"/>
    <a:srgbClr val="4472C4"/>
    <a:srgbClr val="CFB53B"/>
    <a:srgbClr val="D3D3D3"/>
    <a:srgbClr val="FFFF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533FCB-D79C-4188-9212-0A6D4D9956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632C9BE-49FA-4FCD-A6A3-26620C5A6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4ACE0B-5461-41CB-986A-12A1C8E92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03EB1-04F7-4193-8560-A70976A510B0}" type="datetimeFigureOut">
              <a:rPr lang="fr-FR" smtClean="0"/>
              <a:t>02/10/2024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75210C-CB47-4417-9DCE-1258193D3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31672A-1C3C-4297-8E86-449E5145D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FE8A5-F168-42C1-9648-EFE7C1EA43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958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FB49C0-BF76-4385-BFD0-117EDD399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34EA912-C713-43E5-985C-0CF0A513A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6E4DA9-3DCA-46D2-A944-99700F860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03EB1-04F7-4193-8560-A70976A510B0}" type="datetimeFigureOut">
              <a:rPr lang="fr-FR" smtClean="0"/>
              <a:t>02/10/2024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58E15E-99FD-4F93-9894-3594A0C13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88C97B-4B5D-4664-B0F1-A1C78569E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FE8A5-F168-42C1-9648-EFE7C1EA43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6447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A919429-473D-4845-9362-5FE9DE3B61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F81F005-B52F-439C-82C5-707E46D94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44B2E5-81FD-4F94-A2DA-BF06AC847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03EB1-04F7-4193-8560-A70976A510B0}" type="datetimeFigureOut">
              <a:rPr lang="fr-FR" smtClean="0"/>
              <a:t>02/10/2024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FF0CBA-7574-4153-8155-B13C9457C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7D57FA-369C-47B6-B72B-E6FFE63AA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FE8A5-F168-42C1-9648-EFE7C1EA43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4776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03EB1-04F7-4193-8560-A70976A510B0}" type="datetimeFigureOut">
              <a:rPr lang="fr-FR" smtClean="0"/>
              <a:t>02/10/2024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FE8A5-F168-42C1-9648-EFE7C1EA43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45208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03EB1-04F7-4193-8560-A70976A510B0}" type="datetimeFigureOut">
              <a:rPr lang="fr-FR" smtClean="0"/>
              <a:t>02/10/2024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FE8A5-F168-42C1-9648-EFE7C1EA43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84529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03EB1-04F7-4193-8560-A70976A510B0}" type="datetimeFigureOut">
              <a:rPr lang="fr-FR" smtClean="0"/>
              <a:t>02/10/2024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FE8A5-F168-42C1-9648-EFE7C1EA43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9775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03EB1-04F7-4193-8560-A70976A510B0}" type="datetimeFigureOut">
              <a:rPr lang="fr-FR" smtClean="0"/>
              <a:t>02/10/2024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FE8A5-F168-42C1-9648-EFE7C1EA43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550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03EB1-04F7-4193-8560-A70976A510B0}" type="datetimeFigureOut">
              <a:rPr lang="fr-FR" smtClean="0"/>
              <a:t>02/10/2024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FE8A5-F168-42C1-9648-EFE7C1EA43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79488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03EB1-04F7-4193-8560-A70976A510B0}" type="datetimeFigureOut">
              <a:rPr lang="fr-FR" smtClean="0"/>
              <a:t>02/10/2024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FE8A5-F168-42C1-9648-EFE7C1EA43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2095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03EB1-04F7-4193-8560-A70976A510B0}" type="datetimeFigureOut">
              <a:rPr lang="fr-FR" smtClean="0"/>
              <a:t>02/10/2024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FE8A5-F168-42C1-9648-EFE7C1EA43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62348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03EB1-04F7-4193-8560-A70976A510B0}" type="datetimeFigureOut">
              <a:rPr lang="fr-FR" smtClean="0"/>
              <a:t>02/10/2024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FE8A5-F168-42C1-9648-EFE7C1EA43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8162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F53141-FA92-48D1-88D4-0E38397AC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505692-2EF0-4227-B1DB-B6198E6F9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DF582C-5C2A-4106-9340-71457AD98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03EB1-04F7-4193-8560-A70976A510B0}" type="datetimeFigureOut">
              <a:rPr lang="fr-FR" smtClean="0"/>
              <a:t>02/10/2024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4C6B5C-CE79-40E9-B74D-053E83AD9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4A572E-E2E0-4429-8DC4-1BAC1BDC1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FE8A5-F168-42C1-9648-EFE7C1EA43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22525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03EB1-04F7-4193-8560-A70976A510B0}" type="datetimeFigureOut">
              <a:rPr lang="fr-FR" smtClean="0"/>
              <a:t>02/10/2024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FE8A5-F168-42C1-9648-EFE7C1EA43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39966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03EB1-04F7-4193-8560-A70976A510B0}" type="datetimeFigureOut">
              <a:rPr lang="fr-FR" smtClean="0"/>
              <a:t>02/10/2024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FE8A5-F168-42C1-9648-EFE7C1EA43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13464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03EB1-04F7-4193-8560-A70976A510B0}" type="datetimeFigureOut">
              <a:rPr lang="fr-FR" smtClean="0"/>
              <a:t>02/10/2024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FE8A5-F168-42C1-9648-EFE7C1EA43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9458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DE5B93-03B9-4E58-9B21-94E7AE846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BDD1F9F-29C2-4908-810E-4C69521CA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792E57-A297-48B6-B23E-0281E408D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03EB1-04F7-4193-8560-A70976A510B0}" type="datetimeFigureOut">
              <a:rPr lang="fr-FR" smtClean="0"/>
              <a:t>02/10/2024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DBC50D-FF6D-4BE0-A637-DF4116FD7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417D31-D39F-4014-8650-7EEC8C133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FE8A5-F168-42C1-9648-EFE7C1EA43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853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0B8223-B91B-41DC-9EBE-13463DE23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9C3859-D0EF-4A14-B7C8-509412DA16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8A6A905-FAC8-4B72-9E94-B951BEF106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1C4EB84-2AB4-4EE0-BEEB-2CDFC60BB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03EB1-04F7-4193-8560-A70976A510B0}" type="datetimeFigureOut">
              <a:rPr lang="fr-FR" smtClean="0"/>
              <a:t>02/10/2024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6B39DCC-04A4-4FDE-AFCD-D0DC33B9A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0821684-8CAD-4164-8111-31D502E0E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FE8A5-F168-42C1-9648-EFE7C1EA43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0009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473ABE-2299-4963-A9C9-F6FB89908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988440-3944-4380-8C2D-42271DFAA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D027990-4F49-400B-B216-990F996B3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FE55FEA-D0F5-45D3-929A-C42EB9E89C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F994C55-4A19-49AE-8648-B1554588CD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CB86C88-7246-4E89-AD2A-90B2D88A8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03EB1-04F7-4193-8560-A70976A510B0}" type="datetimeFigureOut">
              <a:rPr lang="fr-FR" smtClean="0"/>
              <a:t>02/10/2024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C822460-799E-46E1-A521-763C67E18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839AB14-AF56-4932-9682-EEFB9772A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FE8A5-F168-42C1-9648-EFE7C1EA43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3621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213F06-4817-4686-9CDF-2402E2D6A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D1762FB-0614-4526-B278-614CEF2EE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03EB1-04F7-4193-8560-A70976A510B0}" type="datetimeFigureOut">
              <a:rPr lang="fr-FR" smtClean="0"/>
              <a:t>02/10/2024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0A784EC-F36E-46D5-B3F2-C440A756C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ACE6F3E-D22B-4D50-8403-1A6531691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FE8A5-F168-42C1-9648-EFE7C1EA43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575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8EEF384-1BED-44AA-8B35-0F5160F7F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03EB1-04F7-4193-8560-A70976A510B0}" type="datetimeFigureOut">
              <a:rPr lang="fr-FR" smtClean="0"/>
              <a:t>02/10/2024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CF85FF2-B2ED-44F4-9D8E-FFD37917A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2F281F3-D65C-45E0-8F76-9206E87FB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FE8A5-F168-42C1-9648-EFE7C1EA43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9003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1BDEC4-A784-4C1B-9788-638305662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46D969-D6F4-4766-A81E-4AA663CFA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EAFDB29-CB2C-4E3B-842B-2C6A7DA43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6ED9835-A464-4C36-B6F7-B8E2A84EE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03EB1-04F7-4193-8560-A70976A510B0}" type="datetimeFigureOut">
              <a:rPr lang="fr-FR" smtClean="0"/>
              <a:t>02/10/2024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921A55F-9BD7-4F2A-8BA4-53A525A50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24EC2A7-53D8-4673-9CEE-C2D164A5A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FE8A5-F168-42C1-9648-EFE7C1EA43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5380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26532E-52B4-460F-AAB9-F565755B8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14DB093-B1AE-4A0E-B9C6-6B2DD67C46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ED571F1-F313-4583-93D7-8E9A2F9618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5C32F9-8A87-4DEE-9148-E5FBE2983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03EB1-04F7-4193-8560-A70976A510B0}" type="datetimeFigureOut">
              <a:rPr lang="fr-FR" smtClean="0"/>
              <a:t>02/10/2024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CAFA301-1725-4E8F-83FD-5BE43EF66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2F1DD9E-B940-4E31-A5A2-1DC0D7B6B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FE8A5-F168-42C1-9648-EFE7C1EA43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1592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F042F48-2949-4AE7-AB3C-12F5740E1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9FFD4B-7EE5-4558-8ECB-5E9F26D05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7539AC-D897-4742-A683-727E35FA2D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03EB1-04F7-4193-8560-A70976A510B0}" type="datetimeFigureOut">
              <a:rPr lang="fr-FR" smtClean="0"/>
              <a:t>02/10/2024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EEB551-82AB-4BF1-9F56-4B951E5087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0BBCF0-45AB-46D7-BFE3-C85E25D8B6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FE8A5-F168-42C1-9648-EFE7C1EA43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8539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03EB1-04F7-4193-8560-A70976A510B0}" type="datetimeFigureOut">
              <a:rPr lang="fr-FR" smtClean="0"/>
              <a:t>02/10/2024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FE8A5-F168-42C1-9648-EFE7C1EA43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16047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08C4AAB-96C7-466A-86BC-1ACFFD5EC7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200411" cy="880560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916B7F6-228E-43EC-B8AE-F02E266406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1710" y="419329"/>
            <a:ext cx="9144000" cy="2387600"/>
          </a:xfrm>
        </p:spPr>
        <p:txBody>
          <a:bodyPr/>
          <a:lstStyle/>
          <a:p>
            <a:r>
              <a:rPr lang="ar-SA" sz="9600" b="1" dirty="0">
                <a:solidFill>
                  <a:srgbClr val="CFB53B"/>
                </a:solidFill>
                <a:latin typeface="Ara Alm Bon " panose="00000500000000000000" pitchFamily="50" charset="-78"/>
                <a:cs typeface="Ara Alm Bon " panose="00000500000000000000" pitchFamily="50" charset="-78"/>
                <a:sym typeface="Playfair Display"/>
              </a:rPr>
              <a:t>التوحيد وأدلته</a:t>
            </a:r>
            <a:endParaRPr lang="fr-FR" dirty="0">
              <a:solidFill>
                <a:srgbClr val="CFB53B"/>
              </a:solidFill>
              <a:latin typeface="Ara Alm Bon " panose="00000500000000000000" pitchFamily="50" charset="-78"/>
              <a:cs typeface="Ara Alm Bon " panose="00000500000000000000" pitchFamily="50" charset="-78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32A77EA-545D-47C7-8757-C73FBC9748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4104" y="2989893"/>
            <a:ext cx="5928986" cy="2122357"/>
          </a:xfrm>
        </p:spPr>
        <p:txBody>
          <a:bodyPr>
            <a:normAutofit lnSpcReduction="10000"/>
          </a:bodyPr>
          <a:lstStyle/>
          <a:p>
            <a:pPr marR="0" lvl="0" algn="r" rtl="1">
              <a:lnSpc>
                <a:spcPct val="116966"/>
              </a:lnSpc>
              <a:spcBef>
                <a:spcPts val="0"/>
              </a:spcBef>
              <a:spcAft>
                <a:spcPts val="0"/>
              </a:spcAft>
            </a:pPr>
            <a:r>
              <a:rPr lang="ar-SA" sz="2800" dirty="0">
                <a:solidFill>
                  <a:schemeClr val="bg1"/>
                </a:solidFill>
                <a:cs typeface="Far.Casablanca" panose="00000400000000000000" pitchFamily="2" charset="-78"/>
              </a:rPr>
              <a:t>من إعداد :</a:t>
            </a:r>
          </a:p>
          <a:p>
            <a:pPr marL="457200" marR="0" lvl="0" indent="-457200" algn="r" rtl="1">
              <a:lnSpc>
                <a:spcPct val="116966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ar-SA" sz="2400" dirty="0">
                <a:solidFill>
                  <a:schemeClr val="bg1"/>
                </a:solidFill>
                <a:cs typeface="Far.Casablanca" panose="00000400000000000000" pitchFamily="2" charset="-78"/>
              </a:rPr>
              <a:t>يوسف </a:t>
            </a:r>
            <a:r>
              <a:rPr lang="ar-SA" sz="2400" dirty="0" err="1">
                <a:solidFill>
                  <a:schemeClr val="bg1"/>
                </a:solidFill>
                <a:cs typeface="Far.Casablanca" panose="00000400000000000000" pitchFamily="2" charset="-78"/>
              </a:rPr>
              <a:t>القتاري</a:t>
            </a:r>
            <a:endParaRPr lang="ar-SA" sz="2400" dirty="0">
              <a:solidFill>
                <a:schemeClr val="bg1"/>
              </a:solidFill>
              <a:cs typeface="Far.Casablanca" panose="00000400000000000000" pitchFamily="2" charset="-78"/>
            </a:endParaRPr>
          </a:p>
          <a:p>
            <a:pPr marL="457200" marR="0" lvl="0" indent="-457200" algn="r" rtl="1">
              <a:lnSpc>
                <a:spcPct val="116966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ar-SA" sz="2400" dirty="0">
                <a:solidFill>
                  <a:schemeClr val="bg1"/>
                </a:solidFill>
                <a:cs typeface="Far.Casablanca" panose="00000400000000000000" pitchFamily="2" charset="-78"/>
              </a:rPr>
              <a:t>عبد الكريم بن دريس</a:t>
            </a:r>
          </a:p>
          <a:p>
            <a:pPr marL="457200" marR="0" lvl="0" indent="-457200" algn="r" rtl="1">
              <a:lnSpc>
                <a:spcPct val="116966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ar-SA" sz="2400" dirty="0">
                <a:solidFill>
                  <a:schemeClr val="bg1"/>
                </a:solidFill>
                <a:cs typeface="Far.Casablanca" panose="00000400000000000000" pitchFamily="2" charset="-78"/>
              </a:rPr>
              <a:t>يوسف الصالحي</a:t>
            </a:r>
          </a:p>
          <a:p>
            <a:pPr marL="457200" marR="0" lvl="0" indent="-457200" algn="r" rtl="1">
              <a:lnSpc>
                <a:spcPct val="116966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ar-SA" sz="2400" dirty="0">
                <a:solidFill>
                  <a:schemeClr val="bg1"/>
                </a:solidFill>
                <a:cs typeface="Far.Casablanca" panose="00000400000000000000" pitchFamily="2" charset="-78"/>
              </a:rPr>
              <a:t>ريان </a:t>
            </a:r>
            <a:r>
              <a:rPr lang="ar-SA" sz="2400" dirty="0" err="1">
                <a:solidFill>
                  <a:schemeClr val="bg1"/>
                </a:solidFill>
                <a:cs typeface="Far.Casablanca" panose="00000400000000000000" pitchFamily="2" charset="-78"/>
              </a:rPr>
              <a:t>مرساوي</a:t>
            </a:r>
            <a:endParaRPr lang="ar-SA" sz="2400" dirty="0">
              <a:solidFill>
                <a:schemeClr val="bg1"/>
              </a:solidFill>
              <a:cs typeface="Far.Casablanca" panose="00000400000000000000" pitchFamily="2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CAFCF2-C232-4575-BF5B-6669C486124E}"/>
              </a:ext>
            </a:extLst>
          </p:cNvPr>
          <p:cNvSpPr/>
          <p:nvPr/>
        </p:nvSpPr>
        <p:spPr>
          <a:xfrm>
            <a:off x="914400" y="5799551"/>
            <a:ext cx="5285984" cy="17786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997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5AEC484-E1B3-44B4-895F-EB443B47CA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707" y="-53555"/>
            <a:ext cx="12192000" cy="6965109"/>
          </a:xfr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B6581E6-ABED-4423-9A99-CFAFD603C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49084" y="556843"/>
            <a:ext cx="10515600" cy="1325563"/>
          </a:xfrm>
        </p:spPr>
        <p:txBody>
          <a:bodyPr>
            <a:normAutofit/>
          </a:bodyPr>
          <a:lstStyle/>
          <a:p>
            <a:pPr algn="r" rtl="1"/>
            <a:r>
              <a:rPr lang="ar-SA" sz="5400" dirty="0">
                <a:solidFill>
                  <a:srgbClr val="CFB53B"/>
                </a:solidFill>
                <a:latin typeface="Ara Alm Bon " panose="00000500000000000000" pitchFamily="50" charset="-78"/>
                <a:ea typeface="Noto Sans" panose="020B0502040504020204" pitchFamily="34" charset="0"/>
                <a:cs typeface="Ara Alm Bon " panose="00000500000000000000" pitchFamily="50" charset="-78"/>
              </a:rPr>
              <a:t>المحاور التي سنتناولها :</a:t>
            </a:r>
            <a:endParaRPr lang="fr-FR" sz="5400" dirty="0">
              <a:solidFill>
                <a:srgbClr val="CFB53B"/>
              </a:solidFill>
              <a:latin typeface="Ara Alm Bon " panose="00000500000000000000" pitchFamily="50" charset="-78"/>
              <a:ea typeface="Noto Sans" panose="020B0502040504020204" pitchFamily="34" charset="0"/>
              <a:cs typeface="Ara Alm Bon " panose="00000500000000000000" pitchFamily="50" charset="-78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91D2F2A-E00A-4BA5-BCCC-CB7ADDA00E7A}"/>
              </a:ext>
            </a:extLst>
          </p:cNvPr>
          <p:cNvSpPr txBox="1"/>
          <p:nvPr/>
        </p:nvSpPr>
        <p:spPr>
          <a:xfrm>
            <a:off x="1956176" y="1901825"/>
            <a:ext cx="52520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ar-SA" sz="3600" dirty="0">
                <a:solidFill>
                  <a:srgbClr val="D3D3D3"/>
                </a:solidFill>
                <a:cs typeface="Far.Casablanca" panose="00000400000000000000" pitchFamily="2" charset="-78"/>
              </a:rPr>
              <a:t>مفهوم التوحيد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ar-SA" sz="3600" dirty="0">
                <a:solidFill>
                  <a:srgbClr val="D3D3D3"/>
                </a:solidFill>
                <a:cs typeface="Far.Casablanca" panose="00000400000000000000" pitchFamily="2" charset="-78"/>
              </a:rPr>
              <a:t>أنواعه</a:t>
            </a:r>
          </a:p>
          <a:p>
            <a:pPr marL="1200150" lvl="2" indent="-285750" algn="r" rtl="1">
              <a:buFont typeface="Arial" panose="020B0604020202020204" pitchFamily="34" charset="0"/>
              <a:buChar char="•"/>
            </a:pPr>
            <a:r>
              <a:rPr lang="ar-SA" sz="3600" dirty="0">
                <a:solidFill>
                  <a:srgbClr val="D3D3D3"/>
                </a:solidFill>
                <a:cs typeface="Far.Casablanca" panose="00000400000000000000" pitchFamily="2" charset="-78"/>
              </a:rPr>
              <a:t>أدلته النقلية والعقلية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ar-SA" sz="3600" dirty="0">
                <a:solidFill>
                  <a:srgbClr val="D3D3D3"/>
                </a:solidFill>
                <a:cs typeface="Far.Casablanca" panose="00000400000000000000" pitchFamily="2" charset="-78"/>
              </a:rPr>
              <a:t>أهميته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ar-SA" sz="3600" dirty="0">
                <a:solidFill>
                  <a:srgbClr val="D3D3D3"/>
                </a:solidFill>
                <a:cs typeface="Far.Casablanca" panose="00000400000000000000" pitchFamily="2" charset="-78"/>
              </a:rPr>
              <a:t>آثاره في التزكية</a:t>
            </a:r>
            <a:endParaRPr lang="fr-FR" sz="3600" dirty="0">
              <a:solidFill>
                <a:srgbClr val="D3D3D3"/>
              </a:solidFill>
              <a:cs typeface="Far.Casablanca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8722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5916A9-71F5-4F90-BBB4-3175FE0BB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A" sz="5400" dirty="0">
                <a:solidFill>
                  <a:srgbClr val="CFB53B"/>
                </a:solidFill>
                <a:latin typeface="Ara Alm Bon " panose="00000500000000000000" pitchFamily="50" charset="-78"/>
                <a:ea typeface="Noto Sans" panose="020B0502040504020204" pitchFamily="34" charset="0"/>
                <a:cs typeface="Ara Alm Bon " panose="00000500000000000000" pitchFamily="50" charset="-78"/>
              </a:rPr>
              <a:t>تعريف التوحيد :</a:t>
            </a:r>
            <a:endParaRPr lang="fr-FR" sz="5400" dirty="0">
              <a:solidFill>
                <a:srgbClr val="CFB53B"/>
              </a:solidFill>
              <a:latin typeface="Ara Alm Bon " panose="00000500000000000000" pitchFamily="50" charset="-78"/>
              <a:ea typeface="Noto Sans" panose="020B0502040504020204" pitchFamily="34" charset="0"/>
              <a:cs typeface="Ara Alm Bon " panose="00000500000000000000" pitchFamily="50" charset="-78"/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50C1249-1788-422C-A827-AD56B25824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2290"/>
            <a:ext cx="12179706" cy="5803865"/>
          </a:xfr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DF0959C-FDF9-4275-BE92-A870A2356CDA}"/>
              </a:ext>
            </a:extLst>
          </p:cNvPr>
          <p:cNvSpPr txBox="1"/>
          <p:nvPr/>
        </p:nvSpPr>
        <p:spPr>
          <a:xfrm>
            <a:off x="3795387" y="1791222"/>
            <a:ext cx="750831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2400" dirty="0">
                <a:solidFill>
                  <a:srgbClr val="D3D3D3"/>
                </a:solidFill>
                <a:cs typeface="Far.Casablanca" panose="00000400000000000000" pitchFamily="2" charset="-78"/>
              </a:rPr>
              <a:t>كلمة التوحيد: مصدر من كلمة (وحد) وأصلها (وحد يوحد</a:t>
            </a:r>
            <a:r>
              <a:rPr lang="en-US" sz="2400" dirty="0">
                <a:solidFill>
                  <a:srgbClr val="D3D3D3"/>
                </a:solidFill>
                <a:cs typeface="Far.Casablanca" panose="00000400000000000000" pitchFamily="2" charset="-78"/>
              </a:rPr>
              <a:t> </a:t>
            </a:r>
            <a:r>
              <a:rPr lang="ar-SA" sz="2400" dirty="0">
                <a:solidFill>
                  <a:srgbClr val="D3D3D3"/>
                </a:solidFill>
                <a:cs typeface="Far.Casablanca" panose="00000400000000000000" pitchFamily="2" charset="-78"/>
              </a:rPr>
              <a:t>توحيدًا) فالتوحيد في اللغة: هو جعل الشيء واحدًا. واصطلاحا : هو إفراد الله تعالى في ألوهيته وربوبيته وفي</a:t>
            </a:r>
            <a:r>
              <a:rPr lang="en-US" sz="2400" dirty="0">
                <a:solidFill>
                  <a:srgbClr val="D3D3D3"/>
                </a:solidFill>
                <a:cs typeface="Far.Casablanca" panose="00000400000000000000" pitchFamily="2" charset="-78"/>
              </a:rPr>
              <a:t> </a:t>
            </a:r>
            <a:r>
              <a:rPr lang="ar-SA" sz="2400" dirty="0">
                <a:solidFill>
                  <a:srgbClr val="D3D3D3"/>
                </a:solidFill>
                <a:cs typeface="Far.Casablanca" panose="00000400000000000000" pitchFamily="2" charset="-78"/>
              </a:rPr>
              <a:t>أسمائه وصفاته.</a:t>
            </a:r>
            <a:endParaRPr lang="en-US" sz="2400" dirty="0">
              <a:solidFill>
                <a:srgbClr val="D3D3D3"/>
              </a:solidFill>
              <a:cs typeface="Far.Casablanca" panose="00000400000000000000" pitchFamily="2" charset="-78"/>
            </a:endParaRPr>
          </a:p>
          <a:p>
            <a:pPr algn="r" rtl="1"/>
            <a:endParaRPr lang="en-US" sz="2400" dirty="0">
              <a:solidFill>
                <a:srgbClr val="D3D3D3"/>
              </a:solidFill>
              <a:cs typeface="Far.Casablanca" panose="00000400000000000000" pitchFamily="2" charset="-78"/>
            </a:endParaRPr>
          </a:p>
          <a:p>
            <a:pPr algn="r" rtl="1"/>
            <a:r>
              <a:rPr lang="ar-SA" sz="2400" dirty="0">
                <a:solidFill>
                  <a:srgbClr val="D3D3D3"/>
                </a:solidFill>
                <a:cs typeface="Far.Casablanca" panose="00000400000000000000" pitchFamily="2" charset="-78"/>
              </a:rPr>
              <a:t>1. ( الله خالق كل شيء وهو على كل شيء وكيل )</a:t>
            </a:r>
            <a:r>
              <a:rPr lang="en-US" sz="2400" dirty="0">
                <a:solidFill>
                  <a:srgbClr val="D3D3D3"/>
                </a:solidFill>
                <a:cs typeface="Far.Casablanca" panose="00000400000000000000" pitchFamily="2" charset="-78"/>
              </a:rPr>
              <a:t> </a:t>
            </a:r>
            <a:r>
              <a:rPr lang="ar-SA" sz="2400" dirty="0">
                <a:solidFill>
                  <a:srgbClr val="D3D3D3"/>
                </a:solidFill>
                <a:cs typeface="Far.Casablanca" panose="00000400000000000000" pitchFamily="2" charset="-78"/>
              </a:rPr>
              <a:t>الزمر : 62</a:t>
            </a:r>
          </a:p>
          <a:p>
            <a:pPr algn="r" rtl="1"/>
            <a:endParaRPr lang="ar-SA" sz="2400" dirty="0">
              <a:solidFill>
                <a:srgbClr val="D3D3D3"/>
              </a:solidFill>
              <a:cs typeface="Far.Casablanca" panose="00000400000000000000" pitchFamily="2" charset="-78"/>
            </a:endParaRPr>
          </a:p>
          <a:p>
            <a:pPr algn="r" rtl="1"/>
            <a:r>
              <a:rPr lang="ar-SA" sz="2400" dirty="0">
                <a:solidFill>
                  <a:srgbClr val="D3D3D3"/>
                </a:solidFill>
                <a:cs typeface="Far.Casablanca" panose="00000400000000000000" pitchFamily="2" charset="-78"/>
              </a:rPr>
              <a:t>2 ( فمن كان يرجو لقاء ربه فليعمل عملا صالحا ولا يشرك بعبادة ربه أحدا) [ الكهف: 110.</a:t>
            </a:r>
            <a:endParaRPr lang="en-US" sz="2400" dirty="0">
              <a:solidFill>
                <a:srgbClr val="D3D3D3"/>
              </a:solidFill>
              <a:cs typeface="Far.Casablanca" panose="00000400000000000000" pitchFamily="2" charset="-78"/>
            </a:endParaRPr>
          </a:p>
          <a:p>
            <a:pPr algn="r" rtl="1"/>
            <a:endParaRPr lang="ar-SA" sz="2400" dirty="0">
              <a:solidFill>
                <a:srgbClr val="D3D3D3"/>
              </a:solidFill>
              <a:cs typeface="Far.Casablanca" panose="00000400000000000000" pitchFamily="2" charset="-78"/>
            </a:endParaRPr>
          </a:p>
          <a:p>
            <a:pPr algn="r" rtl="1"/>
            <a:r>
              <a:rPr lang="ar-SA" sz="2400" dirty="0">
                <a:solidFill>
                  <a:srgbClr val="D3D3D3"/>
                </a:solidFill>
                <a:cs typeface="Far.Casablanca" panose="00000400000000000000" pitchFamily="2" charset="-78"/>
              </a:rPr>
              <a:t>3 ( ليس كمثله شيء وهو السميع البصير) [الشورى : 11</a:t>
            </a:r>
            <a:endParaRPr lang="fr-FR" sz="2400" dirty="0">
              <a:solidFill>
                <a:srgbClr val="D3D3D3"/>
              </a:solidFill>
              <a:cs typeface="Far.Casablanca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86661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5916A9-71F5-4F90-BBB4-3175FE0BB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A" sz="5400" dirty="0">
                <a:solidFill>
                  <a:srgbClr val="CFB53B"/>
                </a:solidFill>
                <a:latin typeface="Ara Alm Bon " panose="00000500000000000000" pitchFamily="50" charset="-78"/>
                <a:ea typeface="Noto Sans" panose="020B0502040504020204" pitchFamily="34" charset="0"/>
                <a:cs typeface="Ara Alm Bon " panose="00000500000000000000" pitchFamily="50" charset="-78"/>
              </a:rPr>
              <a:t>أنواع</a:t>
            </a:r>
            <a:r>
              <a:rPr lang="ar-SA" sz="5400" dirty="0">
                <a:solidFill>
                  <a:srgbClr val="D3D3D3"/>
                </a:solidFill>
                <a:cs typeface="Far.Casablanca" panose="00000400000000000000" pitchFamily="2" charset="-78"/>
              </a:rPr>
              <a:t> </a:t>
            </a:r>
            <a:r>
              <a:rPr lang="ar-SA" sz="5400" dirty="0">
                <a:solidFill>
                  <a:srgbClr val="CFB53B"/>
                </a:solidFill>
                <a:latin typeface="Ara Alm Bon " panose="00000500000000000000" pitchFamily="50" charset="-78"/>
                <a:ea typeface="Noto Sans" panose="020B0502040504020204" pitchFamily="34" charset="0"/>
                <a:cs typeface="Ara Alm Bon " panose="00000500000000000000" pitchFamily="50" charset="-78"/>
              </a:rPr>
              <a:t>التوحيد :</a:t>
            </a:r>
            <a:r>
              <a:rPr lang="ar-SA" sz="5400" dirty="0">
                <a:solidFill>
                  <a:srgbClr val="D3D3D3"/>
                </a:solidFill>
                <a:cs typeface="Far.Casablanca" panose="00000400000000000000" pitchFamily="2" charset="-78"/>
              </a:rPr>
              <a:t> </a:t>
            </a:r>
            <a:endParaRPr lang="fr-FR" sz="5400" dirty="0">
              <a:solidFill>
                <a:srgbClr val="CFB53B"/>
              </a:solidFill>
              <a:latin typeface="Ara Alm Bon " panose="00000500000000000000" pitchFamily="50" charset="-78"/>
              <a:ea typeface="Noto Sans" panose="020B0502040504020204" pitchFamily="34" charset="0"/>
              <a:cs typeface="Ara Alm Bon " panose="00000500000000000000" pitchFamily="50" charset="-78"/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50C1249-1788-422C-A827-AD56B25824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2290"/>
            <a:ext cx="12179706" cy="5803865"/>
          </a:xfr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DF0959C-FDF9-4275-BE92-A870A2356CDA}"/>
              </a:ext>
            </a:extLst>
          </p:cNvPr>
          <p:cNvSpPr txBox="1"/>
          <p:nvPr/>
        </p:nvSpPr>
        <p:spPr>
          <a:xfrm>
            <a:off x="4070554" y="1633653"/>
            <a:ext cx="722021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dirty="0">
                <a:solidFill>
                  <a:srgbClr val="D3D3D3"/>
                </a:solidFill>
                <a:cs typeface="Far.Casablanca" panose="00000400000000000000" pitchFamily="2" charset="-78"/>
              </a:rPr>
              <a:t>القسم الأول: توحيد الربوبية</a:t>
            </a:r>
          </a:p>
          <a:p>
            <a:pPr algn="r" rtl="1"/>
            <a:endParaRPr lang="ar-SA" dirty="0">
              <a:solidFill>
                <a:srgbClr val="D3D3D3"/>
              </a:solidFill>
              <a:cs typeface="Far.Casablanca" panose="00000400000000000000" pitchFamily="2" charset="-78"/>
            </a:endParaRPr>
          </a:p>
          <a:p>
            <a:pPr algn="r" rtl="1"/>
            <a:r>
              <a:rPr lang="ar-SA" dirty="0">
                <a:solidFill>
                  <a:srgbClr val="D3D3D3"/>
                </a:solidFill>
                <a:cs typeface="Far.Casablanca" panose="00000400000000000000" pitchFamily="2" charset="-78"/>
              </a:rPr>
              <a:t>وعرفه أهل العلم بأنه إفراد الله بأفعاله، أي أننا نعتقد أن الله منفرد بالخلق والملك والتدبير . قال تعالى ( الله خالق كل شيء</a:t>
            </a:r>
            <a:r>
              <a:rPr lang="en-US" dirty="0">
                <a:solidFill>
                  <a:srgbClr val="D3D3D3"/>
                </a:solidFill>
                <a:cs typeface="Far.Casablanca" panose="00000400000000000000" pitchFamily="2" charset="-78"/>
              </a:rPr>
              <a:t> </a:t>
            </a:r>
            <a:r>
              <a:rPr lang="ar-SA" dirty="0">
                <a:solidFill>
                  <a:srgbClr val="D3D3D3"/>
                </a:solidFill>
                <a:cs typeface="Far.Casablanca" panose="00000400000000000000" pitchFamily="2" charset="-78"/>
              </a:rPr>
              <a:t>وهو على كل شيء وكيل ) [ الزمر : 62</a:t>
            </a:r>
          </a:p>
          <a:p>
            <a:pPr algn="r" rtl="1"/>
            <a:endParaRPr lang="ar-SA" dirty="0">
              <a:solidFill>
                <a:srgbClr val="D3D3D3"/>
              </a:solidFill>
              <a:cs typeface="Far.Casablanca" panose="00000400000000000000" pitchFamily="2" charset="-78"/>
            </a:endParaRPr>
          </a:p>
          <a:p>
            <a:pPr algn="r" rtl="1"/>
            <a:r>
              <a:rPr lang="ar-SA" dirty="0">
                <a:solidFill>
                  <a:srgbClr val="D3D3D3"/>
                </a:solidFill>
                <a:cs typeface="Far.Casablanca" panose="00000400000000000000" pitchFamily="2" charset="-78"/>
              </a:rPr>
              <a:t>القسم الثاني: توحيد الألوهية وهو توحيد الله بأفعال العباد. أي أن العباد يجب عليهم أن يتوجهوا بأفعالهم إلى الله سبحانه فلا يشركون معه أحداً. قال تعالى ( فمن كان يرجو لقاء ربه فليعمل عملا صالحا ولا يشرك بعبادة ربه أحدا) [ الكهف: 110.</a:t>
            </a:r>
          </a:p>
          <a:p>
            <a:pPr algn="r" rtl="1"/>
            <a:endParaRPr lang="ar-SA" dirty="0">
              <a:solidFill>
                <a:srgbClr val="D3D3D3"/>
              </a:solidFill>
              <a:cs typeface="Far.Casablanca" panose="00000400000000000000" pitchFamily="2" charset="-78"/>
            </a:endParaRPr>
          </a:p>
          <a:p>
            <a:pPr algn="r" rtl="1"/>
            <a:r>
              <a:rPr lang="ar-SA" dirty="0">
                <a:solidFill>
                  <a:srgbClr val="D3D3D3"/>
                </a:solidFill>
                <a:cs typeface="Far.Casablanca" panose="00000400000000000000" pitchFamily="2" charset="-78"/>
              </a:rPr>
              <a:t>القسم الثالث: توحيد الأسماء والصفات</a:t>
            </a:r>
          </a:p>
          <a:p>
            <a:pPr algn="r" rtl="1"/>
            <a:endParaRPr lang="ar-SA" dirty="0">
              <a:solidFill>
                <a:srgbClr val="D3D3D3"/>
              </a:solidFill>
              <a:cs typeface="Far.Casablanca" panose="00000400000000000000" pitchFamily="2" charset="-78"/>
            </a:endParaRPr>
          </a:p>
          <a:p>
            <a:pPr algn="r" rtl="1"/>
            <a:r>
              <a:rPr lang="ar-SA" dirty="0">
                <a:solidFill>
                  <a:srgbClr val="D3D3D3"/>
                </a:solidFill>
                <a:cs typeface="Far.Casablanca" panose="00000400000000000000" pitchFamily="2" charset="-78"/>
              </a:rPr>
              <a:t>وهو إثبات ما أثبته الله لنفسه من الأسماء والصفات أو أثبته له رسوله صلى الله عليه وسلم من غير تمثيل ولا تكييف ولا تعطيل لقوله تعالى ( ليس كمثله شيء وهو السميع البصير ) الشورى : 11</a:t>
            </a:r>
            <a:endParaRPr lang="fr-FR" dirty="0">
              <a:solidFill>
                <a:srgbClr val="D3D3D3"/>
              </a:solidFill>
              <a:cs typeface="Far.Casablanca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30434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5916A9-71F5-4F90-BBB4-3175FE0BB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605"/>
            <a:ext cx="10515600" cy="1325563"/>
          </a:xfrm>
        </p:spPr>
        <p:txBody>
          <a:bodyPr>
            <a:normAutofit/>
          </a:bodyPr>
          <a:lstStyle/>
          <a:p>
            <a:pPr algn="r" rtl="1"/>
            <a:r>
              <a:rPr lang="ar-SA" sz="5400" dirty="0">
                <a:solidFill>
                  <a:srgbClr val="CFB53B"/>
                </a:solidFill>
                <a:latin typeface="Ara Alm Bon " panose="00000500000000000000" pitchFamily="50" charset="-78"/>
                <a:ea typeface="Noto Sans" panose="020B0502040504020204" pitchFamily="34" charset="0"/>
                <a:cs typeface="Ara Alm Bon " panose="00000500000000000000" pitchFamily="50" charset="-78"/>
              </a:rPr>
              <a:t>أدلة التوحيد النقلية </a:t>
            </a:r>
            <a:r>
              <a:rPr lang="ar-SA" sz="2400" dirty="0">
                <a:solidFill>
                  <a:srgbClr val="CFB53B"/>
                </a:solidFill>
                <a:latin typeface="Ara Alm Bon " panose="00000500000000000000" pitchFamily="50" charset="-78"/>
                <a:ea typeface="Noto Sans" panose="020B0502040504020204" pitchFamily="34" charset="0"/>
                <a:cs typeface="Ara Alm Bon " panose="00000500000000000000" pitchFamily="50" charset="-78"/>
              </a:rPr>
              <a:t>(المنقولة من القرآن الكريم) </a:t>
            </a:r>
            <a:r>
              <a:rPr lang="ar-SA" sz="5400" dirty="0">
                <a:solidFill>
                  <a:srgbClr val="CFB53B"/>
                </a:solidFill>
                <a:latin typeface="Ara Alm Bon " panose="00000500000000000000" pitchFamily="50" charset="-78"/>
                <a:ea typeface="Noto Sans" panose="020B0502040504020204" pitchFamily="34" charset="0"/>
                <a:cs typeface="Ara Alm Bon " panose="00000500000000000000" pitchFamily="50" charset="-78"/>
              </a:rPr>
              <a:t>:</a:t>
            </a:r>
            <a:endParaRPr lang="fr-FR" sz="5400" dirty="0">
              <a:solidFill>
                <a:srgbClr val="CFB53B"/>
              </a:solidFill>
              <a:latin typeface="Ara Alm Bon " panose="00000500000000000000" pitchFamily="50" charset="-78"/>
              <a:ea typeface="Noto Sans" panose="020B0502040504020204" pitchFamily="34" charset="0"/>
              <a:cs typeface="Ara Alm Bon " panose="00000500000000000000" pitchFamily="50" charset="-78"/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50C1249-1788-422C-A827-AD56B25824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2290"/>
            <a:ext cx="12179706" cy="5803865"/>
          </a:xfr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DF0959C-FDF9-4275-BE92-A870A2356CDA}"/>
              </a:ext>
            </a:extLst>
          </p:cNvPr>
          <p:cNvSpPr txBox="1"/>
          <p:nvPr/>
        </p:nvSpPr>
        <p:spPr>
          <a:xfrm>
            <a:off x="4546542" y="1327434"/>
            <a:ext cx="736571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AutoNum type="arabicPeriod"/>
            </a:pPr>
            <a:r>
              <a:rPr lang="ar-SA" dirty="0">
                <a:solidFill>
                  <a:srgbClr val="D3D3D3"/>
                </a:solidFill>
                <a:cs typeface="Far.Casablanca" panose="00000400000000000000" pitchFamily="2" charset="-78"/>
              </a:rPr>
              <a:t>وَمَا أَرْسَلْنَا مِن قَبْلِكَ مِن رَّسُولٍ إِلَّا نُوحِي إِلَيْهِ أَنَّهُ لَا إِلَهَ إِلَّا أَنَا فَاعْبُدُونِ } الأنبياء (25).</a:t>
            </a:r>
          </a:p>
          <a:p>
            <a:pPr marL="342900" indent="-342900" algn="r" rtl="1">
              <a:buAutoNum type="arabicPeriod"/>
            </a:pPr>
            <a:endParaRPr lang="ar-SA" dirty="0">
              <a:solidFill>
                <a:srgbClr val="D3D3D3"/>
              </a:solidFill>
              <a:cs typeface="Far.Casablanca" panose="00000400000000000000" pitchFamily="2" charset="-78"/>
            </a:endParaRPr>
          </a:p>
          <a:p>
            <a:pPr marL="342900" indent="-342900" algn="r" rtl="1">
              <a:buAutoNum type="arabicPeriod"/>
            </a:pPr>
            <a:r>
              <a:rPr lang="ar-SA" dirty="0">
                <a:solidFill>
                  <a:srgbClr val="D3D3D3"/>
                </a:solidFill>
                <a:cs typeface="Far.Casablanca" panose="00000400000000000000" pitchFamily="2" charset="-78"/>
              </a:rPr>
              <a:t>{ إنني أنا الله لا إله إلا أنا فَاعْبُدْنِي وأقم الصلاة لذكري ) طه .(14)</a:t>
            </a:r>
          </a:p>
          <a:p>
            <a:pPr marL="342900" indent="-342900" algn="r" rtl="1">
              <a:buAutoNum type="arabicPeriod"/>
            </a:pPr>
            <a:endParaRPr lang="ar-SA" dirty="0">
              <a:solidFill>
                <a:srgbClr val="D3D3D3"/>
              </a:solidFill>
              <a:cs typeface="Far.Casablanca" panose="00000400000000000000" pitchFamily="2" charset="-78"/>
            </a:endParaRPr>
          </a:p>
          <a:p>
            <a:pPr marL="342900" indent="-342900" algn="r" rtl="1">
              <a:buAutoNum type="arabicPeriod"/>
            </a:pPr>
            <a:r>
              <a:rPr lang="ar-SA" dirty="0">
                <a:solidFill>
                  <a:srgbClr val="D3D3D3"/>
                </a:solidFill>
                <a:cs typeface="Far.Casablanca" panose="00000400000000000000" pitchFamily="2" charset="-78"/>
              </a:rPr>
              <a:t> { ذَلِكُمُ اللَّهُ رَبُّكُمْ لا إله إلَّا هُوَ خَالِقُ كُلِّ شَيْءٍ } الأنعام (102) </a:t>
            </a:r>
          </a:p>
          <a:p>
            <a:pPr marL="342900" indent="-342900" algn="r" rtl="1">
              <a:buAutoNum type="arabicPeriod"/>
            </a:pPr>
            <a:endParaRPr lang="ar-SA" dirty="0">
              <a:solidFill>
                <a:srgbClr val="D3D3D3"/>
              </a:solidFill>
              <a:cs typeface="Far.Casablanca" panose="00000400000000000000" pitchFamily="2" charset="-78"/>
            </a:endParaRPr>
          </a:p>
          <a:p>
            <a:pPr marL="342900" indent="-342900" algn="r" rtl="1">
              <a:buAutoNum type="arabicPeriod"/>
            </a:pPr>
            <a:r>
              <a:rPr lang="ar-SA" dirty="0">
                <a:solidFill>
                  <a:srgbClr val="D3D3D3"/>
                </a:solidFill>
                <a:cs typeface="Far.Casablanca" panose="00000400000000000000" pitchFamily="2" charset="-78"/>
              </a:rPr>
              <a:t> { رَبُّ السَّمَاوَاتِ وَالْأَرْضِ وَمَا بَيْنَهُمَا فَاعْبُدُهُ وَاصْطَبِرْ لِعِبَادَتِهِ هلْ تَعْلَمُ لَهُ سَمِيًّا } مريم (65).</a:t>
            </a:r>
          </a:p>
          <a:p>
            <a:pPr marL="342900" indent="-342900" algn="r" rtl="1">
              <a:buAutoNum type="arabicPeriod"/>
            </a:pPr>
            <a:endParaRPr lang="ar-SA" dirty="0">
              <a:solidFill>
                <a:srgbClr val="D3D3D3"/>
              </a:solidFill>
              <a:cs typeface="Far.Casablanca" panose="00000400000000000000" pitchFamily="2" charset="-78"/>
            </a:endParaRPr>
          </a:p>
          <a:p>
            <a:pPr marL="342900" indent="-342900" algn="r" rtl="1">
              <a:buAutoNum type="arabicPeriod"/>
            </a:pPr>
            <a:r>
              <a:rPr lang="ar-SA" dirty="0">
                <a:solidFill>
                  <a:srgbClr val="D3D3D3"/>
                </a:solidFill>
                <a:cs typeface="Far.Casablanca" panose="00000400000000000000" pitchFamily="2" charset="-78"/>
              </a:rPr>
              <a:t>{ ليس كمثله شيء وهو السميع البصير ) الشورى (11). </a:t>
            </a:r>
          </a:p>
          <a:p>
            <a:pPr marL="342900" indent="-342900" algn="r" rtl="1">
              <a:buAutoNum type="arabicPeriod"/>
            </a:pPr>
            <a:endParaRPr lang="ar-SA" dirty="0">
              <a:solidFill>
                <a:srgbClr val="D3D3D3"/>
              </a:solidFill>
              <a:cs typeface="Far.Casablanca" panose="00000400000000000000" pitchFamily="2" charset="-78"/>
            </a:endParaRPr>
          </a:p>
          <a:p>
            <a:pPr marL="342900" indent="-342900" algn="r" rtl="1">
              <a:buAutoNum type="arabicPeriod"/>
            </a:pPr>
            <a:r>
              <a:rPr lang="ar-SA" dirty="0">
                <a:solidFill>
                  <a:srgbClr val="D3D3D3"/>
                </a:solidFill>
                <a:cs typeface="Far.Casablanca" panose="00000400000000000000" pitchFamily="2" charset="-78"/>
              </a:rPr>
              <a:t> { لو كان فيهما آلهة إلا الله لفسدتا فَسُبْحَانَ اللَّهِ رَبِّ الْعَرْشِ عَمَّا يَصِفُونَ ) الأنبياء (22).</a:t>
            </a:r>
          </a:p>
          <a:p>
            <a:pPr marL="342900" indent="-342900" algn="r" rtl="1">
              <a:buAutoNum type="arabicPeriod"/>
            </a:pPr>
            <a:endParaRPr lang="ar-SA" dirty="0">
              <a:solidFill>
                <a:srgbClr val="D3D3D3"/>
              </a:solidFill>
              <a:cs typeface="Far.Casablanca" panose="00000400000000000000" pitchFamily="2" charset="-78"/>
            </a:endParaRPr>
          </a:p>
          <a:p>
            <a:pPr marL="342900" indent="-342900" algn="r" rtl="1">
              <a:buAutoNum type="arabicPeriod"/>
            </a:pPr>
            <a:r>
              <a:rPr lang="ar-SA" dirty="0">
                <a:solidFill>
                  <a:srgbClr val="D3D3D3"/>
                </a:solidFill>
                <a:cs typeface="Far.Casablanca" panose="00000400000000000000" pitchFamily="2" charset="-78"/>
              </a:rPr>
              <a:t> { مَا اتَّخذ الله من ولد وَمَا كَانَ مَعَهُ مِنْ إِلَهِ إِذَا لَذَهَبَ كُلَّ إِلَهِ بما خلق ولعلا بَعْضُهُمْ عَلَى بَعْضٍ سُبْحَانَ اللَّهِ عَمَّا يَصِفُونَ } المؤمنون (91).</a:t>
            </a:r>
          </a:p>
          <a:p>
            <a:pPr marL="342900" indent="-342900" algn="r" rtl="1">
              <a:buAutoNum type="arabicPeriod"/>
            </a:pPr>
            <a:endParaRPr lang="ar-SA" dirty="0">
              <a:solidFill>
                <a:srgbClr val="D3D3D3"/>
              </a:solidFill>
              <a:cs typeface="Far.Casablanca" panose="00000400000000000000" pitchFamily="2" charset="-78"/>
            </a:endParaRPr>
          </a:p>
          <a:p>
            <a:pPr marL="342900" indent="-342900" algn="r" rtl="1">
              <a:buAutoNum type="arabicPeriod"/>
            </a:pPr>
            <a:r>
              <a:rPr lang="ar-SA" dirty="0">
                <a:solidFill>
                  <a:srgbClr val="D3D3D3"/>
                </a:solidFill>
                <a:cs typeface="Far.Casablanca" panose="00000400000000000000" pitchFamily="2" charset="-78"/>
              </a:rPr>
              <a:t> { قُل لَّوْ كَانَ مَعَهُ آلِهَةٌ كَمَا يَقُولُونَ إِذَا لَّابْتَغَوْا </a:t>
            </a:r>
            <a:r>
              <a:rPr lang="ar-SA" dirty="0" err="1">
                <a:solidFill>
                  <a:srgbClr val="D3D3D3"/>
                </a:solidFill>
                <a:cs typeface="Far.Casablanca" panose="00000400000000000000" pitchFamily="2" charset="-78"/>
              </a:rPr>
              <a:t>إِلَىٰ</a:t>
            </a:r>
            <a:r>
              <a:rPr lang="ar-SA" dirty="0">
                <a:solidFill>
                  <a:srgbClr val="D3D3D3"/>
                </a:solidFill>
                <a:cs typeface="Far.Casablanca" panose="00000400000000000000" pitchFamily="2" charset="-78"/>
              </a:rPr>
              <a:t> ذِي الْعَرْشِ سبيلا ) الإسراء (42).</a:t>
            </a:r>
            <a:endParaRPr lang="fr-FR" dirty="0">
              <a:solidFill>
                <a:srgbClr val="D3D3D3"/>
              </a:solidFill>
              <a:cs typeface="Far.Casablanca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7386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5916A9-71F5-4F90-BBB4-3175FE0BB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605"/>
            <a:ext cx="10515600" cy="1325563"/>
          </a:xfrm>
        </p:spPr>
        <p:txBody>
          <a:bodyPr>
            <a:normAutofit/>
          </a:bodyPr>
          <a:lstStyle/>
          <a:p>
            <a:pPr algn="r" rtl="1"/>
            <a:r>
              <a:rPr lang="ar-SA" sz="5400" dirty="0">
                <a:solidFill>
                  <a:srgbClr val="CFB53B"/>
                </a:solidFill>
                <a:latin typeface="Ara Alm Bon " panose="00000500000000000000" pitchFamily="50" charset="-78"/>
                <a:ea typeface="Noto Sans" panose="020B0502040504020204" pitchFamily="34" charset="0"/>
                <a:cs typeface="Ara Alm Bon " panose="00000500000000000000" pitchFamily="50" charset="-78"/>
              </a:rPr>
              <a:t>أدلة التوحيد العقلية </a:t>
            </a:r>
            <a:r>
              <a:rPr lang="ar-SA" sz="2400" dirty="0">
                <a:solidFill>
                  <a:srgbClr val="CFB53B"/>
                </a:solidFill>
                <a:latin typeface="Ara Alm Bon " panose="00000500000000000000" pitchFamily="50" charset="-78"/>
                <a:ea typeface="Noto Sans" panose="020B0502040504020204" pitchFamily="34" charset="0"/>
                <a:cs typeface="Ara Alm Bon " panose="00000500000000000000" pitchFamily="50" charset="-78"/>
              </a:rPr>
              <a:t> </a:t>
            </a:r>
            <a:r>
              <a:rPr lang="ar-SA" sz="5400" dirty="0">
                <a:solidFill>
                  <a:srgbClr val="CFB53B"/>
                </a:solidFill>
                <a:latin typeface="Ara Alm Bon " panose="00000500000000000000" pitchFamily="50" charset="-78"/>
                <a:ea typeface="Noto Sans" panose="020B0502040504020204" pitchFamily="34" charset="0"/>
                <a:cs typeface="Ara Alm Bon " panose="00000500000000000000" pitchFamily="50" charset="-78"/>
              </a:rPr>
              <a:t>:</a:t>
            </a:r>
            <a:endParaRPr lang="fr-FR" sz="5400" dirty="0">
              <a:solidFill>
                <a:srgbClr val="CFB53B"/>
              </a:solidFill>
              <a:latin typeface="Ara Alm Bon " panose="00000500000000000000" pitchFamily="50" charset="-78"/>
              <a:ea typeface="Noto Sans" panose="020B0502040504020204" pitchFamily="34" charset="0"/>
              <a:cs typeface="Ara Alm Bon " panose="00000500000000000000" pitchFamily="50" charset="-78"/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50C1249-1788-422C-A827-AD56B25824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2290"/>
            <a:ext cx="12179706" cy="5803865"/>
          </a:xfr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DF0959C-FDF9-4275-BE92-A870A2356CDA}"/>
              </a:ext>
            </a:extLst>
          </p:cNvPr>
          <p:cNvSpPr txBox="1"/>
          <p:nvPr/>
        </p:nvSpPr>
        <p:spPr>
          <a:xfrm>
            <a:off x="3620022" y="1327434"/>
            <a:ext cx="829223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AutoNum type="arabicPeriod"/>
            </a:pPr>
            <a:r>
              <a:rPr lang="ar-SA" sz="2800" dirty="0">
                <a:solidFill>
                  <a:srgbClr val="D3D3D3"/>
                </a:solidFill>
                <a:cs typeface="Far.Casablanca" panose="00000400000000000000" pitchFamily="2" charset="-78"/>
              </a:rPr>
              <a:t>دليل الآيات النفسية و الكونية التفكر في خلق الإنسان والأكوان.</a:t>
            </a:r>
          </a:p>
          <a:p>
            <a:pPr marL="342900" indent="-342900" algn="r" rtl="1">
              <a:buAutoNum type="arabicPeriod"/>
            </a:pPr>
            <a:endParaRPr lang="ar-SA" sz="2800" dirty="0">
              <a:solidFill>
                <a:srgbClr val="D3D3D3"/>
              </a:solidFill>
              <a:cs typeface="Far.Casablanca" panose="00000400000000000000" pitchFamily="2" charset="-78"/>
            </a:endParaRPr>
          </a:p>
          <a:p>
            <a:pPr marL="342900" indent="-342900" algn="r" rtl="1">
              <a:buAutoNum type="arabicPeriod"/>
            </a:pPr>
            <a:r>
              <a:rPr lang="ar-SA" sz="2800" dirty="0">
                <a:solidFill>
                  <a:srgbClr val="D3D3D3"/>
                </a:solidFill>
                <a:cs typeface="Far.Casablanca" panose="00000400000000000000" pitchFamily="2" charset="-78"/>
              </a:rPr>
              <a:t> النظر في أحوال المضطرين.</a:t>
            </a:r>
          </a:p>
          <a:p>
            <a:pPr marL="342900" indent="-342900" algn="r" rtl="1">
              <a:buAutoNum type="arabicPeriod"/>
            </a:pPr>
            <a:endParaRPr lang="ar-SA" sz="2800" dirty="0">
              <a:solidFill>
                <a:srgbClr val="D3D3D3"/>
              </a:solidFill>
              <a:cs typeface="Far.Casablanca" panose="00000400000000000000" pitchFamily="2" charset="-78"/>
            </a:endParaRPr>
          </a:p>
          <a:p>
            <a:pPr marL="342900" indent="-342900" algn="r" rtl="1">
              <a:buAutoNum type="arabicPeriod"/>
            </a:pPr>
            <a:r>
              <a:rPr lang="ar-SA" sz="2800" dirty="0">
                <a:solidFill>
                  <a:srgbClr val="D3D3D3"/>
                </a:solidFill>
                <a:cs typeface="Far.Casablanca" panose="00000400000000000000" pitchFamily="2" charset="-78"/>
              </a:rPr>
              <a:t>آيات الأنبياء.</a:t>
            </a:r>
          </a:p>
          <a:p>
            <a:pPr marL="342900" indent="-342900" algn="r" rtl="1">
              <a:buAutoNum type="arabicPeriod"/>
            </a:pPr>
            <a:endParaRPr lang="ar-SA" sz="2800" dirty="0">
              <a:solidFill>
                <a:srgbClr val="D3D3D3"/>
              </a:solidFill>
              <a:cs typeface="Far.Casablanca" panose="00000400000000000000" pitchFamily="2" charset="-78"/>
            </a:endParaRPr>
          </a:p>
          <a:p>
            <a:pPr marL="342900" indent="-342900" algn="r" rtl="1">
              <a:buAutoNum type="arabicPeriod"/>
            </a:pPr>
            <a:r>
              <a:rPr lang="ar-SA" sz="2800" dirty="0">
                <a:solidFill>
                  <a:srgbClr val="D3D3D3"/>
                </a:solidFill>
                <a:cs typeface="Far.Casablanca" panose="00000400000000000000" pitchFamily="2" charset="-78"/>
              </a:rPr>
              <a:t>الكتب السماوية و السنة النبوية و ما فيهما من شرائع.</a:t>
            </a:r>
          </a:p>
          <a:p>
            <a:pPr marL="342900" indent="-342900" algn="r" rtl="1">
              <a:buAutoNum type="arabicPeriod"/>
            </a:pPr>
            <a:endParaRPr lang="ar-SA" sz="2800" dirty="0">
              <a:solidFill>
                <a:srgbClr val="D3D3D3"/>
              </a:solidFill>
              <a:cs typeface="Far.Casablanca" panose="00000400000000000000" pitchFamily="2" charset="-78"/>
            </a:endParaRPr>
          </a:p>
          <a:p>
            <a:pPr marL="342900" indent="-342900" algn="r" rtl="1">
              <a:buAutoNum type="arabicPeriod"/>
            </a:pPr>
            <a:r>
              <a:rPr lang="ar-SA" sz="2800" dirty="0">
                <a:solidFill>
                  <a:srgbClr val="D3D3D3"/>
                </a:solidFill>
                <a:cs typeface="Far.Casablanca" panose="00000400000000000000" pitchFamily="2" charset="-78"/>
              </a:rPr>
              <a:t>دليل الفطرة : الفطرة السوية مضطرة للاعتراف بالله</a:t>
            </a:r>
          </a:p>
          <a:p>
            <a:pPr marL="342900" indent="-342900" algn="r" rtl="1">
              <a:buAutoNum type="arabicPeriod"/>
            </a:pPr>
            <a:endParaRPr lang="ar-SA" sz="2800" dirty="0">
              <a:solidFill>
                <a:srgbClr val="D3D3D3"/>
              </a:solidFill>
              <a:cs typeface="Far.Casablanca" panose="00000400000000000000" pitchFamily="2" charset="-78"/>
            </a:endParaRPr>
          </a:p>
          <a:p>
            <a:pPr marL="342900" indent="-342900" algn="r" rtl="1">
              <a:buAutoNum type="arabicPeriod"/>
            </a:pPr>
            <a:r>
              <a:rPr lang="ar-SA" sz="2800" dirty="0">
                <a:solidFill>
                  <a:srgbClr val="D3D3D3"/>
                </a:solidFill>
                <a:cs typeface="Far.Casablanca" panose="00000400000000000000" pitchFamily="2" charset="-78"/>
              </a:rPr>
              <a:t>برهان التمانع، أو دليل التمانع .</a:t>
            </a:r>
            <a:endParaRPr lang="fr-FR" sz="2800" dirty="0">
              <a:solidFill>
                <a:srgbClr val="D3D3D3"/>
              </a:solidFill>
              <a:cs typeface="Far.Casablanca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48470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5916A9-71F5-4F90-BBB4-3175FE0BB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605"/>
            <a:ext cx="10515600" cy="1325563"/>
          </a:xfrm>
        </p:spPr>
        <p:txBody>
          <a:bodyPr>
            <a:normAutofit/>
          </a:bodyPr>
          <a:lstStyle/>
          <a:p>
            <a:pPr algn="r" rtl="1"/>
            <a:r>
              <a:rPr lang="ar-SA" sz="5400" dirty="0">
                <a:solidFill>
                  <a:srgbClr val="CFB53B"/>
                </a:solidFill>
                <a:latin typeface="Ara Alm Bon " panose="00000500000000000000" pitchFamily="50" charset="-78"/>
                <a:ea typeface="Noto Sans" panose="020B0502040504020204" pitchFamily="34" charset="0"/>
                <a:cs typeface="Ara Alm Bon " panose="00000500000000000000" pitchFamily="50" charset="-78"/>
              </a:rPr>
              <a:t>أثر التوحيد في تزكية النفس :</a:t>
            </a:r>
            <a:endParaRPr lang="fr-FR" sz="5400" dirty="0">
              <a:solidFill>
                <a:srgbClr val="CFB53B"/>
              </a:solidFill>
              <a:latin typeface="Ara Alm Bon " panose="00000500000000000000" pitchFamily="50" charset="-78"/>
              <a:ea typeface="Noto Sans" panose="020B0502040504020204" pitchFamily="34" charset="0"/>
              <a:cs typeface="Ara Alm Bon " panose="00000500000000000000" pitchFamily="50" charset="-78"/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50C1249-1788-422C-A827-AD56B25824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2290"/>
            <a:ext cx="12179706" cy="5803865"/>
          </a:xfr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DF0959C-FDF9-4275-BE92-A870A2356CDA}"/>
              </a:ext>
            </a:extLst>
          </p:cNvPr>
          <p:cNvSpPr txBox="1"/>
          <p:nvPr/>
        </p:nvSpPr>
        <p:spPr>
          <a:xfrm>
            <a:off x="3988090" y="1102290"/>
            <a:ext cx="7778663" cy="4905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lnSpc>
                <a:spcPct val="150000"/>
              </a:lnSpc>
              <a:buAutoNum type="arabicPeriod"/>
            </a:pPr>
            <a:r>
              <a:rPr lang="ar-SA" sz="1600" dirty="0">
                <a:solidFill>
                  <a:srgbClr val="D3D3D3"/>
                </a:solidFill>
                <a:cs typeface="Far.Casablanca" panose="00000400000000000000" pitchFamily="2" charset="-78"/>
              </a:rPr>
              <a:t>راحة النفس الموحدة واطمئنانها وسعادتها</a:t>
            </a:r>
          </a:p>
          <a:p>
            <a:pPr marL="342900" indent="-342900" algn="r" rtl="1">
              <a:lnSpc>
                <a:spcPct val="150000"/>
              </a:lnSpc>
              <a:buAutoNum type="arabicPeriod"/>
            </a:pPr>
            <a:r>
              <a:rPr lang="ar-SA" sz="1600" dirty="0">
                <a:solidFill>
                  <a:srgbClr val="D3D3D3"/>
                </a:solidFill>
                <a:cs typeface="Far.Casablanca" panose="00000400000000000000" pitchFamily="2" charset="-78"/>
              </a:rPr>
              <a:t>تواضع النفس الموحدة وخوفها وانكسارها لخالقها وافتقارها إليه .</a:t>
            </a:r>
          </a:p>
          <a:p>
            <a:pPr marL="342900" indent="-342900" algn="r" rtl="1">
              <a:lnSpc>
                <a:spcPct val="150000"/>
              </a:lnSpc>
              <a:buAutoNum type="arabicPeriod"/>
            </a:pPr>
            <a:r>
              <a:rPr lang="ar-SA" sz="1600" dirty="0">
                <a:solidFill>
                  <a:srgbClr val="D3D3D3"/>
                </a:solidFill>
                <a:cs typeface="Far.Casablanca" panose="00000400000000000000" pitchFamily="2" charset="-78"/>
              </a:rPr>
              <a:t>التوحيد ينير القلب ويشرح الصدر ويجعل للحياة معنى وحلاوة بل إن لا إله إلا الله إذا خرجت من قلب صادق؛ تقلب الحياة رأساً على عقب</a:t>
            </a:r>
          </a:p>
          <a:p>
            <a:pPr marL="342900" indent="-342900" algn="r" rtl="1">
              <a:lnSpc>
                <a:spcPct val="150000"/>
              </a:lnSpc>
              <a:buAutoNum type="arabicPeriod"/>
            </a:pPr>
            <a:r>
              <a:rPr lang="ar-SA" sz="1600" dirty="0">
                <a:solidFill>
                  <a:srgbClr val="D3D3D3"/>
                </a:solidFill>
                <a:cs typeface="Far.Casablanca" panose="00000400000000000000" pitchFamily="2" charset="-78"/>
              </a:rPr>
              <a:t>تحقيق عزة النفس؛ لما يشعر به من معية الله تعالى.</a:t>
            </a:r>
          </a:p>
          <a:p>
            <a:pPr marL="342900" indent="-342900" algn="r" rtl="1">
              <a:lnSpc>
                <a:spcPct val="150000"/>
              </a:lnSpc>
              <a:buAutoNum type="arabicPeriod"/>
            </a:pPr>
            <a:r>
              <a:rPr lang="ar-SA" sz="1600" dirty="0">
                <a:solidFill>
                  <a:srgbClr val="D3D3D3"/>
                </a:solidFill>
                <a:cs typeface="Far.Casablanca" panose="00000400000000000000" pitchFamily="2" charset="-78"/>
              </a:rPr>
              <a:t>رجل العقيدة رجل يحتكم إلى كتاب الله ولا يستبدل به حكمًا آخر، ويرضى بحكم الله ولو كان الحق عليه</a:t>
            </a:r>
          </a:p>
          <a:p>
            <a:pPr marL="342900" indent="-342900" algn="r" rtl="1">
              <a:lnSpc>
                <a:spcPct val="150000"/>
              </a:lnSpc>
              <a:buAutoNum type="arabicPeriod"/>
            </a:pPr>
            <a:r>
              <a:rPr lang="ar-SA" sz="1600" dirty="0">
                <a:solidFill>
                  <a:srgbClr val="D3D3D3"/>
                </a:solidFill>
                <a:cs typeface="Far.Casablanca" panose="00000400000000000000" pitchFamily="2" charset="-78"/>
              </a:rPr>
              <a:t>رجل العقيدة رجل نشيط عامل منتج, لا يتكاسل ولا يتواكل.</a:t>
            </a:r>
          </a:p>
          <a:p>
            <a:pPr marL="342900" indent="-342900" algn="r" rtl="1">
              <a:lnSpc>
                <a:spcPct val="150000"/>
              </a:lnSpc>
              <a:buAutoNum type="arabicPeriod"/>
            </a:pPr>
            <a:r>
              <a:rPr lang="ar-SA" sz="1600" dirty="0">
                <a:solidFill>
                  <a:srgbClr val="D3D3D3"/>
                </a:solidFill>
                <a:cs typeface="Far.Casablanca" panose="00000400000000000000" pitchFamily="2" charset="-78"/>
              </a:rPr>
              <a:t>رجل العقيدة عنده سعة نظر ووضوح في الهدف</a:t>
            </a:r>
          </a:p>
          <a:p>
            <a:pPr marL="342900" indent="-342900" algn="r" rtl="1">
              <a:lnSpc>
                <a:spcPct val="150000"/>
              </a:lnSpc>
              <a:buAutoNum type="arabicPeriod"/>
            </a:pPr>
            <a:r>
              <a:rPr lang="ar-SA" sz="1600" dirty="0">
                <a:solidFill>
                  <a:srgbClr val="D3D3D3"/>
                </a:solidFill>
                <a:cs typeface="Far.Casablanca" panose="00000400000000000000" pitchFamily="2" charset="-78"/>
              </a:rPr>
              <a:t>والعقيدة توقظ الضمير فتجعله مراقبا الله دائما لا يعتريه ضعف ولا يتبدل بالأمكنة والأزمنة؛ لأنه مستند لعقيدة سليمة،</a:t>
            </a:r>
          </a:p>
          <a:p>
            <a:pPr marL="342900" indent="-342900" algn="r" rtl="1">
              <a:lnSpc>
                <a:spcPct val="150000"/>
              </a:lnSpc>
              <a:buAutoNum type="arabicPeriod"/>
            </a:pPr>
            <a:r>
              <a:rPr lang="ar-SA" sz="1600" dirty="0">
                <a:solidFill>
                  <a:srgbClr val="D3D3D3"/>
                </a:solidFill>
                <a:cs typeface="Far.Casablanca" panose="00000400000000000000" pitchFamily="2" charset="-78"/>
              </a:rPr>
              <a:t>رجل العقيدة عنده قيم وموازين ثابتة يزن بها الناس وهي موازين عقيدته الثابتة فالحق فيها حق والباطل باطل، والرذيلة فيها رذيلة والفضيلة فضيلة من عهد آدم إلى يومنا هذا .</a:t>
            </a:r>
          </a:p>
          <a:p>
            <a:pPr marL="342900" indent="-342900" algn="r" rtl="1">
              <a:lnSpc>
                <a:spcPct val="150000"/>
              </a:lnSpc>
              <a:buAutoNum type="arabicPeriod"/>
            </a:pPr>
            <a:r>
              <a:rPr lang="ar-SA" sz="1600" dirty="0">
                <a:solidFill>
                  <a:srgbClr val="D3D3D3"/>
                </a:solidFill>
                <a:cs typeface="Far.Casablanca" panose="00000400000000000000" pitchFamily="2" charset="-78"/>
              </a:rPr>
              <a:t>رجل العقيدة تتوازن فيه الروح والعقل والجسم, فلا يطغى فيه جانب على جانب</a:t>
            </a:r>
          </a:p>
        </p:txBody>
      </p:sp>
    </p:spTree>
    <p:extLst>
      <p:ext uri="{BB962C8B-B14F-4D97-AF65-F5344CB8AC3E}">
        <p14:creationId xmlns:p14="http://schemas.microsoft.com/office/powerpoint/2010/main" val="2648772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633</Words>
  <Application>Microsoft Office PowerPoint</Application>
  <PresentationFormat>Grand écran</PresentationFormat>
  <Paragraphs>69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Ara Alm Bon </vt:lpstr>
      <vt:lpstr>Arial</vt:lpstr>
      <vt:lpstr>Calibri</vt:lpstr>
      <vt:lpstr>Calibri Light</vt:lpstr>
      <vt:lpstr>Thème Office</vt:lpstr>
      <vt:lpstr>Office Theme</vt:lpstr>
      <vt:lpstr>التوحيد وأدلته</vt:lpstr>
      <vt:lpstr>المحاور التي سنتناولها :</vt:lpstr>
      <vt:lpstr>تعريف التوحيد :</vt:lpstr>
      <vt:lpstr>أنواع التوحيد : </vt:lpstr>
      <vt:lpstr>أدلة التوحيد النقلية (المنقولة من القرآن الكريم) :</vt:lpstr>
      <vt:lpstr>أدلة التوحيد العقلية  :</vt:lpstr>
      <vt:lpstr>أثر التوحيد في تزكية النفس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youssef</dc:creator>
  <cp:lastModifiedBy>youssef</cp:lastModifiedBy>
  <cp:revision>19</cp:revision>
  <dcterms:created xsi:type="dcterms:W3CDTF">2024-10-01T15:30:05Z</dcterms:created>
  <dcterms:modified xsi:type="dcterms:W3CDTF">2024-10-02T22:32:59Z</dcterms:modified>
</cp:coreProperties>
</file>