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294" r:id="rId3"/>
    <p:sldId id="298" r:id="rId4"/>
    <p:sldId id="310" r:id="rId5"/>
    <p:sldId id="309" r:id="rId6"/>
  </p:sldIdLst>
  <p:sldSz cx="6858000" cy="9906000" type="A4"/>
  <p:notesSz cx="6858000" cy="9144000"/>
  <p:defaultTextStyle>
    <a:defPPr>
      <a:defRPr lang="ga-I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1608" y="186"/>
      </p:cViewPr>
      <p:guideLst>
        <p:guide orient="horz" pos="3120"/>
        <p:guide pos="216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ga-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0D249-4371-4A35-BBA3-E594A4A154AA}" type="datetimeFigureOut">
              <a:rPr lang="ga-IE" smtClean="0"/>
              <a:pPr/>
              <a:t>05/12/2014</a:t>
            </a:fld>
            <a:endParaRPr lang="ga-IE"/>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ga-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ga-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91407E-6DBA-41AA-A16F-7A8443B3C0F1}" type="slidenum">
              <a:rPr lang="ga-IE" smtClean="0"/>
              <a:pPr/>
              <a:t>‹#›</a:t>
            </a:fld>
            <a:endParaRPr lang="ga-IE"/>
          </a:p>
        </p:txBody>
      </p:sp>
    </p:spTree>
    <p:extLst>
      <p:ext uri="{BB962C8B-B14F-4D97-AF65-F5344CB8AC3E}">
        <p14:creationId xmlns:p14="http://schemas.microsoft.com/office/powerpoint/2010/main" val="342816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1891407E-6DBA-41AA-A16F-7A8443B3C0F1}" type="slidenum">
              <a:rPr lang="ga-IE" smtClean="0"/>
              <a:pPr/>
              <a:t>2</a:t>
            </a:fld>
            <a:endParaRPr lang="ga-IE"/>
          </a:p>
        </p:txBody>
      </p:sp>
    </p:spTree>
    <p:extLst>
      <p:ext uri="{BB962C8B-B14F-4D97-AF65-F5344CB8AC3E}">
        <p14:creationId xmlns:p14="http://schemas.microsoft.com/office/powerpoint/2010/main" val="356523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ga-IE"/>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ga-IE"/>
          </a:p>
        </p:txBody>
      </p:sp>
      <p:sp>
        <p:nvSpPr>
          <p:cNvPr id="4" name="Date Placeholder 3"/>
          <p:cNvSpPr>
            <a:spLocks noGrp="1"/>
          </p:cNvSpPr>
          <p:nvPr>
            <p:ph type="dt" sz="half" idx="10"/>
          </p:nvPr>
        </p:nvSpPr>
        <p:spPr/>
        <p:txBody>
          <a:bodyPr/>
          <a:lstStyle/>
          <a:p>
            <a:fld id="{59779540-DDCD-49CC-BD02-D7019D543176}"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ga-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38E367F8-B73D-4B7D-8A0E-8E5EFADB4198}"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86387" y="396701"/>
            <a:ext cx="1671638" cy="8452203"/>
          </a:xfrm>
        </p:spPr>
        <p:txBody>
          <a:bodyPr vert="eaVert"/>
          <a:lstStyle/>
          <a:p>
            <a:r>
              <a:rPr lang="en-US" smtClean="0"/>
              <a:t>Click to edit Master title style</a:t>
            </a:r>
            <a:endParaRPr lang="ga-IE"/>
          </a:p>
        </p:txBody>
      </p:sp>
      <p:sp>
        <p:nvSpPr>
          <p:cNvPr id="3" name="Vertical Text Placeholder 2"/>
          <p:cNvSpPr>
            <a:spLocks noGrp="1"/>
          </p:cNvSpPr>
          <p:nvPr>
            <p:ph type="body" orient="vert" idx="1"/>
          </p:nvPr>
        </p:nvSpPr>
        <p:spPr>
          <a:xfrm>
            <a:off x="371475" y="396701"/>
            <a:ext cx="4900613"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64743434-6EA2-4CD0-9A64-4061D283C9AE}"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28" y="380968"/>
            <a:ext cx="6172200" cy="1651000"/>
          </a:xfrm>
        </p:spPr>
        <p:txBody>
          <a:bodyPr/>
          <a:lstStyle/>
          <a:p>
            <a:r>
              <a:rPr lang="en-US" dirty="0" smtClean="0"/>
              <a:t>Click to edit Master title style</a:t>
            </a:r>
            <a:endParaRPr lang="ga-IE"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86932A01-C88F-475B-9BD7-C386B6D15075}" type="datetime1">
              <a:rPr lang="ga-IE" smtClean="0"/>
              <a:t>05/12/2014</a:t>
            </a:fld>
            <a:endParaRPr lang="ga-IE" dirty="0"/>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smtClean="0"/>
              <a:t>Click to edit Master title style</a:t>
            </a:r>
            <a:endParaRPr lang="ga-IE"/>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F632A-99CE-4C79-824B-D568F205F243}"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
        <p:nvSpPr>
          <p:cNvPr id="7" name="Text Placeholder 2"/>
          <p:cNvSpPr>
            <a:spLocks noGrp="1"/>
          </p:cNvSpPr>
          <p:nvPr>
            <p:ph type="body" idx="13"/>
          </p:nvPr>
        </p:nvSpPr>
        <p:spPr>
          <a:xfrm>
            <a:off x="357166" y="38096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9" name="Straight Connector 8"/>
          <p:cNvCxnSpPr/>
          <p:nvPr userDrawn="1"/>
        </p:nvCxnSpPr>
        <p:spPr>
          <a:xfrm rot="10800000" flipH="1">
            <a:off x="0" y="980017"/>
            <a:ext cx="6858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ga-IE"/>
          </a:p>
        </p:txBody>
      </p:sp>
      <p:sp>
        <p:nvSpPr>
          <p:cNvPr id="3" name="Content Placeholder 2"/>
          <p:cNvSpPr>
            <a:spLocks noGrp="1"/>
          </p:cNvSpPr>
          <p:nvPr>
            <p:ph sz="half" idx="1"/>
          </p:nvPr>
        </p:nvSpPr>
        <p:spPr>
          <a:xfrm>
            <a:off x="371475"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Content Placeholder 3"/>
          <p:cNvSpPr>
            <a:spLocks noGrp="1"/>
          </p:cNvSpPr>
          <p:nvPr>
            <p:ph sz="half" idx="2"/>
          </p:nvPr>
        </p:nvSpPr>
        <p:spPr>
          <a:xfrm>
            <a:off x="3771900"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5" name="Date Placeholder 4"/>
          <p:cNvSpPr>
            <a:spLocks noGrp="1"/>
          </p:cNvSpPr>
          <p:nvPr>
            <p:ph type="dt" sz="half" idx="10"/>
          </p:nvPr>
        </p:nvSpPr>
        <p:spPr/>
        <p:txBody>
          <a:bodyPr/>
          <a:lstStyle/>
          <a:p>
            <a:fld id="{4442B45E-EC41-499A-9EE0-8C9D560729FE}"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ga-IE"/>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7" name="Date Placeholder 6"/>
          <p:cNvSpPr>
            <a:spLocks noGrp="1"/>
          </p:cNvSpPr>
          <p:nvPr>
            <p:ph type="dt" sz="half" idx="10"/>
          </p:nvPr>
        </p:nvSpPr>
        <p:spPr/>
        <p:txBody>
          <a:bodyPr/>
          <a:lstStyle/>
          <a:p>
            <a:fld id="{BA9D477E-3F57-425E-B5B4-0A28FEED2577}" type="datetime1">
              <a:rPr lang="ga-IE" smtClean="0"/>
              <a:t>05/12/2014</a:t>
            </a:fld>
            <a:endParaRPr lang="ga-IE"/>
          </a:p>
        </p:txBody>
      </p:sp>
      <p:sp>
        <p:nvSpPr>
          <p:cNvPr id="8" name="Footer Placeholder 7"/>
          <p:cNvSpPr>
            <a:spLocks noGrp="1"/>
          </p:cNvSpPr>
          <p:nvPr>
            <p:ph type="ftr" sz="quarter" idx="11"/>
          </p:nvPr>
        </p:nvSpPr>
        <p:spPr/>
        <p:txBody>
          <a:bodyPr/>
          <a:lstStyle/>
          <a:p>
            <a:r>
              <a:rPr lang="ga-IE" smtClean="0"/>
              <a:t>IrishApps</a:t>
            </a:r>
            <a:endParaRPr lang="ga-IE"/>
          </a:p>
        </p:txBody>
      </p:sp>
      <p:sp>
        <p:nvSpPr>
          <p:cNvPr id="9" name="Slide Number Placeholder 8"/>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ga-IE" dirty="0"/>
          </a:p>
        </p:txBody>
      </p:sp>
      <p:sp>
        <p:nvSpPr>
          <p:cNvPr id="3" name="Date Placeholder 2"/>
          <p:cNvSpPr>
            <a:spLocks noGrp="1"/>
          </p:cNvSpPr>
          <p:nvPr>
            <p:ph type="dt" sz="half" idx="10"/>
          </p:nvPr>
        </p:nvSpPr>
        <p:spPr/>
        <p:txBody>
          <a:bodyPr/>
          <a:lstStyle/>
          <a:p>
            <a:fld id="{A8E92762-A042-4337-8361-16BF2A226605}" type="datetime1">
              <a:rPr lang="ga-IE" smtClean="0"/>
              <a:t>05/12/2014</a:t>
            </a:fld>
            <a:endParaRPr lang="ga-IE"/>
          </a:p>
        </p:txBody>
      </p:sp>
      <p:sp>
        <p:nvSpPr>
          <p:cNvPr id="4" name="Footer Placeholder 3"/>
          <p:cNvSpPr>
            <a:spLocks noGrp="1"/>
          </p:cNvSpPr>
          <p:nvPr>
            <p:ph type="ftr" sz="quarter" idx="11"/>
          </p:nvPr>
        </p:nvSpPr>
        <p:spPr/>
        <p:txBody>
          <a:bodyPr/>
          <a:lstStyle/>
          <a:p>
            <a:r>
              <a:rPr lang="ga-IE" smtClean="0"/>
              <a:t>IrishApps</a:t>
            </a:r>
            <a:endParaRPr lang="ga-IE"/>
          </a:p>
        </p:txBody>
      </p:sp>
      <p:sp>
        <p:nvSpPr>
          <p:cNvPr id="5" name="Slide Number Placeholder 4"/>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F6B83-201F-4CAA-B972-A48319BEC15E}" type="datetime1">
              <a:rPr lang="ga-IE" smtClean="0"/>
              <a:t>05/12/2014</a:t>
            </a:fld>
            <a:endParaRPr lang="ga-IE" dirty="0"/>
          </a:p>
        </p:txBody>
      </p:sp>
      <p:sp>
        <p:nvSpPr>
          <p:cNvPr id="3" name="Footer Placeholder 2"/>
          <p:cNvSpPr>
            <a:spLocks noGrp="1"/>
          </p:cNvSpPr>
          <p:nvPr>
            <p:ph type="ftr" sz="quarter" idx="11"/>
          </p:nvPr>
        </p:nvSpPr>
        <p:spPr/>
        <p:txBody>
          <a:bodyPr/>
          <a:lstStyle/>
          <a:p>
            <a:r>
              <a:rPr lang="ga-IE" smtClean="0"/>
              <a:t>IrishApps</a:t>
            </a:r>
            <a:endParaRPr lang="ga-IE"/>
          </a:p>
        </p:txBody>
      </p:sp>
      <p:sp>
        <p:nvSpPr>
          <p:cNvPr id="4" name="Slide Number Placeholder 3"/>
          <p:cNvSpPr>
            <a:spLocks noGrp="1"/>
          </p:cNvSpPr>
          <p:nvPr>
            <p:ph type="sldNum" sz="quarter" idx="12"/>
          </p:nvPr>
        </p:nvSpPr>
        <p:spPr/>
        <p:txBody>
          <a:bodyPr/>
          <a:lstStyle/>
          <a:p>
            <a:fld id="{9F181B0E-BCC9-4F7B-9A07-FD9E8F929D4E}" type="slidenum">
              <a:rPr lang="ga-IE" smtClean="0"/>
              <a:pPr/>
              <a:t>‹#›</a:t>
            </a:fld>
            <a:endParaRPr lang="ga-IE"/>
          </a:p>
        </p:txBody>
      </p:sp>
      <p:cxnSp>
        <p:nvCxnSpPr>
          <p:cNvPr id="6" name="Straight Connector 5"/>
          <p:cNvCxnSpPr/>
          <p:nvPr userDrawn="1"/>
        </p:nvCxnSpPr>
        <p:spPr>
          <a:xfrm rot="10800000" flipH="1">
            <a:off x="0" y="848545"/>
            <a:ext cx="6858000" cy="1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7139" y="127000"/>
            <a:ext cx="531922" cy="5207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ga-IE"/>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D74CD-7E23-472F-8B56-3C2170073D9A}"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ga-IE"/>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ga-IE"/>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0849D-C3FF-4190-ADA5-03FF603CBB63}"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ga-IE"/>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5A8FEBFE-EF5E-44E8-B7A4-D56042A977A0}" type="datetime1">
              <a:rPr lang="ga-IE" smtClean="0"/>
              <a:t>05/12/2014</a:t>
            </a:fld>
            <a:endParaRPr lang="ga-IE"/>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ga-IE" smtClean="0"/>
              <a:t>IrishApps</a:t>
            </a:r>
            <a:endParaRPr lang="ga-IE"/>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9F181B0E-BCC9-4F7B-9A07-FD9E8F929D4E}" type="slidenum">
              <a:rPr lang="ga-IE" smtClean="0"/>
              <a:pPr/>
              <a:t>‹#›</a:t>
            </a:fld>
            <a:endParaRPr lang="ga-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ga-I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7676" y="2144687"/>
            <a:ext cx="5715040" cy="830997"/>
          </a:xfrm>
          <a:prstGeom prst="rect">
            <a:avLst/>
          </a:prstGeom>
        </p:spPr>
        <p:txBody>
          <a:bodyPr wrap="square">
            <a:spAutoFit/>
          </a:bodyPr>
          <a:lstStyle/>
          <a:p>
            <a:pPr lvl="0" algn="ctr" fontAlgn="base">
              <a:spcBef>
                <a:spcPct val="0"/>
              </a:spcBef>
              <a:spcAft>
                <a:spcPct val="0"/>
              </a:spcAft>
              <a:tabLst>
                <a:tab pos="114300" algn="l"/>
                <a:tab pos="228600" algn="l"/>
                <a:tab pos="457200" algn="l"/>
              </a:tabLst>
            </a:pPr>
            <a:r>
              <a:rPr lang="en-IE" sz="2000" b="1" dirty="0" smtClean="0">
                <a:latin typeface="Helvetica LT Std Light" pitchFamily="34" charset="0"/>
              </a:rPr>
              <a:t>Name of Project</a:t>
            </a:r>
            <a:endParaRPr lang="ga-IE" sz="2000" b="1" dirty="0" smtClean="0">
              <a:latin typeface="Helvetica LT Std Light" pitchFamily="34" charset="0"/>
              <a:cs typeface="Arial" pitchFamily="34" charset="0"/>
            </a:endParaRPr>
          </a:p>
          <a:p>
            <a:pPr lvl="0" algn="ctr" eaLnBrk="0" fontAlgn="base" hangingPunct="0">
              <a:spcBef>
                <a:spcPct val="0"/>
              </a:spcBef>
              <a:spcAft>
                <a:spcPct val="0"/>
              </a:spcAft>
              <a:tabLst>
                <a:tab pos="114300" algn="l"/>
                <a:tab pos="228600" algn="l"/>
                <a:tab pos="457200" algn="l"/>
              </a:tabLst>
            </a:pPr>
            <a:r>
              <a:rPr lang="en-US" sz="1400" dirty="0" smtClean="0">
                <a:latin typeface="Helvetica LT Std Light" pitchFamily="34" charset="0"/>
                <a:ea typeface="Times"/>
                <a:cs typeface="Times New Roman" pitchFamily="18" charset="0"/>
              </a:rPr>
              <a:t>Editing this line on </a:t>
            </a:r>
            <a:r>
              <a:rPr lang="en-US" sz="1400" dirty="0" err="1" smtClean="0">
                <a:latin typeface="Helvetica LT Std Light" pitchFamily="34" charset="0"/>
                <a:ea typeface="Times"/>
                <a:cs typeface="Times New Roman" pitchFamily="18" charset="0"/>
              </a:rPr>
              <a:t>tarakeena</a:t>
            </a:r>
            <a:r>
              <a:rPr lang="en-US" sz="1400" dirty="0" smtClean="0">
                <a:latin typeface="Helvetica LT Std Light" pitchFamily="34" charset="0"/>
                <a:ea typeface="Times"/>
                <a:cs typeface="Times New Roman" pitchFamily="18" charset="0"/>
              </a:rPr>
              <a:t> </a:t>
            </a:r>
            <a:r>
              <a:rPr lang="en-US" sz="1400" dirty="0" smtClean="0">
                <a:latin typeface="Helvetica LT Std Light" pitchFamily="34" charset="0"/>
                <a:ea typeface="Times"/>
                <a:cs typeface="Times New Roman" pitchFamily="18" charset="0"/>
              </a:rPr>
              <a:t>account</a:t>
            </a:r>
          </a:p>
          <a:p>
            <a:pPr lvl="0" algn="ctr" eaLnBrk="0" fontAlgn="base" hangingPunct="0">
              <a:spcBef>
                <a:spcPct val="0"/>
              </a:spcBef>
              <a:spcAft>
                <a:spcPct val="0"/>
              </a:spcAft>
              <a:tabLst>
                <a:tab pos="114300" algn="l"/>
                <a:tab pos="228600" algn="l"/>
                <a:tab pos="457200" algn="l"/>
              </a:tabLst>
            </a:pPr>
            <a:r>
              <a:rPr lang="en-US" sz="1400" dirty="0" smtClean="0">
                <a:latin typeface="Helvetica LT Std Light" pitchFamily="34" charset="0"/>
                <a:ea typeface="Times"/>
                <a:cs typeface="Times New Roman" pitchFamily="18" charset="0"/>
              </a:rPr>
              <a:t>Success – now editing this line at the same time as other account </a:t>
            </a:r>
            <a:endParaRPr lang="en-US" sz="1400" dirty="0" smtClean="0">
              <a:latin typeface="Helvetica LT Std Light" pitchFamily="34" charset="0"/>
              <a:ea typeface="Times"/>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40847601"/>
              </p:ext>
            </p:extLst>
          </p:nvPr>
        </p:nvGraphicFramePr>
        <p:xfrm>
          <a:off x="3789040" y="8409384"/>
          <a:ext cx="2860134" cy="1152128"/>
        </p:xfrm>
        <a:graphic>
          <a:graphicData uri="http://schemas.openxmlformats.org/drawingml/2006/table">
            <a:tbl>
              <a:tblPr firstRow="1" bandRow="1">
                <a:tableStyleId>{2D5ABB26-0587-4C30-8999-92F81FD0307C}</a:tableStyleId>
              </a:tblPr>
              <a:tblGrid>
                <a:gridCol w="1430067"/>
                <a:gridCol w="1430067"/>
              </a:tblGrid>
              <a:tr h="288032">
                <a:tc>
                  <a:txBody>
                    <a:bodyPr/>
                    <a:lstStyle/>
                    <a:p>
                      <a:r>
                        <a:rPr lang="en-IE" sz="1200" b="1" dirty="0" smtClean="0"/>
                        <a:t>Author:</a:t>
                      </a:r>
                      <a:endParaRPr lang="en-IE" sz="1200" b="1" dirty="0"/>
                    </a:p>
                  </a:txBody>
                  <a:tcPr/>
                </a:tc>
                <a:tc>
                  <a:txBody>
                    <a:bodyPr/>
                    <a:lstStyle/>
                    <a:p>
                      <a:r>
                        <a:rPr lang="en-IE" sz="1200" dirty="0" smtClean="0"/>
                        <a:t>Tara Keena</a:t>
                      </a:r>
                      <a:endParaRPr lang="en-IE" sz="1200" dirty="0"/>
                    </a:p>
                  </a:txBody>
                  <a:tcPr/>
                </a:tc>
              </a:tr>
              <a:tr h="288032">
                <a:tc>
                  <a:txBody>
                    <a:bodyPr/>
                    <a:lstStyle/>
                    <a:p>
                      <a:r>
                        <a:rPr lang="en-IE" sz="1200" b="1" dirty="0" smtClean="0"/>
                        <a:t>Created:</a:t>
                      </a:r>
                      <a:endParaRPr lang="en-IE" sz="1200" b="1" dirty="0"/>
                    </a:p>
                  </a:txBody>
                  <a:tcPr/>
                </a:tc>
                <a:tc>
                  <a:txBody>
                    <a:bodyPr/>
                    <a:lstStyle/>
                    <a:p>
                      <a:r>
                        <a:rPr lang="en-IE" sz="1200" dirty="0" smtClean="0"/>
                        <a:t>YYYY-MM-DD</a:t>
                      </a:r>
                      <a:endParaRPr lang="en-IE" sz="1200" dirty="0"/>
                    </a:p>
                  </a:txBody>
                  <a:tcPr/>
                </a:tc>
              </a:tr>
              <a:tr h="2880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b="1" dirty="0" smtClean="0"/>
                        <a:t>Modified:</a:t>
                      </a:r>
                    </a:p>
                  </a:txBody>
                  <a:tcPr/>
                </a:tc>
                <a:tc>
                  <a:txBody>
                    <a:bodyPr/>
                    <a:lstStyle/>
                    <a:p>
                      <a:r>
                        <a:rPr lang="en-IE" sz="1200" dirty="0" smtClean="0"/>
                        <a:t>YYYY-MM-DD</a:t>
                      </a:r>
                      <a:endParaRPr lang="en-IE" sz="1200" dirty="0"/>
                    </a:p>
                  </a:txBody>
                  <a:tcPr/>
                </a:tc>
              </a:tr>
              <a:tr h="288032">
                <a:tc>
                  <a:txBody>
                    <a:bodyPr/>
                    <a:lstStyle/>
                    <a:p>
                      <a:r>
                        <a:rPr lang="en-IE" sz="1200" b="1" dirty="0" smtClean="0"/>
                        <a:t>Version:</a:t>
                      </a:r>
                      <a:endParaRPr lang="en-IE" sz="1200" b="1" dirty="0"/>
                    </a:p>
                  </a:txBody>
                  <a:tcPr/>
                </a:tc>
                <a:tc>
                  <a:txBody>
                    <a:bodyPr/>
                    <a:lstStyle/>
                    <a:p>
                      <a:r>
                        <a:rPr lang="en-IE" sz="1200" dirty="0" smtClean="0"/>
                        <a:t>1.2</a:t>
                      </a:r>
                      <a:endParaRPr lang="en-IE" sz="1200"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 y="293567"/>
            <a:ext cx="2730499" cy="83168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dirty="0"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2</a:t>
            </a:fld>
            <a:endParaRPr lang="ga-IE"/>
          </a:p>
        </p:txBody>
      </p:sp>
      <p:graphicFrame>
        <p:nvGraphicFramePr>
          <p:cNvPr id="10" name="Table 9"/>
          <p:cNvGraphicFramePr>
            <a:graphicFrameLocks noGrp="1"/>
          </p:cNvGraphicFramePr>
          <p:nvPr>
            <p:extLst>
              <p:ext uri="{D42A27DB-BD31-4B8C-83A1-F6EECF244321}">
                <p14:modId xmlns:p14="http://schemas.microsoft.com/office/powerpoint/2010/main" val="3067727276"/>
              </p:ext>
            </p:extLst>
          </p:nvPr>
        </p:nvGraphicFramePr>
        <p:xfrm>
          <a:off x="138090" y="887381"/>
          <a:ext cx="6500858" cy="3153816"/>
        </p:xfrm>
        <a:graphic>
          <a:graphicData uri="http://schemas.openxmlformats.org/drawingml/2006/table">
            <a:tbl>
              <a:tblPr firstRow="1" bandRow="1">
                <a:tableStyleId>{2D5ABB26-0587-4C30-8999-92F81FD0307C}</a:tableStyleId>
              </a:tblPr>
              <a:tblGrid>
                <a:gridCol w="5466239"/>
                <a:gridCol w="1034619"/>
              </a:tblGrid>
              <a:tr h="286553">
                <a:tc>
                  <a:txBody>
                    <a:bodyPr/>
                    <a:lstStyle/>
                    <a:p>
                      <a:endParaRPr lang="ga-IE" sz="1200" dirty="0"/>
                    </a:p>
                  </a:txBody>
                  <a:tcPr/>
                </a:tc>
                <a:tc>
                  <a:txBody>
                    <a:bodyPr/>
                    <a:lstStyle/>
                    <a:p>
                      <a:r>
                        <a:rPr lang="ga-IE" sz="1200" dirty="0" smtClean="0"/>
                        <a:t>Page</a:t>
                      </a:r>
                      <a:endParaRPr lang="ga-IE" sz="1200" dirty="0"/>
                    </a:p>
                  </a:txBody>
                  <a:tcPr/>
                </a:tc>
              </a:tr>
              <a:tr h="286553">
                <a:tc>
                  <a:txBody>
                    <a:bodyPr/>
                    <a:lstStyle/>
                    <a:p>
                      <a:r>
                        <a:rPr lang="ga-IE" sz="1200" dirty="0" smtClean="0"/>
                        <a:t>1.Introduction</a:t>
                      </a:r>
                      <a:endParaRPr lang="ga-IE" sz="1200" b="1" dirty="0"/>
                    </a:p>
                  </a:txBody>
                  <a:tcPr>
                    <a:solidFill>
                      <a:schemeClr val="accent5">
                        <a:lumMod val="40000"/>
                        <a:lumOff val="60000"/>
                      </a:schemeClr>
                    </a:solidFill>
                  </a:tcPr>
                </a:tc>
                <a:tc>
                  <a:txBody>
                    <a:bodyPr/>
                    <a:lstStyle/>
                    <a:p>
                      <a:r>
                        <a:rPr lang="en-IE" sz="1200" dirty="0" smtClean="0"/>
                        <a:t>3</a:t>
                      </a:r>
                      <a:endParaRPr lang="ga-IE" sz="1200" dirty="0"/>
                    </a:p>
                  </a:txBody>
                  <a:tcPr>
                    <a:solidFill>
                      <a:schemeClr val="accent5">
                        <a:lumMod val="40000"/>
                        <a:lumOff val="60000"/>
                      </a:schemeClr>
                    </a:solidFill>
                  </a:tcPr>
                </a:tc>
              </a:tr>
              <a:tr h="286553">
                <a:tc>
                  <a:txBody>
                    <a:bodyPr/>
                    <a:lstStyle/>
                    <a:p>
                      <a:pPr marL="179388" indent="0"/>
                      <a:r>
                        <a:rPr lang="ga-IE" sz="1200" dirty="0" smtClean="0"/>
                        <a:t>1.1 </a:t>
                      </a:r>
                      <a:r>
                        <a:rPr lang="en-IE" sz="1200" kern="1200" dirty="0" smtClean="0"/>
                        <a:t>Purpose</a:t>
                      </a:r>
                      <a:endParaRPr lang="ga-IE" sz="1200" dirty="0" smtClean="0"/>
                    </a:p>
                  </a:txBody>
                  <a:tcPr/>
                </a:tc>
                <a:tc>
                  <a:txBody>
                    <a:bodyPr/>
                    <a:lstStyle/>
                    <a:p>
                      <a:r>
                        <a:rPr lang="en-IE" sz="1200" dirty="0" smtClean="0"/>
                        <a:t>3</a:t>
                      </a:r>
                      <a:endParaRPr lang="ga-IE" sz="1200" dirty="0"/>
                    </a:p>
                  </a:txBody>
                  <a:tcPr/>
                </a:tc>
              </a:tr>
              <a:tr h="290581">
                <a:tc>
                  <a:txBody>
                    <a:bodyPr/>
                    <a:lstStyle/>
                    <a:p>
                      <a:pPr marL="179388" marR="0" indent="0" algn="l" defTabSz="914400" rtl="0" eaLnBrk="1" fontAlgn="auto" latinLnBrk="0" hangingPunct="1">
                        <a:lnSpc>
                          <a:spcPct val="100000"/>
                        </a:lnSpc>
                        <a:spcBef>
                          <a:spcPts val="0"/>
                        </a:spcBef>
                        <a:spcAft>
                          <a:spcPts val="0"/>
                        </a:spcAft>
                        <a:buClrTx/>
                        <a:buSzTx/>
                        <a:buFontTx/>
                        <a:buNone/>
                        <a:tabLst/>
                        <a:defRPr/>
                      </a:pPr>
                      <a:r>
                        <a:rPr lang="ga-IE" sz="1200" dirty="0" smtClean="0"/>
                        <a:t>1.2</a:t>
                      </a:r>
                      <a:r>
                        <a:rPr lang="en-IE" sz="1200" baseline="0" dirty="0" smtClean="0"/>
                        <a:t> Scope</a:t>
                      </a:r>
                      <a:endParaRPr lang="ga-IE" sz="1200" dirty="0" smtClean="0"/>
                    </a:p>
                  </a:txBody>
                  <a:tcPr/>
                </a:tc>
                <a:tc>
                  <a:txBody>
                    <a:bodyPr/>
                    <a:lstStyle/>
                    <a:p>
                      <a:r>
                        <a:rPr lang="en-IE" sz="1200" dirty="0" smtClean="0"/>
                        <a:t>3</a:t>
                      </a:r>
                      <a:endParaRPr lang="ga-IE" sz="1200" dirty="0"/>
                    </a:p>
                  </a:txBody>
                  <a:tcPr/>
                </a:tc>
              </a:tr>
              <a:tr h="286553">
                <a:tc>
                  <a:txBody>
                    <a:bodyPr/>
                    <a:lstStyle/>
                    <a:p>
                      <a:r>
                        <a:rPr lang="ga-IE" sz="1200" dirty="0" smtClean="0"/>
                        <a:t>2.General</a:t>
                      </a:r>
                      <a:r>
                        <a:rPr lang="ga-IE" sz="1200" baseline="0" dirty="0" smtClean="0"/>
                        <a:t> Description</a:t>
                      </a:r>
                      <a:endParaRPr lang="ga-IE" sz="1200" b="1" dirty="0"/>
                    </a:p>
                  </a:txBody>
                  <a:tcPr>
                    <a:solidFill>
                      <a:schemeClr val="accent5">
                        <a:lumMod val="40000"/>
                        <a:lumOff val="60000"/>
                      </a:schemeClr>
                    </a:solidFill>
                  </a:tcPr>
                </a:tc>
                <a:tc>
                  <a:txBody>
                    <a:bodyPr/>
                    <a:lstStyle/>
                    <a:p>
                      <a:r>
                        <a:rPr lang="en-IE" sz="1200" dirty="0" smtClean="0"/>
                        <a:t>4</a:t>
                      </a:r>
                      <a:endParaRPr lang="ga-IE" sz="1200" dirty="0"/>
                    </a:p>
                  </a:txBody>
                  <a:tcPr>
                    <a:solidFill>
                      <a:schemeClr val="accent5">
                        <a:lumMod val="40000"/>
                        <a:lumOff val="60000"/>
                      </a:schemeClr>
                    </a:solidFill>
                  </a:tcPr>
                </a:tc>
              </a:tr>
              <a:tr h="286553">
                <a:tc>
                  <a:txBody>
                    <a:bodyPr/>
                    <a:lstStyle/>
                    <a:p>
                      <a:r>
                        <a:rPr lang="en-IE" sz="1200" dirty="0" smtClean="0"/>
                        <a:t>3. Bugs</a:t>
                      </a:r>
                      <a:endParaRPr lang="ga-IE" sz="1200" b="1" dirty="0"/>
                    </a:p>
                  </a:txBody>
                  <a:tcPr>
                    <a:solidFill>
                      <a:schemeClr val="accent5">
                        <a:lumMod val="40000"/>
                        <a:lumOff val="60000"/>
                      </a:schemeClr>
                    </a:solidFill>
                  </a:tcPr>
                </a:tc>
                <a:tc>
                  <a:txBody>
                    <a:bodyPr/>
                    <a:lstStyle/>
                    <a:p>
                      <a:r>
                        <a:rPr lang="en-IE" sz="1200" dirty="0" smtClean="0"/>
                        <a:t>5</a:t>
                      </a:r>
                      <a:endParaRPr lang="ga-IE" sz="1200" dirty="0"/>
                    </a:p>
                  </a:txBody>
                  <a:tcPr>
                    <a:solidFill>
                      <a:schemeClr val="accent5">
                        <a:lumMod val="40000"/>
                        <a:lumOff val="60000"/>
                      </a:schemeClr>
                    </a:solidFill>
                  </a:tcPr>
                </a:tc>
              </a:tr>
              <a:tr h="286553">
                <a:tc>
                  <a:txBody>
                    <a:bodyPr/>
                    <a:lstStyle/>
                    <a:p>
                      <a:pPr marL="179388" indent="0"/>
                      <a:r>
                        <a:rPr lang="ga-IE" sz="1200" dirty="0" smtClean="0"/>
                        <a:t>3.1 </a:t>
                      </a:r>
                      <a:r>
                        <a:rPr lang="en-IE" sz="1200" kern="1200" dirty="0" smtClean="0"/>
                        <a:t>Bugs 1-4</a:t>
                      </a:r>
                      <a:endParaRPr lang="ga-IE" sz="1200" dirty="0"/>
                    </a:p>
                  </a:txBody>
                  <a:tcPr/>
                </a:tc>
                <a:tc>
                  <a:txBody>
                    <a:bodyPr/>
                    <a:lstStyle/>
                    <a:p>
                      <a:r>
                        <a:rPr lang="en-IE" sz="1200" dirty="0" smtClean="0"/>
                        <a:t>5</a:t>
                      </a:r>
                      <a:endParaRPr lang="ga-IE" sz="1200" dirty="0"/>
                    </a:p>
                  </a:txBody>
                  <a:tcPr/>
                </a:tc>
              </a:tr>
              <a:tr h="286553">
                <a:tc>
                  <a:txBody>
                    <a:bodyPr/>
                    <a:lstStyle/>
                    <a:p>
                      <a:pPr marL="0" indent="179388"/>
                      <a:r>
                        <a:rPr lang="ga-IE" sz="1200" dirty="0" smtClean="0"/>
                        <a:t>3.2 </a:t>
                      </a:r>
                      <a:r>
                        <a:rPr lang="en-IE" sz="1200" kern="1200" dirty="0" smtClean="0"/>
                        <a:t>Bugs 5-8</a:t>
                      </a:r>
                      <a:endParaRPr lang="ga-IE" sz="1200" dirty="0"/>
                    </a:p>
                  </a:txBody>
                  <a:tcPr/>
                </a:tc>
                <a:tc>
                  <a:txBody>
                    <a:bodyPr/>
                    <a:lstStyle/>
                    <a:p>
                      <a:r>
                        <a:rPr lang="en-IE" sz="1200" dirty="0" smtClean="0"/>
                        <a:t>6</a:t>
                      </a:r>
                      <a:endParaRPr lang="ga-IE" sz="1200" dirty="0"/>
                    </a:p>
                  </a:txBody>
                  <a:tcPr/>
                </a:tc>
              </a:tr>
              <a:tr h="286553">
                <a:tc>
                  <a:txBody>
                    <a:bodyPr/>
                    <a:lstStyle/>
                    <a:p>
                      <a:pPr marL="261938" indent="0"/>
                      <a:r>
                        <a:rPr lang="ga-IE" sz="1200" dirty="0" smtClean="0"/>
                        <a:t>3.3 </a:t>
                      </a:r>
                      <a:r>
                        <a:rPr lang="en-IE" sz="1200" kern="1200" dirty="0" smtClean="0"/>
                        <a:t>Bugs 9-12</a:t>
                      </a:r>
                      <a:endParaRPr lang="ga-IE" sz="1200" b="0" dirty="0"/>
                    </a:p>
                  </a:txBody>
                  <a:tcPr marL="0" marR="0" marT="0" marB="0"/>
                </a:tc>
                <a:tc>
                  <a:txBody>
                    <a:bodyPr/>
                    <a:lstStyle/>
                    <a:p>
                      <a:r>
                        <a:rPr lang="en-IE" sz="1200" dirty="0" smtClean="0"/>
                        <a:t>7</a:t>
                      </a:r>
                      <a:endParaRPr lang="ga-IE" sz="1200" dirty="0"/>
                    </a:p>
                  </a:txBody>
                  <a:tcPr/>
                </a:tc>
              </a:tr>
              <a:tr h="284258">
                <a:tc>
                  <a:txBody>
                    <a:bodyPr/>
                    <a:lstStyle/>
                    <a:p>
                      <a:r>
                        <a:rPr lang="en-US" sz="1200" kern="1200" dirty="0" smtClean="0">
                          <a:solidFill>
                            <a:schemeClr val="tx1"/>
                          </a:solidFill>
                          <a:latin typeface="+mn-lt"/>
                          <a:ea typeface="+mn-ea"/>
                          <a:cs typeface="+mn-cs"/>
                        </a:rPr>
                        <a:t>A. Appendices</a:t>
                      </a:r>
                      <a:endParaRPr lang="ga-IE" sz="1200" b="1" dirty="0"/>
                    </a:p>
                  </a:txBody>
                  <a:tcPr/>
                </a:tc>
                <a:tc>
                  <a:txBody>
                    <a:bodyPr/>
                    <a:lstStyle/>
                    <a:p>
                      <a:r>
                        <a:rPr lang="en-IE" sz="1200" dirty="0" smtClean="0"/>
                        <a:t>8</a:t>
                      </a:r>
                      <a:endParaRPr lang="ga-IE" sz="1200" dirty="0"/>
                    </a:p>
                  </a:txBody>
                  <a:tcPr/>
                </a:tc>
              </a:tr>
              <a:tr h="286553">
                <a:tc>
                  <a:txBody>
                    <a:bodyPr/>
                    <a:lstStyle/>
                    <a:p>
                      <a:endParaRPr lang="ga-IE" sz="1200" b="1" dirty="0"/>
                    </a:p>
                  </a:txBody>
                  <a:tcPr/>
                </a:tc>
                <a:tc>
                  <a:txBody>
                    <a:bodyPr/>
                    <a:lstStyle/>
                    <a:p>
                      <a:endParaRPr lang="ga-IE" sz="1200" dirty="0"/>
                    </a:p>
                  </a:txBody>
                  <a:tcPr/>
                </a:tc>
              </a:tr>
            </a:tbl>
          </a:graphicData>
        </a:graphic>
      </p:graphicFrame>
      <p:sp>
        <p:nvSpPr>
          <p:cNvPr id="8" name="TextBox 7"/>
          <p:cNvSpPr txBox="1"/>
          <p:nvPr/>
        </p:nvSpPr>
        <p:spPr>
          <a:xfrm>
            <a:off x="0" y="523844"/>
            <a:ext cx="6858000" cy="338554"/>
          </a:xfrm>
          <a:prstGeom prst="rect">
            <a:avLst/>
          </a:prstGeom>
          <a:noFill/>
        </p:spPr>
        <p:txBody>
          <a:bodyPr wrap="square" rtlCol="0">
            <a:spAutoFit/>
          </a:bodyPr>
          <a:lstStyle/>
          <a:p>
            <a:pPr defTabSz="268288"/>
            <a:r>
              <a:rPr lang="en-IE" sz="1600" b="1" dirty="0" smtClean="0"/>
              <a:t>ii. Version Control: </a:t>
            </a:r>
            <a:r>
              <a:rPr lang="en-IE" sz="1600" dirty="0" smtClean="0"/>
              <a:t>Index</a:t>
            </a:r>
            <a:endParaRPr lang="ga-IE" sz="2800" dirty="0" smtClean="0"/>
          </a:p>
        </p:txBody>
      </p:sp>
    </p:spTree>
    <p:extLst>
      <p:ext uri="{BB962C8B-B14F-4D97-AF65-F5344CB8AC3E}">
        <p14:creationId xmlns:p14="http://schemas.microsoft.com/office/powerpoint/2010/main" val="1664551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3</a:t>
            </a:fld>
            <a:endParaRPr lang="ga-IE"/>
          </a:p>
        </p:txBody>
      </p:sp>
      <p:sp>
        <p:nvSpPr>
          <p:cNvPr id="13" name="TextBox 12"/>
          <p:cNvSpPr txBox="1"/>
          <p:nvPr/>
        </p:nvSpPr>
        <p:spPr>
          <a:xfrm>
            <a:off x="0" y="523844"/>
            <a:ext cx="6858000" cy="2616101"/>
          </a:xfrm>
          <a:prstGeom prst="rect">
            <a:avLst/>
          </a:prstGeom>
          <a:noFill/>
        </p:spPr>
        <p:txBody>
          <a:bodyPr wrap="square" rtlCol="0">
            <a:spAutoFit/>
          </a:bodyPr>
          <a:lstStyle/>
          <a:p>
            <a:pPr defTabSz="268288"/>
            <a:r>
              <a:rPr lang="en-IE" sz="1600" b="1" dirty="0" smtClean="0"/>
              <a:t>1. </a:t>
            </a:r>
            <a:r>
              <a:rPr lang="ga-IE" sz="1600" b="1" dirty="0" smtClean="0"/>
              <a:t>Introduction:</a:t>
            </a:r>
          </a:p>
          <a:p>
            <a:pPr defTabSz="268288">
              <a:buAutoNum type="arabicPeriod"/>
            </a:pPr>
            <a:endParaRPr lang="ga-IE" sz="1200" b="1" dirty="0" smtClean="0"/>
          </a:p>
          <a:p>
            <a:pPr defTabSz="268288"/>
            <a:r>
              <a:rPr lang="ga-IE" sz="1400" b="1" dirty="0" smtClean="0"/>
              <a:t>1.1 Purpose:</a:t>
            </a:r>
          </a:p>
          <a:p>
            <a:pPr defTabSz="268288"/>
            <a:r>
              <a:rPr lang="en-IE" sz="1200" dirty="0" smtClean="0"/>
              <a:t>The purpose of a bug report is to keep track of reported software bugs in software development efforts. </a:t>
            </a:r>
            <a:endParaRPr lang="en-IE" sz="1200" dirty="0"/>
          </a:p>
          <a:p>
            <a:pPr defTabSz="268288"/>
            <a:r>
              <a:rPr lang="en-IE" sz="1200" dirty="0" smtClean="0"/>
              <a:t>This document is to record as much information as possible on a bug so that the development team can resolve the issue.</a:t>
            </a:r>
            <a:endParaRPr lang="ga-IE" sz="1200" dirty="0"/>
          </a:p>
          <a:p>
            <a:pPr defTabSz="268288"/>
            <a:endParaRPr lang="ga-IE" sz="1200" dirty="0" smtClean="0"/>
          </a:p>
          <a:p>
            <a:pPr defTabSz="268288"/>
            <a:r>
              <a:rPr lang="ga-IE" sz="1400" b="1" dirty="0" smtClean="0"/>
              <a:t>1.2 Scope:</a:t>
            </a:r>
          </a:p>
          <a:p>
            <a:pPr defTabSz="268288"/>
            <a:r>
              <a:rPr lang="en-IE" sz="1200" dirty="0" smtClean="0"/>
              <a:t>The aim is to let the development team see the issues fail for themselves. We record as much detail as possible so that they can make the issues fail themselves. If the development team can’t see the issue failing, the description of what went wrong should be efficient to resolve the issue. </a:t>
            </a:r>
            <a:endParaRPr lang="ga-IE" sz="1200" b="1" dirty="0" smtClean="0"/>
          </a:p>
          <a:p>
            <a:pPr defTabSz="268288"/>
            <a:endParaRPr lang="ga-IE" sz="1200" dirty="0" smtClean="0"/>
          </a:p>
          <a:p>
            <a:pPr defTabSz="268288"/>
            <a:endParaRPr lang="ga-IE" sz="1200" b="1" dirty="0" smtClean="0"/>
          </a:p>
        </p:txBody>
      </p:sp>
    </p:spTree>
    <p:extLst>
      <p:ext uri="{BB962C8B-B14F-4D97-AF65-F5344CB8AC3E}">
        <p14:creationId xmlns:p14="http://schemas.microsoft.com/office/powerpoint/2010/main" val="257595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4</a:t>
            </a:fld>
            <a:endParaRPr lang="ga-IE"/>
          </a:p>
        </p:txBody>
      </p:sp>
      <p:sp>
        <p:nvSpPr>
          <p:cNvPr id="13" name="TextBox 12"/>
          <p:cNvSpPr txBox="1"/>
          <p:nvPr/>
        </p:nvSpPr>
        <p:spPr>
          <a:xfrm>
            <a:off x="0" y="504389"/>
            <a:ext cx="6858000" cy="523220"/>
          </a:xfrm>
          <a:prstGeom prst="rect">
            <a:avLst/>
          </a:prstGeom>
          <a:noFill/>
        </p:spPr>
        <p:txBody>
          <a:bodyPr wrap="square" rtlCol="0">
            <a:spAutoFit/>
          </a:bodyPr>
          <a:lstStyle/>
          <a:p>
            <a:pPr defTabSz="268288"/>
            <a:r>
              <a:rPr lang="ga-IE" sz="1600" b="1" dirty="0" smtClean="0"/>
              <a:t>3. </a:t>
            </a:r>
            <a:r>
              <a:rPr lang="en-IE" sz="1600" b="1" dirty="0" smtClean="0"/>
              <a:t>Bugs</a:t>
            </a:r>
            <a:r>
              <a:rPr lang="ga-IE" sz="1600" b="1" dirty="0" smtClean="0"/>
              <a:t>:</a:t>
            </a:r>
            <a:r>
              <a:rPr lang="en-IE" sz="1600" b="1" dirty="0" smtClean="0"/>
              <a:t> </a:t>
            </a:r>
            <a:r>
              <a:rPr lang="en-IE" sz="1100" dirty="0" smtClean="0"/>
              <a:t>Bugs 1-4</a:t>
            </a:r>
            <a:endParaRPr lang="ga-IE" sz="1100" dirty="0" smtClean="0"/>
          </a:p>
          <a:p>
            <a:pPr marL="457200" indent="-457200" defTabSz="268288">
              <a:buAutoNum type="arabicPeriod"/>
            </a:pPr>
            <a:endParaRPr lang="ga-IE" sz="1200" dirty="0"/>
          </a:p>
        </p:txBody>
      </p:sp>
      <p:graphicFrame>
        <p:nvGraphicFramePr>
          <p:cNvPr id="5" name="Table 4"/>
          <p:cNvGraphicFramePr>
            <a:graphicFrameLocks noGrp="1"/>
          </p:cNvGraphicFramePr>
          <p:nvPr>
            <p:extLst>
              <p:ext uri="{D42A27DB-BD31-4B8C-83A1-F6EECF244321}">
                <p14:modId xmlns:p14="http://schemas.microsoft.com/office/powerpoint/2010/main" val="1674817928"/>
              </p:ext>
            </p:extLst>
          </p:nvPr>
        </p:nvGraphicFramePr>
        <p:xfrm>
          <a:off x="291831" y="1047064"/>
          <a:ext cx="6223269" cy="1783387"/>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latin typeface="+mn-lt"/>
                          <a:ea typeface="+mn-ea"/>
                          <a:cs typeface="+mn-cs"/>
                        </a:rPr>
                        <a:t>Navigation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The clock</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rPr>
                        <a:t>The clock shows the currently time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rPr>
                        <a:t>It is static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Current</a:t>
                      </a:r>
                      <a:r>
                        <a:rPr lang="en-IE" sz="800" baseline="0" dirty="0" smtClean="0">
                          <a:effectLst/>
                        </a:rPr>
                        <a:t> time or manage the time from 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937984"/>
              </p:ext>
            </p:extLst>
          </p:nvPr>
        </p:nvGraphicFramePr>
        <p:xfrm>
          <a:off x="317365" y="3164452"/>
          <a:ext cx="6223269" cy="1783387"/>
        </p:xfrm>
        <a:graphic>
          <a:graphicData uri="http://schemas.openxmlformats.org/drawingml/2006/table">
            <a:tbl>
              <a:tblPr firstRow="1" firstCol="1" bandRow="1">
                <a:tableStyleId>{5940675A-B579-460E-94D1-54222C63F5DA}</a:tableStyleId>
              </a:tblPr>
              <a:tblGrid>
                <a:gridCol w="795297"/>
                <a:gridCol w="851167"/>
                <a:gridCol w="882726"/>
                <a:gridCol w="861976"/>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latin typeface="+mn-lt"/>
                          <a:ea typeface="+mn-ea"/>
                          <a:cs typeface="+mn-cs"/>
                        </a:rPr>
                        <a:t>Navigation</a:t>
                      </a:r>
                      <a:r>
                        <a:rPr lang="en-IE" sz="800" baseline="0" dirty="0" smtClean="0">
                          <a:effectLst/>
                          <a:latin typeface="+mn-lt"/>
                          <a:ea typeface="+mn-ea"/>
                          <a:cs typeface="+mn-cs"/>
                        </a:rPr>
                        <a:t>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latin typeface="+mn-lt"/>
                          <a:ea typeface="+mn-ea"/>
                          <a:cs typeface="+mn-cs"/>
                        </a:rPr>
                        <a:t>Help</a:t>
                      </a:r>
                      <a:r>
                        <a:rPr lang="en-IE" sz="800" baseline="0" dirty="0" smtClean="0">
                          <a:effectLst/>
                          <a:latin typeface="+mn-lt"/>
                          <a:ea typeface="+mn-ea"/>
                          <a:cs typeface="+mn-cs"/>
                        </a:rPr>
                        <a:t> button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a:t>
                      </a:r>
                      <a:r>
                        <a:rPr lang="en-IE" sz="800" i="1" dirty="0" smtClean="0">
                          <a:solidFill>
                            <a:schemeClr val="tx2">
                              <a:lumMod val="60000"/>
                              <a:lumOff val="40000"/>
                            </a:schemeClr>
                          </a:solidFill>
                          <a:effectLst/>
                        </a:rPr>
                        <a:t>possible</a:t>
                      </a:r>
                    </a:p>
                    <a:p>
                      <a:pPr>
                        <a:lnSpc>
                          <a:spcPct val="107000"/>
                        </a:lnSpc>
                        <a:spcAft>
                          <a:spcPts val="800"/>
                        </a:spcAft>
                      </a:pPr>
                      <a:r>
                        <a:rPr lang="en-IE" sz="800" i="1" dirty="0" smtClean="0">
                          <a:solidFill>
                            <a:schemeClr val="tx2">
                              <a:lumMod val="60000"/>
                              <a:lumOff val="40000"/>
                            </a:schemeClr>
                          </a:solidFill>
                          <a:effectLst/>
                        </a:rPr>
                        <a:t>.</a:t>
                      </a:r>
                      <a:r>
                        <a:rPr lang="en-IE" sz="800" dirty="0" smtClean="0">
                          <a:effectLst/>
                        </a:rPr>
                        <a:t>the ‘Help’ screen will appear</a:t>
                      </a: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rPr>
                        <a:t>Nothing happen when</a:t>
                      </a:r>
                      <a:r>
                        <a:rPr lang="en-IE" sz="800" baseline="0" dirty="0" smtClean="0">
                          <a:effectLst/>
                        </a:rPr>
                        <a:t> the user press this button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Full screen</a:t>
                      </a:r>
                      <a:r>
                        <a:rPr lang="en-IE" sz="800" baseline="0" dirty="0" smtClean="0">
                          <a:effectLst/>
                        </a:rPr>
                        <a:t> will appear with help information.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smtClean="0">
                          <a:solidFill>
                            <a:schemeClr val="tx2">
                              <a:lumMod val="60000"/>
                              <a:lumOff val="40000"/>
                            </a:schemeClr>
                          </a:solidFill>
                          <a:effectLst/>
                        </a:rPr>
                        <a:t> </a:t>
                      </a: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17850529"/>
              </p:ext>
            </p:extLst>
          </p:nvPr>
        </p:nvGraphicFramePr>
        <p:xfrm>
          <a:off x="317365" y="5139166"/>
          <a:ext cx="6223269" cy="2031522"/>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rPr>
                        <a:t>Navigation</a:t>
                      </a:r>
                      <a:r>
                        <a:rPr lang="en-IE" sz="800" baseline="0" dirty="0" smtClean="0">
                          <a:effectLst/>
                        </a:rPr>
                        <a:t>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rPr>
                        <a:t>the user presses on the ‘Settings’ button the settings will appear on a full screen interface.</a:t>
                      </a:r>
                    </a:p>
                    <a:p>
                      <a:pPr>
                        <a:lnSpc>
                          <a:spcPct val="107000"/>
                        </a:lnSpc>
                        <a:spcAft>
                          <a:spcPts val="0"/>
                        </a:spcAft>
                      </a:pPr>
                      <a:r>
                        <a:rPr lang="en-IE" sz="800" dirty="0" smtClean="0">
                          <a:effectLst/>
                        </a:rPr>
                        <a:t>It</a:t>
                      </a:r>
                      <a:r>
                        <a:rPr lang="en-IE" sz="800" baseline="0" dirty="0" smtClean="0">
                          <a:effectLst/>
                        </a:rPr>
                        <a:t> allows the user to manage analytics</a:t>
                      </a:r>
                      <a:r>
                        <a:rPr lang="en-IE" sz="800" dirty="0" smtClean="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latin typeface="+mn-lt"/>
                          <a:ea typeface="+mn-ea"/>
                          <a:cs typeface="+mn-cs"/>
                        </a:rPr>
                        <a:t>The</a:t>
                      </a:r>
                      <a:r>
                        <a:rPr lang="en-IE" sz="800" baseline="0" dirty="0" smtClean="0">
                          <a:effectLst/>
                          <a:latin typeface="+mn-lt"/>
                          <a:ea typeface="+mn-ea"/>
                          <a:cs typeface="+mn-cs"/>
                        </a:rPr>
                        <a:t> user cannot manage the analytics because they have not defined yet.</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Manage the analytics</a:t>
                      </a:r>
                      <a:r>
                        <a:rPr lang="en-IE" sz="800" baseline="0" dirty="0" smtClean="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smtClean="0">
                          <a:solidFill>
                            <a:schemeClr val="tx2">
                              <a:lumMod val="60000"/>
                              <a:lumOff val="40000"/>
                            </a:schemeClr>
                          </a:solidFill>
                          <a:effectLst/>
                        </a:rPr>
                        <a:t>TBD</a:t>
                      </a:r>
                      <a:endParaRPr lang="en-IE" sz="800" i="1" dirty="0">
                        <a:solidFill>
                          <a:schemeClr val="tx2">
                            <a:lumMod val="60000"/>
                            <a:lumOff val="40000"/>
                          </a:schemeClr>
                        </a:solidFill>
                        <a:effectLst/>
                      </a:endParaRPr>
                    </a:p>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9492857"/>
              </p:ext>
            </p:extLst>
          </p:nvPr>
        </p:nvGraphicFramePr>
        <p:xfrm>
          <a:off x="317365" y="7538656"/>
          <a:ext cx="6223269" cy="1783387"/>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rPr>
                        <a:t>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Promotions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latin typeface="+mn-lt"/>
                          <a:ea typeface="+mn-ea"/>
                          <a:cs typeface="+mn-cs"/>
                        </a:rPr>
                        <a:t>Make</a:t>
                      </a:r>
                      <a:r>
                        <a:rPr lang="en-IE" sz="800" baseline="0" dirty="0" smtClean="0">
                          <a:effectLst/>
                          <a:latin typeface="+mn-lt"/>
                          <a:ea typeface="+mn-ea"/>
                          <a:cs typeface="+mn-cs"/>
                        </a:rPr>
                        <a:t> the promotions and save</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latin typeface="+mn-lt"/>
                          <a:ea typeface="+mn-ea"/>
                          <a:cs typeface="+mn-cs"/>
                        </a:rPr>
                        <a:t>It</a:t>
                      </a:r>
                      <a:r>
                        <a:rPr lang="en-IE" sz="800" baseline="0" dirty="0" smtClean="0">
                          <a:effectLst/>
                          <a:latin typeface="+mn-lt"/>
                          <a:ea typeface="+mn-ea"/>
                          <a:cs typeface="+mn-cs"/>
                        </a:rPr>
                        <a:t> is not possible to save the promotion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latin typeface="+mn-lt"/>
                          <a:ea typeface="+mn-ea"/>
                          <a:cs typeface="+mn-cs"/>
                        </a:rPr>
                        <a:t>The</a:t>
                      </a:r>
                      <a:r>
                        <a:rPr lang="en-IE" sz="800" baseline="0" dirty="0" smtClean="0">
                          <a:effectLst/>
                          <a:latin typeface="+mn-lt"/>
                          <a:ea typeface="+mn-ea"/>
                          <a:cs typeface="+mn-cs"/>
                        </a:rPr>
                        <a:t> user should save the promotion.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4201" y="1316736"/>
            <a:ext cx="800693" cy="1423308"/>
          </a:xfrm>
          <a:prstGeom prst="rect">
            <a:avLst/>
          </a:prstGeom>
          <a:solidFill>
            <a:schemeClr val="accent1">
              <a:lumMod val="20000"/>
              <a:lumOff val="80000"/>
              <a:alpha val="50000"/>
            </a:schemeClr>
          </a:solidFill>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10" y="3474719"/>
            <a:ext cx="800693" cy="1423308"/>
          </a:xfrm>
          <a:prstGeom prst="rect">
            <a:avLst/>
          </a:prstGeom>
          <a:solidFill>
            <a:schemeClr val="accent1">
              <a:lumMod val="20000"/>
              <a:lumOff val="80000"/>
              <a:alpha val="50000"/>
            </a:schemeClr>
          </a:solidFill>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09" y="5493714"/>
            <a:ext cx="800693" cy="1423308"/>
          </a:xfrm>
          <a:prstGeom prst="rect">
            <a:avLst/>
          </a:prstGeom>
          <a:solidFill>
            <a:schemeClr val="accent1">
              <a:lumMod val="20000"/>
              <a:lumOff val="80000"/>
              <a:alpha val="50000"/>
            </a:schemeClr>
          </a:solidFill>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08" y="7805317"/>
            <a:ext cx="800693" cy="1423308"/>
          </a:xfrm>
          <a:prstGeom prst="rect">
            <a:avLst/>
          </a:prstGeom>
          <a:solidFill>
            <a:schemeClr val="accent1">
              <a:lumMod val="20000"/>
              <a:lumOff val="80000"/>
              <a:alpha val="50000"/>
            </a:schemeClr>
          </a:solidFill>
        </p:spPr>
      </p:pic>
    </p:spTree>
    <p:extLst>
      <p:ext uri="{BB962C8B-B14F-4D97-AF65-F5344CB8AC3E}">
        <p14:creationId xmlns:p14="http://schemas.microsoft.com/office/powerpoint/2010/main" val="797586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solidFill>
                  <a:prstClr val="black">
                    <a:tint val="75000"/>
                  </a:prstClr>
                </a:solidFill>
              </a:rPr>
              <a:t>IrishApps</a:t>
            </a:r>
            <a:endParaRPr lang="ga-IE">
              <a:solidFill>
                <a:prstClr val="black">
                  <a:tint val="75000"/>
                </a:prstClr>
              </a:solidFill>
            </a:endParaRPr>
          </a:p>
        </p:txBody>
      </p:sp>
      <p:sp>
        <p:nvSpPr>
          <p:cNvPr id="3" name="Slide Number Placeholder 2"/>
          <p:cNvSpPr>
            <a:spLocks noGrp="1"/>
          </p:cNvSpPr>
          <p:nvPr>
            <p:ph type="sldNum" sz="quarter" idx="12"/>
          </p:nvPr>
        </p:nvSpPr>
        <p:spPr/>
        <p:txBody>
          <a:bodyPr/>
          <a:lstStyle/>
          <a:p>
            <a:fld id="{9F181B0E-BCC9-4F7B-9A07-FD9E8F929D4E}" type="slidenum">
              <a:rPr lang="ga-IE" smtClean="0">
                <a:solidFill>
                  <a:prstClr val="black">
                    <a:tint val="75000"/>
                  </a:prstClr>
                </a:solidFill>
              </a:rPr>
              <a:pPr/>
              <a:t>5</a:t>
            </a:fld>
            <a:endParaRPr lang="ga-IE">
              <a:solidFill>
                <a:prstClr val="black">
                  <a:tint val="75000"/>
                </a:prstClr>
              </a:solidFill>
            </a:endParaRPr>
          </a:p>
        </p:txBody>
      </p:sp>
      <p:sp>
        <p:nvSpPr>
          <p:cNvPr id="5" name="TextBox 4"/>
          <p:cNvSpPr txBox="1"/>
          <p:nvPr/>
        </p:nvSpPr>
        <p:spPr>
          <a:xfrm>
            <a:off x="152400" y="410622"/>
            <a:ext cx="5778500" cy="338554"/>
          </a:xfrm>
          <a:prstGeom prst="rect">
            <a:avLst/>
          </a:prstGeom>
          <a:noFill/>
        </p:spPr>
        <p:txBody>
          <a:bodyPr wrap="square" rtlCol="0">
            <a:spAutoFit/>
          </a:bodyPr>
          <a:lstStyle/>
          <a:p>
            <a:r>
              <a:rPr lang="en-IE" sz="1600" b="1" dirty="0">
                <a:solidFill>
                  <a:prstClr val="black"/>
                </a:solidFill>
              </a:rPr>
              <a:t>End of </a:t>
            </a:r>
            <a:r>
              <a:rPr lang="en-IE" sz="1600" b="1" dirty="0" smtClean="0">
                <a:solidFill>
                  <a:prstClr val="black"/>
                </a:solidFill>
              </a:rPr>
              <a:t>Document:</a:t>
            </a:r>
            <a:endParaRPr lang="ga-IE" sz="1600" b="1" dirty="0">
              <a:solidFill>
                <a:prstClr val="black"/>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3096" y="3960098"/>
            <a:ext cx="2478838" cy="755034"/>
          </a:xfrm>
          <a:prstGeom prst="rect">
            <a:avLst/>
          </a:prstGeom>
        </p:spPr>
      </p:pic>
    </p:spTree>
    <p:extLst>
      <p:ext uri="{BB962C8B-B14F-4D97-AF65-F5344CB8AC3E}">
        <p14:creationId xmlns:p14="http://schemas.microsoft.com/office/powerpoint/2010/main" val="3635724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537</Words>
  <Application>Microsoft Office PowerPoint</Application>
  <PresentationFormat>A4 Paper (210x297 mm)</PresentationFormat>
  <Paragraphs>116</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ashling</dc:creator>
  <cp:lastModifiedBy>Tara tk. Keena</cp:lastModifiedBy>
  <cp:revision>94</cp:revision>
  <dcterms:created xsi:type="dcterms:W3CDTF">2014-01-29T09:31:20Z</dcterms:created>
  <dcterms:modified xsi:type="dcterms:W3CDTF">2014-12-05T14:06:08Z</dcterms:modified>
</cp:coreProperties>
</file>