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8" r:id="rId97"/>
    <p:sldId id="379" r:id="rId98"/>
    <p:sldId id="380" r:id="rId9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1836" y="-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7037" y="304546"/>
            <a:ext cx="52499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377" y="2089150"/>
            <a:ext cx="5236210" cy="255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" TargetMode="External"/><Relationship Id="rId7" Type="http://schemas.openxmlformats.org/officeDocument/2006/relationships/hyperlink" Target="https://help.github.com/articles/" TargetMode="External"/><Relationship Id="rId2" Type="http://schemas.openxmlformats.org/officeDocument/2006/relationships/hyperlink" Target="http://ndpsoftware.com/git-cheatshe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fr/git/tutorial/" TargetMode="External"/><Relationship Id="rId5" Type="http://schemas.openxmlformats.org/officeDocument/2006/relationships/hyperlink" Target="http://www-cs-students.stanford.edu/~blynn/gitmagic/intl/fr/" TargetMode="External"/><Relationship Id="rId4" Type="http://schemas.openxmlformats.org/officeDocument/2006/relationships/hyperlink" Target="http://git-scm.com/book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680" y="2643632"/>
            <a:ext cx="402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Formation</a:t>
            </a:r>
            <a:r>
              <a:rPr sz="4800" spc="-110" dirty="0"/>
              <a:t> </a:t>
            </a:r>
            <a:r>
              <a:rPr sz="4800" dirty="0"/>
              <a:t>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327" y="3370115"/>
          <a:ext cx="7581265" cy="783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1275715"/>
                <a:gridCol w="543560"/>
                <a:gridCol w="4678680"/>
              </a:tblGrid>
              <a:tr h="391754">
                <a:tc>
                  <a:txBody>
                    <a:bodyPr/>
                    <a:lstStyle/>
                    <a:p>
                      <a:pPr marL="444500" indent="-413384">
                        <a:lnSpc>
                          <a:spcPts val="2655"/>
                        </a:lnSpc>
                        <a:buFont typeface="Arial"/>
                        <a:buChar char="●"/>
                        <a:tabLst>
                          <a:tab pos="444500" algn="l"/>
                          <a:tab pos="445134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branch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-d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655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mabranche</a:t>
                      </a:r>
                      <a:r>
                        <a:rPr sz="2400" spc="-89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(erreur si pas mergé)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754">
                <a:tc>
                  <a:txBody>
                    <a:bodyPr/>
                    <a:lstStyle/>
                    <a:p>
                      <a:pPr marL="444500" indent="-413384">
                        <a:lnSpc>
                          <a:spcPts val="2845"/>
                        </a:lnSpc>
                        <a:buFont typeface="Arial"/>
                        <a:buChar char="●"/>
                        <a:tabLst>
                          <a:tab pos="444500" algn="l"/>
                          <a:tab pos="445134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branch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-D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845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mabranche</a:t>
                      </a:r>
                      <a:r>
                        <a:rPr sz="2400" spc="-8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(forcé)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3377" y="2749422"/>
            <a:ext cx="8143240" cy="221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Suppression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25450" marR="50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Supprime la </a:t>
            </a:r>
            <a:r>
              <a:rPr sz="2400" dirty="0">
                <a:latin typeface="Arial"/>
                <a:cs typeface="Arial"/>
              </a:rPr>
              <a:t>référence, </a:t>
            </a:r>
            <a:r>
              <a:rPr sz="2400" spc="-5" dirty="0">
                <a:latin typeface="Arial"/>
                <a:cs typeface="Arial"/>
              </a:rPr>
              <a:t>pas les </a:t>
            </a:r>
            <a:r>
              <a:rPr sz="2400" i="1" spc="-1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(on peut toujours  récupérer via </a:t>
            </a:r>
            <a:r>
              <a:rPr sz="2400" spc="-5" dirty="0">
                <a:latin typeface="Courier New"/>
                <a:cs typeface="Courier New"/>
              </a:rPr>
              <a:t>reflog </a:t>
            </a:r>
            <a:r>
              <a:rPr sz="2400" spc="-5" dirty="0">
                <a:latin typeface="Arial"/>
                <a:cs typeface="Arial"/>
              </a:rPr>
              <a:t>en </a:t>
            </a:r>
            <a:r>
              <a:rPr sz="2400" dirty="0">
                <a:latin typeface="Arial"/>
                <a:cs typeface="Arial"/>
              </a:rPr>
              <a:t>cas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d'erreur)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69261"/>
            <a:ext cx="8220075" cy="26816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80"/>
              </a:spcBef>
            </a:pPr>
            <a:r>
              <a:rPr sz="3000" b="1" spc="-5" dirty="0">
                <a:latin typeface="Arial"/>
                <a:cs typeface="Arial"/>
              </a:rPr>
              <a:t>Ancêtres et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Références</a:t>
            </a:r>
            <a:endParaRPr sz="3000">
              <a:latin typeface="Arial"/>
              <a:cs typeface="Arial"/>
            </a:endParaRPr>
          </a:p>
          <a:p>
            <a:pPr marL="425450" marR="737235" indent="-413384">
              <a:lnSpc>
                <a:spcPct val="114999"/>
              </a:lnSpc>
              <a:spcBef>
                <a:spcPts val="43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Les branches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des références </a:t>
            </a:r>
            <a:r>
              <a:rPr sz="2400" dirty="0">
                <a:latin typeface="Arial"/>
                <a:cs typeface="Arial"/>
              </a:rPr>
              <a:t>vers </a:t>
            </a:r>
            <a:r>
              <a:rPr sz="2400" spc="-5" dirty="0">
                <a:latin typeface="Arial"/>
                <a:cs typeface="Arial"/>
              </a:rPr>
              <a:t>le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du  </a:t>
            </a:r>
            <a:r>
              <a:rPr sz="2400" dirty="0">
                <a:latin typeface="Arial"/>
                <a:cs typeface="Arial"/>
              </a:rPr>
              <a:t>sommet de la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branche,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latin typeface="Arial"/>
                <a:cs typeface="Arial"/>
              </a:rPr>
              <a:t>on peut donc utiliser les </a:t>
            </a:r>
            <a:r>
              <a:rPr sz="2400" dirty="0">
                <a:latin typeface="Arial"/>
                <a:cs typeface="Arial"/>
              </a:rPr>
              <a:t>notations </a:t>
            </a:r>
            <a:r>
              <a:rPr sz="2400" spc="-5" dirty="0">
                <a:latin typeface="Arial"/>
                <a:cs typeface="Arial"/>
              </a:rPr>
              <a:t>^ ou </a:t>
            </a:r>
            <a:r>
              <a:rPr sz="2400" dirty="0">
                <a:latin typeface="Arial"/>
                <a:cs typeface="Arial"/>
              </a:rPr>
              <a:t>~ </a:t>
            </a:r>
            <a:r>
              <a:rPr sz="2400" spc="-5" dirty="0">
                <a:latin typeface="Arial"/>
                <a:cs typeface="Arial"/>
              </a:rPr>
              <a:t>sur la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280"/>
              </a:spcBef>
              <a:buFont typeface="Arial"/>
              <a:buChar char="○"/>
              <a:tabLst>
                <a:tab pos="882650" algn="l"/>
                <a:tab pos="883285" algn="l"/>
              </a:tabLst>
            </a:pPr>
            <a:r>
              <a:rPr sz="2000" spc="-5" dirty="0">
                <a:latin typeface="Courier New"/>
                <a:cs typeface="Courier New"/>
              </a:rPr>
              <a:t>branche1^^</a:t>
            </a:r>
            <a:r>
              <a:rPr sz="2000" spc="-102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: le </a:t>
            </a:r>
            <a:r>
              <a:rPr sz="2000" spc="-5" dirty="0">
                <a:latin typeface="Arial"/>
                <a:cs typeface="Arial"/>
              </a:rPr>
              <a:t>grand-père </a:t>
            </a:r>
            <a:r>
              <a:rPr sz="2000" dirty="0">
                <a:latin typeface="Arial"/>
                <a:cs typeface="Arial"/>
              </a:rPr>
              <a:t>du commit au sommet de </a:t>
            </a:r>
            <a:r>
              <a:rPr sz="2000" spc="-5" dirty="0">
                <a:latin typeface="Arial"/>
                <a:cs typeface="Arial"/>
              </a:rPr>
              <a:t>branche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530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on peut aussi le faire sur un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682" y="2643632"/>
            <a:ext cx="2800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Chec</a:t>
            </a:r>
            <a:r>
              <a:rPr sz="4800" spc="-20" dirty="0"/>
              <a:t>k</a:t>
            </a:r>
            <a:r>
              <a:rPr sz="4800" dirty="0"/>
              <a:t>out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545969"/>
            <a:ext cx="814641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15100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La commande </a:t>
            </a:r>
            <a:r>
              <a:rPr sz="2400" spc="-10" dirty="0">
                <a:latin typeface="Courier New"/>
                <a:cs typeface="Courier New"/>
              </a:rPr>
              <a:t>checkout </a:t>
            </a:r>
            <a:r>
              <a:rPr sz="2400" spc="-5" dirty="0">
                <a:latin typeface="Arial"/>
                <a:cs typeface="Arial"/>
              </a:rPr>
              <a:t>permet de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déplacer HEAD </a:t>
            </a:r>
            <a:r>
              <a:rPr sz="2400" spc="-5" dirty="0">
                <a:latin typeface="Arial"/>
                <a:cs typeface="Arial"/>
              </a:rPr>
              <a:t>sur  une </a:t>
            </a:r>
            <a:r>
              <a:rPr sz="2400" dirty="0">
                <a:latin typeface="Arial"/>
                <a:cs typeface="Arial"/>
              </a:rPr>
              <a:t>autre 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référence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(branche, </a:t>
            </a:r>
            <a:r>
              <a:rPr sz="2400" i="1" dirty="0">
                <a:latin typeface="Arial"/>
                <a:cs typeface="Arial"/>
              </a:rPr>
              <a:t>tag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commit</a:t>
            </a:r>
            <a:r>
              <a:rPr sz="2400" spc="-10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checkout &lt;ref&gt;</a:t>
            </a:r>
            <a:r>
              <a:rPr sz="2400" spc="-93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65"/>
              </a:spcBef>
            </a:pPr>
            <a:r>
              <a:rPr sz="2400" i="1" dirty="0">
                <a:latin typeface="Arial"/>
                <a:cs typeface="Arial"/>
              </a:rPr>
              <a:t>checkoute </a:t>
            </a:r>
            <a:r>
              <a:rPr sz="2400" spc="-5" dirty="0">
                <a:latin typeface="Arial"/>
                <a:cs typeface="Arial"/>
              </a:rPr>
              <a:t>une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référence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5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checkout -b </a:t>
            </a:r>
            <a:r>
              <a:rPr sz="2400" spc="-10" dirty="0">
                <a:latin typeface="Courier New"/>
                <a:cs typeface="Courier New"/>
              </a:rPr>
              <a:t>&lt;branch&gt;</a:t>
            </a:r>
            <a:r>
              <a:rPr sz="2400" spc="-102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crée une branche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checkoute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219758"/>
            <a:ext cx="5521325" cy="11671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0"/>
              </a:spcBef>
            </a:pPr>
            <a:r>
              <a:rPr sz="3000" b="1" spc="-5" dirty="0"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Situation initiale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10" dirty="0">
                <a:solidFill>
                  <a:srgbClr val="FF9900"/>
                </a:solidFill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sur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branche1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3131820"/>
            <a:ext cx="6047232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840105"/>
            <a:ext cx="7301865" cy="15119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80"/>
              </a:spcBef>
            </a:pPr>
            <a:r>
              <a:rPr sz="3000" b="1" spc="-5" dirty="0"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  <a:p>
            <a:pPr marL="425450" marR="5080" indent="-413384">
              <a:lnSpc>
                <a:spcPct val="113799"/>
              </a:lnSpc>
              <a:spcBef>
                <a:spcPts val="4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repasser sur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avec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checkout  master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77" y="5420055"/>
            <a:ext cx="8451215" cy="8585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a juste pointé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vers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plutôt que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branche1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b="1" dirty="0">
                <a:latin typeface="Arial"/>
                <a:cs typeface="Arial"/>
              </a:rPr>
              <a:t>Checkout déplace </a:t>
            </a:r>
            <a:r>
              <a:rPr sz="2400" b="1" spc="-5" dirty="0">
                <a:latin typeface="Arial"/>
                <a:cs typeface="Arial"/>
              </a:rPr>
              <a:t>HEAD (et met à </a:t>
            </a:r>
            <a:r>
              <a:rPr sz="2400" b="1" dirty="0">
                <a:latin typeface="Arial"/>
                <a:cs typeface="Arial"/>
              </a:rPr>
              <a:t>jour la </a:t>
            </a:r>
            <a:r>
              <a:rPr sz="2400" b="1" i="1" spc="-5" dirty="0">
                <a:latin typeface="Arial"/>
                <a:cs typeface="Arial"/>
              </a:rPr>
              <a:t>working</a:t>
            </a:r>
            <a:r>
              <a:rPr sz="2400" b="1" i="1" spc="-26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copy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3" y="2642616"/>
            <a:ext cx="5407152" cy="231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214721"/>
            <a:ext cx="7725409" cy="26517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05"/>
              </a:spcBef>
            </a:pPr>
            <a:r>
              <a:rPr sz="3000" b="1" spc="-5" dirty="0">
                <a:latin typeface="Arial"/>
                <a:cs typeface="Arial"/>
              </a:rPr>
              <a:t>Detached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HEAD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9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aussi faire un </a:t>
            </a:r>
            <a:r>
              <a:rPr sz="2400" spc="-10" dirty="0">
                <a:latin typeface="Courier New"/>
                <a:cs typeface="Courier New"/>
              </a:rPr>
              <a:t>checkout </a:t>
            </a:r>
            <a:r>
              <a:rPr sz="2400" spc="-5" dirty="0">
                <a:latin typeface="Arial"/>
                <a:cs typeface="Arial"/>
              </a:rPr>
              <a:t>sur un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Arial"/>
                <a:cs typeface="Arial"/>
              </a:rPr>
              <a:t>(ou un </a:t>
            </a:r>
            <a:r>
              <a:rPr sz="2400" i="1" dirty="0">
                <a:latin typeface="Arial"/>
                <a:cs typeface="Arial"/>
              </a:rPr>
              <a:t>tag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220"/>
              </a:spcBef>
              <a:buFont typeface="Arial"/>
              <a:buChar char="○"/>
              <a:tabLst>
                <a:tab pos="882650" algn="l"/>
                <a:tab pos="883285" algn="l"/>
              </a:tabLst>
            </a:pPr>
            <a:r>
              <a:rPr sz="2000" spc="-5" dirty="0">
                <a:latin typeface="Courier New"/>
                <a:cs typeface="Courier New"/>
              </a:rPr>
              <a:t>git </a:t>
            </a:r>
            <a:r>
              <a:rPr sz="2000" spc="-10" dirty="0">
                <a:latin typeface="Courier New"/>
                <a:cs typeface="Courier New"/>
              </a:rPr>
              <a:t>checkout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&lt;id_du_commit&gt;</a:t>
            </a:r>
            <a:endParaRPr sz="2000">
              <a:latin typeface="Courier New"/>
              <a:cs typeface="Courier New"/>
            </a:endParaRPr>
          </a:p>
          <a:p>
            <a:pPr marL="882650" marR="5080" lvl="1" indent="-382905">
              <a:lnSpc>
                <a:spcPct val="122000"/>
              </a:lnSpc>
              <a:spcBef>
                <a:spcPts val="110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parle de </a:t>
            </a:r>
            <a:r>
              <a:rPr sz="2000" spc="-10" dirty="0">
                <a:latin typeface="Arial"/>
                <a:cs typeface="Arial"/>
              </a:rPr>
              <a:t>“detached </a:t>
            </a:r>
            <a:r>
              <a:rPr sz="2000" spc="-5" dirty="0">
                <a:latin typeface="Arial"/>
                <a:cs typeface="Arial"/>
              </a:rPr>
              <a:t>HEAD” </a:t>
            </a:r>
            <a:r>
              <a:rPr sz="2000" dirty="0">
                <a:latin typeface="Arial"/>
                <a:cs typeface="Arial"/>
              </a:rPr>
              <a:t>car la </a:t>
            </a:r>
            <a:r>
              <a:rPr sz="2000" dirty="0">
                <a:solidFill>
                  <a:srgbClr val="FF9900"/>
                </a:solidFill>
                <a:latin typeface="Arial"/>
                <a:cs typeface="Arial"/>
              </a:rPr>
              <a:t>HEAD </a:t>
            </a:r>
            <a:r>
              <a:rPr sz="2000" spc="-5" dirty="0">
                <a:latin typeface="Arial"/>
                <a:cs typeface="Arial"/>
              </a:rPr>
              <a:t>n’est pas </a:t>
            </a:r>
            <a:r>
              <a:rPr sz="2000" dirty="0">
                <a:latin typeface="Arial"/>
                <a:cs typeface="Arial"/>
              </a:rPr>
              <a:t>sur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une  </a:t>
            </a:r>
            <a:r>
              <a:rPr sz="2000" spc="-5" dirty="0">
                <a:latin typeface="Arial"/>
                <a:cs typeface="Arial"/>
              </a:rPr>
              <a:t>branche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4767" y="3951732"/>
            <a:ext cx="4474463" cy="249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297823"/>
            <a:ext cx="7699375" cy="15157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75"/>
              </a:spcBef>
            </a:pPr>
            <a:r>
              <a:rPr sz="3000" b="1" spc="-5" dirty="0">
                <a:latin typeface="Arial"/>
                <a:cs typeface="Arial"/>
              </a:rPr>
              <a:t>Création </a:t>
            </a:r>
            <a:r>
              <a:rPr sz="3000" b="1" dirty="0">
                <a:latin typeface="Arial"/>
                <a:cs typeface="Arial"/>
              </a:rPr>
              <a:t>de </a:t>
            </a:r>
            <a:r>
              <a:rPr sz="3000" b="1" spc="-15" dirty="0">
                <a:latin typeface="Arial"/>
                <a:cs typeface="Arial"/>
              </a:rPr>
              <a:t>branche </a:t>
            </a:r>
            <a:r>
              <a:rPr sz="3000" b="1" spc="-5" dirty="0">
                <a:latin typeface="Arial"/>
                <a:cs typeface="Arial"/>
              </a:rPr>
              <a:t>à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posteriori</a:t>
            </a:r>
            <a:endParaRPr sz="3000">
              <a:latin typeface="Arial"/>
              <a:cs typeface="Arial"/>
            </a:endParaRPr>
          </a:p>
          <a:p>
            <a:pPr marL="412750" indent="-412750">
              <a:lnSpc>
                <a:spcPct val="100000"/>
              </a:lnSpc>
              <a:spcBef>
                <a:spcPts val="865"/>
              </a:spcBef>
              <a:buChar char="●"/>
              <a:tabLst>
                <a:tab pos="412750" algn="l"/>
                <a:tab pos="426084" algn="l"/>
              </a:tabLst>
            </a:pPr>
            <a:r>
              <a:rPr sz="2400" spc="-15" dirty="0">
                <a:latin typeface="Arial"/>
                <a:cs typeface="Arial"/>
              </a:rPr>
              <a:t>Avec </a:t>
            </a:r>
            <a:r>
              <a:rPr sz="2400" dirty="0">
                <a:latin typeface="Arial"/>
                <a:cs typeface="Arial"/>
              </a:rPr>
              <a:t>une </a:t>
            </a:r>
            <a:r>
              <a:rPr sz="2400" i="1" spc="-5" dirty="0">
                <a:latin typeface="Arial"/>
                <a:cs typeface="Arial"/>
              </a:rPr>
              <a:t>detached </a:t>
            </a:r>
            <a:r>
              <a:rPr sz="2400" spc="-5" dirty="0">
                <a:latin typeface="Arial"/>
                <a:cs typeface="Arial"/>
              </a:rPr>
              <a:t>HEAD,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</a:t>
            </a:r>
            <a:r>
              <a:rPr sz="2400" dirty="0">
                <a:latin typeface="Arial"/>
                <a:cs typeface="Arial"/>
              </a:rPr>
              <a:t>créer </a:t>
            </a:r>
            <a:r>
              <a:rPr sz="2400" spc="-5" dirty="0">
                <a:latin typeface="Arial"/>
                <a:cs typeface="Arial"/>
              </a:rPr>
              <a:t>une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R="16510" algn="ctr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"/>
                <a:cs typeface="Arial"/>
              </a:rPr>
              <a:t>“après coup” sur </a:t>
            </a:r>
            <a:r>
              <a:rPr sz="2400" spc="-5" dirty="0">
                <a:latin typeface="Arial"/>
                <a:cs typeface="Arial"/>
              </a:rPr>
              <a:t>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1 (git branch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8072" y="3345179"/>
            <a:ext cx="6467856" cy="295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741783"/>
            <a:ext cx="8509000" cy="416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marR="1026794" indent="-413384">
              <a:lnSpc>
                <a:spcPct val="114999"/>
              </a:lnSpc>
              <a:spcBef>
                <a:spcPts val="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Les branches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des références </a:t>
            </a:r>
            <a:r>
              <a:rPr sz="2400" dirty="0">
                <a:latin typeface="Arial"/>
                <a:cs typeface="Arial"/>
              </a:rPr>
              <a:t>vers </a:t>
            </a:r>
            <a:r>
              <a:rPr sz="2400" spc="-5" dirty="0">
                <a:latin typeface="Arial"/>
                <a:cs typeface="Arial"/>
              </a:rPr>
              <a:t>le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du  </a:t>
            </a:r>
            <a:r>
              <a:rPr sz="2400" dirty="0">
                <a:latin typeface="Arial"/>
                <a:cs typeface="Arial"/>
              </a:rPr>
              <a:t>sommet de la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branche.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donc utiliser les </a:t>
            </a:r>
            <a:r>
              <a:rPr sz="2400" dirty="0">
                <a:latin typeface="Arial"/>
                <a:cs typeface="Arial"/>
              </a:rPr>
              <a:t>notations </a:t>
            </a:r>
            <a:r>
              <a:rPr sz="2400" spc="-5" dirty="0">
                <a:latin typeface="Arial"/>
                <a:cs typeface="Arial"/>
              </a:rPr>
              <a:t>^ ou </a:t>
            </a:r>
            <a:r>
              <a:rPr sz="2400" dirty="0">
                <a:latin typeface="Arial"/>
                <a:cs typeface="Arial"/>
              </a:rPr>
              <a:t>~ </a:t>
            </a:r>
            <a:r>
              <a:rPr sz="2400" spc="-5" dirty="0">
                <a:latin typeface="Arial"/>
                <a:cs typeface="Arial"/>
              </a:rPr>
              <a:t>pour un </a:t>
            </a:r>
            <a:r>
              <a:rPr sz="2400" i="1" spc="-5" dirty="0">
                <a:latin typeface="Arial"/>
                <a:cs typeface="Arial"/>
              </a:rPr>
              <a:t>checkout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680"/>
              </a:spcBef>
              <a:buFont typeface="Arial"/>
              <a:buChar char="○"/>
              <a:tabLst>
                <a:tab pos="882650" algn="l"/>
                <a:tab pos="883285" algn="l"/>
              </a:tabLst>
            </a:pPr>
            <a:r>
              <a:rPr sz="2000" spc="-5" dirty="0">
                <a:latin typeface="Courier New"/>
                <a:cs typeface="Courier New"/>
              </a:rPr>
              <a:t>checkout branche1^^</a:t>
            </a:r>
            <a:r>
              <a:rPr sz="2000" spc="-9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: on </a:t>
            </a:r>
            <a:r>
              <a:rPr sz="2000" i="1" dirty="0">
                <a:latin typeface="Arial"/>
                <a:cs typeface="Arial"/>
              </a:rPr>
              <a:t>checkoute </a:t>
            </a:r>
            <a:r>
              <a:rPr sz="2000" dirty="0">
                <a:latin typeface="Arial"/>
                <a:cs typeface="Arial"/>
              </a:rPr>
              <a:t>le </a:t>
            </a:r>
            <a:r>
              <a:rPr sz="2000" spc="-5" dirty="0">
                <a:latin typeface="Arial"/>
                <a:cs typeface="Arial"/>
              </a:rPr>
              <a:t>grand-père </a:t>
            </a:r>
            <a:r>
              <a:rPr sz="2000" dirty="0">
                <a:latin typeface="Arial"/>
                <a:cs typeface="Arial"/>
              </a:rPr>
              <a:t>du </a:t>
            </a:r>
            <a:r>
              <a:rPr sz="2000" i="1" spc="-5" dirty="0">
                <a:latin typeface="Arial"/>
                <a:cs typeface="Arial"/>
              </a:rPr>
              <a:t>commit</a:t>
            </a:r>
            <a:endParaRPr sz="20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635"/>
              </a:spcBef>
            </a:pPr>
            <a:r>
              <a:rPr sz="2000" dirty="0">
                <a:latin typeface="Arial"/>
                <a:cs typeface="Arial"/>
              </a:rPr>
              <a:t>au sommet de </a:t>
            </a:r>
            <a:r>
              <a:rPr sz="2000" spc="-5" dirty="0">
                <a:latin typeface="Arial"/>
                <a:cs typeface="Arial"/>
              </a:rPr>
              <a:t>branche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detached</a:t>
            </a:r>
            <a:r>
              <a:rPr sz="2000" i="1" spc="-2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head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Impossible </a:t>
            </a:r>
            <a:r>
              <a:rPr sz="2400" spc="-5" dirty="0">
                <a:latin typeface="Arial"/>
                <a:cs typeface="Arial"/>
              </a:rPr>
              <a:t>de faire un </a:t>
            </a:r>
            <a:r>
              <a:rPr sz="2400" i="1" spc="-5" dirty="0">
                <a:latin typeface="Arial"/>
                <a:cs typeface="Arial"/>
              </a:rPr>
              <a:t>checkout </a:t>
            </a:r>
            <a:r>
              <a:rPr sz="2400" spc="-5" dirty="0">
                <a:latin typeface="Arial"/>
                <a:cs typeface="Arial"/>
              </a:rPr>
              <a:t>si on a des fichiers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commités </a:t>
            </a:r>
            <a:r>
              <a:rPr sz="2400" spc="-5" dirty="0">
                <a:latin typeface="Arial"/>
                <a:cs typeface="Arial"/>
              </a:rPr>
              <a:t>modifiés, il faut faire un </a:t>
            </a:r>
            <a:r>
              <a:rPr sz="2400" spc="-5" dirty="0">
                <a:latin typeface="Courier New"/>
                <a:cs typeface="Courier New"/>
              </a:rPr>
              <a:t>commit </a:t>
            </a:r>
            <a:r>
              <a:rPr sz="2400" spc="-5" dirty="0">
                <a:latin typeface="Arial"/>
                <a:cs typeface="Arial"/>
              </a:rPr>
              <a:t>ou un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reset</a:t>
            </a:r>
            <a:endParaRPr sz="24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Arial"/>
                <a:cs typeface="Arial"/>
              </a:rPr>
              <a:t>(ou un </a:t>
            </a:r>
            <a:r>
              <a:rPr sz="2400" dirty="0">
                <a:latin typeface="Arial"/>
                <a:cs typeface="Arial"/>
              </a:rPr>
              <a:t>stash </a:t>
            </a:r>
            <a:r>
              <a:rPr sz="2400" spc="-5" dirty="0">
                <a:latin typeface="Arial"/>
                <a:cs typeface="Arial"/>
              </a:rPr>
              <a:t>comme on le verra plus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tard)</a:t>
            </a:r>
            <a:endParaRPr sz="2400">
              <a:latin typeface="Arial"/>
              <a:cs typeface="Arial"/>
            </a:endParaRPr>
          </a:p>
          <a:p>
            <a:pPr marL="425450" marR="307340" indent="-413384">
              <a:lnSpc>
                <a:spcPct val="1145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Les nouveaux fichiers </a:t>
            </a:r>
            <a:r>
              <a:rPr sz="2400" dirty="0">
                <a:latin typeface="Arial"/>
                <a:cs typeface="Arial"/>
              </a:rPr>
              <a:t>restent </a:t>
            </a:r>
            <a:r>
              <a:rPr sz="2400" spc="-5" dirty="0">
                <a:latin typeface="Arial"/>
                <a:cs typeface="Arial"/>
              </a:rPr>
              <a:t>dans la </a:t>
            </a:r>
            <a:r>
              <a:rPr sz="2400" i="1" spc="-5" dirty="0">
                <a:latin typeface="Arial"/>
                <a:cs typeface="Arial"/>
              </a:rPr>
              <a:t>working copy </a:t>
            </a:r>
            <a:r>
              <a:rPr sz="2400" spc="-5" dirty="0">
                <a:latin typeface="Arial"/>
                <a:cs typeface="Arial"/>
              </a:rPr>
              <a:t>(ils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  sont pas perdus suite au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checkout</a:t>
            </a:r>
            <a:r>
              <a:rPr sz="2400" spc="-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354" y="2643632"/>
            <a:ext cx="168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Reset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6" y="304546"/>
            <a:ext cx="34310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</a:t>
            </a:r>
            <a:r>
              <a:rPr spc="-204" dirty="0"/>
              <a:t> </a:t>
            </a:r>
            <a:r>
              <a:rPr lang="fr-FR" spc="-204" dirty="0" smtClean="0"/>
              <a:t>1 :  </a:t>
            </a:r>
            <a:r>
              <a:rPr dirty="0" smtClean="0"/>
              <a:t>commits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1594" y="3041142"/>
            <a:ext cx="7425055" cy="169163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Modifier le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Observer </a:t>
            </a:r>
            <a:r>
              <a:rPr sz="2400" spc="-5" dirty="0">
                <a:latin typeface="Arial"/>
                <a:cs typeface="Arial"/>
              </a:rPr>
              <a:t>l’historique </a:t>
            </a:r>
            <a:r>
              <a:rPr sz="2400" dirty="0">
                <a:latin typeface="Arial"/>
                <a:cs typeface="Arial"/>
              </a:rPr>
              <a:t>(on </a:t>
            </a:r>
            <a:r>
              <a:rPr sz="2400" spc="-5" dirty="0">
                <a:latin typeface="Arial"/>
                <a:cs typeface="Arial"/>
              </a:rPr>
              <a:t>doit voir les deux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commits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062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02922"/>
            <a:ext cx="8321040" cy="287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 marR="5080" indent="-413384">
              <a:lnSpc>
                <a:spcPct val="114999"/>
              </a:lnSpc>
              <a:spcBef>
                <a:spcPts val="1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de </a:t>
            </a:r>
            <a:r>
              <a:rPr sz="2400" spc="-5" dirty="0">
                <a:latin typeface="Arial"/>
                <a:cs typeface="Arial"/>
              </a:rPr>
              <a:t>déplacer </a:t>
            </a:r>
            <a:r>
              <a:rPr sz="2400" dirty="0"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sommet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d’une branche </a:t>
            </a:r>
            <a:r>
              <a:rPr sz="2400" dirty="0">
                <a:latin typeface="Arial"/>
                <a:cs typeface="Arial"/>
              </a:rPr>
              <a:t>sur un 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20" dirty="0">
                <a:latin typeface="Arial"/>
                <a:cs typeface="Arial"/>
              </a:rPr>
              <a:t>particulier, </a:t>
            </a:r>
            <a:r>
              <a:rPr sz="2400" spc="-5" dirty="0">
                <a:latin typeface="Arial"/>
                <a:cs typeface="Arial"/>
              </a:rPr>
              <a:t>en resettant éventuellement </a:t>
            </a:r>
            <a:r>
              <a:rPr sz="2400" spc="-10" dirty="0">
                <a:latin typeface="Arial"/>
                <a:cs typeface="Arial"/>
              </a:rPr>
              <a:t>l’index </a:t>
            </a:r>
            <a:r>
              <a:rPr sz="2400" spc="-5" dirty="0">
                <a:latin typeface="Arial"/>
                <a:cs typeface="Arial"/>
              </a:rPr>
              <a:t>et </a:t>
            </a:r>
            <a:r>
              <a:rPr sz="2400" spc="-10" dirty="0">
                <a:latin typeface="Arial"/>
                <a:cs typeface="Arial"/>
              </a:rPr>
              <a:t>la  </a:t>
            </a:r>
            <a:r>
              <a:rPr sz="2400" i="1" spc="-5" dirty="0">
                <a:latin typeface="Arial"/>
                <a:cs typeface="Arial"/>
              </a:rPr>
              <a:t>working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utilisations principales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415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annuler les </a:t>
            </a:r>
            <a:r>
              <a:rPr sz="2000" spc="-5" dirty="0">
                <a:latin typeface="Arial"/>
                <a:cs typeface="Arial"/>
              </a:rPr>
              <a:t>modifications </a:t>
            </a:r>
            <a:r>
              <a:rPr sz="2000" dirty="0">
                <a:latin typeface="Arial"/>
                <a:cs typeface="Arial"/>
              </a:rPr>
              <a:t>en cours sur la </a:t>
            </a:r>
            <a:r>
              <a:rPr sz="2000" i="1" dirty="0">
                <a:latin typeface="Arial"/>
                <a:cs typeface="Arial"/>
              </a:rPr>
              <a:t>working</a:t>
            </a:r>
            <a:r>
              <a:rPr sz="2000" i="1" spc="-2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795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faire </a:t>
            </a:r>
            <a:r>
              <a:rPr sz="2000" spc="-5" dirty="0">
                <a:latin typeface="Arial"/>
                <a:cs typeface="Arial"/>
              </a:rPr>
              <a:t>“reculer” une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branche</a:t>
            </a:r>
            <a:endParaRPr sz="20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→ annuler un ou </a:t>
            </a:r>
            <a:r>
              <a:rPr sz="2000" spc="-5" dirty="0">
                <a:latin typeface="Arial"/>
                <a:cs typeface="Arial"/>
              </a:rPr>
              <a:t>plusieurs derniers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commits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062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387594"/>
            <a:ext cx="8411210" cy="48634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905"/>
              </a:spcBef>
              <a:buSzPct val="109090"/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200" spc="-5" dirty="0">
                <a:latin typeface="Courier New"/>
                <a:cs typeface="Courier New"/>
              </a:rPr>
              <a:t>git reset [mode] [commit]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: </a:t>
            </a:r>
            <a:r>
              <a:rPr sz="2200" i="1" spc="-5" dirty="0">
                <a:latin typeface="Arial"/>
                <a:cs typeface="Arial"/>
              </a:rPr>
              <a:t>resette </a:t>
            </a:r>
            <a:r>
              <a:rPr sz="2200" spc="-5" dirty="0">
                <a:latin typeface="Arial"/>
                <a:cs typeface="Arial"/>
              </a:rPr>
              <a:t>la branche courante</a:t>
            </a:r>
            <a:endParaRPr sz="2200">
              <a:latin typeface="Arial"/>
              <a:cs typeface="Arial"/>
            </a:endParaRPr>
          </a:p>
          <a:p>
            <a:pPr marL="882650" lvl="1" indent="-367665">
              <a:lnSpc>
                <a:spcPct val="100000"/>
              </a:lnSpc>
              <a:spcBef>
                <a:spcPts val="665"/>
              </a:spcBef>
              <a:buChar char="○"/>
              <a:tabLst>
                <a:tab pos="882650" algn="l"/>
                <a:tab pos="883285" algn="l"/>
              </a:tabLst>
            </a:pPr>
            <a:r>
              <a:rPr sz="1800" spc="-5" dirty="0">
                <a:latin typeface="Arial"/>
                <a:cs typeface="Arial"/>
              </a:rPr>
              <a:t>commit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39850" lvl="2" indent="-367665">
              <a:lnSpc>
                <a:spcPct val="100000"/>
              </a:lnSpc>
              <a:spcBef>
                <a:spcPts val="300"/>
              </a:spcBef>
              <a:buChar char="■"/>
              <a:tabLst>
                <a:tab pos="1339850" algn="l"/>
                <a:tab pos="1340485" algn="l"/>
              </a:tabLst>
            </a:pPr>
            <a:r>
              <a:rPr sz="1800" dirty="0">
                <a:latin typeface="Arial"/>
                <a:cs typeface="Arial"/>
              </a:rPr>
              <a:t>id </a:t>
            </a:r>
            <a:r>
              <a:rPr sz="1800" spc="-5" dirty="0">
                <a:latin typeface="Arial"/>
                <a:cs typeface="Arial"/>
              </a:rPr>
              <a:t>du commit sur </a:t>
            </a:r>
            <a:r>
              <a:rPr sz="1800" spc="-10" dirty="0">
                <a:latin typeface="Arial"/>
                <a:cs typeface="Arial"/>
              </a:rPr>
              <a:t>lequel </a:t>
            </a:r>
            <a:r>
              <a:rPr sz="1800" spc="-5" dirty="0">
                <a:latin typeface="Arial"/>
                <a:cs typeface="Arial"/>
              </a:rPr>
              <a:t>on veut </a:t>
            </a:r>
            <a:r>
              <a:rPr sz="1800" spc="-10" dirty="0">
                <a:latin typeface="Arial"/>
                <a:cs typeface="Arial"/>
              </a:rPr>
              <a:t>positionner </a:t>
            </a:r>
            <a:r>
              <a:rPr sz="1800" dirty="0">
                <a:latin typeface="Arial"/>
                <a:cs typeface="Arial"/>
              </a:rPr>
              <a:t>le </a:t>
            </a:r>
            <a:r>
              <a:rPr sz="1800" spc="-5" dirty="0">
                <a:latin typeface="Arial"/>
                <a:cs typeface="Arial"/>
              </a:rPr>
              <a:t>sommet de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branche</a:t>
            </a:r>
            <a:endParaRPr sz="1800">
              <a:latin typeface="Arial"/>
              <a:cs typeface="Arial"/>
            </a:endParaRPr>
          </a:p>
          <a:p>
            <a:pPr marL="1339850" lvl="2" indent="-367665">
              <a:lnSpc>
                <a:spcPct val="100000"/>
              </a:lnSpc>
              <a:spcBef>
                <a:spcPts val="300"/>
              </a:spcBef>
              <a:buChar char="■"/>
              <a:tabLst>
                <a:tab pos="1339850" algn="l"/>
                <a:tab pos="1340485" algn="l"/>
              </a:tabLst>
            </a:pPr>
            <a:r>
              <a:rPr sz="1800" spc="-5" dirty="0">
                <a:latin typeface="Arial"/>
                <a:cs typeface="Arial"/>
              </a:rPr>
              <a:t>si vide, on laisse la branche où elle </a:t>
            </a:r>
            <a:r>
              <a:rPr sz="1800" dirty="0">
                <a:latin typeface="Arial"/>
                <a:cs typeface="Arial"/>
              </a:rPr>
              <a:t>est </a:t>
            </a:r>
            <a:r>
              <a:rPr sz="1800" spc="-5" dirty="0">
                <a:latin typeface="Arial"/>
                <a:cs typeface="Arial"/>
              </a:rPr>
              <a:t>(utile pour </a:t>
            </a:r>
            <a:r>
              <a:rPr sz="1800" i="1" spc="-5" dirty="0">
                <a:latin typeface="Arial"/>
                <a:cs typeface="Arial"/>
              </a:rPr>
              <a:t>resetter </a:t>
            </a:r>
            <a:r>
              <a:rPr sz="1800" spc="-10" dirty="0">
                <a:latin typeface="Arial"/>
                <a:cs typeface="Arial"/>
              </a:rPr>
              <a:t>l’index 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  <a:p>
            <a:pPr marL="1339850">
              <a:lnSpc>
                <a:spcPct val="100000"/>
              </a:lnSpc>
              <a:spcBef>
                <a:spcPts val="300"/>
              </a:spcBef>
            </a:pPr>
            <a:r>
              <a:rPr sz="1800" i="1" spc="-5" dirty="0">
                <a:latin typeface="Arial"/>
                <a:cs typeface="Arial"/>
              </a:rPr>
              <a:t>working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copy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82650" lvl="1" indent="-367665">
              <a:lnSpc>
                <a:spcPct val="100000"/>
              </a:lnSpc>
              <a:spcBef>
                <a:spcPts val="300"/>
              </a:spcBef>
              <a:buChar char="○"/>
              <a:tabLst>
                <a:tab pos="882650" algn="l"/>
                <a:tab pos="883285" algn="l"/>
              </a:tabLst>
            </a:pPr>
            <a:r>
              <a:rPr sz="1800" spc="-5" dirty="0">
                <a:latin typeface="Arial"/>
                <a:cs typeface="Arial"/>
              </a:rPr>
              <a:t>mode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39850" lvl="2" indent="-367665">
              <a:lnSpc>
                <a:spcPct val="100000"/>
              </a:lnSpc>
              <a:spcBef>
                <a:spcPts val="170"/>
              </a:spcBef>
              <a:buFont typeface="Arial"/>
              <a:buChar char="■"/>
              <a:tabLst>
                <a:tab pos="1339850" algn="l"/>
                <a:tab pos="1340485" algn="l"/>
              </a:tabLst>
            </a:pPr>
            <a:r>
              <a:rPr sz="1800" spc="-10" dirty="0">
                <a:latin typeface="Courier New"/>
                <a:cs typeface="Courier New"/>
              </a:rPr>
              <a:t>--soft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ne touche ni à </a:t>
            </a:r>
            <a:r>
              <a:rPr sz="1800" spc="-10" dirty="0">
                <a:latin typeface="Arial"/>
                <a:cs typeface="Arial"/>
              </a:rPr>
              <a:t>l’index, </a:t>
            </a:r>
            <a:r>
              <a:rPr sz="1800" spc="-5" dirty="0">
                <a:latin typeface="Arial"/>
                <a:cs typeface="Arial"/>
              </a:rPr>
              <a:t>ni à la </a:t>
            </a:r>
            <a:r>
              <a:rPr sz="1800" i="1" spc="-5" dirty="0">
                <a:latin typeface="Arial"/>
                <a:cs typeface="Arial"/>
              </a:rPr>
              <a:t>working</a:t>
            </a:r>
            <a:r>
              <a:rPr sz="1800" i="1" spc="-1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copy</a:t>
            </a:r>
            <a:endParaRPr sz="1800">
              <a:latin typeface="Arial"/>
              <a:cs typeface="Arial"/>
            </a:endParaRPr>
          </a:p>
          <a:p>
            <a:pPr marL="133985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(alias </a:t>
            </a:r>
            <a:r>
              <a:rPr sz="1800" dirty="0">
                <a:latin typeface="Arial"/>
                <a:cs typeface="Arial"/>
              </a:rPr>
              <a:t>“je </a:t>
            </a:r>
            <a:r>
              <a:rPr sz="1800" spc="-5" dirty="0">
                <a:latin typeface="Arial"/>
                <a:cs typeface="Arial"/>
              </a:rPr>
              <a:t>travaillais sur la mauvaise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branche”)</a:t>
            </a:r>
            <a:endParaRPr sz="1800">
              <a:latin typeface="Arial"/>
              <a:cs typeface="Arial"/>
            </a:endParaRPr>
          </a:p>
          <a:p>
            <a:pPr marL="1339850" lvl="2" indent="-367665">
              <a:lnSpc>
                <a:spcPct val="100000"/>
              </a:lnSpc>
              <a:spcBef>
                <a:spcPts val="170"/>
              </a:spcBef>
              <a:buFont typeface="Arial"/>
              <a:buChar char="■"/>
              <a:tabLst>
                <a:tab pos="1339850" algn="l"/>
                <a:tab pos="1340485" algn="l"/>
              </a:tabLst>
            </a:pPr>
            <a:r>
              <a:rPr sz="1800" spc="-10" dirty="0">
                <a:latin typeface="Courier New"/>
                <a:cs typeface="Courier New"/>
              </a:rPr>
              <a:t>--hard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i="1" spc="-5" dirty="0">
                <a:latin typeface="Arial"/>
                <a:cs typeface="Arial"/>
              </a:rPr>
              <a:t>resette </a:t>
            </a:r>
            <a:r>
              <a:rPr sz="1800" spc="-10" dirty="0">
                <a:latin typeface="Arial"/>
                <a:cs typeface="Arial"/>
              </a:rPr>
              <a:t>l’index </a:t>
            </a:r>
            <a:r>
              <a:rPr sz="1800" spc="-5" dirty="0">
                <a:latin typeface="Arial"/>
                <a:cs typeface="Arial"/>
              </a:rPr>
              <a:t>et la </a:t>
            </a:r>
            <a:r>
              <a:rPr sz="1800" i="1" spc="-5" dirty="0">
                <a:latin typeface="Arial"/>
                <a:cs typeface="Arial"/>
              </a:rPr>
              <a:t>working</a:t>
            </a:r>
            <a:r>
              <a:rPr sz="1800" i="1" spc="-1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copy</a:t>
            </a:r>
            <a:endParaRPr sz="1800">
              <a:latin typeface="Arial"/>
              <a:cs typeface="Arial"/>
            </a:endParaRPr>
          </a:p>
          <a:p>
            <a:pPr marL="133985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(alias </a:t>
            </a:r>
            <a:r>
              <a:rPr sz="1800" dirty="0">
                <a:latin typeface="Arial"/>
                <a:cs typeface="Arial"/>
              </a:rPr>
              <a:t>“je mets </a:t>
            </a:r>
            <a:r>
              <a:rPr sz="1800" spc="-5" dirty="0">
                <a:latin typeface="Arial"/>
                <a:cs typeface="Arial"/>
              </a:rPr>
              <a:t>tout à la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poubelle”)</a:t>
            </a:r>
            <a:endParaRPr sz="1800">
              <a:latin typeface="Arial"/>
              <a:cs typeface="Arial"/>
            </a:endParaRPr>
          </a:p>
          <a:p>
            <a:pPr marL="1339850" lvl="2" indent="-367665">
              <a:lnSpc>
                <a:spcPct val="100000"/>
              </a:lnSpc>
              <a:spcBef>
                <a:spcPts val="170"/>
              </a:spcBef>
              <a:buFont typeface="Arial"/>
              <a:buChar char="■"/>
              <a:tabLst>
                <a:tab pos="1339850" algn="l"/>
                <a:tab pos="1340485" algn="l"/>
              </a:tabLst>
            </a:pPr>
            <a:r>
              <a:rPr sz="1800" spc="-10" dirty="0">
                <a:latin typeface="Courier New"/>
                <a:cs typeface="Courier New"/>
              </a:rPr>
              <a:t>--mixed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i="1" spc="-5" dirty="0">
                <a:latin typeface="Arial"/>
                <a:cs typeface="Arial"/>
              </a:rPr>
              <a:t>resette </a:t>
            </a:r>
            <a:r>
              <a:rPr sz="1800" spc="-10" dirty="0">
                <a:latin typeface="Arial"/>
                <a:cs typeface="Arial"/>
              </a:rPr>
              <a:t>l’index </a:t>
            </a:r>
            <a:r>
              <a:rPr sz="1800" dirty="0">
                <a:latin typeface="Arial"/>
                <a:cs typeface="Arial"/>
              </a:rPr>
              <a:t>mais </a:t>
            </a:r>
            <a:r>
              <a:rPr sz="1800" spc="-5" dirty="0">
                <a:latin typeface="Arial"/>
                <a:cs typeface="Arial"/>
              </a:rPr>
              <a:t>pas la </a:t>
            </a:r>
            <a:r>
              <a:rPr sz="1800" i="1" spc="-5" dirty="0">
                <a:latin typeface="Arial"/>
                <a:cs typeface="Arial"/>
              </a:rPr>
              <a:t>working</a:t>
            </a:r>
            <a:r>
              <a:rPr sz="1800" i="1" spc="-1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copy</a:t>
            </a:r>
            <a:endParaRPr sz="1800">
              <a:latin typeface="Arial"/>
              <a:cs typeface="Arial"/>
            </a:endParaRPr>
          </a:p>
          <a:p>
            <a:pPr marL="133985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(alias “finalement je ne vais pas commiter tout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ça”)</a:t>
            </a:r>
            <a:endParaRPr sz="1800">
              <a:latin typeface="Arial"/>
              <a:cs typeface="Arial"/>
            </a:endParaRPr>
          </a:p>
          <a:p>
            <a:pPr marL="133985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Arial"/>
                <a:cs typeface="Arial"/>
              </a:rPr>
              <a:t>→ </a:t>
            </a:r>
            <a:r>
              <a:rPr sz="1800" b="1" spc="-5" dirty="0">
                <a:latin typeface="Arial"/>
                <a:cs typeface="Arial"/>
              </a:rPr>
              <a:t>c’est </a:t>
            </a:r>
            <a:r>
              <a:rPr sz="1800" b="1" dirty="0">
                <a:latin typeface="Arial"/>
                <a:cs typeface="Arial"/>
              </a:rPr>
              <a:t>le </a:t>
            </a:r>
            <a:r>
              <a:rPr sz="1800" b="1" spc="-5" dirty="0">
                <a:latin typeface="Arial"/>
                <a:cs typeface="Arial"/>
              </a:rPr>
              <a:t>mode </a:t>
            </a:r>
            <a:r>
              <a:rPr sz="1800" b="1" dirty="0">
                <a:latin typeface="Arial"/>
                <a:cs typeface="Arial"/>
              </a:rPr>
              <a:t>par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défaut</a:t>
            </a:r>
            <a:endParaRPr sz="1800">
              <a:latin typeface="Arial"/>
              <a:cs typeface="Arial"/>
            </a:endParaRPr>
          </a:p>
          <a:p>
            <a:pPr marL="882650" lvl="1" indent="-367665">
              <a:lnSpc>
                <a:spcPct val="100000"/>
              </a:lnSpc>
              <a:spcBef>
                <a:spcPts val="110"/>
              </a:spcBef>
              <a:buChar char="○"/>
              <a:tabLst>
                <a:tab pos="882650" algn="l"/>
                <a:tab pos="883285" algn="l"/>
              </a:tabLst>
            </a:pPr>
            <a:r>
              <a:rPr sz="1800" spc="-5" dirty="0">
                <a:latin typeface="Arial"/>
                <a:cs typeface="Arial"/>
              </a:rPr>
              <a:t>Le mode par défaut (</a:t>
            </a:r>
            <a:r>
              <a:rPr sz="1800" i="1" spc="-5" dirty="0">
                <a:latin typeface="Arial"/>
                <a:cs typeface="Arial"/>
              </a:rPr>
              <a:t>mixed</a:t>
            </a:r>
            <a:r>
              <a:rPr sz="1800" spc="-5" dirty="0">
                <a:latin typeface="Arial"/>
                <a:cs typeface="Arial"/>
              </a:rPr>
              <a:t>) n’entraîne pas de perte de </a:t>
            </a:r>
            <a:r>
              <a:rPr sz="1800" spc="-10" dirty="0">
                <a:latin typeface="Arial"/>
                <a:cs typeface="Arial"/>
              </a:rPr>
              <a:t>données,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retire</a:t>
            </a:r>
            <a:endParaRPr sz="18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juste les changements 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l’index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062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3208782"/>
            <a:ext cx="7707630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14999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Pour revenir sur une </a:t>
            </a:r>
            <a:r>
              <a:rPr sz="2400" i="1" spc="-5" dirty="0">
                <a:latin typeface="Arial"/>
                <a:cs typeface="Arial"/>
              </a:rPr>
              <a:t>working copy </a:t>
            </a:r>
            <a:r>
              <a:rPr sz="2400" spc="-5" dirty="0">
                <a:latin typeface="Arial"/>
                <a:cs typeface="Arial"/>
              </a:rPr>
              <a:t>propre (c’est-à-dire  supprimer </a:t>
            </a:r>
            <a:r>
              <a:rPr sz="2400" dirty="0">
                <a:latin typeface="Arial"/>
                <a:cs typeface="Arial"/>
              </a:rPr>
              <a:t>tous </a:t>
            </a:r>
            <a:r>
              <a:rPr sz="2400" spc="-5" dirty="0">
                <a:latin typeface="Arial"/>
                <a:cs typeface="Arial"/>
              </a:rPr>
              <a:t>les changements non </a:t>
            </a:r>
            <a:r>
              <a:rPr sz="2400" dirty="0">
                <a:latin typeface="Arial"/>
                <a:cs typeface="Arial"/>
              </a:rPr>
              <a:t>commités)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81635">
              <a:lnSpc>
                <a:spcPct val="100000"/>
              </a:lnSpc>
              <a:spcBef>
                <a:spcPts val="505"/>
              </a:spcBef>
              <a:buChar char="○"/>
              <a:tabLst>
                <a:tab pos="883285" algn="l"/>
              </a:tabLst>
            </a:pPr>
            <a:r>
              <a:rPr sz="2000" spc="-5" dirty="0">
                <a:latin typeface="Courier New"/>
                <a:cs typeface="Courier New"/>
              </a:rPr>
              <a:t>git </a:t>
            </a:r>
            <a:r>
              <a:rPr sz="2000" spc="-10" dirty="0">
                <a:latin typeface="Courier New"/>
                <a:cs typeface="Courier New"/>
              </a:rPr>
              <a:t>reset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--hard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062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120901"/>
            <a:ext cx="7733030" cy="8153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33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 </a:t>
            </a:r>
            <a:r>
              <a:rPr sz="2400" i="1" dirty="0">
                <a:latin typeface="Arial"/>
                <a:cs typeface="Arial"/>
              </a:rPr>
              <a:t>reset </a:t>
            </a: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déplacer </a:t>
            </a:r>
            <a:r>
              <a:rPr sz="2400" spc="-10" dirty="0">
                <a:solidFill>
                  <a:srgbClr val="FF9900"/>
                </a:solidFill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sommet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d’une</a:t>
            </a:r>
            <a:r>
              <a:rPr sz="2400" spc="-18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2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Ex : </a:t>
            </a:r>
            <a:r>
              <a:rPr sz="2400" spc="-5" dirty="0">
                <a:latin typeface="Courier New"/>
                <a:cs typeface="Courier New"/>
              </a:rPr>
              <a:t>git reset --hard</a:t>
            </a:r>
            <a:r>
              <a:rPr sz="2400" spc="-1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HEAD^^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77" y="4448936"/>
            <a:ext cx="8096884" cy="21259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6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passe </a:t>
            </a:r>
            <a:r>
              <a:rPr sz="2400" spc="-5" dirty="0">
                <a:latin typeface="Courier New"/>
                <a:cs typeface="Courier New"/>
              </a:rPr>
              <a:t>--hard</a:t>
            </a:r>
            <a:r>
              <a:rPr sz="2400" spc="-5" dirty="0">
                <a:latin typeface="Arial"/>
                <a:cs typeface="Arial"/>
              </a:rPr>
              <a:t>, on se </a:t>
            </a:r>
            <a:r>
              <a:rPr sz="2400" dirty="0">
                <a:latin typeface="Arial"/>
                <a:cs typeface="Arial"/>
              </a:rPr>
              <a:t>retrouve </a:t>
            </a:r>
            <a:r>
              <a:rPr sz="2400" spc="-5" dirty="0">
                <a:latin typeface="Arial"/>
                <a:cs typeface="Arial"/>
              </a:rPr>
              <a:t>sur commit1 et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60"/>
              </a:spcBef>
            </a:pPr>
            <a:r>
              <a:rPr sz="2400" i="1" spc="-5" dirty="0">
                <a:latin typeface="Arial"/>
                <a:cs typeface="Arial"/>
              </a:rPr>
              <a:t>working copy </a:t>
            </a:r>
            <a:r>
              <a:rPr sz="2400" dirty="0">
                <a:latin typeface="Arial"/>
                <a:cs typeface="Arial"/>
              </a:rPr>
              <a:t>est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propre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Si on ne passe pas </a:t>
            </a:r>
            <a:r>
              <a:rPr sz="2400" spc="-5" dirty="0">
                <a:latin typeface="Courier New"/>
                <a:cs typeface="Courier New"/>
              </a:rPr>
              <a:t>--hard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on se </a:t>
            </a:r>
            <a:r>
              <a:rPr sz="2400" spc="-5" dirty="0">
                <a:latin typeface="Arial"/>
                <a:cs typeface="Arial"/>
              </a:rPr>
              <a:t>retrouve aussi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sur</a:t>
            </a:r>
            <a:endParaRPr sz="2400">
              <a:latin typeface="Arial"/>
              <a:cs typeface="Arial"/>
            </a:endParaRPr>
          </a:p>
          <a:p>
            <a:pPr marL="425450" marR="5080">
              <a:lnSpc>
                <a:spcPct val="114999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la </a:t>
            </a:r>
            <a:r>
              <a:rPr sz="2400" i="1" spc="-5" dirty="0">
                <a:latin typeface="Arial"/>
                <a:cs typeface="Arial"/>
              </a:rPr>
              <a:t>working copy </a:t>
            </a:r>
            <a:r>
              <a:rPr sz="2400" spc="-5" dirty="0">
                <a:latin typeface="Arial"/>
                <a:cs typeface="Arial"/>
              </a:rPr>
              <a:t>contient les modifications de 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et commit </a:t>
            </a:r>
            <a:r>
              <a:rPr sz="2400" spc="-5" dirty="0">
                <a:latin typeface="Arial"/>
                <a:cs typeface="Arial"/>
              </a:rPr>
              <a:t>2 (non </a:t>
            </a:r>
            <a:r>
              <a:rPr sz="2400" dirty="0">
                <a:latin typeface="Arial"/>
                <a:cs typeface="Arial"/>
              </a:rPr>
              <a:t>commitées, </a:t>
            </a:r>
            <a:r>
              <a:rPr sz="2400" spc="-5" dirty="0">
                <a:latin typeface="Arial"/>
                <a:cs typeface="Arial"/>
              </a:rPr>
              <a:t>non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indexées)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7692" y="2220467"/>
            <a:ext cx="4686300" cy="2045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7645" y="2643632"/>
            <a:ext cx="1062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65" dirty="0">
                <a:latin typeface="Arial"/>
                <a:cs typeface="Arial"/>
              </a:rPr>
              <a:t>T</a:t>
            </a:r>
            <a:r>
              <a:rPr sz="4800" b="1" dirty="0">
                <a:latin typeface="Arial"/>
                <a:cs typeface="Arial"/>
              </a:rPr>
              <a:t>ag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674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T</a:t>
            </a:r>
            <a:r>
              <a:rPr dirty="0"/>
              <a:t>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531193"/>
            <a:ext cx="817245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3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Littéralement </a:t>
            </a:r>
            <a:r>
              <a:rPr sz="2400" dirty="0">
                <a:latin typeface="Arial"/>
                <a:cs typeface="Arial"/>
              </a:rPr>
              <a:t>“étiquette” → permet de marquer /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retrouver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une version précise du code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4327" y="2480353"/>
          <a:ext cx="8428990" cy="78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727710"/>
                <a:gridCol w="2548255"/>
                <a:gridCol w="4069715"/>
              </a:tblGrid>
              <a:tr h="392378">
                <a:tc>
                  <a:txBody>
                    <a:bodyPr/>
                    <a:lstStyle/>
                    <a:p>
                      <a:pPr marL="444500" indent="-413384">
                        <a:lnSpc>
                          <a:spcPts val="2655"/>
                        </a:lnSpc>
                        <a:buFont typeface="Arial"/>
                        <a:buChar char="●"/>
                        <a:tabLst>
                          <a:tab pos="444500" algn="l"/>
                          <a:tab pos="445134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tag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-a</a:t>
                      </a:r>
                      <a:r>
                        <a:rPr sz="2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nom_du_tag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-m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“message”</a:t>
                      </a:r>
                      <a:r>
                        <a:rPr sz="2400" spc="-9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crée un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tag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2745">
                <a:tc>
                  <a:txBody>
                    <a:bodyPr/>
                    <a:lstStyle/>
                    <a:p>
                      <a:pPr marL="444500" indent="-413384">
                        <a:lnSpc>
                          <a:spcPts val="2850"/>
                        </a:lnSpc>
                        <a:buFont typeface="Arial"/>
                        <a:buChar char="●"/>
                        <a:tabLst>
                          <a:tab pos="444500" algn="l"/>
                          <a:tab pos="445134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git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tag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85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-l</a:t>
                      </a:r>
                      <a:r>
                        <a:rPr sz="2400" spc="-9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liste les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tags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3377" y="3294126"/>
            <a:ext cx="8413750" cy="282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C'est </a:t>
            </a:r>
            <a:r>
              <a:rPr sz="2400" spc="-5" dirty="0">
                <a:latin typeface="Arial"/>
                <a:cs typeface="Arial"/>
              </a:rPr>
              <a:t>une </a:t>
            </a:r>
            <a:r>
              <a:rPr sz="2400" dirty="0">
                <a:latin typeface="Arial"/>
                <a:cs typeface="Arial"/>
              </a:rPr>
              <a:t>référence vers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faire un checkout sur un </a:t>
            </a:r>
            <a:r>
              <a:rPr sz="2400" dirty="0">
                <a:latin typeface="Arial"/>
                <a:cs typeface="Arial"/>
              </a:rPr>
              <a:t>tag </a:t>
            </a:r>
            <a:r>
              <a:rPr sz="2400" spc="-5" dirty="0">
                <a:latin typeface="Arial"/>
                <a:cs typeface="Arial"/>
              </a:rPr>
              <a:t>(comme une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ou un commit)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detached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  <a:tab pos="6654800" algn="l"/>
              </a:tabLst>
            </a:pPr>
            <a:r>
              <a:rPr sz="2400" spc="-5" dirty="0">
                <a:latin typeface="Arial"/>
                <a:cs typeface="Arial"/>
              </a:rPr>
              <a:t>Les </a:t>
            </a:r>
            <a:r>
              <a:rPr sz="2400" dirty="0">
                <a:latin typeface="Arial"/>
                <a:cs typeface="Arial"/>
              </a:rPr>
              <a:t>tags sont </a:t>
            </a:r>
            <a:r>
              <a:rPr sz="2400" spc="-5" dirty="0">
                <a:latin typeface="Arial"/>
                <a:cs typeface="Arial"/>
              </a:rPr>
              <a:t>des </a:t>
            </a:r>
            <a:r>
              <a:rPr sz="2400" dirty="0">
                <a:latin typeface="Arial"/>
                <a:cs typeface="Arial"/>
              </a:rPr>
              <a:t>références vers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dirty="0">
                <a:latin typeface="Arial"/>
                <a:cs typeface="Arial"/>
              </a:rPr>
              <a:t>commit	</a:t>
            </a:r>
            <a:r>
              <a:rPr sz="2400" spc="-5" dirty="0">
                <a:latin typeface="Arial"/>
                <a:cs typeface="Arial"/>
              </a:rPr>
              <a:t>on peut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donc  utiliser les </a:t>
            </a:r>
            <a:r>
              <a:rPr sz="2400" dirty="0">
                <a:latin typeface="Arial"/>
                <a:cs typeface="Arial"/>
              </a:rPr>
              <a:t>notations </a:t>
            </a:r>
            <a:r>
              <a:rPr sz="2400" spc="-5" dirty="0">
                <a:latin typeface="Arial"/>
                <a:cs typeface="Arial"/>
              </a:rPr>
              <a:t>^ ou </a:t>
            </a:r>
            <a:r>
              <a:rPr sz="2400" dirty="0">
                <a:latin typeface="Arial"/>
                <a:cs typeface="Arial"/>
              </a:rPr>
              <a:t>~ </a:t>
            </a:r>
            <a:r>
              <a:rPr sz="2400" spc="-5" dirty="0">
                <a:latin typeface="Arial"/>
                <a:cs typeface="Arial"/>
              </a:rPr>
              <a:t>pour un checkout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marR="154305" lvl="1" indent="-382905">
              <a:lnSpc>
                <a:spcPct val="122100"/>
              </a:lnSpc>
              <a:spcBef>
                <a:spcPts val="315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→ checkout mon_tag^^ : on checkout le </a:t>
            </a:r>
            <a:r>
              <a:rPr sz="2000" spc="-5" dirty="0">
                <a:latin typeface="Arial"/>
                <a:cs typeface="Arial"/>
              </a:rPr>
              <a:t>grand-père </a:t>
            </a:r>
            <a:r>
              <a:rPr sz="2000" dirty="0">
                <a:latin typeface="Arial"/>
                <a:cs typeface="Arial"/>
              </a:rPr>
              <a:t>du commit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  tag </a:t>
            </a:r>
            <a:r>
              <a:rPr sz="2000" spc="-5" dirty="0">
                <a:latin typeface="Arial"/>
                <a:cs typeface="Arial"/>
              </a:rPr>
              <a:t>(detached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75946"/>
            <a:ext cx="5943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spc="-5" dirty="0"/>
              <a:t>Branches </a:t>
            </a:r>
            <a:r>
              <a:rPr dirty="0"/>
              <a:t>/ Checkout / </a:t>
            </a:r>
            <a:r>
              <a:rPr spc="-5" dirty="0"/>
              <a:t>Reset</a:t>
            </a:r>
            <a:r>
              <a:rPr spc="-300" dirty="0"/>
              <a:t> </a:t>
            </a:r>
            <a:r>
              <a:rPr dirty="0"/>
              <a:t>/  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574138"/>
            <a:ext cx="8266430" cy="46151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Ajouter un </a:t>
            </a:r>
            <a:r>
              <a:rPr sz="2400" spc="-5" dirty="0">
                <a:latin typeface="Arial"/>
                <a:cs typeface="Arial"/>
              </a:rPr>
              <a:t>fichier </a:t>
            </a:r>
            <a:r>
              <a:rPr sz="2400" dirty="0">
                <a:latin typeface="Arial"/>
                <a:cs typeface="Arial"/>
              </a:rPr>
              <a:t>et 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deuxième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Vérifier l’historique </a:t>
            </a:r>
            <a:r>
              <a:rPr sz="2400" dirty="0">
                <a:latin typeface="Arial"/>
                <a:cs typeface="Arial"/>
              </a:rPr>
              <a:t>(on </a:t>
            </a:r>
            <a:r>
              <a:rPr sz="2400" spc="-5" dirty="0">
                <a:latin typeface="Arial"/>
                <a:cs typeface="Arial"/>
              </a:rPr>
              <a:t>doit avoir 2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commits)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Faire des modifications sur le deuxième fichier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Annuler les modifications du dernier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Vérifier l’historique </a:t>
            </a:r>
            <a:r>
              <a:rPr sz="2400" dirty="0">
                <a:latin typeface="Arial"/>
                <a:cs typeface="Arial"/>
              </a:rPr>
              <a:t>(on </a:t>
            </a:r>
            <a:r>
              <a:rPr sz="2400" spc="-5" dirty="0">
                <a:latin typeface="Arial"/>
                <a:cs typeface="Arial"/>
              </a:rPr>
              <a:t>doit avoir 2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commits)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branche à partir du 1er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Faire un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sur la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Vérifier l’historique de la branche </a:t>
            </a:r>
            <a:r>
              <a:rPr sz="2400" dirty="0">
                <a:latin typeface="Arial"/>
                <a:cs typeface="Arial"/>
              </a:rPr>
              <a:t>(on </a:t>
            </a:r>
            <a:r>
              <a:rPr sz="2400" spc="-5" dirty="0">
                <a:latin typeface="Arial"/>
                <a:cs typeface="Arial"/>
              </a:rPr>
              <a:t>doit avoir 2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75946"/>
            <a:ext cx="5943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lang="fr-FR" dirty="0" smtClean="0"/>
              <a:t>2 </a:t>
            </a:r>
            <a:r>
              <a:rPr spc="-5" dirty="0" smtClean="0"/>
              <a:t>Branches </a:t>
            </a:r>
            <a:r>
              <a:rPr dirty="0"/>
              <a:t>/ Checkout / </a:t>
            </a:r>
            <a:r>
              <a:rPr spc="-5" dirty="0"/>
              <a:t>Reset</a:t>
            </a:r>
            <a:r>
              <a:rPr spc="-300" dirty="0"/>
              <a:t> </a:t>
            </a:r>
            <a:r>
              <a:rPr dirty="0"/>
              <a:t>/  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2412237"/>
            <a:ext cx="7574915" cy="2941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Lister les branches (on doit avoir 1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0" dirty="0">
                <a:latin typeface="Arial"/>
                <a:cs typeface="Arial"/>
              </a:rPr>
              <a:t>Tagger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Revenir au </a:t>
            </a:r>
            <a:r>
              <a:rPr sz="2400" dirty="0">
                <a:latin typeface="Arial"/>
                <a:cs typeface="Arial"/>
              </a:rPr>
              <a:t>sommet </a:t>
            </a:r>
            <a:r>
              <a:rPr sz="2400" spc="-5" dirty="0">
                <a:latin typeface="Arial"/>
                <a:cs typeface="Arial"/>
              </a:rPr>
              <a:t>de la branche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14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Lister les </a:t>
            </a:r>
            <a:r>
              <a:rPr sz="2400" dirty="0">
                <a:latin typeface="Arial"/>
                <a:cs typeface="Arial"/>
              </a:rPr>
              <a:t>tags </a:t>
            </a:r>
            <a:r>
              <a:rPr sz="2400" spc="-5" dirty="0">
                <a:latin typeface="Arial"/>
                <a:cs typeface="Arial"/>
              </a:rPr>
              <a:t>(on doit avoir un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tag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Supprimer la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Lister les branches (on doit avoir une seule branche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09"/>
              </a:spcBef>
            </a:pPr>
            <a:r>
              <a:rPr sz="2400" i="1" spc="-5" dirty="0">
                <a:latin typeface="Arial"/>
                <a:cs typeface="Arial"/>
              </a:rPr>
              <a:t>master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117" y="2643632"/>
            <a:ext cx="1922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Reflog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210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376678"/>
            <a:ext cx="8502650" cy="29127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Reflog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Reference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Log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inaccessible </a:t>
            </a:r>
            <a:r>
              <a:rPr sz="2400" dirty="0">
                <a:latin typeface="Arial"/>
                <a:cs typeface="Arial"/>
              </a:rPr>
              <a:t>(reset </a:t>
            </a:r>
            <a:r>
              <a:rPr sz="2400" spc="-5" dirty="0">
                <a:latin typeface="Arial"/>
                <a:cs typeface="Arial"/>
              </a:rPr>
              <a:t>malencontreux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pas de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id oublié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?)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30 jours avant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suppression</a:t>
            </a:r>
            <a:endParaRPr sz="24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180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reflog</a:t>
            </a:r>
            <a:endParaRPr sz="2400">
              <a:latin typeface="Courier New"/>
              <a:cs typeface="Courier New"/>
            </a:endParaRPr>
          </a:p>
          <a:p>
            <a:pPr marL="425450" marR="1079500" indent="-413384">
              <a:lnSpc>
                <a:spcPts val="3310"/>
              </a:lnSpc>
              <a:spcBef>
                <a:spcPts val="11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reset --hard </a:t>
            </a:r>
            <a:r>
              <a:rPr sz="2400" spc="-10" dirty="0">
                <a:latin typeface="Courier New"/>
                <a:cs typeface="Courier New"/>
              </a:rPr>
              <a:t>HEAD@{n}</a:t>
            </a:r>
            <a:r>
              <a:rPr sz="2400" spc="-105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repositionne la  branche sur la </a:t>
            </a:r>
            <a:r>
              <a:rPr sz="2400" spc="-10" dirty="0">
                <a:latin typeface="Arial"/>
                <a:cs typeface="Arial"/>
              </a:rPr>
              <a:t>ligne </a:t>
            </a:r>
            <a:r>
              <a:rPr sz="2400" spc="-5" dirty="0">
                <a:latin typeface="Arial"/>
                <a:cs typeface="Arial"/>
              </a:rPr>
              <a:t>n du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reflog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047" y="2643632"/>
            <a:ext cx="2803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Branches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664" y="2643632"/>
            <a:ext cx="1821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Merge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956521"/>
            <a:ext cx="8123555" cy="37915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Fusionner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branches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Réconcilier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historiques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Rapatrier les modifications d'une branche dans une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autre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20" dirty="0">
                <a:latin typeface="Arial"/>
                <a:cs typeface="Arial"/>
              </a:rPr>
              <a:t>ATTENTION: </a:t>
            </a:r>
            <a:r>
              <a:rPr sz="2400" spc="-5" dirty="0">
                <a:latin typeface="Arial"/>
                <a:cs typeface="Arial"/>
              </a:rPr>
              <a:t>par </a:t>
            </a:r>
            <a:r>
              <a:rPr sz="2400" dirty="0">
                <a:latin typeface="Arial"/>
                <a:cs typeface="Arial"/>
              </a:rPr>
              <a:t>défaut </a:t>
            </a:r>
            <a:r>
              <a:rPr sz="2400" spc="-5" dirty="0">
                <a:latin typeface="Arial"/>
                <a:cs typeface="Arial"/>
              </a:rPr>
              <a:t>le </a:t>
            </a:r>
            <a:r>
              <a:rPr sz="2400" i="1" spc="-5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concerne </a:t>
            </a:r>
            <a:r>
              <a:rPr sz="2400" dirty="0">
                <a:latin typeface="Arial"/>
                <a:cs typeface="Arial"/>
              </a:rPr>
              <a:t>tous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les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09"/>
              </a:spcBef>
            </a:pPr>
            <a:r>
              <a:rPr sz="2400" i="1" spc="-1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depuis le dernier </a:t>
            </a:r>
            <a:r>
              <a:rPr sz="2400" i="1" spc="-5" dirty="0">
                <a:latin typeface="Arial"/>
                <a:cs typeface="Arial"/>
              </a:rPr>
              <a:t>merge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création de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Depuis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branche de destination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1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merge</a:t>
            </a:r>
            <a:endParaRPr sz="24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84"/>
              </a:spcBef>
            </a:pPr>
            <a:r>
              <a:rPr sz="2400" spc="-10" dirty="0">
                <a:latin typeface="Courier New"/>
                <a:cs typeface="Courier New"/>
              </a:rPr>
              <a:t>nom_branche_a_merger</a:t>
            </a:r>
            <a:endParaRPr sz="2400">
              <a:latin typeface="Courier New"/>
              <a:cs typeface="Courier New"/>
            </a:endParaRPr>
          </a:p>
          <a:p>
            <a:pPr marL="425450" marR="35560" indent="-413384">
              <a:lnSpc>
                <a:spcPct val="115100"/>
              </a:lnSpc>
              <a:spcBef>
                <a:spcPts val="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aussi spécifier un </a:t>
            </a:r>
            <a:r>
              <a:rPr sz="2400" dirty="0">
                <a:latin typeface="Arial"/>
                <a:cs typeface="Arial"/>
              </a:rPr>
              <a:t>ID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ou un </a:t>
            </a:r>
            <a:r>
              <a:rPr sz="2400" i="1" dirty="0">
                <a:latin typeface="Arial"/>
                <a:cs typeface="Arial"/>
              </a:rPr>
              <a:t>tag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plutôt  qu’une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cas : </a:t>
            </a:r>
            <a:r>
              <a:rPr sz="2400" i="1" dirty="0">
                <a:latin typeface="Arial"/>
                <a:cs typeface="Arial"/>
              </a:rPr>
              <a:t>fast </a:t>
            </a:r>
            <a:r>
              <a:rPr sz="2400" i="1" spc="-5" dirty="0">
                <a:latin typeface="Arial"/>
                <a:cs typeface="Arial"/>
              </a:rPr>
              <a:t>forward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i="1" spc="-5" dirty="0">
                <a:latin typeface="Arial"/>
                <a:cs typeface="Arial"/>
              </a:rPr>
              <a:t>non </a:t>
            </a:r>
            <a:r>
              <a:rPr sz="2400" i="1" dirty="0">
                <a:latin typeface="Arial"/>
                <a:cs typeface="Arial"/>
              </a:rPr>
              <a:t>fast</a:t>
            </a:r>
            <a:r>
              <a:rPr sz="2400" i="1" spc="-1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314576"/>
            <a:ext cx="6531609" cy="158496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5"/>
              </a:spcBef>
            </a:pPr>
            <a:r>
              <a:rPr sz="3000" b="1" spc="-5" dirty="0">
                <a:latin typeface="Arial"/>
                <a:cs typeface="Arial"/>
              </a:rPr>
              <a:t>Fast-forward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Cas simple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automatique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Quand il n'y a pas d'ambiguïté sur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l'historique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8155" y="3456432"/>
            <a:ext cx="6647688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409826"/>
            <a:ext cx="5502275" cy="14135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dirty="0">
                <a:latin typeface="Arial"/>
                <a:cs typeface="Arial"/>
              </a:rPr>
              <a:t>Non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fast-forward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Quand il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 ambiguïté sur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l'historique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Création d'un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merge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3288791"/>
            <a:ext cx="5760720" cy="271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449831"/>
            <a:ext cx="8195945" cy="13449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spc="-5" dirty="0">
                <a:latin typeface="Arial"/>
                <a:cs typeface="Arial"/>
              </a:rPr>
              <a:t>Conflit</a:t>
            </a:r>
            <a:endParaRPr sz="30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souhaite merger la branche branche1 sur master pour  obtenir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4" name="object 4"/>
          <p:cNvSpPr/>
          <p:nvPr/>
        </p:nvSpPr>
        <p:spPr>
          <a:xfrm>
            <a:off x="1795272" y="3157727"/>
            <a:ext cx="5553456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449831"/>
            <a:ext cx="8037195" cy="4718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spc="-5" dirty="0">
                <a:latin typeface="Arial"/>
                <a:cs typeface="Arial"/>
              </a:rPr>
              <a:t>Conflit</a:t>
            </a:r>
            <a:endParaRPr sz="3000">
              <a:latin typeface="Arial"/>
              <a:cs typeface="Arial"/>
            </a:endParaRPr>
          </a:p>
          <a:p>
            <a:pPr marL="425450" marR="4393565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4 </a:t>
            </a:r>
            <a:r>
              <a:rPr sz="2400" dirty="0">
                <a:latin typeface="Arial"/>
                <a:cs typeface="Arial"/>
              </a:rPr>
              <a:t>et commit </a:t>
            </a:r>
            <a:r>
              <a:rPr sz="2400" spc="-5" dirty="0">
                <a:latin typeface="Arial"/>
                <a:cs typeface="Arial"/>
              </a:rPr>
              <a:t>3  modifient la même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ligne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Arial"/>
                <a:cs typeface="Arial"/>
              </a:rPr>
              <a:t>du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fichier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Git </a:t>
            </a:r>
            <a:r>
              <a:rPr sz="2400" spc="-5" dirty="0">
                <a:latin typeface="Arial"/>
                <a:cs typeface="Arial"/>
              </a:rPr>
              <a:t>ne </a:t>
            </a:r>
            <a:r>
              <a:rPr sz="2400" dirty="0">
                <a:latin typeface="Arial"/>
                <a:cs typeface="Arial"/>
              </a:rPr>
              <a:t>sait </a:t>
            </a:r>
            <a:r>
              <a:rPr sz="2400" spc="-5" dirty="0">
                <a:latin typeface="Arial"/>
                <a:cs typeface="Arial"/>
              </a:rPr>
              <a:t>pas quoi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choisir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Arial"/>
                <a:cs typeface="Arial"/>
              </a:rPr>
              <a:t>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conflit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"/>
                <a:cs typeface="Arial"/>
              </a:rPr>
              <a:t>→ suspension </a:t>
            </a:r>
            <a:r>
              <a:rPr sz="2400" b="1" spc="-5" dirty="0">
                <a:latin typeface="Arial"/>
                <a:cs typeface="Arial"/>
              </a:rPr>
              <a:t>avant </a:t>
            </a:r>
            <a:r>
              <a:rPr sz="2400" spc="-5" dirty="0">
                <a:latin typeface="Arial"/>
                <a:cs typeface="Arial"/>
              </a:rPr>
              <a:t>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mergetool</a:t>
            </a:r>
            <a:r>
              <a:rPr sz="2400" spc="-99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Résolution du conflit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git </a:t>
            </a:r>
            <a:r>
              <a:rPr sz="240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merge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--abort</a:t>
            </a:r>
            <a:r>
              <a:rPr sz="2400" spc="-7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reset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--merge</a:t>
            </a:r>
            <a:r>
              <a:rPr sz="2400" spc="-8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Courier New"/>
                <a:cs typeface="Courier New"/>
              </a:rPr>
              <a:t>git reset --hard HEAD</a:t>
            </a:r>
            <a:r>
              <a:rPr sz="2400" spc="-99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pour annuler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7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NB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branche1 ne bougera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4" name="object 4"/>
          <p:cNvSpPr/>
          <p:nvPr/>
        </p:nvSpPr>
        <p:spPr>
          <a:xfrm>
            <a:off x="4355591" y="1487424"/>
            <a:ext cx="4602479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3136900"/>
            <a:ext cx="7505065" cy="129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15100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veut </a:t>
            </a:r>
            <a:r>
              <a:rPr sz="2400" spc="-5" dirty="0">
                <a:latin typeface="Arial"/>
                <a:cs typeface="Arial"/>
              </a:rPr>
              <a:t>éviter le </a:t>
            </a:r>
            <a:r>
              <a:rPr sz="2400" i="1" dirty="0">
                <a:latin typeface="Arial"/>
                <a:cs typeface="Arial"/>
              </a:rPr>
              <a:t>fast </a:t>
            </a:r>
            <a:r>
              <a:rPr sz="2400" i="1" spc="-5" dirty="0">
                <a:latin typeface="Arial"/>
                <a:cs typeface="Arial"/>
              </a:rPr>
              <a:t>forward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d'une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feature  branch</a:t>
            </a:r>
            <a:r>
              <a:rPr sz="2400" spc="-5" dirty="0">
                <a:latin typeface="Arial"/>
                <a:cs typeface="Arial"/>
              </a:rPr>
              <a:t>) on utilise le flag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-no-ff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Ex : </a:t>
            </a:r>
            <a:r>
              <a:rPr sz="2400" spc="-5" dirty="0">
                <a:latin typeface="Courier New"/>
                <a:cs typeface="Courier New"/>
              </a:rPr>
              <a:t>git merge </a:t>
            </a:r>
            <a:r>
              <a:rPr sz="2400" spc="-10" dirty="0">
                <a:latin typeface="Courier New"/>
                <a:cs typeface="Courier New"/>
              </a:rPr>
              <a:t>branche1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--no-ff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4" name="object 4"/>
          <p:cNvSpPr/>
          <p:nvPr/>
        </p:nvSpPr>
        <p:spPr>
          <a:xfrm>
            <a:off x="8298498" y="1289303"/>
            <a:ext cx="697248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14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348866"/>
            <a:ext cx="4804410" cy="11055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225"/>
              </a:spcBef>
            </a:pPr>
            <a:r>
              <a:rPr sz="3000" b="1" dirty="0">
                <a:latin typeface="Arial"/>
                <a:cs typeface="Arial"/>
              </a:rPr>
              <a:t>Annulation </a:t>
            </a:r>
            <a:r>
              <a:rPr sz="3000" b="1" spc="-5" dirty="0">
                <a:latin typeface="Arial"/>
                <a:cs typeface="Arial"/>
              </a:rPr>
              <a:t>(après</a:t>
            </a:r>
            <a:r>
              <a:rPr sz="3000" b="1" spc="-18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merge)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reset --hard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HEAD^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2391" y="2985516"/>
            <a:ext cx="5919216" cy="295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101" y="2643632"/>
            <a:ext cx="2192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Reba</a:t>
            </a:r>
            <a:r>
              <a:rPr sz="4800" spc="-20" dirty="0"/>
              <a:t>s</a:t>
            </a:r>
            <a:r>
              <a:rPr sz="4800" spc="-5" dirty="0"/>
              <a:t>e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707" y="3392423"/>
            <a:ext cx="5094732" cy="302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377" y="1080897"/>
            <a:ext cx="8395970" cy="2503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Modifie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réécrit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l'historique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Modifie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actualise le point de départ de la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Remet nos </a:t>
            </a:r>
            <a:r>
              <a:rPr sz="240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au dessus de la branche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laquelle 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rebase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Linéarise (évite de polluer l’historique avec des </a:t>
            </a:r>
            <a:r>
              <a:rPr sz="2400" dirty="0">
                <a:latin typeface="Arial"/>
                <a:cs typeface="Arial"/>
              </a:rPr>
              <a:t>commits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 merge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inutiles)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76" y="1603104"/>
            <a:ext cx="8362315" cy="434086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3000" b="1" spc="-5" dirty="0">
                <a:latin typeface="Arial"/>
                <a:cs typeface="Arial"/>
              </a:rPr>
              <a:t>Introduction</a:t>
            </a:r>
            <a:endParaRPr sz="3000">
              <a:latin typeface="Arial"/>
              <a:cs typeface="Arial"/>
            </a:endParaRPr>
          </a:p>
          <a:p>
            <a:pPr marL="469900" indent="-396240">
              <a:lnSpc>
                <a:spcPct val="100000"/>
              </a:lnSpc>
              <a:spcBef>
                <a:spcPts val="1220"/>
              </a:spcBef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Déviation par rapport à la route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principale</a:t>
            </a:r>
            <a:endParaRPr sz="2200">
              <a:latin typeface="Arial"/>
              <a:cs typeface="Arial"/>
            </a:endParaRPr>
          </a:p>
          <a:p>
            <a:pPr marL="469900" indent="-396240">
              <a:lnSpc>
                <a:spcPct val="100000"/>
              </a:lnSpc>
              <a:spcBef>
                <a:spcPts val="409"/>
              </a:spcBef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Permet le développement de différentes versions en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parallèle</a:t>
            </a:r>
            <a:endParaRPr sz="2200">
              <a:latin typeface="Arial"/>
              <a:cs typeface="Arial"/>
            </a:endParaRPr>
          </a:p>
          <a:p>
            <a:pPr marL="927100" lvl="1" indent="-366395">
              <a:lnSpc>
                <a:spcPct val="100000"/>
              </a:lnSpc>
              <a:spcBef>
                <a:spcPts val="415"/>
              </a:spcBef>
              <a:buChar char="○"/>
              <a:tabLst>
                <a:tab pos="927100" algn="l"/>
                <a:tab pos="927735" algn="l"/>
              </a:tabLst>
            </a:pPr>
            <a:r>
              <a:rPr sz="1800" spc="-2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en cours de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développement</a:t>
            </a:r>
            <a:endParaRPr sz="1800">
              <a:latin typeface="Arial"/>
              <a:cs typeface="Arial"/>
            </a:endParaRPr>
          </a:p>
          <a:p>
            <a:pPr marL="927100" lvl="1" indent="-366395">
              <a:lnSpc>
                <a:spcPct val="100000"/>
              </a:lnSpc>
              <a:spcBef>
                <a:spcPts val="300"/>
              </a:spcBef>
              <a:buChar char="○"/>
              <a:tabLst>
                <a:tab pos="927100" algn="l"/>
                <a:tab pos="927735" algn="l"/>
              </a:tabLst>
            </a:pPr>
            <a:r>
              <a:rPr sz="1800" spc="-2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en production (correction de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bugs)</a:t>
            </a:r>
            <a:endParaRPr sz="1800">
              <a:latin typeface="Arial"/>
              <a:cs typeface="Arial"/>
            </a:endParaRPr>
          </a:p>
          <a:p>
            <a:pPr marL="927100" lvl="1" indent="-366395">
              <a:lnSpc>
                <a:spcPct val="100000"/>
              </a:lnSpc>
              <a:spcBef>
                <a:spcPts val="300"/>
              </a:spcBef>
              <a:buChar char="○"/>
              <a:tabLst>
                <a:tab pos="927100" algn="l"/>
                <a:tab pos="927735" algn="l"/>
              </a:tabLst>
            </a:pPr>
            <a:r>
              <a:rPr sz="1800" spc="-20" dirty="0">
                <a:latin typeface="Arial"/>
                <a:cs typeface="Arial"/>
              </a:rPr>
              <a:t>Version 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recette</a:t>
            </a:r>
            <a:endParaRPr sz="1800">
              <a:latin typeface="Arial"/>
              <a:cs typeface="Arial"/>
            </a:endParaRPr>
          </a:p>
          <a:p>
            <a:pPr marL="927100" lvl="1" indent="-366395">
              <a:lnSpc>
                <a:spcPct val="100000"/>
              </a:lnSpc>
              <a:spcBef>
                <a:spcPts val="300"/>
              </a:spcBef>
              <a:buChar char="○"/>
              <a:tabLst>
                <a:tab pos="927100" algn="l"/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469900" marR="454025" indent="-396240">
              <a:lnSpc>
                <a:spcPts val="3000"/>
              </a:lnSpc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On parle de </a:t>
            </a:r>
            <a:r>
              <a:rPr sz="2200" spc="-10" dirty="0">
                <a:latin typeface="Arial"/>
                <a:cs typeface="Arial"/>
              </a:rPr>
              <a:t>“</a:t>
            </a:r>
            <a:r>
              <a:rPr sz="2200" i="1" spc="-10" dirty="0">
                <a:solidFill>
                  <a:srgbClr val="FF9900"/>
                </a:solidFill>
                <a:latin typeface="Arial"/>
                <a:cs typeface="Arial"/>
              </a:rPr>
              <a:t>merge</a:t>
            </a:r>
            <a:r>
              <a:rPr sz="2200" i="1" spc="-10" dirty="0">
                <a:latin typeface="Arial"/>
                <a:cs typeface="Arial"/>
              </a:rPr>
              <a:t>” </a:t>
            </a:r>
            <a:r>
              <a:rPr sz="2200" spc="-5" dirty="0">
                <a:latin typeface="Arial"/>
                <a:cs typeface="Arial"/>
              </a:rPr>
              <a:t>lorsque tout ou partie des modifications  d'une branche </a:t>
            </a:r>
            <a:r>
              <a:rPr sz="2200" dirty="0">
                <a:latin typeface="Arial"/>
                <a:cs typeface="Arial"/>
              </a:rPr>
              <a:t>sont </a:t>
            </a:r>
            <a:r>
              <a:rPr sz="2200" spc="-5" dirty="0">
                <a:latin typeface="Arial"/>
                <a:cs typeface="Arial"/>
              </a:rPr>
              <a:t>rapatriées dans une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autre</a:t>
            </a:r>
            <a:endParaRPr sz="2200">
              <a:latin typeface="Arial"/>
              <a:cs typeface="Arial"/>
            </a:endParaRPr>
          </a:p>
          <a:p>
            <a:pPr marL="469900" indent="-396240">
              <a:lnSpc>
                <a:spcPct val="100000"/>
              </a:lnSpc>
              <a:spcBef>
                <a:spcPts val="200"/>
              </a:spcBef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latin typeface="Arial"/>
                <a:cs typeface="Arial"/>
              </a:rPr>
              <a:t>On parle de “</a:t>
            </a:r>
            <a:r>
              <a:rPr sz="2200" spc="-5" dirty="0">
                <a:solidFill>
                  <a:srgbClr val="FF9900"/>
                </a:solidFill>
                <a:latin typeface="Arial"/>
                <a:cs typeface="Arial"/>
              </a:rPr>
              <a:t>feature branch</a:t>
            </a:r>
            <a:r>
              <a:rPr sz="2200" spc="-5" dirty="0">
                <a:latin typeface="Arial"/>
                <a:cs typeface="Arial"/>
              </a:rPr>
              <a:t>” pour une branche dédiée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au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latin typeface="Arial"/>
                <a:cs typeface="Arial"/>
              </a:rPr>
              <a:t>développement </a:t>
            </a:r>
            <a:r>
              <a:rPr sz="2200" dirty="0">
                <a:latin typeface="Arial"/>
                <a:cs typeface="Arial"/>
              </a:rPr>
              <a:t>d'une </a:t>
            </a:r>
            <a:r>
              <a:rPr sz="2200" spc="-5" dirty="0">
                <a:latin typeface="Arial"/>
                <a:cs typeface="Arial"/>
              </a:rPr>
              <a:t>fonctionnalité (ex : gestion des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contrats...)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908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908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908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3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6" y="608711"/>
                </a:lnTo>
                <a:lnTo>
                  <a:pt x="1199896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6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6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6" y="574802"/>
                </a:lnTo>
                <a:lnTo>
                  <a:pt x="1177036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3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70454" y="3644010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0459" y="373989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1940" y="3698747"/>
            <a:ext cx="106679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5152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263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4003" y="4512564"/>
            <a:ext cx="80772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5152" y="5274564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83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003" y="5727191"/>
            <a:ext cx="80772" cy="10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8800" y="4636008"/>
            <a:ext cx="856615" cy="640080"/>
          </a:xfrm>
          <a:prstGeom prst="rect">
            <a:avLst/>
          </a:prstGeom>
          <a:solidFill>
            <a:srgbClr val="BAD6F7"/>
          </a:solidFill>
          <a:ln w="18287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63540" y="344728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2" y="31241"/>
                </a:lnTo>
                <a:lnTo>
                  <a:pt x="8382" y="65150"/>
                </a:lnTo>
                <a:lnTo>
                  <a:pt x="0" y="106679"/>
                </a:lnTo>
                <a:lnTo>
                  <a:pt x="0" y="533273"/>
                </a:lnTo>
                <a:lnTo>
                  <a:pt x="8382" y="574801"/>
                </a:lnTo>
                <a:lnTo>
                  <a:pt x="31242" y="608711"/>
                </a:lnTo>
                <a:lnTo>
                  <a:pt x="65024" y="631570"/>
                </a:lnTo>
                <a:lnTo>
                  <a:pt x="106552" y="639953"/>
                </a:lnTo>
                <a:lnTo>
                  <a:pt x="1101725" y="639953"/>
                </a:lnTo>
                <a:lnTo>
                  <a:pt x="1143127" y="631570"/>
                </a:lnTo>
                <a:lnTo>
                  <a:pt x="1177036" y="608711"/>
                </a:lnTo>
                <a:lnTo>
                  <a:pt x="1199895" y="574801"/>
                </a:lnTo>
                <a:lnTo>
                  <a:pt x="1208278" y="533273"/>
                </a:lnTo>
                <a:lnTo>
                  <a:pt x="1208278" y="106679"/>
                </a:lnTo>
                <a:lnTo>
                  <a:pt x="1200150" y="65786"/>
                </a:lnTo>
                <a:lnTo>
                  <a:pt x="1177036" y="31241"/>
                </a:lnTo>
                <a:lnTo>
                  <a:pt x="1142491" y="8127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3540" y="344728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79"/>
                </a:moveTo>
                <a:lnTo>
                  <a:pt x="8382" y="65150"/>
                </a:lnTo>
                <a:lnTo>
                  <a:pt x="31242" y="31241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1" y="8127"/>
                </a:lnTo>
                <a:lnTo>
                  <a:pt x="1177036" y="31241"/>
                </a:lnTo>
                <a:lnTo>
                  <a:pt x="1200150" y="65786"/>
                </a:lnTo>
                <a:lnTo>
                  <a:pt x="1208278" y="106679"/>
                </a:lnTo>
                <a:lnTo>
                  <a:pt x="1208278" y="533273"/>
                </a:lnTo>
                <a:lnTo>
                  <a:pt x="1199895" y="574801"/>
                </a:lnTo>
                <a:lnTo>
                  <a:pt x="1177036" y="608711"/>
                </a:lnTo>
                <a:lnTo>
                  <a:pt x="1143127" y="631570"/>
                </a:lnTo>
                <a:lnTo>
                  <a:pt x="1101725" y="639953"/>
                </a:lnTo>
                <a:lnTo>
                  <a:pt x="106552" y="639953"/>
                </a:lnTo>
                <a:lnTo>
                  <a:pt x="65024" y="631570"/>
                </a:lnTo>
                <a:lnTo>
                  <a:pt x="31242" y="608711"/>
                </a:lnTo>
                <a:lnTo>
                  <a:pt x="8382" y="574801"/>
                </a:lnTo>
                <a:lnTo>
                  <a:pt x="0" y="533273"/>
                </a:lnTo>
                <a:lnTo>
                  <a:pt x="0" y="106679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0057" y="3671442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63540" y="2260092"/>
            <a:ext cx="1208405" cy="638810"/>
          </a:xfrm>
          <a:custGeom>
            <a:avLst/>
            <a:gdLst/>
            <a:ahLst/>
            <a:cxnLst/>
            <a:rect l="l" t="t" r="r" b="b"/>
            <a:pathLst>
              <a:path w="1208404" h="638810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2" y="31115"/>
                </a:lnTo>
                <a:lnTo>
                  <a:pt x="8382" y="65024"/>
                </a:lnTo>
                <a:lnTo>
                  <a:pt x="0" y="106425"/>
                </a:lnTo>
                <a:lnTo>
                  <a:pt x="0" y="532003"/>
                </a:lnTo>
                <a:lnTo>
                  <a:pt x="8382" y="573405"/>
                </a:lnTo>
                <a:lnTo>
                  <a:pt x="31242" y="607187"/>
                </a:lnTo>
                <a:lnTo>
                  <a:pt x="65024" y="630047"/>
                </a:lnTo>
                <a:lnTo>
                  <a:pt x="106552" y="638429"/>
                </a:lnTo>
                <a:lnTo>
                  <a:pt x="1101725" y="638429"/>
                </a:lnTo>
                <a:lnTo>
                  <a:pt x="1143127" y="630047"/>
                </a:lnTo>
                <a:lnTo>
                  <a:pt x="1177036" y="607187"/>
                </a:lnTo>
                <a:lnTo>
                  <a:pt x="1199895" y="573405"/>
                </a:lnTo>
                <a:lnTo>
                  <a:pt x="1208278" y="532003"/>
                </a:lnTo>
                <a:lnTo>
                  <a:pt x="1208278" y="106425"/>
                </a:lnTo>
                <a:lnTo>
                  <a:pt x="1200150" y="65659"/>
                </a:lnTo>
                <a:lnTo>
                  <a:pt x="1177036" y="31115"/>
                </a:lnTo>
                <a:lnTo>
                  <a:pt x="1142491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3540" y="2260092"/>
            <a:ext cx="1208405" cy="638810"/>
          </a:xfrm>
          <a:custGeom>
            <a:avLst/>
            <a:gdLst/>
            <a:ahLst/>
            <a:cxnLst/>
            <a:rect l="l" t="t" r="r" b="b"/>
            <a:pathLst>
              <a:path w="1208404" h="638810">
                <a:moveTo>
                  <a:pt x="0" y="106425"/>
                </a:moveTo>
                <a:lnTo>
                  <a:pt x="8382" y="65024"/>
                </a:lnTo>
                <a:lnTo>
                  <a:pt x="31242" y="31115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1" y="8128"/>
                </a:lnTo>
                <a:lnTo>
                  <a:pt x="1177036" y="31115"/>
                </a:lnTo>
                <a:lnTo>
                  <a:pt x="1200150" y="65659"/>
                </a:lnTo>
                <a:lnTo>
                  <a:pt x="1208278" y="106425"/>
                </a:lnTo>
                <a:lnTo>
                  <a:pt x="1208278" y="532003"/>
                </a:lnTo>
                <a:lnTo>
                  <a:pt x="1199895" y="573405"/>
                </a:lnTo>
                <a:lnTo>
                  <a:pt x="1177036" y="607187"/>
                </a:lnTo>
                <a:lnTo>
                  <a:pt x="1143127" y="630047"/>
                </a:lnTo>
                <a:lnTo>
                  <a:pt x="1101725" y="638429"/>
                </a:lnTo>
                <a:lnTo>
                  <a:pt x="106552" y="638429"/>
                </a:lnTo>
                <a:lnTo>
                  <a:pt x="65024" y="630047"/>
                </a:lnTo>
                <a:lnTo>
                  <a:pt x="31242" y="607187"/>
                </a:lnTo>
                <a:lnTo>
                  <a:pt x="8382" y="573405"/>
                </a:lnTo>
                <a:lnTo>
                  <a:pt x="0" y="532003"/>
                </a:lnTo>
                <a:lnTo>
                  <a:pt x="0" y="106425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3377" y="1250142"/>
            <a:ext cx="8526780" cy="141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 marR="5080" indent="-413384">
              <a:lnSpc>
                <a:spcPct val="114999"/>
              </a:lnSpc>
              <a:spcBef>
                <a:spcPts val="1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Situation </a:t>
            </a:r>
            <a:r>
              <a:rPr sz="2400" dirty="0">
                <a:latin typeface="Arial"/>
                <a:cs typeface="Arial"/>
              </a:rPr>
              <a:t>de départ : 3 commits sur master </a:t>
            </a:r>
            <a:r>
              <a:rPr sz="2400" spc="-5" dirty="0">
                <a:latin typeface="Arial"/>
                <a:cs typeface="Arial"/>
              </a:rPr>
              <a:t>(C1,C2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C4) 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  commits </a:t>
            </a:r>
            <a:r>
              <a:rPr sz="2400" spc="-5" dirty="0">
                <a:latin typeface="Arial"/>
                <a:cs typeface="Arial"/>
              </a:rPr>
              <a:t>sur branche1 </a:t>
            </a:r>
            <a:r>
              <a:rPr sz="2400" dirty="0">
                <a:latin typeface="Arial"/>
                <a:cs typeface="Arial"/>
              </a:rPr>
              <a:t>(C1, </a:t>
            </a:r>
            <a:r>
              <a:rPr sz="2400" spc="-5" dirty="0">
                <a:latin typeface="Arial"/>
                <a:cs typeface="Arial"/>
              </a:rPr>
              <a:t>C2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C3)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création de branche  1 à partir de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C2</a:t>
            </a:r>
            <a:endParaRPr sz="2400">
              <a:latin typeface="Arial"/>
              <a:cs typeface="Arial"/>
            </a:endParaRPr>
          </a:p>
          <a:p>
            <a:pPr marL="5587365">
              <a:lnSpc>
                <a:spcPts val="960"/>
              </a:lnSpc>
            </a:pPr>
            <a:r>
              <a:rPr sz="1000" spc="-10" dirty="0">
                <a:latin typeface="Arial"/>
                <a:cs typeface="Arial"/>
              </a:rPr>
              <a:t>HEAD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67044" y="2898648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0"/>
                </a:moveTo>
                <a:lnTo>
                  <a:pt x="0" y="435355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5896" y="3323844"/>
            <a:ext cx="82296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7044" y="4087367"/>
            <a:ext cx="635" cy="434340"/>
          </a:xfrm>
          <a:custGeom>
            <a:avLst/>
            <a:gdLst/>
            <a:ahLst/>
            <a:cxnLst/>
            <a:rect l="l" t="t" r="r" b="b"/>
            <a:pathLst>
              <a:path w="635" h="434339">
                <a:moveTo>
                  <a:pt x="0" y="0"/>
                </a:moveTo>
                <a:lnTo>
                  <a:pt x="253" y="433831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5896" y="4512564"/>
            <a:ext cx="82296" cy="105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6171" y="4956047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45351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59" y="4914900"/>
            <a:ext cx="106679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247078"/>
            <a:ext cx="7331709" cy="9010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6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Depuis </a:t>
            </a:r>
            <a:r>
              <a:rPr sz="2400" dirty="0">
                <a:latin typeface="Arial"/>
                <a:cs typeface="Arial"/>
              </a:rPr>
              <a:t>branche 1 on fait un </a:t>
            </a:r>
            <a:r>
              <a:rPr sz="2400" spc="-5" dirty="0">
                <a:latin typeface="Courier New"/>
                <a:cs typeface="Courier New"/>
              </a:rPr>
              <a:t>git rebase</a:t>
            </a:r>
            <a:r>
              <a:rPr sz="2400" spc="-254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master</a:t>
            </a:r>
            <a:endParaRPr sz="2400">
              <a:latin typeface="Courier New"/>
              <a:cs typeface="Courier New"/>
            </a:endParaRPr>
          </a:p>
          <a:p>
            <a:pPr marL="425450" indent="-413384">
              <a:lnSpc>
                <a:spcPct val="100000"/>
              </a:lnSpc>
              <a:spcBef>
                <a:spcPts val="57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est </a:t>
            </a:r>
            <a:r>
              <a:rPr sz="2400" spc="-5" dirty="0">
                <a:latin typeface="Arial"/>
                <a:cs typeface="Arial"/>
              </a:rPr>
              <a:t>déplacé sur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908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908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908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3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6" y="608711"/>
                </a:lnTo>
                <a:lnTo>
                  <a:pt x="1199896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6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6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6" y="574802"/>
                </a:lnTo>
                <a:lnTo>
                  <a:pt x="1177036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3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0454" y="3644010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0459" y="373989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1940" y="3698747"/>
            <a:ext cx="106679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5152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263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003" y="4512564"/>
            <a:ext cx="80772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5152" y="5274564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83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4003" y="5727191"/>
            <a:ext cx="80772" cy="10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4636008"/>
            <a:ext cx="856615" cy="640080"/>
          </a:xfrm>
          <a:prstGeom prst="rect">
            <a:avLst/>
          </a:prstGeom>
          <a:solidFill>
            <a:srgbClr val="BAD6F7"/>
          </a:solidFill>
          <a:ln w="18287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63540" y="344728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2" y="31241"/>
                </a:lnTo>
                <a:lnTo>
                  <a:pt x="8382" y="65150"/>
                </a:lnTo>
                <a:lnTo>
                  <a:pt x="0" y="106679"/>
                </a:lnTo>
                <a:lnTo>
                  <a:pt x="0" y="533273"/>
                </a:lnTo>
                <a:lnTo>
                  <a:pt x="8382" y="574801"/>
                </a:lnTo>
                <a:lnTo>
                  <a:pt x="31242" y="608711"/>
                </a:lnTo>
                <a:lnTo>
                  <a:pt x="65024" y="631570"/>
                </a:lnTo>
                <a:lnTo>
                  <a:pt x="106552" y="639953"/>
                </a:lnTo>
                <a:lnTo>
                  <a:pt x="1101725" y="639953"/>
                </a:lnTo>
                <a:lnTo>
                  <a:pt x="1143127" y="631570"/>
                </a:lnTo>
                <a:lnTo>
                  <a:pt x="1177036" y="608711"/>
                </a:lnTo>
                <a:lnTo>
                  <a:pt x="1199895" y="574801"/>
                </a:lnTo>
                <a:lnTo>
                  <a:pt x="1208278" y="533273"/>
                </a:lnTo>
                <a:lnTo>
                  <a:pt x="1208278" y="106679"/>
                </a:lnTo>
                <a:lnTo>
                  <a:pt x="1200150" y="65786"/>
                </a:lnTo>
                <a:lnTo>
                  <a:pt x="1177036" y="31241"/>
                </a:lnTo>
                <a:lnTo>
                  <a:pt x="1142491" y="8127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3540" y="344728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79"/>
                </a:moveTo>
                <a:lnTo>
                  <a:pt x="8382" y="65150"/>
                </a:lnTo>
                <a:lnTo>
                  <a:pt x="31242" y="31241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1" y="8127"/>
                </a:lnTo>
                <a:lnTo>
                  <a:pt x="1177036" y="31241"/>
                </a:lnTo>
                <a:lnTo>
                  <a:pt x="1200150" y="65786"/>
                </a:lnTo>
                <a:lnTo>
                  <a:pt x="1208278" y="106679"/>
                </a:lnTo>
                <a:lnTo>
                  <a:pt x="1208278" y="533273"/>
                </a:lnTo>
                <a:lnTo>
                  <a:pt x="1199895" y="574801"/>
                </a:lnTo>
                <a:lnTo>
                  <a:pt x="1177036" y="608711"/>
                </a:lnTo>
                <a:lnTo>
                  <a:pt x="1143127" y="631570"/>
                </a:lnTo>
                <a:lnTo>
                  <a:pt x="1101725" y="639953"/>
                </a:lnTo>
                <a:lnTo>
                  <a:pt x="106552" y="639953"/>
                </a:lnTo>
                <a:lnTo>
                  <a:pt x="65024" y="631570"/>
                </a:lnTo>
                <a:lnTo>
                  <a:pt x="31242" y="608711"/>
                </a:lnTo>
                <a:lnTo>
                  <a:pt x="8382" y="574801"/>
                </a:lnTo>
                <a:lnTo>
                  <a:pt x="0" y="533273"/>
                </a:lnTo>
                <a:lnTo>
                  <a:pt x="0" y="106679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90057" y="3671442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40123" y="2205227"/>
            <a:ext cx="1208405" cy="638810"/>
          </a:xfrm>
          <a:custGeom>
            <a:avLst/>
            <a:gdLst/>
            <a:ahLst/>
            <a:cxnLst/>
            <a:rect l="l" t="t" r="r" b="b"/>
            <a:pathLst>
              <a:path w="1208404" h="638810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1" y="31114"/>
                </a:lnTo>
                <a:lnTo>
                  <a:pt x="8381" y="65024"/>
                </a:lnTo>
                <a:lnTo>
                  <a:pt x="0" y="106425"/>
                </a:lnTo>
                <a:lnTo>
                  <a:pt x="0" y="532002"/>
                </a:lnTo>
                <a:lnTo>
                  <a:pt x="8381" y="573405"/>
                </a:lnTo>
                <a:lnTo>
                  <a:pt x="31241" y="607187"/>
                </a:lnTo>
                <a:lnTo>
                  <a:pt x="65024" y="630047"/>
                </a:lnTo>
                <a:lnTo>
                  <a:pt x="106552" y="638429"/>
                </a:lnTo>
                <a:lnTo>
                  <a:pt x="1101725" y="638429"/>
                </a:lnTo>
                <a:lnTo>
                  <a:pt x="1143127" y="630047"/>
                </a:lnTo>
                <a:lnTo>
                  <a:pt x="1177036" y="607187"/>
                </a:lnTo>
                <a:lnTo>
                  <a:pt x="1199896" y="573405"/>
                </a:lnTo>
                <a:lnTo>
                  <a:pt x="1208277" y="532002"/>
                </a:lnTo>
                <a:lnTo>
                  <a:pt x="1208277" y="106425"/>
                </a:lnTo>
                <a:lnTo>
                  <a:pt x="1200150" y="65659"/>
                </a:lnTo>
                <a:lnTo>
                  <a:pt x="1177036" y="31114"/>
                </a:lnTo>
                <a:lnTo>
                  <a:pt x="1142491" y="8127"/>
                </a:lnTo>
                <a:lnTo>
                  <a:pt x="1101725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0123" y="2205227"/>
            <a:ext cx="1208405" cy="638810"/>
          </a:xfrm>
          <a:custGeom>
            <a:avLst/>
            <a:gdLst/>
            <a:ahLst/>
            <a:cxnLst/>
            <a:rect l="l" t="t" r="r" b="b"/>
            <a:pathLst>
              <a:path w="1208404" h="638810">
                <a:moveTo>
                  <a:pt x="0" y="106425"/>
                </a:moveTo>
                <a:lnTo>
                  <a:pt x="8381" y="65024"/>
                </a:lnTo>
                <a:lnTo>
                  <a:pt x="31241" y="31114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1" y="8127"/>
                </a:lnTo>
                <a:lnTo>
                  <a:pt x="1177036" y="31114"/>
                </a:lnTo>
                <a:lnTo>
                  <a:pt x="1200150" y="65659"/>
                </a:lnTo>
                <a:lnTo>
                  <a:pt x="1208277" y="106425"/>
                </a:lnTo>
                <a:lnTo>
                  <a:pt x="1208277" y="532002"/>
                </a:lnTo>
                <a:lnTo>
                  <a:pt x="1199896" y="573405"/>
                </a:lnTo>
                <a:lnTo>
                  <a:pt x="1177036" y="607187"/>
                </a:lnTo>
                <a:lnTo>
                  <a:pt x="1143127" y="630047"/>
                </a:lnTo>
                <a:lnTo>
                  <a:pt x="1101725" y="638429"/>
                </a:lnTo>
                <a:lnTo>
                  <a:pt x="106552" y="638429"/>
                </a:lnTo>
                <a:lnTo>
                  <a:pt x="65024" y="630047"/>
                </a:lnTo>
                <a:lnTo>
                  <a:pt x="31241" y="607187"/>
                </a:lnTo>
                <a:lnTo>
                  <a:pt x="8381" y="573405"/>
                </a:lnTo>
                <a:lnTo>
                  <a:pt x="0" y="532002"/>
                </a:lnTo>
                <a:lnTo>
                  <a:pt x="0" y="106425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55667" y="2428493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5152" y="2843783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914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4003" y="3296411"/>
            <a:ext cx="80772" cy="105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7044" y="4087367"/>
            <a:ext cx="635" cy="434340"/>
          </a:xfrm>
          <a:custGeom>
            <a:avLst/>
            <a:gdLst/>
            <a:ahLst/>
            <a:cxnLst/>
            <a:rect l="l" t="t" r="r" b="b"/>
            <a:pathLst>
              <a:path w="635" h="434339">
                <a:moveTo>
                  <a:pt x="0" y="0"/>
                </a:moveTo>
                <a:lnTo>
                  <a:pt x="253" y="433831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5896" y="4512564"/>
            <a:ext cx="82296" cy="105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6171" y="4956047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45351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0159" y="4914900"/>
            <a:ext cx="106679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250142"/>
            <a:ext cx="7402195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3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Git fait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spc="-20" dirty="0">
                <a:latin typeface="Arial"/>
                <a:cs typeface="Arial"/>
              </a:rPr>
              <a:t>diff </a:t>
            </a:r>
            <a:r>
              <a:rPr sz="2400" spc="-5" dirty="0">
                <a:latin typeface="Arial"/>
                <a:cs typeface="Arial"/>
              </a:rPr>
              <a:t>entre C3 et C2 et l’applique </a:t>
            </a:r>
            <a:r>
              <a:rPr sz="2400" dirty="0">
                <a:latin typeface="Arial"/>
                <a:cs typeface="Arial"/>
              </a:rPr>
              <a:t>à C4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“recréer” un nouveau C3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C3’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dont le père </a:t>
            </a:r>
            <a:r>
              <a:rPr sz="2400" dirty="0">
                <a:latin typeface="Arial"/>
                <a:cs typeface="Arial"/>
              </a:rPr>
              <a:t>est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908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908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908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3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6" y="608711"/>
                </a:lnTo>
                <a:lnTo>
                  <a:pt x="1199896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6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3451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6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6" y="574802"/>
                </a:lnTo>
                <a:lnTo>
                  <a:pt x="1177036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3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0454" y="3644010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0459" y="373989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1940" y="3698747"/>
            <a:ext cx="106679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628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263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003" y="4512564"/>
            <a:ext cx="80772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628" y="5274564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83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4003" y="5727191"/>
            <a:ext cx="80772" cy="10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38800" y="4636008"/>
            <a:ext cx="856615" cy="640080"/>
          </a:xfrm>
          <a:prstGeom prst="rect">
            <a:avLst/>
          </a:prstGeom>
          <a:solidFill>
            <a:srgbClr val="BAD6F7"/>
          </a:solidFill>
          <a:ln w="18287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63540" y="3447288"/>
            <a:ext cx="1207135" cy="640080"/>
          </a:xfrm>
          <a:custGeom>
            <a:avLst/>
            <a:gdLst/>
            <a:ahLst/>
            <a:cxnLst/>
            <a:rect l="l" t="t" r="r" b="b"/>
            <a:pathLst>
              <a:path w="1207134" h="640079">
                <a:moveTo>
                  <a:pt x="1100328" y="0"/>
                </a:moveTo>
                <a:lnTo>
                  <a:pt x="106425" y="0"/>
                </a:lnTo>
                <a:lnTo>
                  <a:pt x="65024" y="8382"/>
                </a:lnTo>
                <a:lnTo>
                  <a:pt x="31114" y="31241"/>
                </a:lnTo>
                <a:lnTo>
                  <a:pt x="8382" y="65150"/>
                </a:lnTo>
                <a:lnTo>
                  <a:pt x="0" y="106679"/>
                </a:lnTo>
                <a:lnTo>
                  <a:pt x="0" y="533273"/>
                </a:lnTo>
                <a:lnTo>
                  <a:pt x="8382" y="574801"/>
                </a:lnTo>
                <a:lnTo>
                  <a:pt x="31114" y="608711"/>
                </a:lnTo>
                <a:lnTo>
                  <a:pt x="65024" y="631570"/>
                </a:lnTo>
                <a:lnTo>
                  <a:pt x="106425" y="639953"/>
                </a:lnTo>
                <a:lnTo>
                  <a:pt x="1100328" y="639953"/>
                </a:lnTo>
                <a:lnTo>
                  <a:pt x="1141730" y="631570"/>
                </a:lnTo>
                <a:lnTo>
                  <a:pt x="1175512" y="608711"/>
                </a:lnTo>
                <a:lnTo>
                  <a:pt x="1198371" y="574801"/>
                </a:lnTo>
                <a:lnTo>
                  <a:pt x="1206754" y="533273"/>
                </a:lnTo>
                <a:lnTo>
                  <a:pt x="1206754" y="106679"/>
                </a:lnTo>
                <a:lnTo>
                  <a:pt x="1198626" y="65786"/>
                </a:lnTo>
                <a:lnTo>
                  <a:pt x="1175512" y="31241"/>
                </a:lnTo>
                <a:lnTo>
                  <a:pt x="1140967" y="8127"/>
                </a:lnTo>
                <a:lnTo>
                  <a:pt x="1100328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3540" y="3447288"/>
            <a:ext cx="1207135" cy="640080"/>
          </a:xfrm>
          <a:custGeom>
            <a:avLst/>
            <a:gdLst/>
            <a:ahLst/>
            <a:cxnLst/>
            <a:rect l="l" t="t" r="r" b="b"/>
            <a:pathLst>
              <a:path w="1207134" h="640079">
                <a:moveTo>
                  <a:pt x="0" y="106679"/>
                </a:moveTo>
                <a:lnTo>
                  <a:pt x="8382" y="65150"/>
                </a:lnTo>
                <a:lnTo>
                  <a:pt x="31114" y="31241"/>
                </a:lnTo>
                <a:lnTo>
                  <a:pt x="65024" y="8382"/>
                </a:lnTo>
                <a:lnTo>
                  <a:pt x="106425" y="0"/>
                </a:lnTo>
                <a:lnTo>
                  <a:pt x="1100328" y="0"/>
                </a:lnTo>
                <a:lnTo>
                  <a:pt x="1140967" y="8127"/>
                </a:lnTo>
                <a:lnTo>
                  <a:pt x="1175512" y="31241"/>
                </a:lnTo>
                <a:lnTo>
                  <a:pt x="1198626" y="65786"/>
                </a:lnTo>
                <a:lnTo>
                  <a:pt x="1206754" y="106679"/>
                </a:lnTo>
                <a:lnTo>
                  <a:pt x="1206754" y="533273"/>
                </a:lnTo>
                <a:lnTo>
                  <a:pt x="1198371" y="574801"/>
                </a:lnTo>
                <a:lnTo>
                  <a:pt x="1175512" y="608711"/>
                </a:lnTo>
                <a:lnTo>
                  <a:pt x="1141730" y="631570"/>
                </a:lnTo>
                <a:lnTo>
                  <a:pt x="1100328" y="639953"/>
                </a:lnTo>
                <a:lnTo>
                  <a:pt x="106425" y="639953"/>
                </a:lnTo>
                <a:lnTo>
                  <a:pt x="65024" y="631570"/>
                </a:lnTo>
                <a:lnTo>
                  <a:pt x="31114" y="608711"/>
                </a:lnTo>
                <a:lnTo>
                  <a:pt x="8382" y="574801"/>
                </a:lnTo>
                <a:lnTo>
                  <a:pt x="0" y="533273"/>
                </a:lnTo>
                <a:lnTo>
                  <a:pt x="0" y="106679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90057" y="3671442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63540" y="22997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5">
                <a:moveTo>
                  <a:pt x="1088389" y="0"/>
                </a:moveTo>
                <a:lnTo>
                  <a:pt x="119761" y="0"/>
                </a:lnTo>
                <a:lnTo>
                  <a:pt x="73151" y="9398"/>
                </a:lnTo>
                <a:lnTo>
                  <a:pt x="35051" y="35051"/>
                </a:lnTo>
                <a:lnTo>
                  <a:pt x="9398" y="73279"/>
                </a:lnTo>
                <a:lnTo>
                  <a:pt x="0" y="119887"/>
                </a:lnTo>
                <a:lnTo>
                  <a:pt x="0" y="599439"/>
                </a:lnTo>
                <a:lnTo>
                  <a:pt x="9398" y="646049"/>
                </a:lnTo>
                <a:lnTo>
                  <a:pt x="35051" y="684149"/>
                </a:lnTo>
                <a:lnTo>
                  <a:pt x="73151" y="709930"/>
                </a:lnTo>
                <a:lnTo>
                  <a:pt x="119761" y="719328"/>
                </a:lnTo>
                <a:lnTo>
                  <a:pt x="1088389" y="719328"/>
                </a:lnTo>
                <a:lnTo>
                  <a:pt x="1134999" y="709930"/>
                </a:lnTo>
                <a:lnTo>
                  <a:pt x="1173099" y="684149"/>
                </a:lnTo>
                <a:lnTo>
                  <a:pt x="1198753" y="646049"/>
                </a:lnTo>
                <a:lnTo>
                  <a:pt x="1208278" y="599439"/>
                </a:lnTo>
                <a:lnTo>
                  <a:pt x="1208278" y="119887"/>
                </a:lnTo>
                <a:lnTo>
                  <a:pt x="1199134" y="74041"/>
                </a:lnTo>
                <a:lnTo>
                  <a:pt x="1173099" y="35051"/>
                </a:lnTo>
                <a:lnTo>
                  <a:pt x="1134237" y="9144"/>
                </a:lnTo>
                <a:lnTo>
                  <a:pt x="1088389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3540" y="22997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5">
                <a:moveTo>
                  <a:pt x="0" y="119887"/>
                </a:moveTo>
                <a:lnTo>
                  <a:pt x="9398" y="73279"/>
                </a:lnTo>
                <a:lnTo>
                  <a:pt x="35051" y="35051"/>
                </a:lnTo>
                <a:lnTo>
                  <a:pt x="73151" y="9398"/>
                </a:lnTo>
                <a:lnTo>
                  <a:pt x="119761" y="0"/>
                </a:lnTo>
                <a:lnTo>
                  <a:pt x="1088389" y="0"/>
                </a:lnTo>
                <a:lnTo>
                  <a:pt x="1134237" y="9144"/>
                </a:lnTo>
                <a:lnTo>
                  <a:pt x="1173099" y="35051"/>
                </a:lnTo>
                <a:lnTo>
                  <a:pt x="1199134" y="74041"/>
                </a:lnTo>
                <a:lnTo>
                  <a:pt x="1208278" y="119887"/>
                </a:lnTo>
                <a:lnTo>
                  <a:pt x="1208278" y="599439"/>
                </a:lnTo>
                <a:lnTo>
                  <a:pt x="1198753" y="646049"/>
                </a:lnTo>
                <a:lnTo>
                  <a:pt x="1173099" y="684149"/>
                </a:lnTo>
                <a:lnTo>
                  <a:pt x="1134999" y="709930"/>
                </a:lnTo>
                <a:lnTo>
                  <a:pt x="1088389" y="719328"/>
                </a:lnTo>
                <a:lnTo>
                  <a:pt x="119761" y="719328"/>
                </a:lnTo>
                <a:lnTo>
                  <a:pt x="73151" y="709930"/>
                </a:lnTo>
                <a:lnTo>
                  <a:pt x="35051" y="684149"/>
                </a:lnTo>
                <a:lnTo>
                  <a:pt x="9398" y="646049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78448" y="2562860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86171" y="2659379"/>
            <a:ext cx="277495" cy="635"/>
          </a:xfrm>
          <a:custGeom>
            <a:avLst/>
            <a:gdLst/>
            <a:ahLst/>
            <a:cxnLst/>
            <a:rect l="l" t="t" r="r" b="b"/>
            <a:pathLst>
              <a:path w="277495" h="635">
                <a:moveTo>
                  <a:pt x="277367" y="0"/>
                </a:moveTo>
                <a:lnTo>
                  <a:pt x="0" y="127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90159" y="2618232"/>
            <a:ext cx="106679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7044" y="4087367"/>
            <a:ext cx="635" cy="434340"/>
          </a:xfrm>
          <a:custGeom>
            <a:avLst/>
            <a:gdLst/>
            <a:ahLst/>
            <a:cxnLst/>
            <a:rect l="l" t="t" r="r" b="b"/>
            <a:pathLst>
              <a:path w="635" h="434339">
                <a:moveTo>
                  <a:pt x="0" y="0"/>
                </a:moveTo>
                <a:lnTo>
                  <a:pt x="253" y="433831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5896" y="4512564"/>
            <a:ext cx="82296" cy="105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6171" y="4956047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45199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90159" y="4914900"/>
            <a:ext cx="106679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16908" y="233933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C3’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43628" y="297942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405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04003" y="3296411"/>
            <a:ext cx="80772" cy="1051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550289"/>
            <a:ext cx="785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Git </a:t>
            </a:r>
            <a:r>
              <a:rPr sz="2400" spc="-5" dirty="0">
                <a:latin typeface="Arial"/>
                <a:cs typeface="Arial"/>
              </a:rPr>
              <a:t>reset branche 1 sur la </a:t>
            </a:r>
            <a:r>
              <a:rPr sz="2400" spc="-10" dirty="0">
                <a:latin typeface="Arial"/>
                <a:cs typeface="Arial"/>
              </a:rPr>
              <a:t>HEAD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le rebase </a:t>
            </a:r>
            <a:r>
              <a:rPr sz="2400" dirty="0">
                <a:latin typeface="Arial"/>
                <a:cs typeface="Arial"/>
              </a:rPr>
              <a:t>est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terminé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2611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2611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2611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9155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5" h="640079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2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6" y="608711"/>
                </a:lnTo>
                <a:lnTo>
                  <a:pt x="1199895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6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155" y="3419855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5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6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5" y="574802"/>
                </a:lnTo>
                <a:lnTo>
                  <a:pt x="1177036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2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5776" y="3644010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6164" y="373989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7644" y="3698747"/>
            <a:ext cx="106680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9332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263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9708" y="4512564"/>
            <a:ext cx="80772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9332" y="5274564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4">
                <a:moveTo>
                  <a:pt x="0" y="0"/>
                </a:moveTo>
                <a:lnTo>
                  <a:pt x="0" y="46283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9708" y="5727191"/>
            <a:ext cx="80772" cy="105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7835" y="2331720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80">
                <a:moveTo>
                  <a:pt x="1101724" y="0"/>
                </a:moveTo>
                <a:lnTo>
                  <a:pt x="106552" y="0"/>
                </a:lnTo>
                <a:lnTo>
                  <a:pt x="65024" y="8381"/>
                </a:lnTo>
                <a:lnTo>
                  <a:pt x="31241" y="31241"/>
                </a:lnTo>
                <a:lnTo>
                  <a:pt x="8381" y="65150"/>
                </a:lnTo>
                <a:lnTo>
                  <a:pt x="0" y="106679"/>
                </a:lnTo>
                <a:lnTo>
                  <a:pt x="0" y="533272"/>
                </a:lnTo>
                <a:lnTo>
                  <a:pt x="8381" y="574801"/>
                </a:lnTo>
                <a:lnTo>
                  <a:pt x="31241" y="608710"/>
                </a:lnTo>
                <a:lnTo>
                  <a:pt x="65024" y="631570"/>
                </a:lnTo>
                <a:lnTo>
                  <a:pt x="106552" y="639952"/>
                </a:lnTo>
                <a:lnTo>
                  <a:pt x="1101724" y="639952"/>
                </a:lnTo>
                <a:lnTo>
                  <a:pt x="1143127" y="631570"/>
                </a:lnTo>
                <a:lnTo>
                  <a:pt x="1177036" y="608710"/>
                </a:lnTo>
                <a:lnTo>
                  <a:pt x="1199895" y="574801"/>
                </a:lnTo>
                <a:lnTo>
                  <a:pt x="1208278" y="533272"/>
                </a:lnTo>
                <a:lnTo>
                  <a:pt x="1208278" y="106679"/>
                </a:lnTo>
                <a:lnTo>
                  <a:pt x="1200149" y="65785"/>
                </a:lnTo>
                <a:lnTo>
                  <a:pt x="1177036" y="31241"/>
                </a:lnTo>
                <a:lnTo>
                  <a:pt x="1142491" y="8127"/>
                </a:lnTo>
                <a:lnTo>
                  <a:pt x="1101724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7835" y="2331720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80">
                <a:moveTo>
                  <a:pt x="0" y="106679"/>
                </a:moveTo>
                <a:lnTo>
                  <a:pt x="8381" y="65150"/>
                </a:lnTo>
                <a:lnTo>
                  <a:pt x="31241" y="31241"/>
                </a:lnTo>
                <a:lnTo>
                  <a:pt x="65024" y="8381"/>
                </a:lnTo>
                <a:lnTo>
                  <a:pt x="106552" y="0"/>
                </a:lnTo>
                <a:lnTo>
                  <a:pt x="1101724" y="0"/>
                </a:lnTo>
                <a:lnTo>
                  <a:pt x="1142491" y="8127"/>
                </a:lnTo>
                <a:lnTo>
                  <a:pt x="1177036" y="31241"/>
                </a:lnTo>
                <a:lnTo>
                  <a:pt x="1200149" y="65785"/>
                </a:lnTo>
                <a:lnTo>
                  <a:pt x="1208278" y="106679"/>
                </a:lnTo>
                <a:lnTo>
                  <a:pt x="1208278" y="533272"/>
                </a:lnTo>
                <a:lnTo>
                  <a:pt x="1199895" y="574801"/>
                </a:lnTo>
                <a:lnTo>
                  <a:pt x="1177036" y="608710"/>
                </a:lnTo>
                <a:lnTo>
                  <a:pt x="1143127" y="631570"/>
                </a:lnTo>
                <a:lnTo>
                  <a:pt x="1101724" y="639952"/>
                </a:lnTo>
                <a:lnTo>
                  <a:pt x="106552" y="639952"/>
                </a:lnTo>
                <a:lnTo>
                  <a:pt x="65024" y="631570"/>
                </a:lnTo>
                <a:lnTo>
                  <a:pt x="31241" y="608710"/>
                </a:lnTo>
                <a:lnTo>
                  <a:pt x="8381" y="574801"/>
                </a:lnTo>
                <a:lnTo>
                  <a:pt x="0" y="533272"/>
                </a:lnTo>
                <a:lnTo>
                  <a:pt x="0" y="106679"/>
                </a:lnTo>
                <a:close/>
              </a:path>
            </a:pathLst>
          </a:custGeom>
          <a:ln w="18287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34733" y="2555493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9244" y="22997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5">
                <a:moveTo>
                  <a:pt x="1088389" y="0"/>
                </a:moveTo>
                <a:lnTo>
                  <a:pt x="119760" y="0"/>
                </a:lnTo>
                <a:lnTo>
                  <a:pt x="73151" y="9398"/>
                </a:lnTo>
                <a:lnTo>
                  <a:pt x="35051" y="35051"/>
                </a:lnTo>
                <a:lnTo>
                  <a:pt x="9397" y="73279"/>
                </a:lnTo>
                <a:lnTo>
                  <a:pt x="0" y="119887"/>
                </a:lnTo>
                <a:lnTo>
                  <a:pt x="0" y="599439"/>
                </a:lnTo>
                <a:lnTo>
                  <a:pt x="9397" y="646049"/>
                </a:lnTo>
                <a:lnTo>
                  <a:pt x="35051" y="684149"/>
                </a:lnTo>
                <a:lnTo>
                  <a:pt x="73151" y="709930"/>
                </a:lnTo>
                <a:lnTo>
                  <a:pt x="119760" y="719328"/>
                </a:lnTo>
                <a:lnTo>
                  <a:pt x="1088389" y="719328"/>
                </a:lnTo>
                <a:lnTo>
                  <a:pt x="1134998" y="709930"/>
                </a:lnTo>
                <a:lnTo>
                  <a:pt x="1173098" y="684149"/>
                </a:lnTo>
                <a:lnTo>
                  <a:pt x="1198752" y="646049"/>
                </a:lnTo>
                <a:lnTo>
                  <a:pt x="1208277" y="599439"/>
                </a:lnTo>
                <a:lnTo>
                  <a:pt x="1208277" y="119887"/>
                </a:lnTo>
                <a:lnTo>
                  <a:pt x="1199133" y="74041"/>
                </a:lnTo>
                <a:lnTo>
                  <a:pt x="1173098" y="35051"/>
                </a:lnTo>
                <a:lnTo>
                  <a:pt x="1134236" y="9144"/>
                </a:lnTo>
                <a:lnTo>
                  <a:pt x="1088389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9244" y="22997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5">
                <a:moveTo>
                  <a:pt x="0" y="119887"/>
                </a:moveTo>
                <a:lnTo>
                  <a:pt x="9397" y="73279"/>
                </a:lnTo>
                <a:lnTo>
                  <a:pt x="35051" y="35051"/>
                </a:lnTo>
                <a:lnTo>
                  <a:pt x="73151" y="9398"/>
                </a:lnTo>
                <a:lnTo>
                  <a:pt x="119760" y="0"/>
                </a:lnTo>
                <a:lnTo>
                  <a:pt x="1088389" y="0"/>
                </a:lnTo>
                <a:lnTo>
                  <a:pt x="1134236" y="9144"/>
                </a:lnTo>
                <a:lnTo>
                  <a:pt x="1173098" y="35051"/>
                </a:lnTo>
                <a:lnTo>
                  <a:pt x="1199133" y="74041"/>
                </a:lnTo>
                <a:lnTo>
                  <a:pt x="1208277" y="119887"/>
                </a:lnTo>
                <a:lnTo>
                  <a:pt x="1208277" y="599439"/>
                </a:lnTo>
                <a:lnTo>
                  <a:pt x="1198752" y="646049"/>
                </a:lnTo>
                <a:lnTo>
                  <a:pt x="1173098" y="684149"/>
                </a:lnTo>
                <a:lnTo>
                  <a:pt x="1134998" y="709930"/>
                </a:lnTo>
                <a:lnTo>
                  <a:pt x="1088389" y="719328"/>
                </a:lnTo>
                <a:lnTo>
                  <a:pt x="119760" y="719328"/>
                </a:lnTo>
                <a:lnTo>
                  <a:pt x="73151" y="709930"/>
                </a:lnTo>
                <a:lnTo>
                  <a:pt x="35051" y="684149"/>
                </a:lnTo>
                <a:lnTo>
                  <a:pt x="9397" y="646049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3898" y="2562860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1876" y="2659379"/>
            <a:ext cx="277495" cy="635"/>
          </a:xfrm>
          <a:custGeom>
            <a:avLst/>
            <a:gdLst/>
            <a:ahLst/>
            <a:cxnLst/>
            <a:rect l="l" t="t" r="r" b="b"/>
            <a:pathLst>
              <a:path w="277495" h="635">
                <a:moveTo>
                  <a:pt x="277368" y="0"/>
                </a:moveTo>
                <a:lnTo>
                  <a:pt x="0" y="127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5864" y="2618232"/>
            <a:ext cx="106679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0552" y="2644139"/>
            <a:ext cx="367665" cy="12065"/>
          </a:xfrm>
          <a:custGeom>
            <a:avLst/>
            <a:gdLst/>
            <a:ahLst/>
            <a:cxnLst/>
            <a:rect l="l" t="t" r="r" b="b"/>
            <a:pathLst>
              <a:path w="367664" h="12064">
                <a:moveTo>
                  <a:pt x="367284" y="0"/>
                </a:moveTo>
                <a:lnTo>
                  <a:pt x="0" y="11684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4540" y="2615183"/>
            <a:ext cx="106679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1876" y="4956047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45262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45864" y="4914900"/>
            <a:ext cx="106679" cy="82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72611" y="233933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C3’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99332" y="297942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405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9708" y="3296411"/>
            <a:ext cx="80772" cy="105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94503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289771"/>
            <a:ext cx="5164455" cy="8585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Rebase </a:t>
            </a:r>
            <a:r>
              <a:rPr sz="2400" dirty="0">
                <a:latin typeface="Arial"/>
                <a:cs typeface="Arial"/>
              </a:rPr>
              <a:t>modifie / réécrit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l'historique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Les </a:t>
            </a:r>
            <a:r>
              <a:rPr sz="240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0" marR="505459">
              <a:lnSpc>
                <a:spcPct val="115100"/>
              </a:lnSpc>
              <a:spcBef>
                <a:spcPts val="95"/>
              </a:spcBef>
            </a:pPr>
            <a:r>
              <a:rPr spc="-5" dirty="0"/>
              <a:t>deviennent des </a:t>
            </a:r>
            <a:r>
              <a:rPr dirty="0"/>
              <a:t>descendants</a:t>
            </a:r>
            <a:r>
              <a:rPr spc="-90" dirty="0"/>
              <a:t> </a:t>
            </a:r>
            <a:r>
              <a:rPr spc="-5" dirty="0"/>
              <a:t>de  ceux de master (la hiérarchie  devient</a:t>
            </a:r>
            <a:r>
              <a:rPr spc="-45" dirty="0"/>
              <a:t> </a:t>
            </a:r>
            <a:r>
              <a:rPr spc="-5" dirty="0"/>
              <a:t>linéaire)</a:t>
            </a:r>
          </a:p>
          <a:p>
            <a:pPr marL="425450" marR="5080" indent="-413384">
              <a:lnSpc>
                <a:spcPct val="114999"/>
              </a:lnSpc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b="1" dirty="0">
                <a:latin typeface="Arial"/>
                <a:cs typeface="Arial"/>
              </a:rPr>
              <a:t>On ne modifie pas </a:t>
            </a:r>
            <a:r>
              <a:rPr b="1" spc="-5" dirty="0">
                <a:latin typeface="Arial"/>
                <a:cs typeface="Arial"/>
              </a:rPr>
              <a:t>les </a:t>
            </a:r>
            <a:r>
              <a:rPr b="1" dirty="0">
                <a:latin typeface="Arial"/>
                <a:cs typeface="Arial"/>
              </a:rPr>
              <a:t>commits :  de nouveaux commits sont</a:t>
            </a:r>
            <a:r>
              <a:rPr b="1" spc="-20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créés  à partir </a:t>
            </a:r>
            <a:r>
              <a:rPr b="1" dirty="0">
                <a:latin typeface="Arial"/>
                <a:cs typeface="Arial"/>
              </a:rPr>
              <a:t>de </a:t>
            </a:r>
            <a:r>
              <a:rPr b="1" spc="-5" dirty="0">
                <a:latin typeface="Arial"/>
                <a:cs typeface="Arial"/>
              </a:rPr>
              <a:t>ceux </a:t>
            </a:r>
            <a:r>
              <a:rPr b="1" dirty="0">
                <a:latin typeface="Arial"/>
                <a:cs typeface="Arial"/>
              </a:rPr>
              <a:t>qu'on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377" y="4644009"/>
            <a:ext cx="8382634" cy="166306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latin typeface="Arial"/>
                <a:cs typeface="Arial"/>
              </a:rPr>
              <a:t>(on peut </a:t>
            </a:r>
            <a:r>
              <a:rPr sz="2400" b="1" spc="-5" dirty="0">
                <a:latin typeface="Arial"/>
                <a:cs typeface="Arial"/>
              </a:rPr>
              <a:t>toujours </a:t>
            </a:r>
            <a:r>
              <a:rPr sz="2400" b="1" dirty="0">
                <a:latin typeface="Arial"/>
                <a:cs typeface="Arial"/>
              </a:rPr>
              <a:t>les récupérer via id ou</a:t>
            </a:r>
            <a:r>
              <a:rPr sz="2400" b="1" spc="-3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reflog)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merge branche1 dans </a:t>
            </a:r>
            <a:r>
              <a:rPr sz="2400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on aura un </a:t>
            </a:r>
            <a:r>
              <a:rPr sz="2400" dirty="0">
                <a:latin typeface="Arial"/>
                <a:cs typeface="Arial"/>
              </a:rPr>
              <a:t>fast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b="1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commit C3 </a:t>
            </a:r>
            <a:r>
              <a:rPr sz="2400" b="1" dirty="0">
                <a:latin typeface="Arial"/>
                <a:cs typeface="Arial"/>
              </a:rPr>
              <a:t>n’est plus </a:t>
            </a:r>
            <a:r>
              <a:rPr sz="2400" b="1" spc="-5" dirty="0">
                <a:latin typeface="Arial"/>
                <a:cs typeface="Arial"/>
              </a:rPr>
              <a:t>accessible </a:t>
            </a:r>
            <a:r>
              <a:rPr sz="2400" b="1" dirty="0">
                <a:latin typeface="Arial"/>
                <a:cs typeface="Arial"/>
              </a:rPr>
              <a:t>que par </a:t>
            </a:r>
            <a:r>
              <a:rPr sz="2400" b="1" spc="-5" dirty="0">
                <a:latin typeface="Arial"/>
                <a:cs typeface="Arial"/>
              </a:rPr>
              <a:t>son</a:t>
            </a:r>
            <a:r>
              <a:rPr sz="2400" b="1" spc="-25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id,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Arial"/>
                <a:cs typeface="Arial"/>
              </a:rPr>
              <a:t>dans </a:t>
            </a:r>
            <a:r>
              <a:rPr sz="2400" b="1" spc="-5" dirty="0">
                <a:latin typeface="Arial"/>
                <a:cs typeface="Arial"/>
              </a:rPr>
              <a:t>30 </a:t>
            </a:r>
            <a:r>
              <a:rPr sz="2400" b="1" dirty="0">
                <a:latin typeface="Arial"/>
                <a:cs typeface="Arial"/>
              </a:rPr>
              <a:t>jours il </a:t>
            </a:r>
            <a:r>
              <a:rPr sz="2400" b="1" spc="-5" dirty="0">
                <a:latin typeface="Arial"/>
                <a:cs typeface="Arial"/>
              </a:rPr>
              <a:t>sera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effacé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379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b</a:t>
            </a:r>
            <a:r>
              <a:rPr spc="-5" dirty="0"/>
              <a:t>a</a:t>
            </a:r>
            <a:r>
              <a:rPr spc="-20" dirty="0"/>
              <a:t>s</a:t>
            </a:r>
            <a:r>
              <a:rPr spc="-5" dirty="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2220" y="2148839"/>
            <a:ext cx="556260" cy="46355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2220" y="3026664"/>
            <a:ext cx="556260" cy="4622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2220" y="3904488"/>
            <a:ext cx="556260" cy="4622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2935" y="2148839"/>
            <a:ext cx="783590" cy="462915"/>
          </a:xfrm>
          <a:custGeom>
            <a:avLst/>
            <a:gdLst/>
            <a:ahLst/>
            <a:cxnLst/>
            <a:rect l="l" t="t" r="r" b="b"/>
            <a:pathLst>
              <a:path w="783589" h="462914">
                <a:moveTo>
                  <a:pt x="706119" y="0"/>
                </a:moveTo>
                <a:lnTo>
                  <a:pt x="76962" y="0"/>
                </a:lnTo>
                <a:lnTo>
                  <a:pt x="46989" y="6096"/>
                </a:lnTo>
                <a:lnTo>
                  <a:pt x="22605" y="22606"/>
                </a:lnTo>
                <a:lnTo>
                  <a:pt x="6096" y="47117"/>
                </a:lnTo>
                <a:lnTo>
                  <a:pt x="0" y="77088"/>
                </a:lnTo>
                <a:lnTo>
                  <a:pt x="0" y="385572"/>
                </a:lnTo>
                <a:lnTo>
                  <a:pt x="6096" y="415671"/>
                </a:lnTo>
                <a:lnTo>
                  <a:pt x="22605" y="440182"/>
                </a:lnTo>
                <a:lnTo>
                  <a:pt x="46989" y="456692"/>
                </a:lnTo>
                <a:lnTo>
                  <a:pt x="76962" y="462661"/>
                </a:lnTo>
                <a:lnTo>
                  <a:pt x="706119" y="462661"/>
                </a:lnTo>
                <a:lnTo>
                  <a:pt x="736091" y="456692"/>
                </a:lnTo>
                <a:lnTo>
                  <a:pt x="760476" y="440182"/>
                </a:lnTo>
                <a:lnTo>
                  <a:pt x="776986" y="415671"/>
                </a:lnTo>
                <a:lnTo>
                  <a:pt x="783081" y="385572"/>
                </a:lnTo>
                <a:lnTo>
                  <a:pt x="783081" y="77088"/>
                </a:lnTo>
                <a:lnTo>
                  <a:pt x="777239" y="47625"/>
                </a:lnTo>
                <a:lnTo>
                  <a:pt x="748791" y="12954"/>
                </a:lnTo>
                <a:lnTo>
                  <a:pt x="706119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2935" y="2148839"/>
            <a:ext cx="783590" cy="462915"/>
          </a:xfrm>
          <a:custGeom>
            <a:avLst/>
            <a:gdLst/>
            <a:ahLst/>
            <a:cxnLst/>
            <a:rect l="l" t="t" r="r" b="b"/>
            <a:pathLst>
              <a:path w="783589" h="462914">
                <a:moveTo>
                  <a:pt x="0" y="77088"/>
                </a:moveTo>
                <a:lnTo>
                  <a:pt x="6096" y="47117"/>
                </a:lnTo>
                <a:lnTo>
                  <a:pt x="22605" y="22606"/>
                </a:lnTo>
                <a:lnTo>
                  <a:pt x="46989" y="6096"/>
                </a:lnTo>
                <a:lnTo>
                  <a:pt x="76962" y="0"/>
                </a:lnTo>
                <a:lnTo>
                  <a:pt x="706119" y="0"/>
                </a:lnTo>
                <a:lnTo>
                  <a:pt x="748791" y="12954"/>
                </a:lnTo>
                <a:lnTo>
                  <a:pt x="777239" y="47625"/>
                </a:lnTo>
                <a:lnTo>
                  <a:pt x="783081" y="77088"/>
                </a:lnTo>
                <a:lnTo>
                  <a:pt x="783081" y="385572"/>
                </a:lnTo>
                <a:lnTo>
                  <a:pt x="776986" y="415671"/>
                </a:lnTo>
                <a:lnTo>
                  <a:pt x="760476" y="440182"/>
                </a:lnTo>
                <a:lnTo>
                  <a:pt x="736091" y="456692"/>
                </a:lnTo>
                <a:lnTo>
                  <a:pt x="706119" y="462661"/>
                </a:lnTo>
                <a:lnTo>
                  <a:pt x="76962" y="462661"/>
                </a:lnTo>
                <a:lnTo>
                  <a:pt x="46989" y="456692"/>
                </a:lnTo>
                <a:lnTo>
                  <a:pt x="22605" y="440182"/>
                </a:lnTo>
                <a:lnTo>
                  <a:pt x="6096" y="415671"/>
                </a:lnTo>
                <a:lnTo>
                  <a:pt x="0" y="385572"/>
                </a:lnTo>
                <a:lnTo>
                  <a:pt x="0" y="77088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88609" y="2283713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6271" y="2339339"/>
            <a:ext cx="327660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9588" y="2610611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243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9964" y="2903220"/>
            <a:ext cx="80772" cy="105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588" y="3488435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244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9964" y="3781044"/>
            <a:ext cx="80772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4240" y="3026664"/>
            <a:ext cx="554990" cy="462280"/>
          </a:xfrm>
          <a:prstGeom prst="rect">
            <a:avLst/>
          </a:prstGeom>
          <a:solidFill>
            <a:srgbClr val="F3F3F3"/>
          </a:solidFill>
          <a:ln w="18288">
            <a:solidFill>
              <a:srgbClr val="2287DB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34171" y="1363980"/>
            <a:ext cx="783590" cy="461645"/>
          </a:xfrm>
          <a:custGeom>
            <a:avLst/>
            <a:gdLst/>
            <a:ahLst/>
            <a:cxnLst/>
            <a:rect l="l" t="t" r="r" b="b"/>
            <a:pathLst>
              <a:path w="783590" h="461644">
                <a:moveTo>
                  <a:pt x="706120" y="0"/>
                </a:moveTo>
                <a:lnTo>
                  <a:pt x="76961" y="0"/>
                </a:lnTo>
                <a:lnTo>
                  <a:pt x="46989" y="6096"/>
                </a:lnTo>
                <a:lnTo>
                  <a:pt x="22605" y="22479"/>
                </a:lnTo>
                <a:lnTo>
                  <a:pt x="6096" y="46990"/>
                </a:lnTo>
                <a:lnTo>
                  <a:pt x="0" y="76835"/>
                </a:lnTo>
                <a:lnTo>
                  <a:pt x="0" y="384302"/>
                </a:lnTo>
                <a:lnTo>
                  <a:pt x="6096" y="414274"/>
                </a:lnTo>
                <a:lnTo>
                  <a:pt x="22605" y="438658"/>
                </a:lnTo>
                <a:lnTo>
                  <a:pt x="46989" y="455168"/>
                </a:lnTo>
                <a:lnTo>
                  <a:pt x="76961" y="461137"/>
                </a:lnTo>
                <a:lnTo>
                  <a:pt x="706120" y="461137"/>
                </a:lnTo>
                <a:lnTo>
                  <a:pt x="736092" y="455168"/>
                </a:lnTo>
                <a:lnTo>
                  <a:pt x="760476" y="438658"/>
                </a:lnTo>
                <a:lnTo>
                  <a:pt x="776985" y="414274"/>
                </a:lnTo>
                <a:lnTo>
                  <a:pt x="783081" y="384302"/>
                </a:lnTo>
                <a:lnTo>
                  <a:pt x="783081" y="76835"/>
                </a:lnTo>
                <a:lnTo>
                  <a:pt x="777239" y="47498"/>
                </a:lnTo>
                <a:lnTo>
                  <a:pt x="748792" y="12954"/>
                </a:lnTo>
                <a:lnTo>
                  <a:pt x="706120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34171" y="1363980"/>
            <a:ext cx="783590" cy="461645"/>
          </a:xfrm>
          <a:custGeom>
            <a:avLst/>
            <a:gdLst/>
            <a:ahLst/>
            <a:cxnLst/>
            <a:rect l="l" t="t" r="r" b="b"/>
            <a:pathLst>
              <a:path w="783590" h="461644">
                <a:moveTo>
                  <a:pt x="0" y="76835"/>
                </a:moveTo>
                <a:lnTo>
                  <a:pt x="6096" y="46990"/>
                </a:lnTo>
                <a:lnTo>
                  <a:pt x="22605" y="22479"/>
                </a:lnTo>
                <a:lnTo>
                  <a:pt x="46989" y="6096"/>
                </a:lnTo>
                <a:lnTo>
                  <a:pt x="76961" y="0"/>
                </a:lnTo>
                <a:lnTo>
                  <a:pt x="706120" y="0"/>
                </a:lnTo>
                <a:lnTo>
                  <a:pt x="748792" y="12954"/>
                </a:lnTo>
                <a:lnTo>
                  <a:pt x="777239" y="47498"/>
                </a:lnTo>
                <a:lnTo>
                  <a:pt x="783081" y="76835"/>
                </a:lnTo>
                <a:lnTo>
                  <a:pt x="783081" y="384302"/>
                </a:lnTo>
                <a:lnTo>
                  <a:pt x="776985" y="414274"/>
                </a:lnTo>
                <a:lnTo>
                  <a:pt x="760476" y="438658"/>
                </a:lnTo>
                <a:lnTo>
                  <a:pt x="736092" y="455168"/>
                </a:lnTo>
                <a:lnTo>
                  <a:pt x="706120" y="461137"/>
                </a:lnTo>
                <a:lnTo>
                  <a:pt x="76961" y="461137"/>
                </a:lnTo>
                <a:lnTo>
                  <a:pt x="46989" y="455168"/>
                </a:lnTo>
                <a:lnTo>
                  <a:pt x="22605" y="438658"/>
                </a:lnTo>
                <a:lnTo>
                  <a:pt x="6096" y="414274"/>
                </a:lnTo>
                <a:lnTo>
                  <a:pt x="0" y="384302"/>
                </a:lnTo>
                <a:lnTo>
                  <a:pt x="0" y="76835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49233" y="1497584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39940" y="1339596"/>
            <a:ext cx="783590" cy="520065"/>
          </a:xfrm>
          <a:custGeom>
            <a:avLst/>
            <a:gdLst/>
            <a:ahLst/>
            <a:cxnLst/>
            <a:rect l="l" t="t" r="r" b="b"/>
            <a:pathLst>
              <a:path w="783590" h="520064">
                <a:moveTo>
                  <a:pt x="696467" y="0"/>
                </a:moveTo>
                <a:lnTo>
                  <a:pt x="86613" y="0"/>
                </a:lnTo>
                <a:lnTo>
                  <a:pt x="52831" y="6857"/>
                </a:lnTo>
                <a:lnTo>
                  <a:pt x="25400" y="25400"/>
                </a:lnTo>
                <a:lnTo>
                  <a:pt x="6857" y="52831"/>
                </a:lnTo>
                <a:lnTo>
                  <a:pt x="0" y="86613"/>
                </a:lnTo>
                <a:lnTo>
                  <a:pt x="0" y="432942"/>
                </a:lnTo>
                <a:lnTo>
                  <a:pt x="6857" y="466725"/>
                </a:lnTo>
                <a:lnTo>
                  <a:pt x="25400" y="494156"/>
                </a:lnTo>
                <a:lnTo>
                  <a:pt x="52831" y="512699"/>
                </a:lnTo>
                <a:lnTo>
                  <a:pt x="86613" y="519556"/>
                </a:lnTo>
                <a:lnTo>
                  <a:pt x="696467" y="519556"/>
                </a:lnTo>
                <a:lnTo>
                  <a:pt x="730250" y="512699"/>
                </a:lnTo>
                <a:lnTo>
                  <a:pt x="757681" y="494156"/>
                </a:lnTo>
                <a:lnTo>
                  <a:pt x="776224" y="466725"/>
                </a:lnTo>
                <a:lnTo>
                  <a:pt x="783081" y="432942"/>
                </a:lnTo>
                <a:lnTo>
                  <a:pt x="783081" y="86613"/>
                </a:lnTo>
                <a:lnTo>
                  <a:pt x="776477" y="53466"/>
                </a:lnTo>
                <a:lnTo>
                  <a:pt x="744474" y="14604"/>
                </a:lnTo>
                <a:lnTo>
                  <a:pt x="696467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9940" y="1339596"/>
            <a:ext cx="783590" cy="520065"/>
          </a:xfrm>
          <a:custGeom>
            <a:avLst/>
            <a:gdLst/>
            <a:ahLst/>
            <a:cxnLst/>
            <a:rect l="l" t="t" r="r" b="b"/>
            <a:pathLst>
              <a:path w="783590" h="520064">
                <a:moveTo>
                  <a:pt x="0" y="86613"/>
                </a:moveTo>
                <a:lnTo>
                  <a:pt x="6857" y="52831"/>
                </a:lnTo>
                <a:lnTo>
                  <a:pt x="25400" y="25400"/>
                </a:lnTo>
                <a:lnTo>
                  <a:pt x="52831" y="6857"/>
                </a:lnTo>
                <a:lnTo>
                  <a:pt x="86613" y="0"/>
                </a:lnTo>
                <a:lnTo>
                  <a:pt x="696467" y="0"/>
                </a:lnTo>
                <a:lnTo>
                  <a:pt x="744474" y="14604"/>
                </a:lnTo>
                <a:lnTo>
                  <a:pt x="776477" y="53466"/>
                </a:lnTo>
                <a:lnTo>
                  <a:pt x="783081" y="86613"/>
                </a:lnTo>
                <a:lnTo>
                  <a:pt x="783081" y="432942"/>
                </a:lnTo>
                <a:lnTo>
                  <a:pt x="776224" y="466725"/>
                </a:lnTo>
                <a:lnTo>
                  <a:pt x="757681" y="494156"/>
                </a:lnTo>
                <a:lnTo>
                  <a:pt x="730250" y="512699"/>
                </a:lnTo>
                <a:lnTo>
                  <a:pt x="696467" y="519556"/>
                </a:lnTo>
                <a:lnTo>
                  <a:pt x="86613" y="519556"/>
                </a:lnTo>
                <a:lnTo>
                  <a:pt x="52831" y="512699"/>
                </a:lnTo>
                <a:lnTo>
                  <a:pt x="25400" y="494156"/>
                </a:lnTo>
                <a:lnTo>
                  <a:pt x="6857" y="466725"/>
                </a:lnTo>
                <a:lnTo>
                  <a:pt x="0" y="432942"/>
                </a:lnTo>
                <a:lnTo>
                  <a:pt x="0" y="86613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43393" y="1502791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05243" y="1559052"/>
            <a:ext cx="234696" cy="8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1564" y="1554480"/>
            <a:ext cx="30175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5243" y="3217164"/>
            <a:ext cx="348996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32220" y="1368552"/>
            <a:ext cx="556260" cy="4622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895"/>
              </a:spcBef>
            </a:pPr>
            <a:r>
              <a:rPr sz="1400" spc="-5" dirty="0">
                <a:latin typeface="Arial"/>
                <a:cs typeface="Arial"/>
              </a:rPr>
              <a:t>C3’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68440" y="1830323"/>
            <a:ext cx="82296" cy="300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139" y="2643632"/>
            <a:ext cx="512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Merge </a:t>
            </a:r>
            <a:r>
              <a:rPr sz="4800" dirty="0"/>
              <a:t>VS</a:t>
            </a:r>
            <a:r>
              <a:rPr sz="4800" spc="-175" dirty="0"/>
              <a:t> </a:t>
            </a:r>
            <a:r>
              <a:rPr sz="4800" spc="-5" dirty="0"/>
              <a:t>Rebase</a:t>
            </a:r>
            <a:endParaRPr sz="4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298954"/>
            <a:ext cx="792099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14999"/>
              </a:lnSpc>
              <a:spcBef>
                <a:spcPts val="1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Rebase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pour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mise à jour des branches avant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merge  linéaire (commits indépendants) ex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corrections  d'anomalies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on ne </a:t>
            </a:r>
            <a:r>
              <a:rPr sz="2400" dirty="0">
                <a:latin typeface="Arial"/>
                <a:cs typeface="Arial"/>
              </a:rPr>
              <a:t>veut </a:t>
            </a:r>
            <a:r>
              <a:rPr sz="2400" spc="-5" dirty="0">
                <a:latin typeface="Arial"/>
                <a:cs typeface="Arial"/>
              </a:rPr>
              <a:t>pas de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merge</a:t>
            </a:r>
            <a:endParaRPr sz="2400">
              <a:latin typeface="Arial"/>
              <a:cs typeface="Arial"/>
            </a:endParaRPr>
          </a:p>
          <a:p>
            <a:pPr marL="425450" marR="3225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Merge sans rebase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pour la réintégration des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feature  </a:t>
            </a:r>
            <a:r>
              <a:rPr sz="2400" spc="-5" dirty="0">
                <a:latin typeface="Arial"/>
                <a:cs typeface="Arial"/>
              </a:rPr>
              <a:t>branches (on </a:t>
            </a:r>
            <a:r>
              <a:rPr sz="2400" dirty="0">
                <a:latin typeface="Arial"/>
                <a:cs typeface="Arial"/>
              </a:rPr>
              <a:t>veut </a:t>
            </a:r>
            <a:r>
              <a:rPr sz="2400" spc="-5" dirty="0">
                <a:latin typeface="Arial"/>
                <a:cs typeface="Arial"/>
              </a:rPr>
              <a:t>garder l'historique des </a:t>
            </a:r>
            <a:r>
              <a:rPr sz="2400" dirty="0">
                <a:latin typeface="Arial"/>
                <a:cs typeface="Arial"/>
              </a:rPr>
              <a:t>commits  </a:t>
            </a:r>
            <a:r>
              <a:rPr sz="2400" spc="-5" dirty="0">
                <a:latin typeface="Arial"/>
                <a:cs typeface="Arial"/>
              </a:rPr>
              <a:t>indépendants sans polluer l'historique de la branche  principale)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105458"/>
            <a:ext cx="4608195" cy="20008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0"/>
              </a:spcBef>
            </a:pPr>
            <a:r>
              <a:rPr sz="3000" b="1" spc="-5" dirty="0">
                <a:latin typeface="Arial"/>
                <a:cs typeface="Arial"/>
              </a:rPr>
              <a:t>Merge avec </a:t>
            </a:r>
            <a:r>
              <a:rPr sz="3000" b="1" spc="-10" dirty="0">
                <a:latin typeface="Arial"/>
                <a:cs typeface="Arial"/>
              </a:rPr>
              <a:t>Rebase</a:t>
            </a:r>
            <a:r>
              <a:rPr sz="3000" b="1" spc="-204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(1/3)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Situation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départ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Ancêtre </a:t>
            </a:r>
            <a:r>
              <a:rPr sz="2400" spc="-5" dirty="0">
                <a:latin typeface="Arial"/>
                <a:cs typeface="Arial"/>
              </a:rPr>
              <a:t>commun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5208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552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771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7044" y="463600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3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5" y="608711"/>
                </a:lnTo>
                <a:lnTo>
                  <a:pt x="1199895" y="574802"/>
                </a:lnTo>
                <a:lnTo>
                  <a:pt x="1208278" y="533273"/>
                </a:lnTo>
                <a:lnTo>
                  <a:pt x="1208278" y="106680"/>
                </a:lnTo>
                <a:lnTo>
                  <a:pt x="1200150" y="65786"/>
                </a:lnTo>
                <a:lnTo>
                  <a:pt x="1177035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044" y="463600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5" y="31242"/>
                </a:lnTo>
                <a:lnTo>
                  <a:pt x="1200150" y="65786"/>
                </a:lnTo>
                <a:lnTo>
                  <a:pt x="1208278" y="106680"/>
                </a:lnTo>
                <a:lnTo>
                  <a:pt x="1208278" y="533273"/>
                </a:lnTo>
                <a:lnTo>
                  <a:pt x="1199895" y="574802"/>
                </a:lnTo>
                <a:lnTo>
                  <a:pt x="1177035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3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4045" y="4859782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4052" y="4956047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021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5532" y="4914900"/>
            <a:ext cx="106679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3452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2303" y="4512564"/>
            <a:ext cx="82296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3796" y="5274564"/>
            <a:ext cx="899160" cy="519430"/>
          </a:xfrm>
          <a:custGeom>
            <a:avLst/>
            <a:gdLst/>
            <a:ahLst/>
            <a:cxnLst/>
            <a:rect l="l" t="t" r="r" b="b"/>
            <a:pathLst>
              <a:path w="899160" h="519429">
                <a:moveTo>
                  <a:pt x="0" y="0"/>
                </a:moveTo>
                <a:lnTo>
                  <a:pt x="898778" y="519252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7047" y="5757671"/>
            <a:ext cx="109727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9947" y="2205227"/>
            <a:ext cx="1207135" cy="638810"/>
          </a:xfrm>
          <a:custGeom>
            <a:avLst/>
            <a:gdLst/>
            <a:ahLst/>
            <a:cxnLst/>
            <a:rect l="l" t="t" r="r" b="b"/>
            <a:pathLst>
              <a:path w="1207134" h="638810">
                <a:moveTo>
                  <a:pt x="1100327" y="0"/>
                </a:moveTo>
                <a:lnTo>
                  <a:pt x="106425" y="0"/>
                </a:lnTo>
                <a:lnTo>
                  <a:pt x="65024" y="8382"/>
                </a:lnTo>
                <a:lnTo>
                  <a:pt x="31114" y="31114"/>
                </a:lnTo>
                <a:lnTo>
                  <a:pt x="8381" y="65024"/>
                </a:lnTo>
                <a:lnTo>
                  <a:pt x="0" y="106425"/>
                </a:lnTo>
                <a:lnTo>
                  <a:pt x="0" y="532002"/>
                </a:lnTo>
                <a:lnTo>
                  <a:pt x="8381" y="573405"/>
                </a:lnTo>
                <a:lnTo>
                  <a:pt x="31114" y="607187"/>
                </a:lnTo>
                <a:lnTo>
                  <a:pt x="65024" y="630047"/>
                </a:lnTo>
                <a:lnTo>
                  <a:pt x="106425" y="638429"/>
                </a:lnTo>
                <a:lnTo>
                  <a:pt x="1100327" y="638429"/>
                </a:lnTo>
                <a:lnTo>
                  <a:pt x="1141729" y="630047"/>
                </a:lnTo>
                <a:lnTo>
                  <a:pt x="1175511" y="607187"/>
                </a:lnTo>
                <a:lnTo>
                  <a:pt x="1198372" y="573405"/>
                </a:lnTo>
                <a:lnTo>
                  <a:pt x="1206753" y="532002"/>
                </a:lnTo>
                <a:lnTo>
                  <a:pt x="1206753" y="106425"/>
                </a:lnTo>
                <a:lnTo>
                  <a:pt x="1198626" y="65659"/>
                </a:lnTo>
                <a:lnTo>
                  <a:pt x="1175511" y="31114"/>
                </a:lnTo>
                <a:lnTo>
                  <a:pt x="1140968" y="8127"/>
                </a:lnTo>
                <a:lnTo>
                  <a:pt x="1100327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9947" y="2205227"/>
            <a:ext cx="1207135" cy="638810"/>
          </a:xfrm>
          <a:custGeom>
            <a:avLst/>
            <a:gdLst/>
            <a:ahLst/>
            <a:cxnLst/>
            <a:rect l="l" t="t" r="r" b="b"/>
            <a:pathLst>
              <a:path w="1207134" h="638810">
                <a:moveTo>
                  <a:pt x="0" y="106425"/>
                </a:moveTo>
                <a:lnTo>
                  <a:pt x="8381" y="65024"/>
                </a:lnTo>
                <a:lnTo>
                  <a:pt x="31114" y="31114"/>
                </a:lnTo>
                <a:lnTo>
                  <a:pt x="65024" y="8382"/>
                </a:lnTo>
                <a:lnTo>
                  <a:pt x="106425" y="0"/>
                </a:lnTo>
                <a:lnTo>
                  <a:pt x="1100327" y="0"/>
                </a:lnTo>
                <a:lnTo>
                  <a:pt x="1140968" y="8127"/>
                </a:lnTo>
                <a:lnTo>
                  <a:pt x="1175511" y="31114"/>
                </a:lnTo>
                <a:lnTo>
                  <a:pt x="1198626" y="65659"/>
                </a:lnTo>
                <a:lnTo>
                  <a:pt x="1206753" y="106425"/>
                </a:lnTo>
                <a:lnTo>
                  <a:pt x="1206753" y="532002"/>
                </a:lnTo>
                <a:lnTo>
                  <a:pt x="1198372" y="573405"/>
                </a:lnTo>
                <a:lnTo>
                  <a:pt x="1175511" y="607187"/>
                </a:lnTo>
                <a:lnTo>
                  <a:pt x="1141729" y="630047"/>
                </a:lnTo>
                <a:lnTo>
                  <a:pt x="1100327" y="638429"/>
                </a:lnTo>
                <a:lnTo>
                  <a:pt x="106425" y="638429"/>
                </a:lnTo>
                <a:lnTo>
                  <a:pt x="65024" y="630047"/>
                </a:lnTo>
                <a:lnTo>
                  <a:pt x="31114" y="607187"/>
                </a:lnTo>
                <a:lnTo>
                  <a:pt x="8381" y="573405"/>
                </a:lnTo>
                <a:lnTo>
                  <a:pt x="0" y="532002"/>
                </a:lnTo>
                <a:lnTo>
                  <a:pt x="0" y="106425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06465" y="2427858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7044" y="3517391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1088390" y="0"/>
                </a:moveTo>
                <a:lnTo>
                  <a:pt x="119761" y="0"/>
                </a:lnTo>
                <a:lnTo>
                  <a:pt x="73151" y="9398"/>
                </a:lnTo>
                <a:lnTo>
                  <a:pt x="35051" y="35052"/>
                </a:lnTo>
                <a:lnTo>
                  <a:pt x="9398" y="73279"/>
                </a:lnTo>
                <a:lnTo>
                  <a:pt x="0" y="119888"/>
                </a:lnTo>
                <a:lnTo>
                  <a:pt x="0" y="599440"/>
                </a:lnTo>
                <a:lnTo>
                  <a:pt x="9398" y="646049"/>
                </a:lnTo>
                <a:lnTo>
                  <a:pt x="35051" y="684149"/>
                </a:lnTo>
                <a:lnTo>
                  <a:pt x="73151" y="709930"/>
                </a:lnTo>
                <a:lnTo>
                  <a:pt x="119761" y="719328"/>
                </a:lnTo>
                <a:lnTo>
                  <a:pt x="1088390" y="719328"/>
                </a:lnTo>
                <a:lnTo>
                  <a:pt x="1134998" y="709930"/>
                </a:lnTo>
                <a:lnTo>
                  <a:pt x="1173098" y="684149"/>
                </a:lnTo>
                <a:lnTo>
                  <a:pt x="1198753" y="646049"/>
                </a:lnTo>
                <a:lnTo>
                  <a:pt x="1208278" y="599440"/>
                </a:lnTo>
                <a:lnTo>
                  <a:pt x="1208278" y="119888"/>
                </a:lnTo>
                <a:lnTo>
                  <a:pt x="1199133" y="74041"/>
                </a:lnTo>
                <a:lnTo>
                  <a:pt x="1173098" y="35052"/>
                </a:lnTo>
                <a:lnTo>
                  <a:pt x="1134236" y="9144"/>
                </a:lnTo>
                <a:lnTo>
                  <a:pt x="1088390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7044" y="3517391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0" y="119888"/>
                </a:moveTo>
                <a:lnTo>
                  <a:pt x="9398" y="73279"/>
                </a:lnTo>
                <a:lnTo>
                  <a:pt x="35051" y="35052"/>
                </a:lnTo>
                <a:lnTo>
                  <a:pt x="73151" y="9398"/>
                </a:lnTo>
                <a:lnTo>
                  <a:pt x="119761" y="0"/>
                </a:lnTo>
                <a:lnTo>
                  <a:pt x="1088390" y="0"/>
                </a:lnTo>
                <a:lnTo>
                  <a:pt x="1134236" y="9144"/>
                </a:lnTo>
                <a:lnTo>
                  <a:pt x="1173098" y="35052"/>
                </a:lnTo>
                <a:lnTo>
                  <a:pt x="1199133" y="74041"/>
                </a:lnTo>
                <a:lnTo>
                  <a:pt x="1208278" y="119888"/>
                </a:lnTo>
                <a:lnTo>
                  <a:pt x="1208278" y="599440"/>
                </a:lnTo>
                <a:lnTo>
                  <a:pt x="1198753" y="646049"/>
                </a:lnTo>
                <a:lnTo>
                  <a:pt x="1173098" y="684149"/>
                </a:lnTo>
                <a:lnTo>
                  <a:pt x="1134998" y="709930"/>
                </a:lnTo>
                <a:lnTo>
                  <a:pt x="1088390" y="719328"/>
                </a:lnTo>
                <a:lnTo>
                  <a:pt x="119761" y="719328"/>
                </a:lnTo>
                <a:lnTo>
                  <a:pt x="73151" y="709930"/>
                </a:lnTo>
                <a:lnTo>
                  <a:pt x="35051" y="684149"/>
                </a:lnTo>
                <a:lnTo>
                  <a:pt x="9398" y="646049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71698" y="3780790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0548" y="4236720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606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9400" y="4512564"/>
            <a:ext cx="82295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4979" y="5274564"/>
            <a:ext cx="728345" cy="511809"/>
          </a:xfrm>
          <a:custGeom>
            <a:avLst/>
            <a:gdLst/>
            <a:ahLst/>
            <a:cxnLst/>
            <a:rect l="l" t="t" r="r" b="b"/>
            <a:pathLst>
              <a:path w="728345" h="511810">
                <a:moveTo>
                  <a:pt x="728345" y="0"/>
                </a:moveTo>
                <a:lnTo>
                  <a:pt x="0" y="511556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4208" y="5750052"/>
            <a:ext cx="108203" cy="9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55208" y="4636008"/>
            <a:ext cx="856615" cy="63881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3452" y="2843783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7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2303" y="3296411"/>
            <a:ext cx="82296" cy="105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105458"/>
            <a:ext cx="4774565" cy="116713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0"/>
              </a:spcBef>
            </a:pPr>
            <a:r>
              <a:rPr sz="3000" b="1" spc="-5" dirty="0">
                <a:latin typeface="Arial"/>
                <a:cs typeface="Arial"/>
              </a:rPr>
              <a:t>Merge avec </a:t>
            </a:r>
            <a:r>
              <a:rPr sz="3000" b="1" spc="-10" dirty="0">
                <a:latin typeface="Arial"/>
                <a:cs typeface="Arial"/>
              </a:rPr>
              <a:t>Rebase</a:t>
            </a:r>
            <a:r>
              <a:rPr sz="3000" b="1" spc="-16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(2/3)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Rebase </a:t>
            </a:r>
            <a:r>
              <a:rPr sz="2400" dirty="0">
                <a:latin typeface="Arial"/>
                <a:cs typeface="Arial"/>
              </a:rPr>
              <a:t>de branche1 sur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5740" y="317753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979" y="498347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455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3995" y="498347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698"/>
                </a:lnTo>
                <a:lnTo>
                  <a:pt x="65024" y="631558"/>
                </a:lnTo>
                <a:lnTo>
                  <a:pt x="106553" y="639927"/>
                </a:lnTo>
                <a:lnTo>
                  <a:pt x="1101725" y="639927"/>
                </a:lnTo>
                <a:lnTo>
                  <a:pt x="1143127" y="631558"/>
                </a:lnTo>
                <a:lnTo>
                  <a:pt x="1177036" y="608698"/>
                </a:lnTo>
                <a:lnTo>
                  <a:pt x="1199895" y="574802"/>
                </a:lnTo>
                <a:lnTo>
                  <a:pt x="1208278" y="533273"/>
                </a:lnTo>
                <a:lnTo>
                  <a:pt x="1208278" y="106680"/>
                </a:lnTo>
                <a:lnTo>
                  <a:pt x="1200150" y="65786"/>
                </a:lnTo>
                <a:lnTo>
                  <a:pt x="1177036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3995" y="498347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6" y="31242"/>
                </a:lnTo>
                <a:lnTo>
                  <a:pt x="1200150" y="65786"/>
                </a:lnTo>
                <a:lnTo>
                  <a:pt x="1208278" y="106680"/>
                </a:lnTo>
                <a:lnTo>
                  <a:pt x="1208278" y="533273"/>
                </a:lnTo>
                <a:lnTo>
                  <a:pt x="1199895" y="574802"/>
                </a:lnTo>
                <a:lnTo>
                  <a:pt x="1177036" y="608698"/>
                </a:lnTo>
                <a:lnTo>
                  <a:pt x="1143127" y="631558"/>
                </a:lnTo>
                <a:lnTo>
                  <a:pt x="1101725" y="639927"/>
                </a:lnTo>
                <a:lnTo>
                  <a:pt x="106553" y="639927"/>
                </a:lnTo>
                <a:lnTo>
                  <a:pt x="65024" y="631558"/>
                </a:lnTo>
                <a:lnTo>
                  <a:pt x="31242" y="608698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1251" y="5207889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2528" y="5303520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97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4008" y="5262371"/>
            <a:ext cx="105155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1471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1" y="31242"/>
                </a:lnTo>
                <a:lnTo>
                  <a:pt x="8381" y="65150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1" y="608711"/>
                </a:lnTo>
                <a:lnTo>
                  <a:pt x="65024" y="631571"/>
                </a:lnTo>
                <a:lnTo>
                  <a:pt x="106552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5" y="608711"/>
                </a:lnTo>
                <a:lnTo>
                  <a:pt x="1199896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5" y="31242"/>
                </a:lnTo>
                <a:lnTo>
                  <a:pt x="1142492" y="8127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1471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0"/>
                </a:lnTo>
                <a:lnTo>
                  <a:pt x="31241" y="31242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2" y="8127"/>
                </a:lnTo>
                <a:lnTo>
                  <a:pt x="1177035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6" y="574802"/>
                </a:lnTo>
                <a:lnTo>
                  <a:pt x="1177035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2" y="639953"/>
                </a:lnTo>
                <a:lnTo>
                  <a:pt x="65024" y="631571"/>
                </a:lnTo>
                <a:lnTo>
                  <a:pt x="31241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09259" y="3401060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53995" y="3864864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1088390" y="0"/>
                </a:moveTo>
                <a:lnTo>
                  <a:pt x="119761" y="0"/>
                </a:lnTo>
                <a:lnTo>
                  <a:pt x="73152" y="9398"/>
                </a:lnTo>
                <a:lnTo>
                  <a:pt x="35052" y="35052"/>
                </a:lnTo>
                <a:lnTo>
                  <a:pt x="9398" y="73279"/>
                </a:lnTo>
                <a:lnTo>
                  <a:pt x="0" y="119887"/>
                </a:lnTo>
                <a:lnTo>
                  <a:pt x="0" y="599440"/>
                </a:lnTo>
                <a:lnTo>
                  <a:pt x="9398" y="646049"/>
                </a:lnTo>
                <a:lnTo>
                  <a:pt x="35052" y="684149"/>
                </a:lnTo>
                <a:lnTo>
                  <a:pt x="73152" y="709930"/>
                </a:lnTo>
                <a:lnTo>
                  <a:pt x="119761" y="719328"/>
                </a:lnTo>
                <a:lnTo>
                  <a:pt x="1088390" y="719328"/>
                </a:lnTo>
                <a:lnTo>
                  <a:pt x="1134999" y="709930"/>
                </a:lnTo>
                <a:lnTo>
                  <a:pt x="1173099" y="684149"/>
                </a:lnTo>
                <a:lnTo>
                  <a:pt x="1198753" y="646049"/>
                </a:lnTo>
                <a:lnTo>
                  <a:pt x="1208278" y="599440"/>
                </a:lnTo>
                <a:lnTo>
                  <a:pt x="1208278" y="119887"/>
                </a:lnTo>
                <a:lnTo>
                  <a:pt x="1199133" y="74041"/>
                </a:lnTo>
                <a:lnTo>
                  <a:pt x="1173099" y="35052"/>
                </a:lnTo>
                <a:lnTo>
                  <a:pt x="1134237" y="9143"/>
                </a:lnTo>
                <a:lnTo>
                  <a:pt x="1088390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3995" y="3864864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0" y="119887"/>
                </a:moveTo>
                <a:lnTo>
                  <a:pt x="9398" y="73279"/>
                </a:lnTo>
                <a:lnTo>
                  <a:pt x="35052" y="35052"/>
                </a:lnTo>
                <a:lnTo>
                  <a:pt x="73152" y="9398"/>
                </a:lnTo>
                <a:lnTo>
                  <a:pt x="119761" y="0"/>
                </a:lnTo>
                <a:lnTo>
                  <a:pt x="1088390" y="0"/>
                </a:lnTo>
                <a:lnTo>
                  <a:pt x="1134237" y="9143"/>
                </a:lnTo>
                <a:lnTo>
                  <a:pt x="1173099" y="35052"/>
                </a:lnTo>
                <a:lnTo>
                  <a:pt x="1199133" y="74041"/>
                </a:lnTo>
                <a:lnTo>
                  <a:pt x="1208278" y="119887"/>
                </a:lnTo>
                <a:lnTo>
                  <a:pt x="1208278" y="599440"/>
                </a:lnTo>
                <a:lnTo>
                  <a:pt x="1198753" y="646049"/>
                </a:lnTo>
                <a:lnTo>
                  <a:pt x="1173099" y="684149"/>
                </a:lnTo>
                <a:lnTo>
                  <a:pt x="1134999" y="709930"/>
                </a:lnTo>
                <a:lnTo>
                  <a:pt x="1088390" y="719328"/>
                </a:lnTo>
                <a:lnTo>
                  <a:pt x="119761" y="719328"/>
                </a:lnTo>
                <a:lnTo>
                  <a:pt x="73152" y="709930"/>
                </a:lnTo>
                <a:lnTo>
                  <a:pt x="35052" y="684149"/>
                </a:lnTo>
                <a:lnTo>
                  <a:pt x="9398" y="646049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8904" y="4128897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7500" y="458419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3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6351" y="4860035"/>
            <a:ext cx="82295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15740" y="4003547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3503" y="4634484"/>
            <a:ext cx="80772" cy="3307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6552" y="5614415"/>
            <a:ext cx="82296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2835" y="3817620"/>
            <a:ext cx="80772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6528" y="3497579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69608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0515" y="3456432"/>
            <a:ext cx="10515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105458"/>
            <a:ext cx="4909185" cy="15849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0"/>
              </a:spcBef>
            </a:pPr>
            <a:r>
              <a:rPr sz="3000" b="1" spc="-5" dirty="0">
                <a:latin typeface="Arial"/>
                <a:cs typeface="Arial"/>
              </a:rPr>
              <a:t>Merge avec </a:t>
            </a:r>
            <a:r>
              <a:rPr sz="3000" b="1" spc="-10" dirty="0">
                <a:latin typeface="Arial"/>
                <a:cs typeface="Arial"/>
              </a:rPr>
              <a:t>Rebase</a:t>
            </a:r>
            <a:r>
              <a:rPr sz="3000" b="1" spc="-14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(3/3)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Merge de branche 1 </a:t>
            </a:r>
            <a:r>
              <a:rPr sz="2400" spc="-5" dirty="0">
                <a:latin typeface="Arial"/>
                <a:cs typeface="Arial"/>
              </a:rPr>
              <a:t>dans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Fast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5740" y="317753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979" y="4983479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455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4204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4" y="0"/>
                </a:moveTo>
                <a:lnTo>
                  <a:pt x="106552" y="0"/>
                </a:lnTo>
                <a:lnTo>
                  <a:pt x="65023" y="8382"/>
                </a:lnTo>
                <a:lnTo>
                  <a:pt x="31241" y="31242"/>
                </a:lnTo>
                <a:lnTo>
                  <a:pt x="8381" y="65150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1" y="608711"/>
                </a:lnTo>
                <a:lnTo>
                  <a:pt x="65023" y="631571"/>
                </a:lnTo>
                <a:lnTo>
                  <a:pt x="106552" y="639953"/>
                </a:lnTo>
                <a:lnTo>
                  <a:pt x="1101724" y="639953"/>
                </a:lnTo>
                <a:lnTo>
                  <a:pt x="1143126" y="631571"/>
                </a:lnTo>
                <a:lnTo>
                  <a:pt x="1177035" y="608711"/>
                </a:lnTo>
                <a:lnTo>
                  <a:pt x="1199895" y="574802"/>
                </a:lnTo>
                <a:lnTo>
                  <a:pt x="1208278" y="533273"/>
                </a:lnTo>
                <a:lnTo>
                  <a:pt x="1208278" y="106680"/>
                </a:lnTo>
                <a:lnTo>
                  <a:pt x="1200149" y="65786"/>
                </a:lnTo>
                <a:lnTo>
                  <a:pt x="1177035" y="31242"/>
                </a:lnTo>
                <a:lnTo>
                  <a:pt x="1142492" y="8127"/>
                </a:lnTo>
                <a:lnTo>
                  <a:pt x="1101724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4204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0"/>
                </a:lnTo>
                <a:lnTo>
                  <a:pt x="31241" y="31242"/>
                </a:lnTo>
                <a:lnTo>
                  <a:pt x="65023" y="8382"/>
                </a:lnTo>
                <a:lnTo>
                  <a:pt x="106552" y="0"/>
                </a:lnTo>
                <a:lnTo>
                  <a:pt x="1101724" y="0"/>
                </a:lnTo>
                <a:lnTo>
                  <a:pt x="1142492" y="8127"/>
                </a:lnTo>
                <a:lnTo>
                  <a:pt x="1177035" y="31242"/>
                </a:lnTo>
                <a:lnTo>
                  <a:pt x="1200149" y="65786"/>
                </a:lnTo>
                <a:lnTo>
                  <a:pt x="1208278" y="106680"/>
                </a:lnTo>
                <a:lnTo>
                  <a:pt x="1208278" y="533273"/>
                </a:lnTo>
                <a:lnTo>
                  <a:pt x="1199895" y="574802"/>
                </a:lnTo>
                <a:lnTo>
                  <a:pt x="1177035" y="608711"/>
                </a:lnTo>
                <a:lnTo>
                  <a:pt x="1143126" y="631571"/>
                </a:lnTo>
                <a:lnTo>
                  <a:pt x="1101724" y="639953"/>
                </a:lnTo>
                <a:lnTo>
                  <a:pt x="106552" y="639953"/>
                </a:lnTo>
                <a:lnTo>
                  <a:pt x="65023" y="631571"/>
                </a:lnTo>
                <a:lnTo>
                  <a:pt x="31241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1205" y="3401060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1471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2" y="0"/>
                </a:lnTo>
                <a:lnTo>
                  <a:pt x="65024" y="8382"/>
                </a:lnTo>
                <a:lnTo>
                  <a:pt x="31241" y="31242"/>
                </a:lnTo>
                <a:lnTo>
                  <a:pt x="8381" y="65150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1" y="608711"/>
                </a:lnTo>
                <a:lnTo>
                  <a:pt x="65024" y="631571"/>
                </a:lnTo>
                <a:lnTo>
                  <a:pt x="106552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5" y="608711"/>
                </a:lnTo>
                <a:lnTo>
                  <a:pt x="1199896" y="574802"/>
                </a:lnTo>
                <a:lnTo>
                  <a:pt x="1208277" y="533273"/>
                </a:lnTo>
                <a:lnTo>
                  <a:pt x="1208277" y="106680"/>
                </a:lnTo>
                <a:lnTo>
                  <a:pt x="1200150" y="65786"/>
                </a:lnTo>
                <a:lnTo>
                  <a:pt x="1177035" y="31242"/>
                </a:lnTo>
                <a:lnTo>
                  <a:pt x="1142492" y="8127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1471" y="3177539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0"/>
                </a:lnTo>
                <a:lnTo>
                  <a:pt x="31241" y="31242"/>
                </a:lnTo>
                <a:lnTo>
                  <a:pt x="65024" y="8382"/>
                </a:lnTo>
                <a:lnTo>
                  <a:pt x="106552" y="0"/>
                </a:lnTo>
                <a:lnTo>
                  <a:pt x="1101725" y="0"/>
                </a:lnTo>
                <a:lnTo>
                  <a:pt x="1142492" y="8127"/>
                </a:lnTo>
                <a:lnTo>
                  <a:pt x="1177035" y="31242"/>
                </a:lnTo>
                <a:lnTo>
                  <a:pt x="1200150" y="65786"/>
                </a:lnTo>
                <a:lnTo>
                  <a:pt x="1208277" y="106680"/>
                </a:lnTo>
                <a:lnTo>
                  <a:pt x="1208277" y="533273"/>
                </a:lnTo>
                <a:lnTo>
                  <a:pt x="1199896" y="574802"/>
                </a:lnTo>
                <a:lnTo>
                  <a:pt x="1177035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2" y="639953"/>
                </a:lnTo>
                <a:lnTo>
                  <a:pt x="65024" y="631571"/>
                </a:lnTo>
                <a:lnTo>
                  <a:pt x="31241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09259" y="3401060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31379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5" h="719454">
                <a:moveTo>
                  <a:pt x="1088389" y="0"/>
                </a:moveTo>
                <a:lnTo>
                  <a:pt x="119811" y="0"/>
                </a:lnTo>
                <a:lnTo>
                  <a:pt x="73177" y="9398"/>
                </a:lnTo>
                <a:lnTo>
                  <a:pt x="35090" y="35051"/>
                </a:lnTo>
                <a:lnTo>
                  <a:pt x="9410" y="73279"/>
                </a:lnTo>
                <a:lnTo>
                  <a:pt x="0" y="119887"/>
                </a:lnTo>
                <a:lnTo>
                  <a:pt x="0" y="599440"/>
                </a:lnTo>
                <a:lnTo>
                  <a:pt x="9410" y="646049"/>
                </a:lnTo>
                <a:lnTo>
                  <a:pt x="35090" y="684149"/>
                </a:lnTo>
                <a:lnTo>
                  <a:pt x="73177" y="709930"/>
                </a:lnTo>
                <a:lnTo>
                  <a:pt x="119811" y="719328"/>
                </a:lnTo>
                <a:lnTo>
                  <a:pt x="1088389" y="719328"/>
                </a:lnTo>
                <a:lnTo>
                  <a:pt x="1134999" y="709930"/>
                </a:lnTo>
                <a:lnTo>
                  <a:pt x="1173099" y="684149"/>
                </a:lnTo>
                <a:lnTo>
                  <a:pt x="1198752" y="646049"/>
                </a:lnTo>
                <a:lnTo>
                  <a:pt x="1208277" y="599440"/>
                </a:lnTo>
                <a:lnTo>
                  <a:pt x="1208277" y="119887"/>
                </a:lnTo>
                <a:lnTo>
                  <a:pt x="1199133" y="74041"/>
                </a:lnTo>
                <a:lnTo>
                  <a:pt x="1173099" y="35051"/>
                </a:lnTo>
                <a:lnTo>
                  <a:pt x="1134237" y="9144"/>
                </a:lnTo>
                <a:lnTo>
                  <a:pt x="1088389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137916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5" h="719454">
                <a:moveTo>
                  <a:pt x="0" y="119887"/>
                </a:moveTo>
                <a:lnTo>
                  <a:pt x="9410" y="73279"/>
                </a:lnTo>
                <a:lnTo>
                  <a:pt x="35090" y="35051"/>
                </a:lnTo>
                <a:lnTo>
                  <a:pt x="73177" y="9398"/>
                </a:lnTo>
                <a:lnTo>
                  <a:pt x="119811" y="0"/>
                </a:lnTo>
                <a:lnTo>
                  <a:pt x="1088389" y="0"/>
                </a:lnTo>
                <a:lnTo>
                  <a:pt x="1134237" y="9144"/>
                </a:lnTo>
                <a:lnTo>
                  <a:pt x="1173099" y="35051"/>
                </a:lnTo>
                <a:lnTo>
                  <a:pt x="1199133" y="74041"/>
                </a:lnTo>
                <a:lnTo>
                  <a:pt x="1208277" y="119887"/>
                </a:lnTo>
                <a:lnTo>
                  <a:pt x="1208277" y="599440"/>
                </a:lnTo>
                <a:lnTo>
                  <a:pt x="1198752" y="646049"/>
                </a:lnTo>
                <a:lnTo>
                  <a:pt x="1173099" y="684149"/>
                </a:lnTo>
                <a:lnTo>
                  <a:pt x="1134999" y="709930"/>
                </a:lnTo>
                <a:lnTo>
                  <a:pt x="1088389" y="719328"/>
                </a:lnTo>
                <a:lnTo>
                  <a:pt x="119811" y="719328"/>
                </a:lnTo>
                <a:lnTo>
                  <a:pt x="73177" y="709930"/>
                </a:lnTo>
                <a:lnTo>
                  <a:pt x="35090" y="684149"/>
                </a:lnTo>
                <a:lnTo>
                  <a:pt x="9410" y="646049"/>
                </a:lnTo>
                <a:lnTo>
                  <a:pt x="0" y="599440"/>
                </a:lnTo>
                <a:lnTo>
                  <a:pt x="0" y="119887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9055" y="3401060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5740" y="4003547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86528" y="3497579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69608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0515" y="3456432"/>
            <a:ext cx="105155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2264" y="3450335"/>
            <a:ext cx="288036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1211" y="3497579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100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0771" y="3456432"/>
            <a:ext cx="106679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835" y="3817620"/>
            <a:ext cx="80772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3503" y="4634484"/>
            <a:ext cx="80772" cy="3307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6552" y="5614415"/>
            <a:ext cx="82296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145423"/>
            <a:ext cx="8427720" cy="3190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75"/>
              </a:spcBef>
            </a:pPr>
            <a:r>
              <a:rPr sz="3000" b="1" spc="-5" dirty="0">
                <a:latin typeface="Arial"/>
                <a:cs typeface="Arial"/>
              </a:rPr>
              <a:t>Introduction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branch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5" dirty="0">
                <a:latin typeface="Arial"/>
                <a:cs typeface="Arial"/>
              </a:rPr>
              <a:t>pointeur </a:t>
            </a:r>
            <a:r>
              <a:rPr sz="2400" dirty="0">
                <a:latin typeface="Arial"/>
                <a:cs typeface="Arial"/>
              </a:rPr>
              <a:t>sur le </a:t>
            </a:r>
            <a:r>
              <a:rPr sz="2400" spc="-5" dirty="0">
                <a:latin typeface="Arial"/>
                <a:cs typeface="Arial"/>
              </a:rPr>
              <a:t>dernier </a:t>
            </a:r>
            <a:r>
              <a:rPr sz="2400" i="1" spc="-1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(sommet)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12750" marR="3055620" lvl="1" indent="-412750" algn="r">
              <a:lnSpc>
                <a:spcPct val="100000"/>
              </a:lnSpc>
              <a:spcBef>
                <a:spcPts val="680"/>
              </a:spcBef>
              <a:buChar char="○"/>
              <a:tabLst>
                <a:tab pos="412750" algn="l"/>
                <a:tab pos="413384" algn="l"/>
              </a:tabLst>
            </a:pPr>
            <a:r>
              <a:rPr sz="2400" spc="-5" dirty="0">
                <a:latin typeface="Arial"/>
                <a:cs typeface="Arial"/>
              </a:rPr>
              <a:t>les branches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des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références</a:t>
            </a:r>
            <a:endParaRPr sz="2400">
              <a:latin typeface="Arial"/>
              <a:cs typeface="Arial"/>
            </a:endParaRPr>
          </a:p>
          <a:p>
            <a:pPr marL="412750" marR="3095625" indent="-412750" algn="r">
              <a:lnSpc>
                <a:spcPct val="100000"/>
              </a:lnSpc>
              <a:spcBef>
                <a:spcPts val="409"/>
              </a:spcBef>
              <a:buClr>
                <a:srgbClr val="000000"/>
              </a:buClr>
              <a:buChar char="●"/>
              <a:tabLst>
                <a:tab pos="412750" algn="l"/>
                <a:tab pos="426084" algn="l"/>
              </a:tabLst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master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5" dirty="0">
                <a:latin typeface="Arial"/>
                <a:cs typeface="Arial"/>
              </a:rPr>
              <a:t>branche principale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trunk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b="1" spc="-5" dirty="0">
                <a:solidFill>
                  <a:srgbClr val="FF9900"/>
                </a:solidFill>
                <a:latin typeface="Arial"/>
                <a:cs typeface="Arial"/>
              </a:rPr>
              <a:t>HEAD </a:t>
            </a:r>
            <a:r>
              <a:rPr sz="2400" b="1" dirty="0">
                <a:latin typeface="Arial"/>
                <a:cs typeface="Arial"/>
              </a:rPr>
              <a:t>== </a:t>
            </a:r>
            <a:r>
              <a:rPr sz="2400" b="1" spc="-5" dirty="0">
                <a:latin typeface="Arial"/>
                <a:cs typeface="Arial"/>
              </a:rPr>
              <a:t>pointeur </a:t>
            </a:r>
            <a:r>
              <a:rPr sz="2400" b="1" dirty="0">
                <a:latin typeface="Arial"/>
                <a:cs typeface="Arial"/>
              </a:rPr>
              <a:t>sur la </a:t>
            </a:r>
            <a:r>
              <a:rPr sz="2400" b="1" spc="-5" dirty="0">
                <a:latin typeface="Arial"/>
                <a:cs typeface="Arial"/>
              </a:rPr>
              <a:t>position </a:t>
            </a:r>
            <a:r>
              <a:rPr sz="2400" b="1" dirty="0">
                <a:latin typeface="Arial"/>
                <a:cs typeface="Arial"/>
              </a:rPr>
              <a:t>actuelle de la</a:t>
            </a:r>
            <a:r>
              <a:rPr sz="2400" b="1" spc="-30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working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Arial"/>
                <a:cs typeface="Arial"/>
              </a:rPr>
              <a:t>copy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105458"/>
            <a:ext cx="4632325" cy="20008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0"/>
              </a:spcBef>
            </a:pPr>
            <a:r>
              <a:rPr sz="3000" b="1" spc="-5" dirty="0">
                <a:latin typeface="Arial"/>
                <a:cs typeface="Arial"/>
              </a:rPr>
              <a:t>Merge sans Rebase</a:t>
            </a:r>
            <a:r>
              <a:rPr sz="3000" b="1" spc="-17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(1/2)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Situation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départ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Ancêtre </a:t>
            </a:r>
            <a:r>
              <a:rPr sz="2400" spc="-5" dirty="0">
                <a:latin typeface="Arial"/>
                <a:cs typeface="Arial"/>
              </a:rPr>
              <a:t>commun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5208" y="341985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552" y="4636008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771" y="5850635"/>
            <a:ext cx="856615" cy="64008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7044" y="463600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1101725" y="0"/>
                </a:moveTo>
                <a:lnTo>
                  <a:pt x="106553" y="0"/>
                </a:lnTo>
                <a:lnTo>
                  <a:pt x="65024" y="8382"/>
                </a:lnTo>
                <a:lnTo>
                  <a:pt x="31242" y="31242"/>
                </a:lnTo>
                <a:lnTo>
                  <a:pt x="8381" y="65151"/>
                </a:lnTo>
                <a:lnTo>
                  <a:pt x="0" y="106680"/>
                </a:lnTo>
                <a:lnTo>
                  <a:pt x="0" y="533273"/>
                </a:lnTo>
                <a:lnTo>
                  <a:pt x="8381" y="574802"/>
                </a:lnTo>
                <a:lnTo>
                  <a:pt x="31242" y="608711"/>
                </a:lnTo>
                <a:lnTo>
                  <a:pt x="65024" y="631571"/>
                </a:lnTo>
                <a:lnTo>
                  <a:pt x="106553" y="639953"/>
                </a:lnTo>
                <a:lnTo>
                  <a:pt x="1101725" y="639953"/>
                </a:lnTo>
                <a:lnTo>
                  <a:pt x="1143127" y="631571"/>
                </a:lnTo>
                <a:lnTo>
                  <a:pt x="1177035" y="608711"/>
                </a:lnTo>
                <a:lnTo>
                  <a:pt x="1199895" y="574802"/>
                </a:lnTo>
                <a:lnTo>
                  <a:pt x="1208278" y="533273"/>
                </a:lnTo>
                <a:lnTo>
                  <a:pt x="1208278" y="106680"/>
                </a:lnTo>
                <a:lnTo>
                  <a:pt x="1200150" y="65786"/>
                </a:lnTo>
                <a:lnTo>
                  <a:pt x="1177035" y="31242"/>
                </a:lnTo>
                <a:lnTo>
                  <a:pt x="1142492" y="8128"/>
                </a:lnTo>
                <a:lnTo>
                  <a:pt x="110172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7044" y="4636008"/>
            <a:ext cx="1208405" cy="640080"/>
          </a:xfrm>
          <a:custGeom>
            <a:avLst/>
            <a:gdLst/>
            <a:ahLst/>
            <a:cxnLst/>
            <a:rect l="l" t="t" r="r" b="b"/>
            <a:pathLst>
              <a:path w="1208404" h="640079">
                <a:moveTo>
                  <a:pt x="0" y="106680"/>
                </a:moveTo>
                <a:lnTo>
                  <a:pt x="8381" y="65151"/>
                </a:lnTo>
                <a:lnTo>
                  <a:pt x="31242" y="31242"/>
                </a:lnTo>
                <a:lnTo>
                  <a:pt x="65024" y="8382"/>
                </a:lnTo>
                <a:lnTo>
                  <a:pt x="106553" y="0"/>
                </a:lnTo>
                <a:lnTo>
                  <a:pt x="1101725" y="0"/>
                </a:lnTo>
                <a:lnTo>
                  <a:pt x="1142492" y="8128"/>
                </a:lnTo>
                <a:lnTo>
                  <a:pt x="1177035" y="31242"/>
                </a:lnTo>
                <a:lnTo>
                  <a:pt x="1200150" y="65786"/>
                </a:lnTo>
                <a:lnTo>
                  <a:pt x="1208278" y="106680"/>
                </a:lnTo>
                <a:lnTo>
                  <a:pt x="1208278" y="533273"/>
                </a:lnTo>
                <a:lnTo>
                  <a:pt x="1199895" y="574802"/>
                </a:lnTo>
                <a:lnTo>
                  <a:pt x="1177035" y="608711"/>
                </a:lnTo>
                <a:lnTo>
                  <a:pt x="1143127" y="631571"/>
                </a:lnTo>
                <a:lnTo>
                  <a:pt x="1101725" y="639953"/>
                </a:lnTo>
                <a:lnTo>
                  <a:pt x="106553" y="639953"/>
                </a:lnTo>
                <a:lnTo>
                  <a:pt x="65024" y="631571"/>
                </a:lnTo>
                <a:lnTo>
                  <a:pt x="31242" y="608711"/>
                </a:lnTo>
                <a:lnTo>
                  <a:pt x="8381" y="574802"/>
                </a:lnTo>
                <a:lnTo>
                  <a:pt x="0" y="533273"/>
                </a:lnTo>
                <a:lnTo>
                  <a:pt x="0" y="106680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4045" y="4859782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64052" y="4956047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021" y="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5532" y="4914900"/>
            <a:ext cx="106679" cy="8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3452" y="405993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2303" y="4512564"/>
            <a:ext cx="82296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3796" y="5274564"/>
            <a:ext cx="899160" cy="519430"/>
          </a:xfrm>
          <a:custGeom>
            <a:avLst/>
            <a:gdLst/>
            <a:ahLst/>
            <a:cxnLst/>
            <a:rect l="l" t="t" r="r" b="b"/>
            <a:pathLst>
              <a:path w="899160" h="519429">
                <a:moveTo>
                  <a:pt x="0" y="0"/>
                </a:moveTo>
                <a:lnTo>
                  <a:pt x="898778" y="519252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7047" y="5757671"/>
            <a:ext cx="109727" cy="8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9947" y="2205227"/>
            <a:ext cx="1207135" cy="638810"/>
          </a:xfrm>
          <a:custGeom>
            <a:avLst/>
            <a:gdLst/>
            <a:ahLst/>
            <a:cxnLst/>
            <a:rect l="l" t="t" r="r" b="b"/>
            <a:pathLst>
              <a:path w="1207134" h="638810">
                <a:moveTo>
                  <a:pt x="1100327" y="0"/>
                </a:moveTo>
                <a:lnTo>
                  <a:pt x="106425" y="0"/>
                </a:lnTo>
                <a:lnTo>
                  <a:pt x="65024" y="8382"/>
                </a:lnTo>
                <a:lnTo>
                  <a:pt x="31114" y="31114"/>
                </a:lnTo>
                <a:lnTo>
                  <a:pt x="8381" y="65024"/>
                </a:lnTo>
                <a:lnTo>
                  <a:pt x="0" y="106425"/>
                </a:lnTo>
                <a:lnTo>
                  <a:pt x="0" y="532002"/>
                </a:lnTo>
                <a:lnTo>
                  <a:pt x="8381" y="573405"/>
                </a:lnTo>
                <a:lnTo>
                  <a:pt x="31114" y="607187"/>
                </a:lnTo>
                <a:lnTo>
                  <a:pt x="65024" y="630047"/>
                </a:lnTo>
                <a:lnTo>
                  <a:pt x="106425" y="638429"/>
                </a:lnTo>
                <a:lnTo>
                  <a:pt x="1100327" y="638429"/>
                </a:lnTo>
                <a:lnTo>
                  <a:pt x="1141729" y="630047"/>
                </a:lnTo>
                <a:lnTo>
                  <a:pt x="1175511" y="607187"/>
                </a:lnTo>
                <a:lnTo>
                  <a:pt x="1198372" y="573405"/>
                </a:lnTo>
                <a:lnTo>
                  <a:pt x="1206753" y="532002"/>
                </a:lnTo>
                <a:lnTo>
                  <a:pt x="1206753" y="106425"/>
                </a:lnTo>
                <a:lnTo>
                  <a:pt x="1198626" y="65659"/>
                </a:lnTo>
                <a:lnTo>
                  <a:pt x="1175511" y="31114"/>
                </a:lnTo>
                <a:lnTo>
                  <a:pt x="1140968" y="8127"/>
                </a:lnTo>
                <a:lnTo>
                  <a:pt x="1100327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9947" y="2205227"/>
            <a:ext cx="1207135" cy="638810"/>
          </a:xfrm>
          <a:custGeom>
            <a:avLst/>
            <a:gdLst/>
            <a:ahLst/>
            <a:cxnLst/>
            <a:rect l="l" t="t" r="r" b="b"/>
            <a:pathLst>
              <a:path w="1207134" h="638810">
                <a:moveTo>
                  <a:pt x="0" y="106425"/>
                </a:moveTo>
                <a:lnTo>
                  <a:pt x="8381" y="65024"/>
                </a:lnTo>
                <a:lnTo>
                  <a:pt x="31114" y="31114"/>
                </a:lnTo>
                <a:lnTo>
                  <a:pt x="65024" y="8382"/>
                </a:lnTo>
                <a:lnTo>
                  <a:pt x="106425" y="0"/>
                </a:lnTo>
                <a:lnTo>
                  <a:pt x="1100327" y="0"/>
                </a:lnTo>
                <a:lnTo>
                  <a:pt x="1140968" y="8127"/>
                </a:lnTo>
                <a:lnTo>
                  <a:pt x="1175511" y="31114"/>
                </a:lnTo>
                <a:lnTo>
                  <a:pt x="1198626" y="65659"/>
                </a:lnTo>
                <a:lnTo>
                  <a:pt x="1206753" y="106425"/>
                </a:lnTo>
                <a:lnTo>
                  <a:pt x="1206753" y="532002"/>
                </a:lnTo>
                <a:lnTo>
                  <a:pt x="1198372" y="573405"/>
                </a:lnTo>
                <a:lnTo>
                  <a:pt x="1175511" y="607187"/>
                </a:lnTo>
                <a:lnTo>
                  <a:pt x="1141729" y="630047"/>
                </a:lnTo>
                <a:lnTo>
                  <a:pt x="1100327" y="638429"/>
                </a:lnTo>
                <a:lnTo>
                  <a:pt x="106425" y="638429"/>
                </a:lnTo>
                <a:lnTo>
                  <a:pt x="65024" y="630047"/>
                </a:lnTo>
                <a:lnTo>
                  <a:pt x="31114" y="607187"/>
                </a:lnTo>
                <a:lnTo>
                  <a:pt x="8381" y="573405"/>
                </a:lnTo>
                <a:lnTo>
                  <a:pt x="0" y="532002"/>
                </a:lnTo>
                <a:lnTo>
                  <a:pt x="0" y="106425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06465" y="2427858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57044" y="3517391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1088390" y="0"/>
                </a:moveTo>
                <a:lnTo>
                  <a:pt x="119761" y="0"/>
                </a:lnTo>
                <a:lnTo>
                  <a:pt x="73151" y="9398"/>
                </a:lnTo>
                <a:lnTo>
                  <a:pt x="35051" y="35052"/>
                </a:lnTo>
                <a:lnTo>
                  <a:pt x="9398" y="73279"/>
                </a:lnTo>
                <a:lnTo>
                  <a:pt x="0" y="119888"/>
                </a:lnTo>
                <a:lnTo>
                  <a:pt x="0" y="599440"/>
                </a:lnTo>
                <a:lnTo>
                  <a:pt x="9398" y="646049"/>
                </a:lnTo>
                <a:lnTo>
                  <a:pt x="35051" y="684149"/>
                </a:lnTo>
                <a:lnTo>
                  <a:pt x="73151" y="709930"/>
                </a:lnTo>
                <a:lnTo>
                  <a:pt x="119761" y="719328"/>
                </a:lnTo>
                <a:lnTo>
                  <a:pt x="1088390" y="719328"/>
                </a:lnTo>
                <a:lnTo>
                  <a:pt x="1134998" y="709930"/>
                </a:lnTo>
                <a:lnTo>
                  <a:pt x="1173098" y="684149"/>
                </a:lnTo>
                <a:lnTo>
                  <a:pt x="1198753" y="646049"/>
                </a:lnTo>
                <a:lnTo>
                  <a:pt x="1208278" y="599440"/>
                </a:lnTo>
                <a:lnTo>
                  <a:pt x="1208278" y="119888"/>
                </a:lnTo>
                <a:lnTo>
                  <a:pt x="1199133" y="74041"/>
                </a:lnTo>
                <a:lnTo>
                  <a:pt x="1173098" y="35052"/>
                </a:lnTo>
                <a:lnTo>
                  <a:pt x="1134236" y="9144"/>
                </a:lnTo>
                <a:lnTo>
                  <a:pt x="1088390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7044" y="3517391"/>
            <a:ext cx="1208405" cy="719455"/>
          </a:xfrm>
          <a:custGeom>
            <a:avLst/>
            <a:gdLst/>
            <a:ahLst/>
            <a:cxnLst/>
            <a:rect l="l" t="t" r="r" b="b"/>
            <a:pathLst>
              <a:path w="1208404" h="719454">
                <a:moveTo>
                  <a:pt x="0" y="119888"/>
                </a:moveTo>
                <a:lnTo>
                  <a:pt x="9398" y="73279"/>
                </a:lnTo>
                <a:lnTo>
                  <a:pt x="35051" y="35052"/>
                </a:lnTo>
                <a:lnTo>
                  <a:pt x="73151" y="9398"/>
                </a:lnTo>
                <a:lnTo>
                  <a:pt x="119761" y="0"/>
                </a:lnTo>
                <a:lnTo>
                  <a:pt x="1088390" y="0"/>
                </a:lnTo>
                <a:lnTo>
                  <a:pt x="1134236" y="9144"/>
                </a:lnTo>
                <a:lnTo>
                  <a:pt x="1173098" y="35052"/>
                </a:lnTo>
                <a:lnTo>
                  <a:pt x="1199133" y="74041"/>
                </a:lnTo>
                <a:lnTo>
                  <a:pt x="1208278" y="119888"/>
                </a:lnTo>
                <a:lnTo>
                  <a:pt x="1208278" y="599440"/>
                </a:lnTo>
                <a:lnTo>
                  <a:pt x="1198753" y="646049"/>
                </a:lnTo>
                <a:lnTo>
                  <a:pt x="1173098" y="684149"/>
                </a:lnTo>
                <a:lnTo>
                  <a:pt x="1134998" y="709930"/>
                </a:lnTo>
                <a:lnTo>
                  <a:pt x="1088390" y="719328"/>
                </a:lnTo>
                <a:lnTo>
                  <a:pt x="119761" y="719328"/>
                </a:lnTo>
                <a:lnTo>
                  <a:pt x="73151" y="709930"/>
                </a:lnTo>
                <a:lnTo>
                  <a:pt x="35051" y="684149"/>
                </a:lnTo>
                <a:lnTo>
                  <a:pt x="9398" y="646049"/>
                </a:lnTo>
                <a:lnTo>
                  <a:pt x="0" y="599440"/>
                </a:lnTo>
                <a:lnTo>
                  <a:pt x="0" y="119888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71698" y="3780790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0548" y="4236720"/>
            <a:ext cx="0" cy="285115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606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9400" y="4512564"/>
            <a:ext cx="82295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4979" y="5274564"/>
            <a:ext cx="728345" cy="511809"/>
          </a:xfrm>
          <a:custGeom>
            <a:avLst/>
            <a:gdLst/>
            <a:ahLst/>
            <a:cxnLst/>
            <a:rect l="l" t="t" r="r" b="b"/>
            <a:pathLst>
              <a:path w="728345" h="511810">
                <a:moveTo>
                  <a:pt x="728345" y="0"/>
                </a:moveTo>
                <a:lnTo>
                  <a:pt x="0" y="511556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74208" y="5750052"/>
            <a:ext cx="108203" cy="9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55208" y="4636008"/>
            <a:ext cx="856615" cy="63881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3452" y="2843783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517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42303" y="3296411"/>
            <a:ext cx="82296" cy="105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6" y="1491741"/>
            <a:ext cx="4447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Merge sans Rebase</a:t>
            </a:r>
            <a:r>
              <a:rPr sz="3000" b="1" spc="-17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(2/2)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377" y="2047494"/>
            <a:ext cx="5347970" cy="1274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Merge de branche 1 dans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Non </a:t>
            </a:r>
            <a:r>
              <a:rPr sz="2400" dirty="0">
                <a:latin typeface="Arial"/>
                <a:cs typeface="Arial"/>
              </a:rPr>
              <a:t>fast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Création d’un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 merge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20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Merge </a:t>
            </a:r>
            <a:r>
              <a:rPr dirty="0"/>
              <a:t>VS</a:t>
            </a:r>
            <a:r>
              <a:rPr spc="-195" dirty="0"/>
              <a:t> </a:t>
            </a:r>
            <a:r>
              <a:rPr spc="-5" dirty="0"/>
              <a:t>Rebase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95616" y="4238244"/>
            <a:ext cx="760730" cy="542925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1400" spc="-10" dirty="0">
                <a:latin typeface="Arial"/>
                <a:cs typeface="Arial"/>
              </a:rPr>
              <a:t>C4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652" y="5088635"/>
            <a:ext cx="760730" cy="542925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15"/>
              </a:spcBef>
            </a:pPr>
            <a:r>
              <a:rPr sz="1400" spc="-5" dirty="0">
                <a:latin typeface="Arial"/>
                <a:cs typeface="Arial"/>
              </a:rPr>
              <a:t>C2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3804" y="5928359"/>
            <a:ext cx="760730" cy="54102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1400" spc="-10" dirty="0">
                <a:latin typeface="Arial"/>
                <a:cs typeface="Arial"/>
              </a:rPr>
              <a:t>C1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23203" y="2336292"/>
            <a:ext cx="1074420" cy="541020"/>
          </a:xfrm>
          <a:custGeom>
            <a:avLst/>
            <a:gdLst/>
            <a:ahLst/>
            <a:cxnLst/>
            <a:rect l="l" t="t" r="r" b="b"/>
            <a:pathLst>
              <a:path w="1074420" h="541019">
                <a:moveTo>
                  <a:pt x="983742" y="0"/>
                </a:moveTo>
                <a:lnTo>
                  <a:pt x="90297" y="0"/>
                </a:lnTo>
                <a:lnTo>
                  <a:pt x="55118" y="7112"/>
                </a:lnTo>
                <a:lnTo>
                  <a:pt x="26416" y="26416"/>
                </a:lnTo>
                <a:lnTo>
                  <a:pt x="7112" y="54991"/>
                </a:lnTo>
                <a:lnTo>
                  <a:pt x="0" y="90043"/>
                </a:lnTo>
                <a:lnTo>
                  <a:pt x="0" y="450469"/>
                </a:lnTo>
                <a:lnTo>
                  <a:pt x="7112" y="485521"/>
                </a:lnTo>
                <a:lnTo>
                  <a:pt x="26416" y="514223"/>
                </a:lnTo>
                <a:lnTo>
                  <a:pt x="55118" y="533527"/>
                </a:lnTo>
                <a:lnTo>
                  <a:pt x="90297" y="540512"/>
                </a:lnTo>
                <a:lnTo>
                  <a:pt x="983742" y="540512"/>
                </a:lnTo>
                <a:lnTo>
                  <a:pt x="1018921" y="533527"/>
                </a:lnTo>
                <a:lnTo>
                  <a:pt x="1047623" y="514223"/>
                </a:lnTo>
                <a:lnTo>
                  <a:pt x="1066927" y="485521"/>
                </a:lnTo>
                <a:lnTo>
                  <a:pt x="1074039" y="450469"/>
                </a:lnTo>
                <a:lnTo>
                  <a:pt x="1074039" y="90043"/>
                </a:lnTo>
                <a:lnTo>
                  <a:pt x="1067180" y="55625"/>
                </a:lnTo>
                <a:lnTo>
                  <a:pt x="1033906" y="15112"/>
                </a:lnTo>
                <a:lnTo>
                  <a:pt x="983742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3203" y="2336292"/>
            <a:ext cx="1074420" cy="541020"/>
          </a:xfrm>
          <a:custGeom>
            <a:avLst/>
            <a:gdLst/>
            <a:ahLst/>
            <a:cxnLst/>
            <a:rect l="l" t="t" r="r" b="b"/>
            <a:pathLst>
              <a:path w="1074420" h="541019">
                <a:moveTo>
                  <a:pt x="0" y="90043"/>
                </a:moveTo>
                <a:lnTo>
                  <a:pt x="7112" y="54991"/>
                </a:lnTo>
                <a:lnTo>
                  <a:pt x="26416" y="26416"/>
                </a:lnTo>
                <a:lnTo>
                  <a:pt x="55118" y="7112"/>
                </a:lnTo>
                <a:lnTo>
                  <a:pt x="90297" y="0"/>
                </a:lnTo>
                <a:lnTo>
                  <a:pt x="983742" y="0"/>
                </a:lnTo>
                <a:lnTo>
                  <a:pt x="1033906" y="15112"/>
                </a:lnTo>
                <a:lnTo>
                  <a:pt x="1067180" y="55625"/>
                </a:lnTo>
                <a:lnTo>
                  <a:pt x="1074039" y="90043"/>
                </a:lnTo>
                <a:lnTo>
                  <a:pt x="1074039" y="450469"/>
                </a:lnTo>
                <a:lnTo>
                  <a:pt x="1066927" y="485521"/>
                </a:lnTo>
                <a:lnTo>
                  <a:pt x="1047623" y="514223"/>
                </a:lnTo>
                <a:lnTo>
                  <a:pt x="1018921" y="533527"/>
                </a:lnTo>
                <a:lnTo>
                  <a:pt x="983742" y="540512"/>
                </a:lnTo>
                <a:lnTo>
                  <a:pt x="90297" y="540512"/>
                </a:lnTo>
                <a:lnTo>
                  <a:pt x="55118" y="533527"/>
                </a:lnTo>
                <a:lnTo>
                  <a:pt x="26416" y="514223"/>
                </a:lnTo>
                <a:lnTo>
                  <a:pt x="7112" y="485521"/>
                </a:lnTo>
                <a:lnTo>
                  <a:pt x="0" y="450469"/>
                </a:lnTo>
                <a:lnTo>
                  <a:pt x="0" y="90043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4039" y="2510408"/>
            <a:ext cx="415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aster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18503" y="2868167"/>
            <a:ext cx="82296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6616" y="4779264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454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5468" y="5143500"/>
            <a:ext cx="82296" cy="106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9652" y="5629655"/>
            <a:ext cx="727075" cy="260985"/>
          </a:xfrm>
          <a:custGeom>
            <a:avLst/>
            <a:gdLst/>
            <a:ahLst/>
            <a:cxnLst/>
            <a:rect l="l" t="t" r="r" b="b"/>
            <a:pathLst>
              <a:path w="727075" h="260985">
                <a:moveTo>
                  <a:pt x="0" y="0"/>
                </a:moveTo>
                <a:lnTo>
                  <a:pt x="726567" y="260591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5264" y="5850635"/>
            <a:ext cx="111250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0168" y="3209544"/>
            <a:ext cx="1072515" cy="541020"/>
          </a:xfrm>
          <a:custGeom>
            <a:avLst/>
            <a:gdLst/>
            <a:ahLst/>
            <a:cxnLst/>
            <a:rect l="l" t="t" r="r" b="b"/>
            <a:pathLst>
              <a:path w="1072515" h="541020">
                <a:moveTo>
                  <a:pt x="982345" y="0"/>
                </a:moveTo>
                <a:lnTo>
                  <a:pt x="90170" y="0"/>
                </a:lnTo>
                <a:lnTo>
                  <a:pt x="54990" y="7111"/>
                </a:lnTo>
                <a:lnTo>
                  <a:pt x="26415" y="26415"/>
                </a:lnTo>
                <a:lnTo>
                  <a:pt x="7111" y="54990"/>
                </a:lnTo>
                <a:lnTo>
                  <a:pt x="0" y="90042"/>
                </a:lnTo>
                <a:lnTo>
                  <a:pt x="0" y="450468"/>
                </a:lnTo>
                <a:lnTo>
                  <a:pt x="7111" y="485520"/>
                </a:lnTo>
                <a:lnTo>
                  <a:pt x="26415" y="514222"/>
                </a:lnTo>
                <a:lnTo>
                  <a:pt x="54990" y="533526"/>
                </a:lnTo>
                <a:lnTo>
                  <a:pt x="90170" y="540511"/>
                </a:lnTo>
                <a:lnTo>
                  <a:pt x="982345" y="540511"/>
                </a:lnTo>
                <a:lnTo>
                  <a:pt x="1017524" y="533526"/>
                </a:lnTo>
                <a:lnTo>
                  <a:pt x="1046099" y="514222"/>
                </a:lnTo>
                <a:lnTo>
                  <a:pt x="1065402" y="485520"/>
                </a:lnTo>
                <a:lnTo>
                  <a:pt x="1072514" y="450468"/>
                </a:lnTo>
                <a:lnTo>
                  <a:pt x="1072514" y="90042"/>
                </a:lnTo>
                <a:lnTo>
                  <a:pt x="1065656" y="55625"/>
                </a:lnTo>
                <a:lnTo>
                  <a:pt x="1032382" y="15112"/>
                </a:lnTo>
                <a:lnTo>
                  <a:pt x="982345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0168" y="3209544"/>
            <a:ext cx="1072515" cy="541020"/>
          </a:xfrm>
          <a:custGeom>
            <a:avLst/>
            <a:gdLst/>
            <a:ahLst/>
            <a:cxnLst/>
            <a:rect l="l" t="t" r="r" b="b"/>
            <a:pathLst>
              <a:path w="1072515" h="541020">
                <a:moveTo>
                  <a:pt x="0" y="90042"/>
                </a:moveTo>
                <a:lnTo>
                  <a:pt x="7111" y="54990"/>
                </a:lnTo>
                <a:lnTo>
                  <a:pt x="26415" y="26415"/>
                </a:lnTo>
                <a:lnTo>
                  <a:pt x="54990" y="7111"/>
                </a:lnTo>
                <a:lnTo>
                  <a:pt x="90170" y="0"/>
                </a:lnTo>
                <a:lnTo>
                  <a:pt x="982345" y="0"/>
                </a:lnTo>
                <a:lnTo>
                  <a:pt x="1032382" y="15112"/>
                </a:lnTo>
                <a:lnTo>
                  <a:pt x="1065656" y="55625"/>
                </a:lnTo>
                <a:lnTo>
                  <a:pt x="1072514" y="90042"/>
                </a:lnTo>
                <a:lnTo>
                  <a:pt x="1072514" y="450468"/>
                </a:lnTo>
                <a:lnTo>
                  <a:pt x="1065402" y="485520"/>
                </a:lnTo>
                <a:lnTo>
                  <a:pt x="1046099" y="514222"/>
                </a:lnTo>
                <a:lnTo>
                  <a:pt x="1017524" y="533526"/>
                </a:lnTo>
                <a:lnTo>
                  <a:pt x="982345" y="540511"/>
                </a:lnTo>
                <a:lnTo>
                  <a:pt x="90170" y="540511"/>
                </a:lnTo>
                <a:lnTo>
                  <a:pt x="54990" y="533526"/>
                </a:lnTo>
                <a:lnTo>
                  <a:pt x="26415" y="514222"/>
                </a:lnTo>
                <a:lnTo>
                  <a:pt x="7111" y="485520"/>
                </a:lnTo>
                <a:lnTo>
                  <a:pt x="0" y="450468"/>
                </a:lnTo>
                <a:lnTo>
                  <a:pt x="0" y="90042"/>
                </a:lnTo>
                <a:close/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99629" y="3384042"/>
            <a:ext cx="551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branch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23203" y="1441703"/>
            <a:ext cx="1074420" cy="609600"/>
          </a:xfrm>
          <a:custGeom>
            <a:avLst/>
            <a:gdLst/>
            <a:ahLst/>
            <a:cxnLst/>
            <a:rect l="l" t="t" r="r" b="b"/>
            <a:pathLst>
              <a:path w="1074420" h="609600">
                <a:moveTo>
                  <a:pt x="972566" y="0"/>
                </a:moveTo>
                <a:lnTo>
                  <a:pt x="101473" y="0"/>
                </a:lnTo>
                <a:lnTo>
                  <a:pt x="61975" y="8000"/>
                </a:lnTo>
                <a:lnTo>
                  <a:pt x="29718" y="29718"/>
                </a:lnTo>
                <a:lnTo>
                  <a:pt x="8000" y="61975"/>
                </a:lnTo>
                <a:lnTo>
                  <a:pt x="0" y="101473"/>
                </a:lnTo>
                <a:lnTo>
                  <a:pt x="0" y="507492"/>
                </a:lnTo>
                <a:lnTo>
                  <a:pt x="8000" y="546988"/>
                </a:lnTo>
                <a:lnTo>
                  <a:pt x="29718" y="579247"/>
                </a:lnTo>
                <a:lnTo>
                  <a:pt x="61975" y="601091"/>
                </a:lnTo>
                <a:lnTo>
                  <a:pt x="101473" y="609092"/>
                </a:lnTo>
                <a:lnTo>
                  <a:pt x="972566" y="609092"/>
                </a:lnTo>
                <a:lnTo>
                  <a:pt x="1012063" y="601091"/>
                </a:lnTo>
                <a:lnTo>
                  <a:pt x="1044321" y="579247"/>
                </a:lnTo>
                <a:lnTo>
                  <a:pt x="1066038" y="546988"/>
                </a:lnTo>
                <a:lnTo>
                  <a:pt x="1074039" y="507492"/>
                </a:lnTo>
                <a:lnTo>
                  <a:pt x="1074039" y="101473"/>
                </a:lnTo>
                <a:lnTo>
                  <a:pt x="1066292" y="62611"/>
                </a:lnTo>
                <a:lnTo>
                  <a:pt x="1044321" y="29718"/>
                </a:lnTo>
                <a:lnTo>
                  <a:pt x="1011427" y="7747"/>
                </a:lnTo>
                <a:lnTo>
                  <a:pt x="972566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3203" y="1441703"/>
            <a:ext cx="1074420" cy="609600"/>
          </a:xfrm>
          <a:custGeom>
            <a:avLst/>
            <a:gdLst/>
            <a:ahLst/>
            <a:cxnLst/>
            <a:rect l="l" t="t" r="r" b="b"/>
            <a:pathLst>
              <a:path w="1074420" h="609600">
                <a:moveTo>
                  <a:pt x="0" y="101473"/>
                </a:moveTo>
                <a:lnTo>
                  <a:pt x="8000" y="61975"/>
                </a:lnTo>
                <a:lnTo>
                  <a:pt x="29718" y="29718"/>
                </a:lnTo>
                <a:lnTo>
                  <a:pt x="61975" y="8000"/>
                </a:lnTo>
                <a:lnTo>
                  <a:pt x="101473" y="0"/>
                </a:lnTo>
                <a:lnTo>
                  <a:pt x="972566" y="0"/>
                </a:lnTo>
                <a:lnTo>
                  <a:pt x="1011427" y="7747"/>
                </a:lnTo>
                <a:lnTo>
                  <a:pt x="1044321" y="29718"/>
                </a:lnTo>
                <a:lnTo>
                  <a:pt x="1066292" y="62611"/>
                </a:lnTo>
                <a:lnTo>
                  <a:pt x="1074039" y="101473"/>
                </a:lnTo>
                <a:lnTo>
                  <a:pt x="1074039" y="507492"/>
                </a:lnTo>
                <a:lnTo>
                  <a:pt x="1066038" y="546988"/>
                </a:lnTo>
                <a:lnTo>
                  <a:pt x="1044321" y="579247"/>
                </a:lnTo>
                <a:lnTo>
                  <a:pt x="1012063" y="601091"/>
                </a:lnTo>
                <a:lnTo>
                  <a:pt x="972566" y="609092"/>
                </a:lnTo>
                <a:lnTo>
                  <a:pt x="101473" y="609092"/>
                </a:lnTo>
                <a:lnTo>
                  <a:pt x="61975" y="601091"/>
                </a:lnTo>
                <a:lnTo>
                  <a:pt x="29718" y="579247"/>
                </a:lnTo>
                <a:lnTo>
                  <a:pt x="8000" y="546988"/>
                </a:lnTo>
                <a:lnTo>
                  <a:pt x="0" y="507492"/>
                </a:lnTo>
                <a:lnTo>
                  <a:pt x="0" y="101473"/>
                </a:lnTo>
                <a:close/>
              </a:path>
            </a:pathLst>
          </a:custGeom>
          <a:ln w="18287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71438" y="1649729"/>
            <a:ext cx="375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18503" y="2049779"/>
            <a:ext cx="82296" cy="268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01483" y="5650991"/>
            <a:ext cx="675005" cy="239395"/>
          </a:xfrm>
          <a:custGeom>
            <a:avLst/>
            <a:gdLst/>
            <a:ahLst/>
            <a:cxnLst/>
            <a:rect l="l" t="t" r="r" b="b"/>
            <a:pathLst>
              <a:path w="675004" h="239395">
                <a:moveTo>
                  <a:pt x="674497" y="0"/>
                </a:moveTo>
                <a:lnTo>
                  <a:pt x="0" y="23895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0043" y="5850635"/>
            <a:ext cx="111250" cy="79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95616" y="5109971"/>
            <a:ext cx="760730" cy="541020"/>
          </a:xfrm>
          <a:custGeom>
            <a:avLst/>
            <a:gdLst/>
            <a:ahLst/>
            <a:cxnLst/>
            <a:rect l="l" t="t" r="r" b="b"/>
            <a:pathLst>
              <a:path w="760729" h="541020">
                <a:moveTo>
                  <a:pt x="0" y="540562"/>
                </a:moveTo>
                <a:lnTo>
                  <a:pt x="760247" y="540562"/>
                </a:lnTo>
                <a:lnTo>
                  <a:pt x="760247" y="0"/>
                </a:lnTo>
                <a:lnTo>
                  <a:pt x="0" y="0"/>
                </a:lnTo>
                <a:lnTo>
                  <a:pt x="0" y="540562"/>
                </a:lnTo>
                <a:close/>
              </a:path>
            </a:pathLst>
          </a:custGeom>
          <a:solidFill>
            <a:srgbClr val="BAD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95616" y="5109971"/>
            <a:ext cx="760730" cy="541020"/>
          </a:xfrm>
          <a:prstGeom prst="rect">
            <a:avLst/>
          </a:prstGeom>
          <a:ln w="18288">
            <a:solidFill>
              <a:srgbClr val="2287DB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1400" spc="-10" dirty="0">
                <a:latin typeface="Arial"/>
                <a:cs typeface="Arial"/>
              </a:rPr>
              <a:t>C3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6616" y="3750564"/>
            <a:ext cx="0" cy="374650"/>
          </a:xfrm>
          <a:custGeom>
            <a:avLst/>
            <a:gdLst/>
            <a:ahLst/>
            <a:cxnLst/>
            <a:rect l="l" t="t" r="r" b="b"/>
            <a:pathLst>
              <a:path h="374650">
                <a:moveTo>
                  <a:pt x="0" y="0"/>
                </a:moveTo>
                <a:lnTo>
                  <a:pt x="0" y="374650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35468" y="4114800"/>
            <a:ext cx="82296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78652" y="3209544"/>
            <a:ext cx="760730" cy="541020"/>
          </a:xfrm>
          <a:prstGeom prst="rect">
            <a:avLst/>
          </a:prstGeom>
          <a:solidFill>
            <a:srgbClr val="BAD6F7"/>
          </a:solidFill>
          <a:ln w="18288">
            <a:solidFill>
              <a:srgbClr val="2287D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10"/>
              </a:spcBef>
            </a:pPr>
            <a:r>
              <a:rPr sz="1400" spc="-10" dirty="0">
                <a:latin typeface="Arial"/>
                <a:cs typeface="Arial"/>
              </a:rPr>
              <a:t>C5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59652" y="3750564"/>
            <a:ext cx="1139825" cy="699135"/>
          </a:xfrm>
          <a:custGeom>
            <a:avLst/>
            <a:gdLst/>
            <a:ahLst/>
            <a:cxnLst/>
            <a:rect l="l" t="t" r="r" b="b"/>
            <a:pathLst>
              <a:path w="1139825" h="699135">
                <a:moveTo>
                  <a:pt x="0" y="0"/>
                </a:moveTo>
                <a:lnTo>
                  <a:pt x="1139444" y="699135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2171" y="4413503"/>
            <a:ext cx="109727" cy="91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59652" y="3750564"/>
            <a:ext cx="0" cy="1223645"/>
          </a:xfrm>
          <a:custGeom>
            <a:avLst/>
            <a:gdLst/>
            <a:ahLst/>
            <a:cxnLst/>
            <a:rect l="l" t="t" r="r" b="b"/>
            <a:pathLst>
              <a:path h="1223645">
                <a:moveTo>
                  <a:pt x="0" y="0"/>
                </a:moveTo>
                <a:lnTo>
                  <a:pt x="0" y="1223264"/>
                </a:lnTo>
              </a:path>
            </a:pathLst>
          </a:custGeom>
          <a:ln w="18288">
            <a:solidFill>
              <a:srgbClr val="2287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8503" y="4965191"/>
            <a:ext cx="82296" cy="105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40406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lang="fr-FR" dirty="0" smtClean="0"/>
              <a:t>3 </a:t>
            </a:r>
            <a:r>
              <a:rPr spc="-5" dirty="0" smtClean="0"/>
              <a:t>Merge </a:t>
            </a:r>
            <a:r>
              <a:rPr dirty="0"/>
              <a:t>/</a:t>
            </a:r>
            <a:r>
              <a:rPr spc="-200" dirty="0"/>
              <a:t> </a:t>
            </a:r>
            <a:r>
              <a:rPr spc="-5" dirty="0"/>
              <a:t>Rebase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979040"/>
            <a:ext cx="8038465" cy="364744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5"/>
              </a:spcBef>
            </a:pPr>
            <a:r>
              <a:rPr sz="3000" b="1" dirty="0">
                <a:latin typeface="Arial"/>
                <a:cs typeface="Arial"/>
              </a:rPr>
              <a:t>TP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Rebase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5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 commiter </a:t>
            </a:r>
            <a:r>
              <a:rPr sz="2400" dirty="0">
                <a:latin typeface="Arial"/>
                <a:cs typeface="Arial"/>
              </a:rPr>
              <a:t>(C1), </a:t>
            </a:r>
            <a:r>
              <a:rPr sz="2400" spc="-5" dirty="0">
                <a:latin typeface="Arial"/>
                <a:cs typeface="Arial"/>
              </a:rPr>
              <a:t>le modifier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commiter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branche B1 à partir 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Faire une modification du fichier </a:t>
            </a:r>
            <a:r>
              <a:rPr sz="2400" dirty="0">
                <a:latin typeface="Arial"/>
                <a:cs typeface="Arial"/>
              </a:rPr>
              <a:t>et commiter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C3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Merger B1 dans </a:t>
            </a:r>
            <a:r>
              <a:rPr sz="2400" i="1" spc="-5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de manière à avoir un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historique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linéaire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7358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lang="fr-FR" dirty="0" smtClean="0"/>
              <a:t>3 </a:t>
            </a:r>
            <a:r>
              <a:rPr spc="-5" dirty="0" smtClean="0"/>
              <a:t>Merge </a:t>
            </a:r>
            <a:r>
              <a:rPr dirty="0"/>
              <a:t>/</a:t>
            </a:r>
            <a:r>
              <a:rPr spc="-200" dirty="0"/>
              <a:t> </a:t>
            </a:r>
            <a:r>
              <a:rPr spc="-5" dirty="0"/>
              <a:t>Rebase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2187987"/>
            <a:ext cx="8117840" cy="32518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5"/>
              </a:spcBef>
            </a:pPr>
            <a:r>
              <a:rPr sz="3000" b="1" dirty="0">
                <a:latin typeface="Arial"/>
                <a:cs typeface="Arial"/>
              </a:rPr>
              <a:t>TP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Merge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 commiter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</a:t>
            </a:r>
            <a:r>
              <a:rPr sz="2400" i="1" spc="-5" dirty="0">
                <a:latin typeface="Arial"/>
                <a:cs typeface="Arial"/>
              </a:rPr>
              <a:t>feature branch </a:t>
            </a:r>
            <a:r>
              <a:rPr sz="2400" spc="-5" dirty="0">
                <a:latin typeface="Arial"/>
                <a:cs typeface="Arial"/>
              </a:rPr>
              <a:t>B1 à partir 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Faire une modification du fichier </a:t>
            </a:r>
            <a:r>
              <a:rPr sz="2400" dirty="0">
                <a:latin typeface="Arial"/>
                <a:cs typeface="Arial"/>
              </a:rPr>
              <a:t>et commiter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Merger B1 dans </a:t>
            </a:r>
            <a:r>
              <a:rPr sz="2400" i="1" spc="-5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de manière à avoir un </a:t>
            </a:r>
            <a:r>
              <a:rPr sz="2400" dirty="0">
                <a:latin typeface="Arial"/>
                <a:cs typeface="Arial"/>
              </a:rPr>
              <a:t>commit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i="1" spc="-5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dans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7358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lang="fr-FR" dirty="0" smtClean="0"/>
              <a:t>3 </a:t>
            </a:r>
            <a:r>
              <a:rPr spc="-5" dirty="0" smtClean="0"/>
              <a:t>Merge </a:t>
            </a:r>
            <a:r>
              <a:rPr dirty="0"/>
              <a:t>/</a:t>
            </a:r>
            <a:r>
              <a:rPr spc="-200" dirty="0"/>
              <a:t> </a:t>
            </a:r>
            <a:r>
              <a:rPr spc="-5" dirty="0"/>
              <a:t>Rebase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979040"/>
            <a:ext cx="7831455" cy="36766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95"/>
              </a:spcBef>
            </a:pPr>
            <a:r>
              <a:rPr sz="3000" b="1" dirty="0">
                <a:latin typeface="Arial"/>
                <a:cs typeface="Arial"/>
              </a:rPr>
              <a:t>TP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Conflit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 commiter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Modifier la première ligne du fichier </a:t>
            </a:r>
            <a:r>
              <a:rPr sz="2400" dirty="0">
                <a:latin typeface="Arial"/>
                <a:cs typeface="Arial"/>
              </a:rPr>
              <a:t>et commiter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feature branch B1 à partir de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5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Faire une modification de la première ligne </a:t>
            </a:r>
            <a:r>
              <a:rPr sz="2400" spc="-10" dirty="0">
                <a:latin typeface="Arial"/>
                <a:cs typeface="Arial"/>
              </a:rPr>
              <a:t>du </a:t>
            </a:r>
            <a:r>
              <a:rPr sz="2400" spc="-5" dirty="0">
                <a:latin typeface="Arial"/>
                <a:cs typeface="Arial"/>
              </a:rPr>
              <a:t>fichier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commiter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(C3)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Merger B1 dans </a:t>
            </a:r>
            <a:r>
              <a:rPr sz="2400" i="1" spc="-5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en résolvant les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conflits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2643632"/>
            <a:ext cx="728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Git </a:t>
            </a:r>
            <a:r>
              <a:rPr sz="4800" spc="-5" dirty="0"/>
              <a:t>avec </a:t>
            </a:r>
            <a:r>
              <a:rPr sz="4800" dirty="0"/>
              <a:t>un </a:t>
            </a:r>
            <a:r>
              <a:rPr sz="4800" spc="-20" dirty="0"/>
              <a:t>dépôt</a:t>
            </a:r>
            <a:r>
              <a:rPr sz="4800" spc="-95" dirty="0"/>
              <a:t> </a:t>
            </a:r>
            <a:r>
              <a:rPr sz="4800" spc="-5" dirty="0"/>
              <a:t>distant</a:t>
            </a:r>
            <a:endParaRPr sz="4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410" y="2643632"/>
            <a:ext cx="320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Repository</a:t>
            </a:r>
            <a:endParaRPr sz="4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35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Repository</a:t>
            </a:r>
            <a:r>
              <a:rPr spc="-145" dirty="0"/>
              <a:t> </a:t>
            </a:r>
            <a:r>
              <a:rPr spc="-5" dirty="0"/>
              <a:t>distant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76" y="1945386"/>
            <a:ext cx="8552180" cy="36836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000" b="1" spc="-5" dirty="0">
                <a:latin typeface="Arial"/>
                <a:cs typeface="Arial"/>
              </a:rPr>
              <a:t>Utilisations </a:t>
            </a:r>
            <a:r>
              <a:rPr sz="3000" b="1" spc="-10" dirty="0">
                <a:latin typeface="Arial"/>
                <a:cs typeface="Arial"/>
              </a:rPr>
              <a:t>d’un </a:t>
            </a:r>
            <a:r>
              <a:rPr sz="3000" b="1" dirty="0">
                <a:latin typeface="Arial"/>
                <a:cs typeface="Arial"/>
              </a:rPr>
              <a:t>repository </a:t>
            </a:r>
            <a:r>
              <a:rPr sz="3000" b="1" spc="-15" dirty="0">
                <a:latin typeface="Arial"/>
                <a:cs typeface="Arial"/>
              </a:rPr>
              <a:t>distant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469900" marR="200660" indent="-411480">
              <a:lnSpc>
                <a:spcPct val="114999"/>
              </a:lnSpc>
              <a:spcBef>
                <a:spcPts val="43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Pour </a:t>
            </a:r>
            <a:r>
              <a:rPr sz="2400" dirty="0">
                <a:latin typeface="Arial"/>
                <a:cs typeface="Arial"/>
              </a:rPr>
              <a:t>partager </a:t>
            </a:r>
            <a:r>
              <a:rPr sz="2400" spc="-5" dirty="0">
                <a:latin typeface="Arial"/>
                <a:cs typeface="Arial"/>
              </a:rPr>
              <a:t>son travail via un repository central (ex </a:t>
            </a:r>
            <a:r>
              <a:rPr sz="2400" dirty="0">
                <a:latin typeface="Arial"/>
                <a:cs typeface="Arial"/>
              </a:rPr>
              <a:t>svn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  cvs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  <a:p>
            <a:pPr marL="469900" indent="-411480">
              <a:lnSpc>
                <a:spcPct val="100000"/>
              </a:lnSpc>
              <a:spcBef>
                <a:spcPts val="68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Repository </a:t>
            </a:r>
            <a:r>
              <a:rPr sz="2400" dirty="0">
                <a:latin typeface="Arial"/>
                <a:cs typeface="Arial"/>
              </a:rPr>
              <a:t>read </a:t>
            </a:r>
            <a:r>
              <a:rPr sz="2400" spc="-5" dirty="0">
                <a:latin typeface="Arial"/>
                <a:cs typeface="Arial"/>
              </a:rPr>
              <a:t>only qu’on peut </a:t>
            </a:r>
            <a:r>
              <a:rPr sz="2400" dirty="0">
                <a:latin typeface="Arial"/>
                <a:cs typeface="Arial"/>
              </a:rPr>
              <a:t>forker (ex :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github)</a:t>
            </a:r>
            <a:endParaRPr sz="2400">
              <a:latin typeface="Arial"/>
              <a:cs typeface="Arial"/>
            </a:endParaRPr>
          </a:p>
          <a:p>
            <a:pPr marL="469900" indent="-411480">
              <a:lnSpc>
                <a:spcPct val="100000"/>
              </a:lnSpc>
              <a:spcBef>
                <a:spcPts val="409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Pour déployer son code (ex: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heroku)</a:t>
            </a:r>
            <a:endParaRPr sz="2400">
              <a:latin typeface="Arial"/>
              <a:cs typeface="Arial"/>
            </a:endParaRPr>
          </a:p>
          <a:p>
            <a:pPr marL="469900" indent="-411480">
              <a:lnSpc>
                <a:spcPct val="100000"/>
              </a:lnSpc>
              <a:spcBef>
                <a:spcPts val="395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Dans </a:t>
            </a:r>
            <a:r>
              <a:rPr sz="2400" dirty="0">
                <a:latin typeface="Arial"/>
                <a:cs typeface="Arial"/>
              </a:rPr>
              <a:t>Git </a:t>
            </a:r>
            <a:r>
              <a:rPr sz="2400" spc="-5" dirty="0">
                <a:latin typeface="Arial"/>
                <a:cs typeface="Arial"/>
              </a:rPr>
              <a:t>chaque repository peut être </a:t>
            </a:r>
            <a:r>
              <a:rPr sz="2400" dirty="0">
                <a:latin typeface="Arial"/>
                <a:cs typeface="Arial"/>
              </a:rPr>
              <a:t>“cloné”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(copié)</a:t>
            </a:r>
            <a:endParaRPr sz="2400">
              <a:latin typeface="Arial"/>
              <a:cs typeface="Arial"/>
            </a:endParaRPr>
          </a:p>
          <a:p>
            <a:pPr marL="12700" marR="5080" indent="457200">
              <a:lnSpc>
                <a:spcPct val="114999"/>
              </a:lnSpc>
              <a:spcBef>
                <a:spcPts val="315"/>
              </a:spcBef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Le repository cloné devient de </a:t>
            </a:r>
            <a:r>
              <a:rPr sz="2400" dirty="0">
                <a:latin typeface="Arial"/>
                <a:cs typeface="Arial"/>
              </a:rPr>
              <a:t>fait </a:t>
            </a:r>
            <a:r>
              <a:rPr sz="2400" spc="-5" dirty="0">
                <a:latin typeface="Arial"/>
                <a:cs typeface="Arial"/>
              </a:rPr>
              <a:t>le repository distant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  clone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2733317"/>
            <a:ext cx="7640955" cy="20974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50"/>
              </a:spcBef>
            </a:pPr>
            <a:r>
              <a:rPr sz="3000" b="1" dirty="0">
                <a:latin typeface="Arial"/>
                <a:cs typeface="Arial"/>
              </a:rPr>
              <a:t>Clone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Clone complet du repository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  <a:p>
            <a:pPr marL="1339850" lvl="1" indent="-382905">
              <a:lnSpc>
                <a:spcPct val="100000"/>
              </a:lnSpc>
              <a:spcBef>
                <a:spcPts val="414"/>
              </a:spcBef>
              <a:buChar char="○"/>
              <a:tabLst>
                <a:tab pos="1339850" algn="l"/>
                <a:tab pos="1340485" algn="l"/>
              </a:tabLst>
            </a:pPr>
            <a:r>
              <a:rPr sz="2000" spc="-5" dirty="0">
                <a:latin typeface="Arial"/>
                <a:cs typeface="Arial"/>
              </a:rPr>
              <a:t>branches, </a:t>
            </a:r>
            <a:r>
              <a:rPr sz="2000" dirty="0">
                <a:latin typeface="Arial"/>
                <a:cs typeface="Arial"/>
              </a:rPr>
              <a:t>tags → tout est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cloné</a:t>
            </a:r>
            <a:endParaRPr sz="2000">
              <a:latin typeface="Arial"/>
              <a:cs typeface="Arial"/>
            </a:endParaRPr>
          </a:p>
          <a:p>
            <a:pPr marL="1339850" lvl="1" indent="-382905">
              <a:lnSpc>
                <a:spcPct val="100000"/>
              </a:lnSpc>
              <a:spcBef>
                <a:spcPts val="395"/>
              </a:spcBef>
              <a:buChar char="○"/>
              <a:tabLst>
                <a:tab pos="1339850" algn="l"/>
                <a:tab pos="1340485" algn="l"/>
              </a:tabLst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repository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distant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être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exposé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via</a:t>
            </a:r>
            <a:r>
              <a:rPr sz="2000" dirty="0">
                <a:latin typeface="Arial"/>
                <a:cs typeface="Arial"/>
              </a:rPr>
              <a:t> ssh,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http,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180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clone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url_du_repository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35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Repository</a:t>
            </a:r>
            <a:r>
              <a:rPr spc="-145" dirty="0"/>
              <a:t> </a:t>
            </a:r>
            <a:r>
              <a:rPr spc="-5" dirty="0"/>
              <a:t>distant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35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Repository</a:t>
            </a:r>
            <a:r>
              <a:rPr spc="-145" dirty="0"/>
              <a:t> </a:t>
            </a:r>
            <a:r>
              <a:rPr spc="-5" dirty="0"/>
              <a:t>distant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57830"/>
            <a:ext cx="7864475" cy="26638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spc="-5" dirty="0">
                <a:latin typeface="Arial"/>
                <a:cs typeface="Arial"/>
              </a:rPr>
              <a:t>Remote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C'est </a:t>
            </a:r>
            <a:r>
              <a:rPr sz="2400" spc="-5" dirty="0">
                <a:latin typeface="Arial"/>
                <a:cs typeface="Arial"/>
              </a:rPr>
              <a:t>la définition d'un repository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Nom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url du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remote add </a:t>
            </a:r>
            <a:r>
              <a:rPr sz="2400" spc="-10" dirty="0">
                <a:latin typeface="Courier New"/>
                <a:cs typeface="Courier New"/>
              </a:rPr>
              <a:t>url_du_repo</a:t>
            </a:r>
            <a:r>
              <a:rPr sz="2400" spc="-104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ajoute une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Créée par </a:t>
            </a:r>
            <a:r>
              <a:rPr sz="2400" dirty="0">
                <a:latin typeface="Arial"/>
                <a:cs typeface="Arial"/>
              </a:rPr>
              <a:t>défaut </a:t>
            </a:r>
            <a:r>
              <a:rPr sz="2400" spc="-5" dirty="0">
                <a:latin typeface="Arial"/>
                <a:cs typeface="Arial"/>
              </a:rPr>
              <a:t>avec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Remote par défaut ==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origin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387346"/>
            <a:ext cx="8334375" cy="27965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00"/>
              </a:spcBef>
            </a:pPr>
            <a:r>
              <a:rPr sz="3000" b="1" spc="-5" dirty="0">
                <a:latin typeface="Arial"/>
                <a:cs typeface="Arial"/>
              </a:rPr>
              <a:t>Création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96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branch &lt;mabranche&gt; </a:t>
            </a:r>
            <a:r>
              <a:rPr sz="2400" spc="-5" dirty="0">
                <a:latin typeface="Arial"/>
                <a:cs typeface="Arial"/>
              </a:rPr>
              <a:t>(création)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10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checkout</a:t>
            </a:r>
            <a:endParaRPr sz="24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Courier New"/>
                <a:cs typeface="Courier New"/>
              </a:rPr>
              <a:t>&lt;mabranche&gt;</a:t>
            </a:r>
            <a:r>
              <a:rPr sz="2400" spc="-8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(se positionner dessus)</a:t>
            </a:r>
            <a:endParaRPr sz="2400">
              <a:latin typeface="Arial"/>
              <a:cs typeface="Arial"/>
            </a:endParaRPr>
          </a:p>
          <a:p>
            <a:pPr marL="425450" marR="574040" indent="-413384">
              <a:lnSpc>
                <a:spcPts val="3310"/>
              </a:lnSpc>
              <a:spcBef>
                <a:spcPts val="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Ou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 </a:t>
            </a:r>
            <a:r>
              <a:rPr sz="2400" spc="-5" dirty="0">
                <a:latin typeface="Courier New"/>
                <a:cs typeface="Courier New"/>
              </a:rPr>
              <a:t>-b </a:t>
            </a:r>
            <a:r>
              <a:rPr sz="2400" spc="-10" dirty="0">
                <a:latin typeface="Courier New"/>
                <a:cs typeface="Courier New"/>
              </a:rPr>
              <a:t>&lt;mabranche&gt;</a:t>
            </a:r>
            <a:r>
              <a:rPr sz="2400" spc="-10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(création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se  positionner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dessus)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branch</a:t>
            </a:r>
            <a:r>
              <a:rPr sz="2400" spc="-944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liste des branches (locales)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35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Repository</a:t>
            </a:r>
            <a:r>
              <a:rPr spc="-145" dirty="0"/>
              <a:t> </a:t>
            </a:r>
            <a:r>
              <a:rPr spc="-5" dirty="0"/>
              <a:t>distant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144577"/>
            <a:ext cx="8456930" cy="3314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4"/>
              </a:spcBef>
            </a:pPr>
            <a:r>
              <a:rPr sz="3000" b="1" dirty="0">
                <a:latin typeface="Arial"/>
                <a:cs typeface="Arial"/>
              </a:rPr>
              <a:t>Bare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repository</a:t>
            </a:r>
            <a:endParaRPr sz="3000">
              <a:latin typeface="Arial"/>
              <a:cs typeface="Arial"/>
            </a:endParaRPr>
          </a:p>
          <a:p>
            <a:pPr marL="425450" marR="979169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Repository n’ayant pas vocation à être utilisé pour le  développement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520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Pas de working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copy</a:t>
            </a:r>
            <a:endParaRPr sz="20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400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Utilisé </a:t>
            </a:r>
            <a:r>
              <a:rPr sz="2000" spc="-5" dirty="0">
                <a:latin typeface="Arial"/>
                <a:cs typeface="Arial"/>
              </a:rPr>
              <a:t>notamment </a:t>
            </a:r>
            <a:r>
              <a:rPr sz="2000" dirty="0">
                <a:latin typeface="Arial"/>
                <a:cs typeface="Arial"/>
              </a:rPr>
              <a:t>pour avoir un </a:t>
            </a:r>
            <a:r>
              <a:rPr sz="2000" spc="-5" dirty="0">
                <a:latin typeface="Arial"/>
                <a:cs typeface="Arial"/>
              </a:rPr>
              <a:t>repository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central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init --bare</a:t>
            </a:r>
            <a:r>
              <a:rPr sz="2400" spc="-98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initialise un nouveau bare repository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6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clone --bare</a:t>
            </a:r>
            <a:r>
              <a:rPr sz="2400" spc="-106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clone un repository en </a:t>
            </a:r>
            <a:r>
              <a:rPr sz="2400" dirty="0">
                <a:latin typeface="Arial"/>
                <a:cs typeface="Arial"/>
              </a:rPr>
              <a:t>tant </a:t>
            </a:r>
            <a:r>
              <a:rPr sz="2400" spc="-5" dirty="0">
                <a:latin typeface="Arial"/>
                <a:cs typeface="Arial"/>
              </a:rPr>
              <a:t>que bare  </a:t>
            </a:r>
            <a:r>
              <a:rPr sz="2400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266" y="2643632"/>
            <a:ext cx="2800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Branch</a:t>
            </a:r>
            <a:r>
              <a:rPr sz="4800" spc="-25" dirty="0"/>
              <a:t>e</a:t>
            </a:r>
            <a:r>
              <a:rPr sz="4800" spc="-5" dirty="0"/>
              <a:t>s</a:t>
            </a:r>
            <a:endParaRPr sz="4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038730"/>
            <a:ext cx="8314055" cy="34683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spc="-5" dirty="0">
                <a:latin typeface="Arial"/>
                <a:cs typeface="Arial"/>
              </a:rPr>
              <a:t>Remote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branch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Lien </a:t>
            </a:r>
            <a:r>
              <a:rPr sz="2400" dirty="0">
                <a:latin typeface="Arial"/>
                <a:cs typeface="Arial"/>
              </a:rPr>
              <a:t>vers </a:t>
            </a:r>
            <a:r>
              <a:rPr sz="2400" spc="-5" dirty="0">
                <a:latin typeface="Arial"/>
                <a:cs typeface="Arial"/>
              </a:rPr>
              <a:t>la branche correspondante du dépôt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Miroir de la branche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distante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Créées par </a:t>
            </a:r>
            <a:r>
              <a:rPr sz="2400" dirty="0">
                <a:latin typeface="Arial"/>
                <a:cs typeface="Arial"/>
              </a:rPr>
              <a:t>défaut </a:t>
            </a:r>
            <a:r>
              <a:rPr sz="2400" spc="-5" dirty="0">
                <a:latin typeface="Arial"/>
                <a:cs typeface="Arial"/>
              </a:rPr>
              <a:t>avec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clone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Manipulée via la branche locale correspondante ex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remotes/origin/master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branch -a</a:t>
            </a:r>
            <a:r>
              <a:rPr sz="2400" spc="-1019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liste </a:t>
            </a:r>
            <a:r>
              <a:rPr sz="2400" dirty="0">
                <a:latin typeface="Arial"/>
                <a:cs typeface="Arial"/>
              </a:rPr>
              <a:t>toutes </a:t>
            </a:r>
            <a:r>
              <a:rPr sz="2400" spc="-5" dirty="0">
                <a:latin typeface="Arial"/>
                <a:cs typeface="Arial"/>
              </a:rPr>
              <a:t>les branches locales </a:t>
            </a:r>
            <a:r>
              <a:rPr sz="2400" b="1" dirty="0">
                <a:latin typeface="Arial"/>
                <a:cs typeface="Arial"/>
              </a:rPr>
              <a:t>et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Arial"/>
                <a:cs typeface="Arial"/>
              </a:rPr>
              <a:t>remotes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381808"/>
            <a:ext cx="7696834" cy="2874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80"/>
              </a:spcBef>
            </a:pPr>
            <a:r>
              <a:rPr sz="3000" b="1" dirty="0">
                <a:latin typeface="Arial"/>
                <a:cs typeface="Arial"/>
              </a:rPr>
              <a:t>Fetch</a:t>
            </a:r>
            <a:endParaRPr sz="30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300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fetch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[&lt;remote&gt;]</a:t>
            </a:r>
            <a:endParaRPr sz="2400">
              <a:latin typeface="Courier New"/>
              <a:cs typeface="Courier New"/>
            </a:endParaRPr>
          </a:p>
          <a:p>
            <a:pPr marL="425450" indent="-413384">
              <a:lnSpc>
                <a:spcPct val="100000"/>
              </a:lnSpc>
              <a:spcBef>
                <a:spcPts val="6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Met </a:t>
            </a:r>
            <a:r>
              <a:rPr sz="2400" spc="-5" dirty="0">
                <a:latin typeface="Arial"/>
                <a:cs typeface="Arial"/>
              </a:rPr>
              <a:t>à jour les informations d'une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555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spc="-5" dirty="0">
                <a:latin typeface="Arial"/>
                <a:cs typeface="Arial"/>
              </a:rPr>
              <a:t>récupère </a:t>
            </a:r>
            <a:r>
              <a:rPr sz="2000" dirty="0">
                <a:latin typeface="Arial"/>
                <a:cs typeface="Arial"/>
              </a:rPr>
              <a:t>les commits </a:t>
            </a:r>
            <a:r>
              <a:rPr sz="2000" spc="-5" dirty="0">
                <a:latin typeface="Arial"/>
                <a:cs typeface="Arial"/>
              </a:rPr>
              <a:t>accessibles </a:t>
            </a:r>
            <a:r>
              <a:rPr sz="2000" dirty="0">
                <a:latin typeface="Arial"/>
                <a:cs typeface="Arial"/>
              </a:rPr>
              <a:t>par les </a:t>
            </a:r>
            <a:r>
              <a:rPr sz="2000" spc="-5" dirty="0">
                <a:latin typeface="Arial"/>
                <a:cs typeface="Arial"/>
              </a:rPr>
              <a:t>branches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distantes</a:t>
            </a:r>
            <a:endParaRPr sz="20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Arial"/>
                <a:cs typeface="Arial"/>
              </a:rPr>
              <a:t>référencées</a:t>
            </a:r>
            <a:endParaRPr sz="20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670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met à jour les </a:t>
            </a:r>
            <a:r>
              <a:rPr sz="2000" spc="-5" dirty="0">
                <a:latin typeface="Arial"/>
                <a:cs typeface="Arial"/>
              </a:rPr>
              <a:t>références </a:t>
            </a:r>
            <a:r>
              <a:rPr sz="2000" dirty="0">
                <a:latin typeface="Arial"/>
                <a:cs typeface="Arial"/>
              </a:rPr>
              <a:t>des </a:t>
            </a:r>
            <a:r>
              <a:rPr sz="2000" spc="-5" dirty="0">
                <a:latin typeface="Arial"/>
                <a:cs typeface="Arial"/>
              </a:rPr>
              <a:t>branches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distantes</a:t>
            </a:r>
            <a:endParaRPr sz="2000">
              <a:latin typeface="Arial"/>
              <a:cs typeface="Arial"/>
            </a:endParaRPr>
          </a:p>
          <a:p>
            <a:pPr marL="882650" lvl="1" indent="-382905">
              <a:lnSpc>
                <a:spcPct val="100000"/>
              </a:lnSpc>
              <a:spcBef>
                <a:spcPts val="409"/>
              </a:spcBef>
              <a:buChar char="○"/>
              <a:tabLst>
                <a:tab pos="882650" algn="l"/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ne touche pas aux </a:t>
            </a:r>
            <a:r>
              <a:rPr sz="2000" spc="-5" dirty="0">
                <a:latin typeface="Arial"/>
                <a:cs typeface="Arial"/>
              </a:rPr>
              <a:t>références </a:t>
            </a:r>
            <a:r>
              <a:rPr sz="2000" dirty="0">
                <a:latin typeface="Arial"/>
                <a:cs typeface="Arial"/>
              </a:rPr>
              <a:t>des </a:t>
            </a:r>
            <a:r>
              <a:rPr sz="2000" spc="-5" dirty="0">
                <a:latin typeface="Arial"/>
                <a:cs typeface="Arial"/>
              </a:rPr>
              <a:t>branches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locales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247256"/>
            <a:ext cx="8251190" cy="30613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50"/>
              </a:spcBef>
            </a:pPr>
            <a:r>
              <a:rPr sz="3000" b="1" dirty="0">
                <a:latin typeface="Arial"/>
                <a:cs typeface="Arial"/>
              </a:rPr>
              <a:t>Pull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20"/>
              </a:spcBef>
              <a:buChar char="●"/>
              <a:tabLst>
                <a:tab pos="425450" algn="l"/>
                <a:tab pos="426084" algn="l"/>
                <a:tab pos="2435860" algn="l"/>
              </a:tabLst>
            </a:pPr>
            <a:r>
              <a:rPr sz="2400" spc="-5" dirty="0">
                <a:latin typeface="Arial"/>
                <a:cs typeface="Arial"/>
              </a:rPr>
              <a:t>Equivalent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	</a:t>
            </a:r>
            <a:r>
              <a:rPr sz="2400" dirty="0">
                <a:latin typeface="Arial"/>
                <a:cs typeface="Arial"/>
              </a:rPr>
              <a:t>fetch + </a:t>
            </a:r>
            <a:r>
              <a:rPr sz="2400" spc="-5" dirty="0">
                <a:latin typeface="Arial"/>
                <a:cs typeface="Arial"/>
              </a:rPr>
              <a:t>merge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remote/branch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Update la branche locale à partir de la branche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  <a:tab pos="62998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éviter peut générer un </a:t>
            </a:r>
            <a:r>
              <a:rPr sz="2400" dirty="0">
                <a:latin typeface="Arial"/>
                <a:cs typeface="Arial"/>
              </a:rPr>
              <a:t>commit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merge	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pas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très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"/>
                <a:cs typeface="Arial"/>
              </a:rPr>
              <a:t>esthétique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Se </a:t>
            </a:r>
            <a:r>
              <a:rPr sz="2400" dirty="0">
                <a:latin typeface="Arial"/>
                <a:cs typeface="Arial"/>
              </a:rPr>
              <a:t>comporte </a:t>
            </a:r>
            <a:r>
              <a:rPr sz="2400" spc="-5" dirty="0">
                <a:latin typeface="Arial"/>
                <a:cs typeface="Arial"/>
              </a:rPr>
              <a:t>comme un merge d’une branche locale dans  une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76" y="1491741"/>
            <a:ext cx="72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Pull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6483" y="2421635"/>
            <a:ext cx="6614159" cy="3476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4388" y="2183130"/>
            <a:ext cx="648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1705" y="2183130"/>
            <a:ext cx="45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Loc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287292"/>
            <a:ext cx="8089900" cy="30359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4"/>
              </a:spcBef>
            </a:pPr>
            <a:r>
              <a:rPr sz="3000" b="1" spc="-10" dirty="0">
                <a:latin typeface="Arial"/>
                <a:cs typeface="Arial"/>
              </a:rPr>
              <a:t>Fetch </a:t>
            </a:r>
            <a:r>
              <a:rPr sz="3000" b="1" dirty="0">
                <a:latin typeface="Arial"/>
                <a:cs typeface="Arial"/>
              </a:rPr>
              <a:t>+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rebase</a:t>
            </a:r>
            <a:endParaRPr sz="30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de récupérer les modifications de la </a:t>
            </a:r>
            <a:r>
              <a:rPr sz="2400" dirty="0">
                <a:latin typeface="Arial"/>
                <a:cs typeface="Arial"/>
              </a:rPr>
              <a:t>remote et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 placer les nôtres </a:t>
            </a:r>
            <a:r>
              <a:rPr sz="2400" dirty="0">
                <a:latin typeface="Arial"/>
                <a:cs typeface="Arial"/>
              </a:rPr>
              <a:t>“au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dessus”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Plus </a:t>
            </a:r>
            <a:r>
              <a:rPr sz="2400" dirty="0">
                <a:latin typeface="Arial"/>
                <a:cs typeface="Arial"/>
              </a:rPr>
              <a:t>“propre” </a:t>
            </a:r>
            <a:r>
              <a:rPr sz="2400" spc="-5" dirty="0">
                <a:latin typeface="Arial"/>
                <a:cs typeface="Arial"/>
              </a:rPr>
              <a:t>que pull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pas de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merge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Se </a:t>
            </a:r>
            <a:r>
              <a:rPr sz="2400" dirty="0">
                <a:latin typeface="Arial"/>
                <a:cs typeface="Arial"/>
              </a:rPr>
              <a:t>comporte </a:t>
            </a:r>
            <a:r>
              <a:rPr sz="2400" spc="-5" dirty="0">
                <a:latin typeface="Arial"/>
                <a:cs typeface="Arial"/>
              </a:rPr>
              <a:t>comme un </a:t>
            </a:r>
            <a:r>
              <a:rPr sz="2400" dirty="0">
                <a:latin typeface="Arial"/>
                <a:cs typeface="Arial"/>
              </a:rPr>
              <a:t>rebase </a:t>
            </a:r>
            <a:r>
              <a:rPr sz="2400" spc="-5" dirty="0">
                <a:latin typeface="Arial"/>
                <a:cs typeface="Arial"/>
              </a:rPr>
              <a:t>d’une branche locale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Arial"/>
                <a:cs typeface="Arial"/>
              </a:rPr>
              <a:t>une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autre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Équivalent à </a:t>
            </a:r>
            <a:r>
              <a:rPr sz="2400" spc="-5" dirty="0">
                <a:latin typeface="Courier New"/>
                <a:cs typeface="Courier New"/>
              </a:rPr>
              <a:t>pull </a:t>
            </a:r>
            <a:r>
              <a:rPr sz="2400" spc="-10" dirty="0">
                <a:latin typeface="Courier New"/>
                <a:cs typeface="Courier New"/>
              </a:rPr>
              <a:t>--rebase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(configurable par </a:t>
            </a:r>
            <a:r>
              <a:rPr sz="2400" dirty="0">
                <a:latin typeface="Arial"/>
                <a:cs typeface="Arial"/>
              </a:rPr>
              <a:t>défaut)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76" y="304546"/>
            <a:ext cx="4972685" cy="167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314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Branche</a:t>
            </a:r>
            <a:r>
              <a:rPr sz="3000" b="1" spc="-1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distante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000" b="1" spc="-15" dirty="0">
                <a:latin typeface="Arial"/>
                <a:cs typeface="Arial"/>
              </a:rPr>
              <a:t>Fetch </a:t>
            </a:r>
            <a:r>
              <a:rPr sz="3000" b="1" dirty="0">
                <a:latin typeface="Arial"/>
                <a:cs typeface="Arial"/>
              </a:rPr>
              <a:t>+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rebase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8044" y="2360676"/>
            <a:ext cx="5818632" cy="357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57830"/>
            <a:ext cx="8294370" cy="26441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dirty="0">
                <a:latin typeface="Arial"/>
                <a:cs typeface="Arial"/>
              </a:rPr>
              <a:t>Push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 les </a:t>
            </a:r>
            <a:r>
              <a:rPr sz="240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locaux sur le repository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5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git status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donne le nombre de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d'avance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"/>
                <a:cs typeface="Arial"/>
              </a:rPr>
              <a:t>retard </a:t>
            </a:r>
            <a:r>
              <a:rPr sz="2400" spc="-5" dirty="0">
                <a:latin typeface="Arial"/>
                <a:cs typeface="Arial"/>
              </a:rPr>
              <a:t>sur la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  <a:tab pos="4573270" algn="l"/>
              </a:tabLst>
            </a:pPr>
            <a:r>
              <a:rPr sz="2400" spc="-5" dirty="0">
                <a:latin typeface="Arial"/>
                <a:cs typeface="Arial"/>
              </a:rPr>
              <a:t>Refuse de pusher si</a:t>
            </a:r>
            <a:r>
              <a:rPr sz="2400" dirty="0">
                <a:latin typeface="Arial"/>
                <a:cs typeface="Arial"/>
              </a:rPr>
              <a:t> retard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→	</a:t>
            </a:r>
            <a:r>
              <a:rPr sz="2400" spc="-5" dirty="0">
                <a:latin typeface="Arial"/>
                <a:cs typeface="Arial"/>
              </a:rPr>
              <a:t>faire un </a:t>
            </a:r>
            <a:r>
              <a:rPr sz="2400" dirty="0">
                <a:latin typeface="Arial"/>
                <a:cs typeface="Arial"/>
              </a:rPr>
              <a:t>fetch + </a:t>
            </a:r>
            <a:r>
              <a:rPr sz="2400" spc="-5" dirty="0">
                <a:latin typeface="Arial"/>
                <a:cs typeface="Arial"/>
              </a:rPr>
              <a:t>rebase -p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  recommencer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726858"/>
            <a:ext cx="8475345" cy="2159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25"/>
              </a:spcBef>
            </a:pPr>
            <a:r>
              <a:rPr sz="3000" b="1" dirty="0">
                <a:latin typeface="Arial"/>
                <a:cs typeface="Arial"/>
              </a:rPr>
              <a:t>Push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Par défaut </a:t>
            </a:r>
            <a:r>
              <a:rPr sz="2400" spc="-5" dirty="0">
                <a:latin typeface="Arial"/>
                <a:cs typeface="Arial"/>
              </a:rPr>
              <a:t>publie </a:t>
            </a:r>
            <a:r>
              <a:rPr sz="2400" dirty="0">
                <a:latin typeface="Arial"/>
                <a:cs typeface="Arial"/>
              </a:rPr>
              <a:t>tous les commits de la </a:t>
            </a:r>
            <a:r>
              <a:rPr sz="2400" spc="-5" dirty="0">
                <a:latin typeface="Arial"/>
                <a:cs typeface="Arial"/>
              </a:rPr>
              <a:t>branche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courante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non présents sur la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peut publier jusqu'à un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via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git push nom_remote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id_commit:nom_branche_remote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485053"/>
            <a:ext cx="2555240" cy="11690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500"/>
              </a:spcBef>
            </a:pPr>
            <a:r>
              <a:rPr sz="3000" b="1" spc="-5" dirty="0">
                <a:latin typeface="Arial"/>
                <a:cs typeface="Arial"/>
              </a:rPr>
              <a:t>Création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1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Situation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initiale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6583" y="3581400"/>
            <a:ext cx="4370832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76" y="1449831"/>
            <a:ext cx="8585835" cy="47428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000" b="1" dirty="0">
                <a:latin typeface="Arial"/>
                <a:cs typeface="Arial"/>
              </a:rPr>
              <a:t>Push</a:t>
            </a:r>
            <a:endParaRPr sz="3000">
              <a:latin typeface="Arial"/>
              <a:cs typeface="Arial"/>
            </a:endParaRPr>
          </a:p>
          <a:p>
            <a:pPr marL="12700" marR="876935">
              <a:lnSpc>
                <a:spcPts val="3310"/>
              </a:lnSpc>
              <a:spcBef>
                <a:spcPts val="15"/>
              </a:spcBef>
            </a:pPr>
            <a:r>
              <a:rPr sz="2400" spc="-5" dirty="0">
                <a:latin typeface="Courier New"/>
                <a:cs typeface="Courier New"/>
              </a:rPr>
              <a:t>git push -f </a:t>
            </a:r>
            <a:r>
              <a:rPr sz="2400" dirty="0">
                <a:latin typeface="Arial"/>
                <a:cs typeface="Arial"/>
              </a:rPr>
              <a:t>: force </a:t>
            </a:r>
            <a:r>
              <a:rPr sz="2400" spc="-5" dirty="0">
                <a:latin typeface="Arial"/>
                <a:cs typeface="Arial"/>
              </a:rPr>
              <a:t>le push même en </a:t>
            </a:r>
            <a:r>
              <a:rPr sz="2400" dirty="0">
                <a:latin typeface="Arial"/>
                <a:cs typeface="Arial"/>
              </a:rPr>
              <a:t>cas </a:t>
            </a:r>
            <a:r>
              <a:rPr sz="2400" spc="-5" dirty="0">
                <a:latin typeface="Arial"/>
                <a:cs typeface="Arial"/>
              </a:rPr>
              <a:t>d’historique  divergent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notre historique “remplace” celui du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  <a:p>
            <a:pPr marL="927100" marR="691515" indent="-412115">
              <a:lnSpc>
                <a:spcPct val="114999"/>
              </a:lnSpc>
              <a:buChar char="●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Utile pour corriger une erreur de push avant que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les  autres users </a:t>
            </a:r>
            <a:r>
              <a:rPr sz="2400" spc="-10" dirty="0">
                <a:latin typeface="Arial"/>
                <a:cs typeface="Arial"/>
              </a:rPr>
              <a:t>n’aient </a:t>
            </a:r>
            <a:r>
              <a:rPr sz="2400" dirty="0">
                <a:latin typeface="Arial"/>
                <a:cs typeface="Arial"/>
              </a:rPr>
              <a:t>récupéré </a:t>
            </a:r>
            <a:r>
              <a:rPr sz="2400" spc="-5" dirty="0">
                <a:latin typeface="Arial"/>
                <a:cs typeface="Arial"/>
              </a:rPr>
              <a:t>les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changements</a:t>
            </a:r>
            <a:endParaRPr sz="2400">
              <a:latin typeface="Arial"/>
              <a:cs typeface="Arial"/>
            </a:endParaRPr>
          </a:p>
          <a:p>
            <a:pPr marL="927100" marR="5080" indent="-412115">
              <a:lnSpc>
                <a:spcPct val="114999"/>
              </a:lnSpc>
              <a:buChar char="●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Attention nécessite des interventions de la part des  autres utilisateurs s’ils ont updaté leur repository avant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  push </a:t>
            </a:r>
            <a:r>
              <a:rPr sz="2400" dirty="0">
                <a:latin typeface="Arial"/>
                <a:cs typeface="Arial"/>
              </a:rPr>
              <a:t>-f (ils </a:t>
            </a:r>
            <a:r>
              <a:rPr sz="2400" spc="-5" dirty="0">
                <a:latin typeface="Arial"/>
                <a:cs typeface="Arial"/>
              </a:rPr>
              <a:t>risquent de merger </a:t>
            </a:r>
            <a:r>
              <a:rPr sz="2400" spc="-10" dirty="0">
                <a:latin typeface="Arial"/>
                <a:cs typeface="Arial"/>
              </a:rPr>
              <a:t>l’ancien </a:t>
            </a:r>
            <a:r>
              <a:rPr sz="2400" spc="-5" dirty="0">
                <a:latin typeface="Arial"/>
                <a:cs typeface="Arial"/>
              </a:rPr>
              <a:t>et le </a:t>
            </a:r>
            <a:r>
              <a:rPr sz="2400" spc="-10" dirty="0">
                <a:latin typeface="Arial"/>
                <a:cs typeface="Arial"/>
              </a:rPr>
              <a:t>nouvel  </a:t>
            </a:r>
            <a:r>
              <a:rPr sz="2400" spc="-5" dirty="0">
                <a:latin typeface="Arial"/>
                <a:cs typeface="Arial"/>
              </a:rPr>
              <a:t>historique)</a:t>
            </a:r>
            <a:endParaRPr sz="2400">
              <a:latin typeface="Arial"/>
              <a:cs typeface="Arial"/>
            </a:endParaRPr>
          </a:p>
          <a:p>
            <a:pPr marL="927100" indent="-412115">
              <a:lnSpc>
                <a:spcPct val="100000"/>
              </a:lnSpc>
              <a:spcBef>
                <a:spcPts val="690"/>
              </a:spcBef>
              <a:buChar char="●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préfère généralement faire un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revert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247256"/>
            <a:ext cx="8477885" cy="30537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50"/>
              </a:spcBef>
            </a:pPr>
            <a:r>
              <a:rPr sz="3000" b="1" spc="-5" dirty="0">
                <a:latin typeface="Arial"/>
                <a:cs typeface="Arial"/>
              </a:rPr>
              <a:t>Créer </a:t>
            </a:r>
            <a:r>
              <a:rPr sz="3000" b="1" spc="-10" dirty="0">
                <a:latin typeface="Arial"/>
                <a:cs typeface="Arial"/>
              </a:rPr>
              <a:t>une branche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remote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branche locale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se placer dessus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 </a:t>
            </a:r>
            <a:r>
              <a:rPr sz="2400" spc="-5" dirty="0">
                <a:latin typeface="Courier New"/>
                <a:cs typeface="Courier New"/>
              </a:rPr>
              <a:t>-b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mabranche</a:t>
            </a:r>
            <a:endParaRPr sz="2400">
              <a:latin typeface="Courier New"/>
              <a:cs typeface="Courier New"/>
            </a:endParaRPr>
          </a:p>
          <a:p>
            <a:pPr marL="425450" indent="-413384">
              <a:lnSpc>
                <a:spcPct val="100000"/>
              </a:lnSpc>
              <a:spcBef>
                <a:spcPts val="6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Publier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branche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Courier New"/>
                <a:cs typeface="Courier New"/>
              </a:rPr>
              <a:t>git push </a:t>
            </a:r>
            <a:r>
              <a:rPr sz="2400" spc="-10" dirty="0">
                <a:latin typeface="Courier New"/>
                <a:cs typeface="Courier New"/>
              </a:rPr>
              <a:t>-u nom_remote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nom_branche</a:t>
            </a:r>
            <a:endParaRPr sz="2400">
              <a:latin typeface="Courier New"/>
              <a:cs typeface="Courier New"/>
            </a:endParaRPr>
          </a:p>
          <a:p>
            <a:pPr marL="425450" marR="5080" indent="-413384">
              <a:lnSpc>
                <a:spcPts val="3310"/>
              </a:lnSpc>
              <a:spcBef>
                <a:spcPts val="1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 -u </a:t>
            </a: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de dire que l'on </a:t>
            </a:r>
            <a:r>
              <a:rPr sz="2400" dirty="0">
                <a:latin typeface="Arial"/>
                <a:cs typeface="Arial"/>
              </a:rPr>
              <a:t>track </a:t>
            </a:r>
            <a:r>
              <a:rPr sz="2400" spc="-5" dirty="0">
                <a:latin typeface="Arial"/>
                <a:cs typeface="Arial"/>
              </a:rPr>
              <a:t>la </a:t>
            </a:r>
            <a:r>
              <a:rPr sz="2400" dirty="0">
                <a:latin typeface="Arial"/>
                <a:cs typeface="Arial"/>
              </a:rPr>
              <a:t>remote </a:t>
            </a:r>
            <a:r>
              <a:rPr sz="2400" spc="-5" dirty="0">
                <a:latin typeface="Arial"/>
                <a:cs typeface="Arial"/>
              </a:rPr>
              <a:t>(pas besoin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spécifier la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287292"/>
            <a:ext cx="7176770" cy="3019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4"/>
              </a:spcBef>
            </a:pPr>
            <a:r>
              <a:rPr sz="3000" b="1" spc="-15" dirty="0">
                <a:latin typeface="Arial"/>
                <a:cs typeface="Arial"/>
              </a:rPr>
              <a:t>Emprunter </a:t>
            </a:r>
            <a:r>
              <a:rPr sz="3000" b="1" spc="-5" dirty="0">
                <a:latin typeface="Arial"/>
                <a:cs typeface="Arial"/>
              </a:rPr>
              <a:t>une </a:t>
            </a:r>
            <a:r>
              <a:rPr sz="3000" b="1" spc="-15" dirty="0">
                <a:latin typeface="Arial"/>
                <a:cs typeface="Arial"/>
              </a:rPr>
              <a:t>branche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remote</a:t>
            </a:r>
            <a:endParaRPr sz="30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Updater les </a:t>
            </a:r>
            <a:r>
              <a:rPr sz="2400" dirty="0">
                <a:latin typeface="Arial"/>
                <a:cs typeface="Arial"/>
              </a:rPr>
              <a:t>références </a:t>
            </a:r>
            <a:r>
              <a:rPr sz="2400" spc="-5" dirty="0">
                <a:latin typeface="Arial"/>
                <a:cs typeface="Arial"/>
              </a:rPr>
              <a:t>de la </a:t>
            </a:r>
            <a:r>
              <a:rPr sz="2400" dirty="0">
                <a:latin typeface="Arial"/>
                <a:cs typeface="Arial"/>
              </a:rPr>
              <a:t>remote :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fetch  </a:t>
            </a:r>
            <a:r>
              <a:rPr sz="2400" spc="-10" dirty="0">
                <a:latin typeface="Courier New"/>
                <a:cs typeface="Courier New"/>
              </a:rPr>
              <a:t>[nom_remote]</a:t>
            </a:r>
            <a:r>
              <a:rPr sz="2400" spc="-94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récupère la branche </a:t>
            </a:r>
            <a:r>
              <a:rPr sz="2400" dirty="0">
                <a:latin typeface="Arial"/>
                <a:cs typeface="Arial"/>
              </a:rPr>
              <a:t>remote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branch -a</a:t>
            </a:r>
            <a:r>
              <a:rPr sz="2400" spc="-101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liste </a:t>
            </a:r>
            <a:r>
              <a:rPr sz="2400" dirty="0">
                <a:latin typeface="Arial"/>
                <a:cs typeface="Arial"/>
              </a:rPr>
              <a:t>toutes </a:t>
            </a:r>
            <a:r>
              <a:rPr sz="2400" spc="-5" dirty="0">
                <a:latin typeface="Arial"/>
                <a:cs typeface="Arial"/>
              </a:rPr>
              <a:t>les branches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la branche locale correspondante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 marR="1457325">
              <a:lnSpc>
                <a:spcPts val="3310"/>
              </a:lnSpc>
              <a:spcBef>
                <a:spcPts val="135"/>
              </a:spcBef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 --track  nom_remote/nom_branche_remote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596" y="3330575"/>
            <a:ext cx="6250305" cy="9340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475"/>
              </a:spcBef>
            </a:pPr>
            <a:r>
              <a:rPr sz="3000" b="1" spc="-15" dirty="0">
                <a:latin typeface="Arial"/>
                <a:cs typeface="Arial"/>
              </a:rPr>
              <a:t>Supprimer </a:t>
            </a:r>
            <a:r>
              <a:rPr sz="3000" b="1" spc="-5" dirty="0">
                <a:latin typeface="Arial"/>
                <a:cs typeface="Arial"/>
              </a:rPr>
              <a:t>une </a:t>
            </a:r>
            <a:r>
              <a:rPr sz="3000" b="1" spc="-15" dirty="0">
                <a:latin typeface="Arial"/>
                <a:cs typeface="Arial"/>
              </a:rPr>
              <a:t>branche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distante</a:t>
            </a:r>
            <a:endParaRPr sz="3000">
              <a:latin typeface="Arial"/>
              <a:cs typeface="Arial"/>
            </a:endParaRPr>
          </a:p>
          <a:p>
            <a:pPr marL="424180" indent="-411480">
              <a:lnSpc>
                <a:spcPct val="100000"/>
              </a:lnSpc>
              <a:spcBef>
                <a:spcPts val="300"/>
              </a:spcBef>
              <a:buChar char="●"/>
              <a:tabLst>
                <a:tab pos="424180" algn="l"/>
              </a:tabLst>
            </a:pPr>
            <a:r>
              <a:rPr sz="2400" spc="-10" dirty="0">
                <a:latin typeface="Courier New"/>
                <a:cs typeface="Courier New"/>
              </a:rPr>
              <a:t>git push </a:t>
            </a:r>
            <a:r>
              <a:rPr sz="2400" spc="-15" dirty="0">
                <a:latin typeface="Courier New"/>
                <a:cs typeface="Courier New"/>
              </a:rPr>
              <a:t>nom_remote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:nom_branche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100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Branche</a:t>
            </a:r>
            <a:r>
              <a:rPr spc="-155" dirty="0"/>
              <a:t> </a:t>
            </a:r>
            <a:r>
              <a:rPr spc="-5" dirty="0"/>
              <a:t>distante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667507"/>
            <a:ext cx="6072505" cy="22186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spc="-5" dirty="0">
                <a:latin typeface="Arial"/>
                <a:cs typeface="Arial"/>
              </a:rPr>
              <a:t>Créer </a:t>
            </a:r>
            <a:r>
              <a:rPr sz="3000" b="1" dirty="0">
                <a:latin typeface="Arial"/>
                <a:cs typeface="Arial"/>
              </a:rPr>
              <a:t>un tag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remote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le </a:t>
            </a:r>
            <a:r>
              <a:rPr sz="2400" dirty="0">
                <a:latin typeface="Arial"/>
                <a:cs typeface="Arial"/>
              </a:rPr>
              <a:t>tag </a:t>
            </a:r>
            <a:r>
              <a:rPr sz="2400" spc="-5" dirty="0">
                <a:latin typeface="Arial"/>
                <a:cs typeface="Arial"/>
              </a:rPr>
              <a:t>en local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Courier New"/>
                <a:cs typeface="Courier New"/>
              </a:rPr>
              <a:t>git tag -a </a:t>
            </a:r>
            <a:r>
              <a:rPr sz="2400" spc="-10" dirty="0">
                <a:latin typeface="Courier New"/>
                <a:cs typeface="Courier New"/>
              </a:rPr>
              <a:t>nom_tag </a:t>
            </a:r>
            <a:r>
              <a:rPr sz="2400" spc="-5" dirty="0">
                <a:latin typeface="Courier New"/>
                <a:cs typeface="Courier New"/>
              </a:rPr>
              <a:t>-m</a:t>
            </a:r>
            <a:r>
              <a:rPr sz="2400" spc="-2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“message”</a:t>
            </a:r>
            <a:endParaRPr sz="2400">
              <a:latin typeface="Courier New"/>
              <a:cs typeface="Courier New"/>
            </a:endParaRPr>
          </a:p>
          <a:p>
            <a:pPr marL="425450" indent="-413384">
              <a:lnSpc>
                <a:spcPct val="100000"/>
              </a:lnSpc>
              <a:spcBef>
                <a:spcPts val="6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Publier </a:t>
            </a:r>
            <a:r>
              <a:rPr sz="2400" spc="-10" dirty="0">
                <a:latin typeface="Arial"/>
                <a:cs typeface="Arial"/>
              </a:rPr>
              <a:t>le </a:t>
            </a:r>
            <a:r>
              <a:rPr sz="2400" dirty="0">
                <a:latin typeface="Arial"/>
                <a:cs typeface="Arial"/>
              </a:rPr>
              <a:t>tag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180"/>
              </a:spcBef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push nom_remote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nom_tag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253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spc="-5" dirty="0"/>
              <a:t>Git</a:t>
            </a:r>
            <a:r>
              <a:rPr spc="-204" dirty="0"/>
              <a:t> </a:t>
            </a:r>
            <a:r>
              <a:rPr dirty="0"/>
              <a:t>Distant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154683"/>
            <a:ext cx="8401050" cy="54686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 nouveau </a:t>
            </a:r>
            <a:r>
              <a:rPr sz="2400" i="1" spc="-5" dirty="0">
                <a:latin typeface="Arial"/>
                <a:cs typeface="Arial"/>
              </a:rPr>
              <a:t>repository </a:t>
            </a:r>
            <a:r>
              <a:rPr sz="2400" dirty="0">
                <a:latin typeface="Arial"/>
                <a:cs typeface="Arial"/>
              </a:rPr>
              <a:t>Git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Ajouter un fichier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le commiter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Cloner </a:t>
            </a:r>
            <a:r>
              <a:rPr sz="2400" dirty="0">
                <a:latin typeface="Arial"/>
                <a:cs typeface="Arial"/>
              </a:rPr>
              <a:t>le </a:t>
            </a:r>
            <a:r>
              <a:rPr sz="2400" i="1" spc="-5" dirty="0">
                <a:latin typeface="Arial"/>
                <a:cs typeface="Arial"/>
              </a:rPr>
              <a:t>repository </a:t>
            </a:r>
            <a:r>
              <a:rPr sz="2400" spc="-5" dirty="0">
                <a:latin typeface="Arial"/>
                <a:cs typeface="Arial"/>
              </a:rPr>
              <a:t>(protocole </a:t>
            </a:r>
            <a:r>
              <a:rPr sz="2400" i="1" spc="-5" dirty="0">
                <a:latin typeface="Arial"/>
                <a:cs typeface="Arial"/>
              </a:rPr>
              <a:t>file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Lister </a:t>
            </a:r>
            <a:r>
              <a:rPr sz="2400" dirty="0">
                <a:latin typeface="Arial"/>
                <a:cs typeface="Arial"/>
              </a:rPr>
              <a:t>toutes </a:t>
            </a:r>
            <a:r>
              <a:rPr sz="2400" spc="-5" dirty="0">
                <a:latin typeface="Arial"/>
                <a:cs typeface="Arial"/>
              </a:rPr>
              <a:t>les branches locales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distantes (on doit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avoir</a:t>
            </a:r>
            <a:endParaRPr sz="2400">
              <a:latin typeface="Arial"/>
              <a:cs typeface="Arial"/>
            </a:endParaRPr>
          </a:p>
          <a:p>
            <a:pPr marL="425450" marR="554355">
              <a:lnSpc>
                <a:spcPct val="114999"/>
              </a:lnSpc>
            </a:pPr>
            <a:r>
              <a:rPr sz="2400" spc="-5" dirty="0">
                <a:latin typeface="Arial"/>
                <a:cs typeface="Arial"/>
              </a:rPr>
              <a:t>une branche locale, une branche </a:t>
            </a:r>
            <a:r>
              <a:rPr sz="2400" i="1" spc="-5" dirty="0">
                <a:latin typeface="Arial"/>
                <a:cs typeface="Arial"/>
              </a:rPr>
              <a:t>remote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une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remote  head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Sur R1 modifier le fichier </a:t>
            </a:r>
            <a:r>
              <a:rPr sz="2400" dirty="0">
                <a:latin typeface="Arial"/>
                <a:cs typeface="Arial"/>
              </a:rPr>
              <a:t>et commiter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Sur R2 récupérer 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C2 (vérifier avec git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Sur R2 créer une nouvelle branche </a:t>
            </a:r>
            <a:r>
              <a:rPr sz="2400" dirty="0">
                <a:latin typeface="Arial"/>
                <a:cs typeface="Arial"/>
              </a:rPr>
              <a:t>(B1), </a:t>
            </a:r>
            <a:r>
              <a:rPr sz="2400" spc="-5" dirty="0">
                <a:latin typeface="Arial"/>
                <a:cs typeface="Arial"/>
              </a:rPr>
              <a:t>faire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une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modification </a:t>
            </a:r>
            <a:r>
              <a:rPr sz="2400" dirty="0">
                <a:latin typeface="Arial"/>
                <a:cs typeface="Arial"/>
              </a:rPr>
              <a:t>du </a:t>
            </a:r>
            <a:r>
              <a:rPr sz="2400" spc="-20" dirty="0">
                <a:latin typeface="Arial"/>
                <a:cs typeface="Arial"/>
              </a:rPr>
              <a:t>fichier, </a:t>
            </a:r>
            <a:r>
              <a:rPr sz="2400" dirty="0">
                <a:latin typeface="Arial"/>
                <a:cs typeface="Arial"/>
              </a:rPr>
              <a:t>commiter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(C3)</a:t>
            </a:r>
            <a:endParaRPr sz="2400">
              <a:latin typeface="Arial"/>
              <a:cs typeface="Arial"/>
            </a:endParaRPr>
          </a:p>
          <a:p>
            <a:pPr marL="425450" marR="300355" indent="-413384">
              <a:lnSpc>
                <a:spcPct val="114999"/>
              </a:lnSpc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Publier </a:t>
            </a:r>
            <a:r>
              <a:rPr sz="2400" dirty="0">
                <a:latin typeface="Arial"/>
                <a:cs typeface="Arial"/>
              </a:rPr>
              <a:t>B1 sur sur </a:t>
            </a:r>
            <a:r>
              <a:rPr sz="2400" spc="-5" dirty="0">
                <a:latin typeface="Arial"/>
                <a:cs typeface="Arial"/>
              </a:rPr>
              <a:t>R1 (vérifier avec </a:t>
            </a:r>
            <a:r>
              <a:rPr sz="2400" spc="-5" dirty="0">
                <a:latin typeface="Courier New"/>
                <a:cs typeface="Courier New"/>
              </a:rPr>
              <a:t>git branch -a</a:t>
            </a:r>
            <a:r>
              <a:rPr sz="2400" spc="-9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sur  R1)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Créer une branche </a:t>
            </a:r>
            <a:r>
              <a:rPr sz="2400" dirty="0">
                <a:latin typeface="Arial"/>
                <a:cs typeface="Arial"/>
              </a:rPr>
              <a:t>B2 sur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2530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TP </a:t>
            </a:r>
            <a:r>
              <a:rPr spc="-5" dirty="0"/>
              <a:t>Git</a:t>
            </a:r>
            <a:r>
              <a:rPr spc="-204" dirty="0"/>
              <a:t> </a:t>
            </a:r>
            <a:r>
              <a:rPr dirty="0"/>
              <a:t>Distant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323929"/>
            <a:ext cx="8324215" cy="50869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3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Récupérer </a:t>
            </a:r>
            <a:r>
              <a:rPr sz="2400" dirty="0">
                <a:latin typeface="Arial"/>
                <a:cs typeface="Arial"/>
              </a:rPr>
              <a:t>B2 sur R2 (vérifier </a:t>
            </a:r>
            <a:r>
              <a:rPr sz="2400" spc="-5" dirty="0">
                <a:latin typeface="Arial"/>
                <a:cs typeface="Arial"/>
              </a:rPr>
              <a:t>avec </a:t>
            </a:r>
            <a:r>
              <a:rPr sz="2400" spc="-5" dirty="0">
                <a:latin typeface="Courier New"/>
                <a:cs typeface="Courier New"/>
              </a:rPr>
              <a:t>git branch -a</a:t>
            </a:r>
            <a:r>
              <a:rPr sz="2400" spc="-105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sur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R2)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0" dirty="0">
                <a:latin typeface="Arial"/>
                <a:cs typeface="Arial"/>
              </a:rPr>
              <a:t>Tagger </a:t>
            </a:r>
            <a:r>
              <a:rPr sz="2400" spc="-5" dirty="0">
                <a:latin typeface="Arial"/>
                <a:cs typeface="Arial"/>
              </a:rPr>
              <a:t>B2 sur R2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(T1)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Publier </a:t>
            </a:r>
            <a:r>
              <a:rPr sz="2400" dirty="0">
                <a:latin typeface="Arial"/>
                <a:cs typeface="Arial"/>
              </a:rPr>
              <a:t>T1 sur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R1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Vérifier que </a:t>
            </a:r>
            <a:r>
              <a:rPr sz="2400" spc="-10" dirty="0">
                <a:latin typeface="Arial"/>
                <a:cs typeface="Arial"/>
              </a:rPr>
              <a:t>le </a:t>
            </a:r>
            <a:r>
              <a:rPr sz="2400" spc="-95" dirty="0">
                <a:latin typeface="Arial"/>
                <a:cs typeface="Arial"/>
              </a:rPr>
              <a:t>Tag </a:t>
            </a:r>
            <a:r>
              <a:rPr sz="2400" dirty="0">
                <a:latin typeface="Arial"/>
                <a:cs typeface="Arial"/>
              </a:rPr>
              <a:t>T1 est </a:t>
            </a:r>
            <a:r>
              <a:rPr sz="2400" spc="-5" dirty="0">
                <a:latin typeface="Arial"/>
                <a:cs typeface="Arial"/>
              </a:rPr>
              <a:t>sur R1 (git </a:t>
            </a:r>
            <a:r>
              <a:rPr sz="2400" dirty="0">
                <a:latin typeface="Arial"/>
                <a:cs typeface="Arial"/>
              </a:rPr>
              <a:t>tag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-l)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Sur R1 </a:t>
            </a:r>
            <a:r>
              <a:rPr sz="2400" spc="-10" dirty="0">
                <a:latin typeface="Arial"/>
                <a:cs typeface="Arial"/>
              </a:rPr>
              <a:t>B1 </a:t>
            </a:r>
            <a:r>
              <a:rPr sz="2400" spc="-5" dirty="0">
                <a:latin typeface="Arial"/>
                <a:cs typeface="Arial"/>
              </a:rPr>
              <a:t>modifier la première ligne du fichier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commiter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Arial"/>
                <a:cs typeface="Arial"/>
              </a:rPr>
              <a:t>(C4)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ct val="114999"/>
              </a:lnSpc>
              <a:spcBef>
                <a:spcPts val="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Sur R2 </a:t>
            </a:r>
            <a:r>
              <a:rPr sz="2400" spc="-10" dirty="0">
                <a:latin typeface="Arial"/>
                <a:cs typeface="Arial"/>
              </a:rPr>
              <a:t>B1 </a:t>
            </a:r>
            <a:r>
              <a:rPr sz="2400" spc="-5" dirty="0">
                <a:latin typeface="Arial"/>
                <a:cs typeface="Arial"/>
              </a:rPr>
              <a:t>modifier la première ligne du fichier </a:t>
            </a:r>
            <a:r>
              <a:rPr sz="2400" dirty="0">
                <a:latin typeface="Arial"/>
                <a:cs typeface="Arial"/>
              </a:rPr>
              <a:t>et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commiter  </a:t>
            </a:r>
            <a:r>
              <a:rPr sz="2400" spc="-5" dirty="0">
                <a:latin typeface="Arial"/>
                <a:cs typeface="Arial"/>
              </a:rPr>
              <a:t>(C5)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Publier </a:t>
            </a:r>
            <a:r>
              <a:rPr sz="2400" spc="-10" dirty="0">
                <a:latin typeface="Arial"/>
                <a:cs typeface="Arial"/>
              </a:rPr>
              <a:t>C5 </a:t>
            </a:r>
            <a:r>
              <a:rPr sz="2400" spc="-5" dirty="0">
                <a:latin typeface="Arial"/>
                <a:cs typeface="Arial"/>
              </a:rPr>
              <a:t>sur R1 B1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(conflit)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Résoudre 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conflit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09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Vérifier la présence d’un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i="1" spc="-5" dirty="0">
                <a:latin typeface="Arial"/>
                <a:cs typeface="Arial"/>
              </a:rPr>
              <a:t>merge </a:t>
            </a:r>
            <a:r>
              <a:rPr sz="2400" spc="-5" dirty="0">
                <a:latin typeface="Arial"/>
                <a:cs typeface="Arial"/>
              </a:rPr>
              <a:t>sur R1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46" y="2650693"/>
            <a:ext cx="6309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Commandes</a:t>
            </a:r>
            <a:r>
              <a:rPr sz="4800" spc="-165" dirty="0"/>
              <a:t> </a:t>
            </a:r>
            <a:r>
              <a:rPr sz="4800" spc="-5" dirty="0"/>
              <a:t>diverses</a:t>
            </a:r>
            <a:endParaRPr sz="4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2309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5" dirty="0"/>
              <a:t>o</a:t>
            </a:r>
            <a:r>
              <a:rPr dirty="0"/>
              <a:t>mma</a:t>
            </a:r>
            <a:r>
              <a:rPr spc="-15" dirty="0"/>
              <a:t>n</a:t>
            </a:r>
            <a:r>
              <a:rPr dirty="0"/>
              <a:t>d</a:t>
            </a:r>
            <a:r>
              <a:rPr spc="-1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910903"/>
            <a:ext cx="8209915" cy="1768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75"/>
              </a:spcBef>
            </a:pPr>
            <a:r>
              <a:rPr sz="3000" b="1" spc="-5" dirty="0">
                <a:latin typeface="Arial"/>
                <a:cs typeface="Arial"/>
              </a:rPr>
              <a:t>Revert</a:t>
            </a:r>
            <a:endParaRPr sz="30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305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revert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id_du_commit</a:t>
            </a:r>
            <a:endParaRPr sz="2400">
              <a:latin typeface="Courier New"/>
              <a:cs typeface="Courier New"/>
            </a:endParaRPr>
          </a:p>
          <a:p>
            <a:pPr marL="425450" marR="5080" indent="-413384">
              <a:lnSpc>
                <a:spcPts val="3310"/>
              </a:lnSpc>
              <a:spcBef>
                <a:spcPts val="12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génère un </a:t>
            </a:r>
            <a:r>
              <a:rPr sz="2400" dirty="0">
                <a:latin typeface="Arial"/>
                <a:cs typeface="Arial"/>
              </a:rPr>
              <a:t>antécommit == </a:t>
            </a:r>
            <a:r>
              <a:rPr sz="2400" spc="-5" dirty="0">
                <a:latin typeface="Arial"/>
                <a:cs typeface="Arial"/>
              </a:rPr>
              <a:t>annulation des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modifications  du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3086607"/>
            <a:ext cx="6294120" cy="1384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spc="-5" dirty="0">
                <a:latin typeface="Arial"/>
                <a:cs typeface="Arial"/>
              </a:rPr>
              <a:t>Blame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Indique </a:t>
            </a:r>
            <a:r>
              <a:rPr sz="2400" spc="-5" dirty="0">
                <a:latin typeface="Arial"/>
                <a:cs typeface="Arial"/>
              </a:rPr>
              <a:t>l’auteur de chaque ligne d’un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fichier</a:t>
            </a:r>
            <a:endParaRPr sz="24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180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blame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&lt;file&gt;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968246"/>
            <a:ext cx="7263765" cy="11226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00"/>
              </a:spcBef>
            </a:pPr>
            <a:r>
              <a:rPr sz="3000" b="1" spc="-5" dirty="0">
                <a:latin typeface="Arial"/>
                <a:cs typeface="Arial"/>
              </a:rPr>
              <a:t>Création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9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Après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 </a:t>
            </a:r>
            <a:r>
              <a:rPr sz="2400" spc="-5" dirty="0">
                <a:latin typeface="Courier New"/>
                <a:cs typeface="Courier New"/>
              </a:rPr>
              <a:t>-b </a:t>
            </a:r>
            <a:r>
              <a:rPr sz="2400" spc="-10" dirty="0">
                <a:latin typeface="Courier New"/>
                <a:cs typeface="Courier New"/>
              </a:rPr>
              <a:t>branche1</a:t>
            </a:r>
            <a:r>
              <a:rPr sz="2400" spc="-9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on obtient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544" y="3962400"/>
            <a:ext cx="5772911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377" y="1828926"/>
            <a:ext cx="8505825" cy="39014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745"/>
              </a:spcBef>
            </a:pPr>
            <a:r>
              <a:rPr sz="3000" b="1" spc="-5" dirty="0">
                <a:latin typeface="Arial"/>
                <a:cs typeface="Arial"/>
              </a:rPr>
              <a:t>Stash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Cachette /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planque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Sauvegarder sa working copy sans commiter (ex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pour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changement </a:t>
            </a:r>
            <a:r>
              <a:rPr sz="2400" spc="-5" dirty="0">
                <a:latin typeface="Arial"/>
                <a:cs typeface="Arial"/>
              </a:rPr>
              <a:t>de branche rapide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18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stash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Déplace </a:t>
            </a:r>
            <a:r>
              <a:rPr sz="2400" spc="-10" dirty="0">
                <a:latin typeface="Arial"/>
                <a:cs typeface="Arial"/>
              </a:rPr>
              <a:t>le </a:t>
            </a:r>
            <a:r>
              <a:rPr sz="2400" spc="-5" dirty="0">
                <a:latin typeface="Arial"/>
                <a:cs typeface="Arial"/>
              </a:rPr>
              <a:t>contenu de la working copy et de l’  index dans une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stash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stash list</a:t>
            </a:r>
            <a:r>
              <a:rPr sz="2400" spc="-95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list des stash</a:t>
            </a:r>
            <a:endParaRPr sz="2400">
              <a:latin typeface="Arial"/>
              <a:cs typeface="Arial"/>
            </a:endParaRPr>
          </a:p>
          <a:p>
            <a:pPr marL="425450" marR="440055" indent="-413384">
              <a:lnSpc>
                <a:spcPts val="3310"/>
              </a:lnSpc>
              <a:spcBef>
                <a:spcPts val="6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stash pop [stash@{n}]</a:t>
            </a:r>
            <a:r>
              <a:rPr sz="2400" spc="-108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pop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dernière </a:t>
            </a:r>
            <a:r>
              <a:rPr sz="2400" dirty="0">
                <a:latin typeface="Arial"/>
                <a:cs typeface="Arial"/>
              </a:rPr>
              <a:t>stash  (ou la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n-ième)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188126"/>
            <a:ext cx="8383905" cy="33718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25"/>
              </a:spcBef>
            </a:pPr>
            <a:r>
              <a:rPr sz="3000" b="1" spc="-5" dirty="0">
                <a:latin typeface="Arial"/>
                <a:cs typeface="Arial"/>
              </a:rPr>
              <a:t>Bisect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de </a:t>
            </a:r>
            <a:r>
              <a:rPr sz="2400" spc="-5" dirty="0">
                <a:latin typeface="Arial"/>
                <a:cs typeface="Arial"/>
              </a:rPr>
              <a:t>chercher </a:t>
            </a:r>
            <a:r>
              <a:rPr sz="240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version d’introduction d’un bug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dans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Arial"/>
                <a:cs typeface="Arial"/>
              </a:rPr>
              <a:t>une branche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82650" lvl="1" indent="-367665">
              <a:lnSpc>
                <a:spcPct val="100000"/>
              </a:lnSpc>
              <a:spcBef>
                <a:spcPts val="705"/>
              </a:spcBef>
              <a:buChar char="○"/>
              <a:tabLst>
                <a:tab pos="882650" algn="l"/>
                <a:tab pos="883285" algn="l"/>
              </a:tabLst>
            </a:pP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fournit une bonne version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une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mauvaise</a:t>
            </a:r>
            <a:endParaRPr sz="1800">
              <a:latin typeface="Arial"/>
              <a:cs typeface="Arial"/>
            </a:endParaRPr>
          </a:p>
          <a:p>
            <a:pPr marL="882650" lvl="1" indent="-367665">
              <a:lnSpc>
                <a:spcPct val="100000"/>
              </a:lnSpc>
              <a:spcBef>
                <a:spcPts val="110"/>
              </a:spcBef>
              <a:buChar char="○"/>
              <a:tabLst>
                <a:tab pos="882650" algn="l"/>
                <a:tab pos="883285" algn="l"/>
              </a:tabLst>
            </a:pPr>
            <a:r>
              <a:rPr sz="1800" dirty="0">
                <a:latin typeface="Arial"/>
                <a:cs typeface="Arial"/>
              </a:rPr>
              <a:t>Git </a:t>
            </a:r>
            <a:r>
              <a:rPr sz="1800" spc="-5" dirty="0">
                <a:latin typeface="Arial"/>
                <a:cs typeface="Arial"/>
              </a:rPr>
              <a:t>empreinte une succession de versions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5" dirty="0">
                <a:latin typeface="Arial"/>
                <a:cs typeface="Arial"/>
              </a:rPr>
              <a:t>nous demande si elles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sont</a:t>
            </a:r>
            <a:endParaRPr sz="18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bonnes 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mauvaises</a:t>
            </a:r>
            <a:endParaRPr sz="1800">
              <a:latin typeface="Arial"/>
              <a:cs typeface="Arial"/>
            </a:endParaRPr>
          </a:p>
          <a:p>
            <a:pPr marL="882650" marR="977265" lvl="1" indent="-367665">
              <a:lnSpc>
                <a:spcPct val="114999"/>
              </a:lnSpc>
              <a:buChar char="○"/>
              <a:tabLst>
                <a:tab pos="882650" algn="l"/>
                <a:tab pos="883285" algn="l"/>
              </a:tabLst>
            </a:pPr>
            <a:r>
              <a:rPr sz="1800" dirty="0">
                <a:latin typeface="Arial"/>
                <a:cs typeface="Arial"/>
              </a:rPr>
              <a:t>Au </a:t>
            </a:r>
            <a:r>
              <a:rPr sz="1800" spc="-5" dirty="0">
                <a:latin typeface="Arial"/>
                <a:cs typeface="Arial"/>
              </a:rPr>
              <a:t>bout d’un certain nombre de versions git identifie la version d’  introduction du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bug</a:t>
            </a:r>
            <a:endParaRPr sz="18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Commandes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3216" y="4613466"/>
          <a:ext cx="7502525" cy="1840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915"/>
                <a:gridCol w="959485"/>
                <a:gridCol w="5572125"/>
              </a:tblGrid>
              <a:tr h="292799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1989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989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start</a:t>
                      </a:r>
                      <a:r>
                        <a:rPr sz="1800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démarre le bisect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8916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2090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9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bad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[&lt;ref&gt;]</a:t>
                      </a:r>
                      <a:r>
                        <a:rPr sz="1800" spc="-7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marque le commit en 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4572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2130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3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good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[&lt;ref&gt;]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marque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commit en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4063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2130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3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5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skip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[&lt;ref&gt;]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passe le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791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2125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25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5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visualize</a:t>
                      </a:r>
                      <a:r>
                        <a:rPr sz="1800" spc="-7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affiche les suspects restant (graphique)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6292">
                <a:tc>
                  <a:txBody>
                    <a:bodyPr/>
                    <a:lstStyle/>
                    <a:p>
                      <a:pPr marL="492759" indent="-365760">
                        <a:lnSpc>
                          <a:spcPts val="2130"/>
                        </a:lnSpc>
                        <a:buFont typeface="Arial"/>
                        <a:buChar char="○"/>
                        <a:tabLst>
                          <a:tab pos="492125" algn="l"/>
                          <a:tab pos="492759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git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13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bisect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5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reset</a:t>
                      </a:r>
                      <a:r>
                        <a:rPr sz="1800" spc="-6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arrête le bisect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97836"/>
            <a:ext cx="7971155" cy="26117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spc="-5" dirty="0">
                <a:latin typeface="Arial"/>
                <a:cs typeface="Arial"/>
              </a:rPr>
              <a:t>Grep</a:t>
            </a:r>
            <a:endParaRPr sz="3000">
              <a:latin typeface="Arial"/>
              <a:cs typeface="Arial"/>
            </a:endParaRPr>
          </a:p>
          <a:p>
            <a:pPr marL="425450" marR="186690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de rechercher du </a:t>
            </a:r>
            <a:r>
              <a:rPr sz="2400" dirty="0">
                <a:latin typeface="Arial"/>
                <a:cs typeface="Arial"/>
              </a:rPr>
              <a:t>texte </a:t>
            </a:r>
            <a:r>
              <a:rPr sz="2400" spc="-5" dirty="0">
                <a:latin typeface="Arial"/>
                <a:cs typeface="Arial"/>
              </a:rPr>
              <a:t>ou une regexp dans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les  fichiers du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repository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également de préciser dans quel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faire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  recherche</a:t>
            </a:r>
            <a:endParaRPr sz="2400">
              <a:latin typeface="Arial"/>
              <a:cs typeface="Arial"/>
            </a:endParaRPr>
          </a:p>
          <a:p>
            <a:pPr marL="425450" indent="-412115">
              <a:lnSpc>
                <a:spcPct val="100000"/>
              </a:lnSpc>
              <a:spcBef>
                <a:spcPts val="290"/>
              </a:spcBef>
              <a:buChar char="●"/>
              <a:tabLst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grep </a:t>
            </a:r>
            <a:r>
              <a:rPr sz="2400" spc="-10" dirty="0">
                <a:latin typeface="Courier New"/>
                <a:cs typeface="Courier New"/>
              </a:rPr>
              <a:t>&lt;texte&gt;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[&lt;ref&gt;]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707512"/>
            <a:ext cx="7929245" cy="2193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dirty="0">
                <a:latin typeface="Arial"/>
                <a:cs typeface="Arial"/>
              </a:rPr>
              <a:t>Hunk</a:t>
            </a:r>
            <a:endParaRPr sz="3000">
              <a:latin typeface="Arial"/>
              <a:cs typeface="Arial"/>
            </a:endParaRPr>
          </a:p>
          <a:p>
            <a:pPr marL="425450" marR="854710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Plusieurs modifications dans </a:t>
            </a:r>
            <a:r>
              <a:rPr sz="2400" spc="-10" dirty="0">
                <a:latin typeface="Arial"/>
                <a:cs typeface="Arial"/>
              </a:rPr>
              <a:t>le </a:t>
            </a:r>
            <a:r>
              <a:rPr sz="2400" spc="-5" dirty="0">
                <a:latin typeface="Arial"/>
                <a:cs typeface="Arial"/>
              </a:rPr>
              <a:t>même fichiers qui  correspondent à des </a:t>
            </a:r>
            <a:r>
              <a:rPr sz="2400" dirty="0">
                <a:latin typeface="Arial"/>
                <a:cs typeface="Arial"/>
              </a:rPr>
              <a:t>commits </a:t>
            </a:r>
            <a:r>
              <a:rPr sz="2400" spc="-10" dirty="0">
                <a:latin typeface="Arial"/>
                <a:cs typeface="Arial"/>
              </a:rPr>
              <a:t>différents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Ajoute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dirty="0">
                <a:latin typeface="Arial"/>
                <a:cs typeface="Arial"/>
              </a:rPr>
              <a:t>fragment </a:t>
            </a:r>
            <a:r>
              <a:rPr sz="2400" spc="-5" dirty="0">
                <a:latin typeface="Arial"/>
                <a:cs typeface="Arial"/>
              </a:rPr>
              <a:t>des modifications du fichier à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l'index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add -p </a:t>
            </a:r>
            <a:r>
              <a:rPr sz="2400" spc="-5" dirty="0">
                <a:latin typeface="Arial"/>
                <a:cs typeface="Arial"/>
              </a:rPr>
              <a:t>ou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gui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707512"/>
            <a:ext cx="7797800" cy="22148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dirty="0">
                <a:latin typeface="Arial"/>
                <a:cs typeface="Arial"/>
              </a:rPr>
              <a:t>Cherry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pick</a:t>
            </a:r>
            <a:endParaRPr sz="30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Prend uniquement les modifications d'un </a:t>
            </a:r>
            <a:r>
              <a:rPr sz="2400" dirty="0">
                <a:latin typeface="Arial"/>
                <a:cs typeface="Arial"/>
              </a:rPr>
              <a:t>commit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(sans  historique)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l'applique à la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branche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9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cherry-pick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id_du_commit</a:t>
            </a:r>
            <a:endParaRPr sz="2400">
              <a:latin typeface="Courier New"/>
              <a:cs typeface="Courier New"/>
            </a:endParaRPr>
          </a:p>
          <a:p>
            <a:pPr marL="425450" indent="-413384">
              <a:lnSpc>
                <a:spcPct val="100000"/>
              </a:lnSpc>
              <a:spcBef>
                <a:spcPts val="62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utiliser avec parcimonie (branches sans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liens)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2497836"/>
            <a:ext cx="8200390" cy="26193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30"/>
              </a:spcBef>
            </a:pPr>
            <a:r>
              <a:rPr sz="3000" b="1" spc="-5" dirty="0">
                <a:latin typeface="Arial"/>
                <a:cs typeface="Arial"/>
              </a:rPr>
              <a:t>Patch</a:t>
            </a:r>
            <a:endParaRPr sz="3000">
              <a:latin typeface="Arial"/>
              <a:cs typeface="Arial"/>
            </a:endParaRPr>
          </a:p>
          <a:p>
            <a:pPr marL="425450" marR="24765" indent="-413384">
              <a:lnSpc>
                <a:spcPts val="3310"/>
              </a:lnSpc>
              <a:spcBef>
                <a:spcPts val="1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Permet </a:t>
            </a:r>
            <a:r>
              <a:rPr sz="2400" spc="-5" dirty="0">
                <a:latin typeface="Arial"/>
                <a:cs typeface="Arial"/>
              </a:rPr>
              <a:t>de formater et d’appliquer des </a:t>
            </a:r>
            <a:r>
              <a:rPr sz="2400" spc="-15" dirty="0">
                <a:latin typeface="Arial"/>
                <a:cs typeface="Arial"/>
              </a:rPr>
              <a:t>diffs </a:t>
            </a:r>
            <a:r>
              <a:rPr sz="2400" spc="-5" dirty="0">
                <a:latin typeface="Arial"/>
                <a:cs typeface="Arial"/>
              </a:rPr>
              <a:t>sous forme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 patch (ex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pour transmettre des modifications par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mail)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5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format-patch </a:t>
            </a:r>
            <a:r>
              <a:rPr sz="2400" spc="-5" dirty="0">
                <a:latin typeface="Courier New"/>
                <a:cs typeface="Courier New"/>
              </a:rPr>
              <a:t>[-n]</a:t>
            </a:r>
            <a:r>
              <a:rPr sz="2400" spc="-103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prépare n </a:t>
            </a:r>
            <a:r>
              <a:rPr sz="2400" dirty="0">
                <a:latin typeface="Arial"/>
                <a:cs typeface="Arial"/>
              </a:rPr>
              <a:t>patchs </a:t>
            </a:r>
            <a:r>
              <a:rPr sz="2400" spc="-5" dirty="0">
                <a:latin typeface="Arial"/>
                <a:cs typeface="Arial"/>
              </a:rPr>
              <a:t>pour les n  derniers </a:t>
            </a:r>
            <a:r>
              <a:rPr sz="2400" dirty="0">
                <a:latin typeface="Arial"/>
                <a:cs typeface="Arial"/>
              </a:rPr>
              <a:t>commits </a:t>
            </a:r>
            <a:r>
              <a:rPr sz="2400" spc="-5" dirty="0">
                <a:latin typeface="Arial"/>
                <a:cs typeface="Arial"/>
              </a:rPr>
              <a:t>(incluant 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pointé par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HEAD)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Courier New"/>
                <a:cs typeface="Courier New"/>
              </a:rPr>
              <a:t>git apply &lt;patch&gt;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applique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3943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Commandes</a:t>
            </a:r>
            <a:r>
              <a:rPr spc="-140" dirty="0"/>
              <a:t> </a:t>
            </a:r>
            <a:r>
              <a:rPr spc="-10" dirty="0"/>
              <a:t>diverses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922" y="1003013"/>
            <a:ext cx="8528050" cy="558101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944"/>
              </a:spcBef>
            </a:pPr>
            <a:r>
              <a:rPr sz="3000" b="1" spc="-5" dirty="0">
                <a:latin typeface="Arial"/>
                <a:cs typeface="Arial"/>
              </a:rPr>
              <a:t>Rebase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interactif</a:t>
            </a:r>
            <a:endParaRPr sz="30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620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Controle total sur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l'historique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Courier New"/>
                <a:cs typeface="Courier New"/>
              </a:rPr>
              <a:t>git rebase -i HEAD~3 </a:t>
            </a:r>
            <a:r>
              <a:rPr sz="2200" spc="-5" dirty="0">
                <a:latin typeface="Arial"/>
                <a:cs typeface="Arial"/>
              </a:rPr>
              <a:t>(rebase les 3 derniers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commits)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555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Inversion des commits (inverser les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lignes)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395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Modification du message de commit ( 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409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Suppression d'un commit ( supprimer la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ligne)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395"/>
              </a:spcBef>
              <a:buChar char="●"/>
              <a:tabLst>
                <a:tab pos="410209" algn="l"/>
                <a:tab pos="410845" algn="l"/>
                <a:tab pos="3168650" algn="l"/>
              </a:tabLst>
            </a:pPr>
            <a:r>
              <a:rPr sz="2200" spc="-5" dirty="0">
                <a:latin typeface="Arial"/>
                <a:cs typeface="Arial"/>
              </a:rPr>
              <a:t>Fusionner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commit	avec le précédent ( 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120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Fusionner un commit avec le précédent sans garder le 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endParaRPr sz="2200">
              <a:latin typeface="Arial"/>
              <a:cs typeface="Arial"/>
            </a:endParaRPr>
          </a:p>
          <a:p>
            <a:pPr marL="410209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Arial"/>
                <a:cs typeface="Arial"/>
              </a:rPr>
              <a:t>f ) (exemple </a:t>
            </a:r>
            <a:r>
              <a:rPr sz="2200" dirty="0">
                <a:latin typeface="Arial"/>
                <a:cs typeface="Arial"/>
              </a:rPr>
              <a:t>correctif sur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correctif)</a:t>
            </a:r>
            <a:endParaRPr sz="2200">
              <a:latin typeface="Arial"/>
              <a:cs typeface="Arial"/>
            </a:endParaRPr>
          </a:p>
          <a:p>
            <a:pPr marL="410209" marR="391795" indent="-398145">
              <a:lnSpc>
                <a:spcPts val="3010"/>
              </a:lnSpc>
              <a:spcBef>
                <a:spcPts val="155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Editer un commit : revenir avant le commit proprement dit pour  ajouter un fichier par exemple ( 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10209" indent="-398145">
              <a:lnSpc>
                <a:spcPct val="100000"/>
              </a:lnSpc>
              <a:spcBef>
                <a:spcPts val="210"/>
              </a:spcBef>
              <a:buChar char="●"/>
              <a:tabLst>
                <a:tab pos="410209" algn="l"/>
                <a:tab pos="410845" algn="l"/>
              </a:tabLst>
            </a:pPr>
            <a:r>
              <a:rPr sz="2200" spc="-5" dirty="0">
                <a:latin typeface="Arial"/>
                <a:cs typeface="Arial"/>
              </a:rPr>
              <a:t>Comme toujours les commits ne sont pas vraiment modifiés,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</a:t>
            </a:r>
            <a:endParaRPr sz="2200">
              <a:latin typeface="Arial"/>
              <a:cs typeface="Arial"/>
            </a:endParaRPr>
          </a:p>
          <a:p>
            <a:pPr marL="410209" marR="702310">
              <a:lnSpc>
                <a:spcPct val="114100"/>
              </a:lnSpc>
            </a:pPr>
            <a:r>
              <a:rPr sz="2200" spc="-5" dirty="0">
                <a:latin typeface="Arial"/>
                <a:cs typeface="Arial"/>
              </a:rPr>
              <a:t>nouveaux commits sont créés et pointés par HEAD mais les  anciens existent toujours (cf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reflog)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501" y="2274189"/>
            <a:ext cx="31388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Scénarios  </a:t>
            </a:r>
            <a:r>
              <a:rPr sz="4800" dirty="0"/>
              <a:t>cl</a:t>
            </a:r>
            <a:r>
              <a:rPr sz="4800" spc="-15" dirty="0"/>
              <a:t>a</a:t>
            </a:r>
            <a:r>
              <a:rPr sz="4800" dirty="0"/>
              <a:t>ss</a:t>
            </a:r>
            <a:r>
              <a:rPr sz="4800" spc="-15" dirty="0"/>
              <a:t>i</a:t>
            </a:r>
            <a:r>
              <a:rPr sz="4800" dirty="0"/>
              <a:t>qu</a:t>
            </a:r>
            <a:r>
              <a:rPr sz="4800" spc="-20" dirty="0"/>
              <a:t>e</a:t>
            </a:r>
            <a:r>
              <a:rPr sz="4800" dirty="0"/>
              <a:t>s</a:t>
            </a:r>
            <a:endParaRPr sz="4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Scénario</a:t>
            </a:r>
            <a:r>
              <a:rPr spc="-15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94" y="1679110"/>
            <a:ext cx="8376920" cy="43014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55"/>
              </a:spcBef>
            </a:pPr>
            <a:r>
              <a:rPr sz="3000" spc="-10" dirty="0">
                <a:latin typeface="Arial"/>
                <a:cs typeface="Arial"/>
              </a:rPr>
              <a:t>BugFix </a:t>
            </a:r>
            <a:r>
              <a:rPr sz="3000" dirty="0">
                <a:latin typeface="Arial"/>
                <a:cs typeface="Arial"/>
              </a:rPr>
              <a:t>sur </a:t>
            </a:r>
            <a:r>
              <a:rPr sz="3000" i="1" spc="-5" dirty="0">
                <a:latin typeface="Arial"/>
                <a:cs typeface="Arial"/>
              </a:rPr>
              <a:t>master </a:t>
            </a:r>
            <a:r>
              <a:rPr sz="3000" spc="-5" dirty="0">
                <a:latin typeface="Arial"/>
                <a:cs typeface="Arial"/>
              </a:rPr>
              <a:t>(1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commit)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Je suis sur </a:t>
            </a:r>
            <a:r>
              <a:rPr sz="2400" i="1" spc="-5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(sinon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master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marR="5080" indent="-413384">
              <a:lnSpc>
                <a:spcPts val="3310"/>
              </a:lnSpc>
              <a:spcBef>
                <a:spcPts val="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Je </a:t>
            </a:r>
            <a:r>
              <a:rPr sz="2400" dirty="0">
                <a:latin typeface="Arial"/>
                <a:cs typeface="Arial"/>
              </a:rPr>
              <a:t>fais </a:t>
            </a:r>
            <a:r>
              <a:rPr sz="2400" spc="-5" dirty="0">
                <a:latin typeface="Arial"/>
                <a:cs typeface="Arial"/>
              </a:rPr>
              <a:t>mon </a:t>
            </a:r>
            <a:r>
              <a:rPr sz="2400" dirty="0">
                <a:latin typeface="Arial"/>
                <a:cs typeface="Arial"/>
              </a:rPr>
              <a:t>commit : </a:t>
            </a:r>
            <a:r>
              <a:rPr sz="2400" spc="-5" dirty="0">
                <a:latin typeface="Arial"/>
                <a:cs typeface="Arial"/>
              </a:rPr>
              <a:t>ajout des fichiers dans l'index via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  add </a:t>
            </a:r>
            <a:r>
              <a:rPr sz="2400" spc="-5" dirty="0">
                <a:latin typeface="Arial"/>
                <a:cs typeface="Arial"/>
              </a:rPr>
              <a:t>puis </a:t>
            </a:r>
            <a:r>
              <a:rPr sz="2400" spc="-5" dirty="0">
                <a:latin typeface="Courier New"/>
                <a:cs typeface="Courier New"/>
              </a:rPr>
              <a:t>git commit -m “mon</a:t>
            </a:r>
            <a:r>
              <a:rPr sz="2400" spc="-9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commit</a:t>
            </a:r>
            <a:r>
              <a:rPr sz="2400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Je récupère les modifications des autres 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rebasant</a:t>
            </a:r>
            <a:endParaRPr sz="24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sz="2400" i="1" spc="-5" dirty="0">
                <a:latin typeface="Arial"/>
                <a:cs typeface="Arial"/>
              </a:rPr>
              <a:t>master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fetch</a:t>
            </a:r>
            <a:r>
              <a:rPr sz="2400" spc="-81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&amp;&amp;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rebase</a:t>
            </a:r>
            <a:r>
              <a:rPr sz="2400" spc="-83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25450" marR="641985" indent="-413384">
              <a:lnSpc>
                <a:spcPts val="3310"/>
              </a:lnSpc>
              <a:spcBef>
                <a:spcPts val="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Je résous les éventuels conflits puis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rebase </a:t>
            </a:r>
            <a:r>
              <a:rPr sz="2400" spc="-5" dirty="0">
                <a:latin typeface="Courier New"/>
                <a:cs typeface="Courier New"/>
              </a:rPr>
              <a:t>--  </a:t>
            </a:r>
            <a:r>
              <a:rPr sz="2400" spc="-10" dirty="0">
                <a:latin typeface="Courier New"/>
                <a:cs typeface="Courier New"/>
              </a:rPr>
              <a:t>continue </a:t>
            </a:r>
            <a:r>
              <a:rPr sz="2400" dirty="0">
                <a:latin typeface="Arial"/>
                <a:cs typeface="Arial"/>
              </a:rPr>
              <a:t>(ou </a:t>
            </a:r>
            <a:r>
              <a:rPr sz="2400" spc="-5" dirty="0">
                <a:latin typeface="Courier New"/>
                <a:cs typeface="Courier New"/>
              </a:rPr>
              <a:t>git rebase</a:t>
            </a:r>
            <a:r>
              <a:rPr sz="2400" spc="-9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--abort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50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Mes </a:t>
            </a:r>
            <a:r>
              <a:rPr sz="2400" spc="-5" dirty="0">
                <a:latin typeface="Arial"/>
                <a:cs typeface="Arial"/>
              </a:rPr>
              <a:t>modifications se retrouvent au </a:t>
            </a:r>
            <a:r>
              <a:rPr sz="2400" dirty="0">
                <a:latin typeface="Arial"/>
                <a:cs typeface="Arial"/>
              </a:rPr>
              <a:t>sommet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240"/>
              </a:spcBef>
              <a:buChar char="●"/>
              <a:tabLst>
                <a:tab pos="425450" algn="l"/>
                <a:tab pos="426084" algn="l"/>
                <a:tab pos="5385435" algn="l"/>
              </a:tabLst>
            </a:pPr>
            <a:r>
              <a:rPr sz="2400" spc="-5" dirty="0">
                <a:latin typeface="Arial"/>
                <a:cs typeface="Arial"/>
              </a:rPr>
              <a:t>Je publie mon (ou </a:t>
            </a:r>
            <a:r>
              <a:rPr sz="2400" dirty="0">
                <a:latin typeface="Arial"/>
                <a:cs typeface="Arial"/>
              </a:rPr>
              <a:t>mes)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commit(s) :	</a:t>
            </a:r>
            <a:r>
              <a:rPr sz="2400" spc="-10" dirty="0">
                <a:latin typeface="Courier New"/>
                <a:cs typeface="Courier New"/>
              </a:rPr>
              <a:t>git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push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Scénario</a:t>
            </a:r>
            <a:r>
              <a:rPr spc="-15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79" y="1091311"/>
            <a:ext cx="8359140" cy="549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885190" indent="-228600">
              <a:lnSpc>
                <a:spcPct val="114999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Nouvelle fonctionnalité sur </a:t>
            </a:r>
            <a:r>
              <a:rPr sz="2400" i="1" spc="-5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(n </a:t>
            </a:r>
            <a:r>
              <a:rPr sz="2400" dirty="0">
                <a:latin typeface="Arial"/>
                <a:cs typeface="Arial"/>
              </a:rPr>
              <a:t>commits,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seul  développeur)</a:t>
            </a:r>
            <a:endParaRPr sz="240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685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Exemple : nouvel </a:t>
            </a:r>
            <a:r>
              <a:rPr sz="2000" spc="-5" dirty="0">
                <a:latin typeface="Arial"/>
                <a:cs typeface="Arial"/>
              </a:rPr>
              <a:t>écran, </a:t>
            </a:r>
            <a:r>
              <a:rPr sz="2000" dirty="0">
                <a:latin typeface="Arial"/>
                <a:cs typeface="Arial"/>
              </a:rPr>
              <a:t>nouveau batch → </a:t>
            </a:r>
            <a:r>
              <a:rPr sz="2000" spc="-5" dirty="0">
                <a:latin typeface="Arial"/>
                <a:cs typeface="Arial"/>
              </a:rPr>
              <a:t>plusieurs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commits</a:t>
            </a:r>
            <a:endParaRPr sz="200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265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mets à jour </a:t>
            </a:r>
            <a:r>
              <a:rPr sz="2000" i="1" spc="-5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fetch </a:t>
            </a:r>
            <a:r>
              <a:rPr sz="2000" spc="-5" dirty="0">
                <a:latin typeface="Arial"/>
                <a:cs typeface="Arial"/>
              </a:rPr>
              <a:t>&amp;&amp; </a:t>
            </a: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944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rebase</a:t>
            </a:r>
            <a:endParaRPr sz="2000">
              <a:latin typeface="Courier New"/>
              <a:cs typeface="Courier New"/>
            </a:endParaRPr>
          </a:p>
          <a:p>
            <a:pPr marL="394970" marR="457834" indent="-382905">
              <a:lnSpc>
                <a:spcPts val="2750"/>
              </a:lnSpc>
              <a:spcBef>
                <a:spcPts val="90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crée et je me place sur ma </a:t>
            </a:r>
            <a:r>
              <a:rPr sz="2000" i="1" spc="-5" dirty="0">
                <a:latin typeface="Arial"/>
                <a:cs typeface="Arial"/>
              </a:rPr>
              <a:t>feature </a:t>
            </a:r>
            <a:r>
              <a:rPr sz="2000" i="1" dirty="0">
                <a:latin typeface="Arial"/>
                <a:cs typeface="Arial"/>
              </a:rPr>
              <a:t>branch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checkout</a:t>
            </a:r>
            <a:r>
              <a:rPr sz="2000" spc="-4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-b  </a:t>
            </a:r>
            <a:r>
              <a:rPr sz="2000" spc="-10" dirty="0">
                <a:latin typeface="Courier New"/>
                <a:cs typeface="Courier New"/>
              </a:rPr>
              <a:t>nouvel_ecran</a:t>
            </a:r>
            <a:endParaRPr sz="2000">
              <a:latin typeface="Courier New"/>
              <a:cs typeface="Courier New"/>
            </a:endParaRPr>
          </a:p>
          <a:p>
            <a:pPr marL="394970" indent="-382905">
              <a:lnSpc>
                <a:spcPct val="100000"/>
              </a:lnSpc>
              <a:spcBef>
                <a:spcPts val="520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fais mon </a:t>
            </a:r>
            <a:r>
              <a:rPr sz="2000" spc="-5" dirty="0">
                <a:latin typeface="Arial"/>
                <a:cs typeface="Arial"/>
              </a:rPr>
              <a:t>développement </a:t>
            </a:r>
            <a:r>
              <a:rPr sz="2000" dirty="0">
                <a:latin typeface="Arial"/>
                <a:cs typeface="Arial"/>
              </a:rPr>
              <a:t>et </a:t>
            </a:r>
            <a:r>
              <a:rPr sz="2000" spc="-5" dirty="0">
                <a:latin typeface="Arial"/>
                <a:cs typeface="Arial"/>
              </a:rPr>
              <a:t>plusieurs </a:t>
            </a:r>
            <a:r>
              <a:rPr sz="2000" dirty="0">
                <a:latin typeface="Arial"/>
                <a:cs typeface="Arial"/>
              </a:rPr>
              <a:t>commits sur ma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branche</a:t>
            </a:r>
            <a:endParaRPr sz="200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265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me place sur </a:t>
            </a:r>
            <a:r>
              <a:rPr sz="2000" i="1" spc="-5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et je </a:t>
            </a:r>
            <a:r>
              <a:rPr sz="2000" spc="-5" dirty="0">
                <a:latin typeface="Arial"/>
                <a:cs typeface="Arial"/>
              </a:rPr>
              <a:t>fais </a:t>
            </a:r>
            <a:r>
              <a:rPr sz="2000" spc="-5" dirty="0">
                <a:latin typeface="Courier New"/>
                <a:cs typeface="Courier New"/>
              </a:rPr>
              <a:t>git fetch </a:t>
            </a:r>
            <a:r>
              <a:rPr sz="2000" spc="-5" dirty="0">
                <a:latin typeface="Arial"/>
                <a:cs typeface="Arial"/>
              </a:rPr>
              <a:t>&amp;&amp; </a:t>
            </a: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9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rebase</a:t>
            </a:r>
            <a:endParaRPr sz="2000">
              <a:latin typeface="Courier New"/>
              <a:cs typeface="Courier New"/>
            </a:endParaRPr>
          </a:p>
          <a:p>
            <a:pPr marL="394970" marR="5080" indent="-382905">
              <a:lnSpc>
                <a:spcPts val="2750"/>
              </a:lnSpc>
              <a:spcBef>
                <a:spcPts val="80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merge ma </a:t>
            </a:r>
            <a:r>
              <a:rPr sz="2000" spc="-5" dirty="0">
                <a:latin typeface="Arial"/>
                <a:cs typeface="Arial"/>
              </a:rPr>
              <a:t>branche </a:t>
            </a:r>
            <a:r>
              <a:rPr sz="2000" dirty="0">
                <a:latin typeface="Arial"/>
                <a:cs typeface="Arial"/>
              </a:rPr>
              <a:t>dans </a:t>
            </a:r>
            <a:r>
              <a:rPr sz="2000" i="1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(sans </a:t>
            </a:r>
            <a:r>
              <a:rPr sz="2000" i="1" dirty="0">
                <a:latin typeface="Arial"/>
                <a:cs typeface="Arial"/>
              </a:rPr>
              <a:t>fast </a:t>
            </a:r>
            <a:r>
              <a:rPr sz="2000" i="1" spc="-5" dirty="0">
                <a:latin typeface="Arial"/>
                <a:cs typeface="Arial"/>
              </a:rPr>
              <a:t>forward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merge</a:t>
            </a:r>
            <a:r>
              <a:rPr sz="2000" spc="-4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-  </a:t>
            </a:r>
            <a:r>
              <a:rPr sz="2000" spc="-5" dirty="0">
                <a:latin typeface="Courier New"/>
                <a:cs typeface="Courier New"/>
              </a:rPr>
              <a:t>no-ff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nouvel_ecran</a:t>
            </a:r>
            <a:endParaRPr sz="2000">
              <a:latin typeface="Courier New"/>
              <a:cs typeface="Courier New"/>
            </a:endParaRPr>
          </a:p>
          <a:p>
            <a:pPr marL="394970" indent="-382905">
              <a:lnSpc>
                <a:spcPct val="100000"/>
              </a:lnSpc>
              <a:spcBef>
                <a:spcPts val="385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publie : </a:t>
            </a: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14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push</a:t>
            </a:r>
            <a:endParaRPr sz="2000">
              <a:latin typeface="Courier New"/>
              <a:cs typeface="Courier New"/>
            </a:endParaRPr>
          </a:p>
          <a:p>
            <a:pPr marL="394970" marR="33020" indent="-382905">
              <a:lnSpc>
                <a:spcPts val="2780"/>
              </a:lnSpc>
              <a:spcBef>
                <a:spcPts val="65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Cas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particulier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quelqu'un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pushé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merge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push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 je  dois </a:t>
            </a:r>
            <a:r>
              <a:rPr sz="2000" spc="-5" dirty="0">
                <a:latin typeface="Arial"/>
                <a:cs typeface="Arial"/>
              </a:rPr>
              <a:t>refaire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Courier New"/>
                <a:cs typeface="Courier New"/>
              </a:rPr>
              <a:t>git fetch </a:t>
            </a:r>
            <a:r>
              <a:rPr sz="2000" dirty="0">
                <a:latin typeface="Arial"/>
                <a:cs typeface="Arial"/>
              </a:rPr>
              <a:t>&amp;&amp; </a:t>
            </a:r>
            <a:r>
              <a:rPr sz="2000" spc="-5" dirty="0">
                <a:latin typeface="Courier New"/>
                <a:cs typeface="Courier New"/>
              </a:rPr>
              <a:t>git rebase </a:t>
            </a:r>
            <a:r>
              <a:rPr sz="2000" dirty="0">
                <a:latin typeface="Arial"/>
                <a:cs typeface="Arial"/>
              </a:rPr>
              <a:t>-p sinon le </a:t>
            </a:r>
            <a:r>
              <a:rPr sz="2000" i="1" dirty="0">
                <a:latin typeface="Arial"/>
                <a:cs typeface="Arial"/>
              </a:rPr>
              <a:t>rebase </a:t>
            </a:r>
            <a:r>
              <a:rPr sz="2000" dirty="0">
                <a:latin typeface="Arial"/>
                <a:cs typeface="Arial"/>
              </a:rPr>
              <a:t>va  </a:t>
            </a:r>
            <a:r>
              <a:rPr sz="2000" spc="-5" dirty="0">
                <a:latin typeface="Arial"/>
                <a:cs typeface="Arial"/>
              </a:rPr>
              <a:t>linéariser </a:t>
            </a:r>
            <a:r>
              <a:rPr sz="2000" dirty="0">
                <a:latin typeface="Arial"/>
                <a:cs typeface="Arial"/>
              </a:rPr>
              <a:t>mon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merge</a:t>
            </a:r>
            <a:endParaRPr sz="200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359"/>
              </a:spcBef>
              <a:buChar char="●"/>
              <a:tabLst>
                <a:tab pos="394970" algn="l"/>
                <a:tab pos="395605" algn="l"/>
              </a:tabLst>
            </a:pPr>
            <a:r>
              <a:rPr sz="2000" dirty="0">
                <a:latin typeface="Arial"/>
                <a:cs typeface="Arial"/>
              </a:rPr>
              <a:t>Je supprime ma </a:t>
            </a:r>
            <a:r>
              <a:rPr sz="2000" i="1" spc="-5" dirty="0">
                <a:latin typeface="Arial"/>
                <a:cs typeface="Arial"/>
              </a:rPr>
              <a:t>feature </a:t>
            </a:r>
            <a:r>
              <a:rPr sz="2000" i="1" dirty="0">
                <a:latin typeface="Arial"/>
                <a:cs typeface="Arial"/>
              </a:rPr>
              <a:t>branch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branch </a:t>
            </a:r>
            <a:r>
              <a:rPr sz="2000" dirty="0">
                <a:latin typeface="Courier New"/>
                <a:cs typeface="Courier New"/>
              </a:rPr>
              <a:t>-d</a:t>
            </a:r>
            <a:r>
              <a:rPr sz="2000" spc="-2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nouvel_ecran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760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354581"/>
            <a:ext cx="7142480" cy="15163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80"/>
              </a:spcBef>
            </a:pPr>
            <a:r>
              <a:rPr sz="3000" b="1" spc="-5" dirty="0">
                <a:latin typeface="Arial"/>
                <a:cs typeface="Arial"/>
              </a:rPr>
              <a:t>Création</a:t>
            </a:r>
            <a:endParaRPr sz="3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86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Après un troisième </a:t>
            </a:r>
            <a:r>
              <a:rPr sz="2400" dirty="0">
                <a:latin typeface="Arial"/>
                <a:cs typeface="Arial"/>
              </a:rPr>
              <a:t>commit (</a:t>
            </a:r>
            <a:r>
              <a:rPr sz="2400" dirty="0">
                <a:latin typeface="Courier New"/>
                <a:cs typeface="Courier New"/>
              </a:rPr>
              <a:t>git </a:t>
            </a:r>
            <a:r>
              <a:rPr sz="2400" spc="-5" dirty="0">
                <a:latin typeface="Courier New"/>
                <a:cs typeface="Courier New"/>
              </a:rPr>
              <a:t>commit -a</a:t>
            </a:r>
            <a:r>
              <a:rPr sz="2400" spc="-1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-m</a:t>
            </a:r>
            <a:endParaRPr sz="24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Courier New"/>
                <a:cs typeface="Courier New"/>
              </a:rPr>
              <a:t>“commit </a:t>
            </a:r>
            <a:r>
              <a:rPr sz="2400" spc="-10" dirty="0">
                <a:latin typeface="Courier New"/>
                <a:cs typeface="Courier New"/>
              </a:rPr>
              <a:t>3”</a:t>
            </a:r>
            <a:r>
              <a:rPr sz="2400" spc="-10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obtient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3247644"/>
            <a:ext cx="6047232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Scénario</a:t>
            </a:r>
            <a:r>
              <a:rPr spc="-15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093" y="1350115"/>
            <a:ext cx="8489315" cy="50266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latin typeface="Arial"/>
                <a:cs typeface="Arial"/>
              </a:rPr>
              <a:t>Correction d’anomalie en production </a:t>
            </a:r>
            <a:r>
              <a:rPr sz="2400" dirty="0">
                <a:latin typeface="Arial"/>
                <a:cs typeface="Arial"/>
              </a:rPr>
              <a:t>(1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commit)</a:t>
            </a:r>
            <a:endParaRPr sz="24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27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me place sur la branche de prod : </a:t>
            </a:r>
            <a:r>
              <a:rPr sz="2000" spc="-5" dirty="0">
                <a:latin typeface="Courier New"/>
                <a:cs typeface="Courier New"/>
              </a:rPr>
              <a:t>git checkout</a:t>
            </a:r>
            <a:r>
              <a:rPr sz="2000" spc="-3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prod-1.10</a:t>
            </a:r>
            <a:endParaRPr sz="2000">
              <a:latin typeface="Courier New"/>
              <a:cs typeface="Courier New"/>
            </a:endParaRPr>
          </a:p>
          <a:p>
            <a:pPr marL="469900" indent="-381635">
              <a:lnSpc>
                <a:spcPct val="100000"/>
              </a:lnSpc>
              <a:spcBef>
                <a:spcPts val="27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jour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branche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fetch</a:t>
            </a:r>
            <a:r>
              <a:rPr sz="2000" spc="-7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&amp;&amp;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git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latin typeface="Courier New"/>
                <a:cs typeface="Courier New"/>
              </a:rPr>
              <a:t>rebase</a:t>
            </a:r>
            <a:endParaRPr sz="2000">
              <a:latin typeface="Courier New"/>
              <a:cs typeface="Courier New"/>
            </a:endParaRPr>
          </a:p>
          <a:p>
            <a:pPr marL="469900" indent="-381635">
              <a:lnSpc>
                <a:spcPct val="100000"/>
              </a:lnSpc>
              <a:spcBef>
                <a:spcPts val="68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fais ma correction et je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commite</a:t>
            </a:r>
            <a:endParaRPr sz="20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14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à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jour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branche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fetch</a:t>
            </a:r>
            <a:r>
              <a:rPr sz="2000" spc="-72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&amp;&amp;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git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/>
                <a:cs typeface="Courier New"/>
              </a:rPr>
              <a:t>rebase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(conflits éventuels)</a:t>
            </a:r>
            <a:endParaRPr sz="20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509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publie mon commit : </a:t>
            </a: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push</a:t>
            </a:r>
            <a:endParaRPr sz="2000">
              <a:latin typeface="Courier New"/>
              <a:cs typeface="Courier New"/>
            </a:endParaRPr>
          </a:p>
          <a:p>
            <a:pPr marL="469900" indent="-381635">
              <a:lnSpc>
                <a:spcPct val="100000"/>
              </a:lnSpc>
              <a:spcBef>
                <a:spcPts val="52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me place sur </a:t>
            </a:r>
            <a:r>
              <a:rPr sz="2000" i="1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pour </a:t>
            </a:r>
            <a:r>
              <a:rPr sz="2000" spc="-5" dirty="0">
                <a:latin typeface="Arial"/>
                <a:cs typeface="Arial"/>
              </a:rPr>
              <a:t>reporter </a:t>
            </a:r>
            <a:r>
              <a:rPr sz="2000" dirty="0">
                <a:latin typeface="Arial"/>
                <a:cs typeface="Arial"/>
              </a:rPr>
              <a:t>ma </a:t>
            </a:r>
            <a:r>
              <a:rPr sz="2000" spc="-5" dirty="0">
                <a:latin typeface="Arial"/>
                <a:cs typeface="Arial"/>
              </a:rPr>
              <a:t>modification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26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mets à jour </a:t>
            </a:r>
            <a:r>
              <a:rPr sz="2000" i="1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fetch </a:t>
            </a:r>
            <a:r>
              <a:rPr sz="2000" dirty="0">
                <a:latin typeface="Arial"/>
                <a:cs typeface="Arial"/>
              </a:rPr>
              <a:t>&amp;&amp; </a:t>
            </a: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9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rebase</a:t>
            </a:r>
            <a:endParaRPr sz="2000">
              <a:latin typeface="Courier New"/>
              <a:cs typeface="Courier New"/>
            </a:endParaRPr>
          </a:p>
          <a:p>
            <a:pPr marL="469900" indent="-381635">
              <a:lnSpc>
                <a:spcPct val="100000"/>
              </a:lnSpc>
              <a:spcBef>
                <a:spcPts val="409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merge ma </a:t>
            </a:r>
            <a:r>
              <a:rPr sz="2000" spc="-5" dirty="0">
                <a:latin typeface="Arial"/>
                <a:cs typeface="Arial"/>
              </a:rPr>
              <a:t>branche </a:t>
            </a:r>
            <a:r>
              <a:rPr sz="2000" dirty="0">
                <a:latin typeface="Arial"/>
                <a:cs typeface="Arial"/>
              </a:rPr>
              <a:t>de prod dans </a:t>
            </a:r>
            <a:r>
              <a:rPr sz="2000" i="1" dirty="0">
                <a:latin typeface="Arial"/>
                <a:cs typeface="Arial"/>
              </a:rPr>
              <a:t>master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Courier New"/>
                <a:cs typeface="Courier New"/>
              </a:rPr>
              <a:t>git merge</a:t>
            </a:r>
            <a:r>
              <a:rPr sz="2000" spc="-4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prod-1.10</a:t>
            </a:r>
            <a:endParaRPr sz="2000">
              <a:latin typeface="Courier New"/>
              <a:cs typeface="Courier New"/>
            </a:endParaRPr>
          </a:p>
          <a:p>
            <a:pPr marL="469900" marR="5080" indent="-381635">
              <a:lnSpc>
                <a:spcPts val="2780"/>
              </a:lnSpc>
              <a:spcBef>
                <a:spcPts val="5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Dans des cas TRES </a:t>
            </a:r>
            <a:r>
              <a:rPr sz="2000" spc="-5" dirty="0">
                <a:latin typeface="Arial"/>
                <a:cs typeface="Arial"/>
              </a:rPr>
              <a:t>particuliers </a:t>
            </a:r>
            <a:r>
              <a:rPr sz="2000" dirty="0">
                <a:latin typeface="Arial"/>
                <a:cs typeface="Arial"/>
              </a:rPr>
              <a:t>(on ne veut qu'un seul </a:t>
            </a:r>
            <a:r>
              <a:rPr sz="2000" i="1" spc="-5" dirty="0">
                <a:latin typeface="Arial"/>
                <a:cs typeface="Arial"/>
              </a:rPr>
              <a:t>commit </a:t>
            </a:r>
            <a:r>
              <a:rPr sz="2000" dirty="0">
                <a:latin typeface="Arial"/>
                <a:cs typeface="Arial"/>
              </a:rPr>
              <a:t>sans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  </a:t>
            </a:r>
            <a:r>
              <a:rPr sz="2000" spc="-5" dirty="0">
                <a:latin typeface="Arial"/>
                <a:cs typeface="Arial"/>
              </a:rPr>
              <a:t>précédents) </a:t>
            </a:r>
            <a:r>
              <a:rPr sz="2000" dirty="0">
                <a:latin typeface="Arial"/>
                <a:cs typeface="Arial"/>
              </a:rPr>
              <a:t>on peut faire un </a:t>
            </a:r>
            <a:r>
              <a:rPr sz="2000" spc="-5" dirty="0">
                <a:latin typeface="Courier New"/>
                <a:cs typeface="Courier New"/>
              </a:rPr>
              <a:t>cherry-pick</a:t>
            </a:r>
            <a:r>
              <a:rPr sz="2000" spc="-9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plutôt </a:t>
            </a:r>
            <a:r>
              <a:rPr sz="2000" dirty="0">
                <a:latin typeface="Arial"/>
                <a:cs typeface="Arial"/>
              </a:rPr>
              <a:t>qu'un </a:t>
            </a:r>
            <a:r>
              <a:rPr sz="2000" i="1" spc="-5" dirty="0">
                <a:latin typeface="Arial"/>
                <a:cs typeface="Arial"/>
              </a:rPr>
              <a:t>merge</a:t>
            </a:r>
            <a:endParaRPr sz="20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35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Arial"/>
                <a:cs typeface="Arial"/>
              </a:rPr>
              <a:t>Je publie mon </a:t>
            </a:r>
            <a:r>
              <a:rPr sz="2000" spc="-5" dirty="0">
                <a:latin typeface="Arial"/>
                <a:cs typeface="Arial"/>
              </a:rPr>
              <a:t>report </a:t>
            </a:r>
            <a:r>
              <a:rPr sz="2000" dirty="0">
                <a:latin typeface="Arial"/>
                <a:cs typeface="Arial"/>
              </a:rPr>
              <a:t>de commit : </a:t>
            </a: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2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push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93" y="2114295"/>
            <a:ext cx="8080375" cy="344360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000" spc="-5" dirty="0">
                <a:latin typeface="Arial"/>
                <a:cs typeface="Arial"/>
              </a:rPr>
              <a:t>Création </a:t>
            </a:r>
            <a:r>
              <a:rPr sz="3000" spc="-10" dirty="0">
                <a:latin typeface="Arial"/>
                <a:cs typeface="Arial"/>
              </a:rPr>
              <a:t>d'une </a:t>
            </a:r>
            <a:r>
              <a:rPr sz="3000" spc="-5" dirty="0">
                <a:latin typeface="Arial"/>
                <a:cs typeface="Arial"/>
              </a:rPr>
              <a:t>branche de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prod</a:t>
            </a:r>
            <a:endParaRPr sz="3000">
              <a:latin typeface="Arial"/>
              <a:cs typeface="Arial"/>
            </a:endParaRPr>
          </a:p>
          <a:p>
            <a:pPr marL="469900" indent="-351155">
              <a:lnSpc>
                <a:spcPct val="100000"/>
              </a:lnSpc>
              <a:spcBef>
                <a:spcPts val="265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Je me place sur le </a:t>
            </a:r>
            <a:r>
              <a:rPr sz="2400" i="1" spc="-5" dirty="0">
                <a:latin typeface="Arial"/>
                <a:cs typeface="Arial"/>
              </a:rPr>
              <a:t>tip </a:t>
            </a:r>
            <a:r>
              <a:rPr sz="2400" dirty="0">
                <a:latin typeface="Arial"/>
                <a:cs typeface="Arial"/>
              </a:rPr>
              <a:t>(sommet </a:t>
            </a:r>
            <a:r>
              <a:rPr sz="2400" spc="-5" dirty="0">
                <a:latin typeface="Arial"/>
                <a:cs typeface="Arial"/>
              </a:rPr>
              <a:t>de la branche) 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  <a:p>
            <a:pPr marL="469900" marR="607695">
              <a:lnSpc>
                <a:spcPct val="113900"/>
              </a:lnSpc>
              <a:spcBef>
                <a:spcPts val="30"/>
              </a:spcBef>
            </a:pPr>
            <a:r>
              <a:rPr sz="2400" spc="-5" dirty="0">
                <a:latin typeface="Arial"/>
                <a:cs typeface="Arial"/>
              </a:rPr>
              <a:t>(ou sur 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qui m'intéresse)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  master</a:t>
            </a:r>
            <a:endParaRPr sz="2400">
              <a:latin typeface="Courier New"/>
              <a:cs typeface="Courier New"/>
            </a:endParaRPr>
          </a:p>
          <a:p>
            <a:pPr marL="469900" marR="1083310" indent="-351155">
              <a:lnSpc>
                <a:spcPct val="113799"/>
              </a:lnSpc>
              <a:spcBef>
                <a:spcPts val="70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Je crée ma branche locale </a:t>
            </a:r>
            <a:r>
              <a:rPr sz="2400" dirty="0">
                <a:latin typeface="Arial"/>
                <a:cs typeface="Arial"/>
              </a:rPr>
              <a:t>et </a:t>
            </a:r>
            <a:r>
              <a:rPr sz="2400" spc="-5" dirty="0">
                <a:latin typeface="Arial"/>
                <a:cs typeface="Arial"/>
              </a:rPr>
              <a:t>je l'emprunte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git  </a:t>
            </a:r>
            <a:r>
              <a:rPr sz="2400" spc="-10" dirty="0">
                <a:latin typeface="Courier New"/>
                <a:cs typeface="Courier New"/>
              </a:rPr>
              <a:t>checkout -b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prod-1.10</a:t>
            </a:r>
            <a:endParaRPr sz="2400">
              <a:latin typeface="Courier New"/>
              <a:cs typeface="Courier New"/>
            </a:endParaRPr>
          </a:p>
          <a:p>
            <a:pPr marL="469900" indent="-351155">
              <a:lnSpc>
                <a:spcPct val="100000"/>
              </a:lnSpc>
              <a:spcBef>
                <a:spcPts val="470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Je </a:t>
            </a:r>
            <a:r>
              <a:rPr sz="2400" spc="-5" dirty="0">
                <a:latin typeface="Arial"/>
                <a:cs typeface="Arial"/>
              </a:rPr>
              <a:t>pushe </a:t>
            </a:r>
            <a:r>
              <a:rPr sz="2400" dirty="0">
                <a:latin typeface="Arial"/>
                <a:cs typeface="Arial"/>
              </a:rPr>
              <a:t>ma </a:t>
            </a:r>
            <a:r>
              <a:rPr sz="2400" spc="-5" dirty="0">
                <a:latin typeface="Arial"/>
                <a:cs typeface="Arial"/>
              </a:rPr>
              <a:t>branche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Courier New"/>
                <a:cs typeface="Courier New"/>
              </a:rPr>
              <a:t>git push -u origin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prod-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spc="-10" dirty="0">
                <a:latin typeface="Courier New"/>
                <a:cs typeface="Courier New"/>
              </a:rPr>
              <a:t>1.10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Scénario</a:t>
            </a:r>
            <a:r>
              <a:rPr spc="-155" dirty="0"/>
              <a:t> </a:t>
            </a:r>
            <a:r>
              <a:rPr spc="-5" dirty="0"/>
              <a:t>4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093" y="2493390"/>
            <a:ext cx="8369300" cy="26498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000" spc="-10" dirty="0">
                <a:latin typeface="Arial"/>
                <a:cs typeface="Arial"/>
              </a:rPr>
              <a:t>Création d’un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tag</a:t>
            </a:r>
            <a:endParaRPr sz="3000">
              <a:latin typeface="Arial"/>
              <a:cs typeface="Arial"/>
            </a:endParaRPr>
          </a:p>
          <a:p>
            <a:pPr marL="469900" indent="-351155">
              <a:lnSpc>
                <a:spcPct val="100000"/>
              </a:lnSpc>
              <a:spcBef>
                <a:spcPts val="515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Je checkoute le </a:t>
            </a:r>
            <a:r>
              <a:rPr sz="2400" dirty="0">
                <a:latin typeface="Arial"/>
                <a:cs typeface="Arial"/>
              </a:rPr>
              <a:t>commit </a:t>
            </a:r>
            <a:r>
              <a:rPr sz="2400" spc="-5" dirty="0">
                <a:latin typeface="Arial"/>
                <a:cs typeface="Arial"/>
              </a:rPr>
              <a:t>où je veux faire mon </a:t>
            </a:r>
            <a:r>
              <a:rPr sz="2400" i="1" dirty="0">
                <a:latin typeface="Arial"/>
                <a:cs typeface="Arial"/>
              </a:rPr>
              <a:t>tag </a:t>
            </a:r>
            <a:r>
              <a:rPr sz="2400" spc="-5" dirty="0">
                <a:latin typeface="Arial"/>
                <a:cs typeface="Arial"/>
              </a:rPr>
              <a:t>(ou 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tip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2400" spc="-5" dirty="0">
                <a:latin typeface="Arial"/>
                <a:cs typeface="Arial"/>
              </a:rPr>
              <a:t>d'une branche)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Courier New"/>
                <a:cs typeface="Courier New"/>
              </a:rPr>
              <a:t>git </a:t>
            </a:r>
            <a:r>
              <a:rPr sz="2400" spc="-10" dirty="0">
                <a:latin typeface="Courier New"/>
                <a:cs typeface="Courier New"/>
              </a:rPr>
              <a:t>checkout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id_du_commit</a:t>
            </a:r>
            <a:endParaRPr sz="2400">
              <a:latin typeface="Courier New"/>
              <a:cs typeface="Courier New"/>
            </a:endParaRPr>
          </a:p>
          <a:p>
            <a:pPr marL="469900" marR="5080" indent="-351155">
              <a:lnSpc>
                <a:spcPts val="3260"/>
              </a:lnSpc>
              <a:spcBef>
                <a:spcPts val="100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Je crée le </a:t>
            </a:r>
            <a:r>
              <a:rPr sz="2400" i="1" dirty="0">
                <a:latin typeface="Arial"/>
                <a:cs typeface="Arial"/>
              </a:rPr>
              <a:t>tag </a:t>
            </a:r>
            <a:r>
              <a:rPr sz="2400" spc="-5" dirty="0">
                <a:latin typeface="Arial"/>
                <a:cs typeface="Arial"/>
              </a:rPr>
              <a:t>local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Courier New"/>
                <a:cs typeface="Courier New"/>
              </a:rPr>
              <a:t>git tag -a 1.10 -m “tag</a:t>
            </a:r>
            <a:r>
              <a:rPr sz="2400" spc="-22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prod  </a:t>
            </a:r>
            <a:r>
              <a:rPr sz="2400" spc="-10" dirty="0">
                <a:latin typeface="Courier New"/>
                <a:cs typeface="Courier New"/>
              </a:rPr>
              <a:t>1.10”</a:t>
            </a:r>
            <a:endParaRPr sz="2400">
              <a:latin typeface="Courier New"/>
              <a:cs typeface="Courier New"/>
            </a:endParaRPr>
          </a:p>
          <a:p>
            <a:pPr marL="469900" indent="-351155">
              <a:lnSpc>
                <a:spcPct val="100000"/>
              </a:lnSpc>
              <a:spcBef>
                <a:spcPts val="400"/>
              </a:spcBef>
              <a:buSzPct val="66666"/>
              <a:buChar char="●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Je </a:t>
            </a:r>
            <a:r>
              <a:rPr sz="2400" spc="-5" dirty="0">
                <a:latin typeface="Arial"/>
                <a:cs typeface="Arial"/>
              </a:rPr>
              <a:t>pushe </a:t>
            </a:r>
            <a:r>
              <a:rPr sz="2400" dirty="0">
                <a:latin typeface="Arial"/>
                <a:cs typeface="Arial"/>
              </a:rPr>
              <a:t>le tag : </a:t>
            </a:r>
            <a:r>
              <a:rPr sz="2400" spc="-5" dirty="0">
                <a:latin typeface="Courier New"/>
                <a:cs typeface="Courier New"/>
              </a:rPr>
              <a:t>git push origin</a:t>
            </a:r>
            <a:r>
              <a:rPr sz="2400" spc="-2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1.10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1931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Scénario</a:t>
            </a:r>
            <a:r>
              <a:rPr spc="-155" dirty="0"/>
              <a:t> </a:t>
            </a:r>
            <a:r>
              <a:rPr spc="-5" dirty="0"/>
              <a:t>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610" y="2274189"/>
            <a:ext cx="3004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GIT</a:t>
            </a:r>
            <a:r>
              <a:rPr sz="4800" spc="-85" dirty="0"/>
              <a:t> </a:t>
            </a:r>
            <a:r>
              <a:rPr sz="4800" spc="-5" dirty="0"/>
              <a:t>FLOW</a:t>
            </a:r>
            <a:endParaRPr sz="4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470" y="2049526"/>
            <a:ext cx="7739380" cy="299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133340" indent="-457834">
              <a:lnSpc>
                <a:spcPct val="998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2 </a:t>
            </a:r>
            <a:r>
              <a:rPr sz="1800" spc="-10" dirty="0">
                <a:latin typeface="Calibri"/>
                <a:cs typeface="Calibri"/>
              </a:rPr>
              <a:t>branches principales </a:t>
            </a:r>
            <a:r>
              <a:rPr sz="1800" spc="-10" dirty="0">
                <a:solidFill>
                  <a:srgbClr val="8063A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8063A1"/>
                </a:solidFill>
                <a:latin typeface="Calibri"/>
                <a:cs typeface="Calibri"/>
              </a:rPr>
              <a:t>master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Production 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4F81BC"/>
                </a:solidFill>
                <a:latin typeface="Calibri"/>
                <a:cs typeface="Calibri"/>
              </a:rPr>
              <a:t>develop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Intégration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Si </a:t>
            </a:r>
            <a:r>
              <a:rPr sz="1800" spc="-10" dirty="0">
                <a:latin typeface="Calibri"/>
                <a:cs typeface="Calibri"/>
              </a:rPr>
              <a:t>tout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dirty="0">
                <a:latin typeface="Calibri"/>
                <a:cs typeface="Calibri"/>
              </a:rPr>
              <a:t>monde </a:t>
            </a:r>
            <a:r>
              <a:rPr sz="1800" spc="-15" dirty="0">
                <a:latin typeface="Calibri"/>
                <a:cs typeface="Calibri"/>
              </a:rPr>
              <a:t>travaille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dirty="0">
                <a:latin typeface="Calibri"/>
                <a:cs typeface="Calibri"/>
              </a:rPr>
              <a:t>même </a:t>
            </a:r>
            <a:r>
              <a:rPr sz="1800" spc="-5" dirty="0">
                <a:latin typeface="Calibri"/>
                <a:cs typeface="Calibri"/>
              </a:rPr>
              <a:t>branche, cela devient </a:t>
            </a:r>
            <a:r>
              <a:rPr sz="1800" spc="-10" dirty="0">
                <a:latin typeface="Calibri"/>
                <a:cs typeface="Calibri"/>
              </a:rPr>
              <a:t>vite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compliqué.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Par </a:t>
            </a:r>
            <a:r>
              <a:rPr sz="1800" spc="-5" dirty="0">
                <a:latin typeface="Calibri"/>
                <a:cs typeface="Calibri"/>
              </a:rPr>
              <a:t>conséquent on </a:t>
            </a:r>
            <a:r>
              <a:rPr sz="1800" spc="-10" dirty="0">
                <a:latin typeface="Calibri"/>
                <a:cs typeface="Calibri"/>
              </a:rPr>
              <a:t>créer </a:t>
            </a:r>
            <a:r>
              <a:rPr sz="1800" spc="-5" dirty="0">
                <a:latin typeface="Calibri"/>
                <a:cs typeface="Calibri"/>
              </a:rPr>
              <a:t>un second niveau de </a:t>
            </a:r>
            <a:r>
              <a:rPr sz="1800" spc="-10" dirty="0">
                <a:latin typeface="Calibri"/>
                <a:cs typeface="Calibri"/>
              </a:rPr>
              <a:t>branche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515"/>
              </a:lnSpc>
            </a:pPr>
            <a:r>
              <a:rPr sz="2100" b="1" spc="-20" dirty="0">
                <a:solidFill>
                  <a:srgbClr val="92D050"/>
                </a:solidFill>
                <a:latin typeface="Calibri"/>
                <a:cs typeface="Calibri"/>
              </a:rPr>
              <a:t>feature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pour 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évolutions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100" b="1" spc="-10" dirty="0">
                <a:solidFill>
                  <a:srgbClr val="F79546"/>
                </a:solidFill>
                <a:latin typeface="Calibri"/>
                <a:cs typeface="Calibri"/>
              </a:rPr>
              <a:t>release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pour </a:t>
            </a:r>
            <a:r>
              <a:rPr sz="1800" spc="-10" dirty="0">
                <a:latin typeface="Calibri"/>
                <a:cs typeface="Calibri"/>
              </a:rPr>
              <a:t>préparer </a:t>
            </a:r>
            <a:r>
              <a:rPr sz="1800" spc="-5" dirty="0">
                <a:latin typeface="Calibri"/>
                <a:cs typeface="Calibri"/>
              </a:rPr>
              <a:t>une nouvelle </a:t>
            </a:r>
            <a:r>
              <a:rPr sz="1800" spc="-10" dirty="0">
                <a:latin typeface="Calibri"/>
                <a:cs typeface="Calibri"/>
              </a:rPr>
              <a:t>version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alibri"/>
                <a:cs typeface="Calibri"/>
              </a:rPr>
              <a:t>hotfix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pour publier rapidement une </a:t>
            </a:r>
            <a:r>
              <a:rPr sz="1800" spc="-10" dirty="0">
                <a:latin typeface="Calibri"/>
                <a:cs typeface="Calibri"/>
              </a:rPr>
              <a:t>correction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partir 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branche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804" y="662685"/>
            <a:ext cx="1889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75" dirty="0"/>
              <a:t> </a:t>
            </a:r>
            <a:r>
              <a:rPr dirty="0"/>
              <a:t>FLOW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4" y="662685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GIT</a:t>
            </a:r>
            <a:r>
              <a:rPr spc="-60" dirty="0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3470" y="2175509"/>
            <a:ext cx="7086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 GitFlow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la base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travail </a:t>
            </a:r>
            <a:r>
              <a:rPr sz="1800" spc="-5" dirty="0">
                <a:latin typeface="Calibri"/>
                <a:cs typeface="Calibri"/>
              </a:rPr>
              <a:t>pour son </a:t>
            </a:r>
            <a:r>
              <a:rPr sz="1800" spc="-10" dirty="0">
                <a:latin typeface="Calibri"/>
                <a:cs typeface="Calibri"/>
              </a:rPr>
              <a:t>utilisation </a:t>
            </a:r>
            <a:r>
              <a:rPr sz="1800" dirty="0">
                <a:latin typeface="Calibri"/>
                <a:cs typeface="Calibri"/>
              </a:rPr>
              <a:t>au </a:t>
            </a:r>
            <a:r>
              <a:rPr sz="1800" spc="-5" dirty="0">
                <a:latin typeface="Calibri"/>
                <a:cs typeface="Calibri"/>
              </a:rPr>
              <a:t>sein </a:t>
            </a:r>
            <a:r>
              <a:rPr sz="1800" spc="-10" dirty="0">
                <a:latin typeface="Calibri"/>
                <a:cs typeface="Calibri"/>
              </a:rPr>
              <a:t>d’une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entreprise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863725" indent="-457834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Pas </a:t>
            </a:r>
            <a:r>
              <a:rPr sz="1800" spc="-5" dirty="0">
                <a:latin typeface="Calibri"/>
                <a:cs typeface="Calibri"/>
              </a:rPr>
              <a:t>une norme </a:t>
            </a:r>
            <a:r>
              <a:rPr sz="1800" spc="-15" dirty="0">
                <a:latin typeface="Calibri"/>
                <a:cs typeface="Calibri"/>
              </a:rPr>
              <a:t>obligatoire </a:t>
            </a:r>
            <a:r>
              <a:rPr sz="1800" dirty="0">
                <a:latin typeface="Calibri"/>
                <a:cs typeface="Calibri"/>
              </a:rPr>
              <a:t>mais </a:t>
            </a:r>
            <a:r>
              <a:rPr sz="1800" spc="-10" dirty="0">
                <a:latin typeface="Calibri"/>
                <a:cs typeface="Calibri"/>
              </a:rPr>
              <a:t>fortement recommandé  </a:t>
            </a:r>
            <a:r>
              <a:rPr sz="1800" spc="-10" dirty="0">
                <a:solidFill>
                  <a:srgbClr val="EB7404"/>
                </a:solidFill>
                <a:latin typeface="Calibri"/>
                <a:cs typeface="Calibri"/>
              </a:rPr>
              <a:t>Simplification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l’utilisation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</a:t>
            </a:r>
            <a:endParaRPr sz="1800">
              <a:latin typeface="Calibri"/>
              <a:cs typeface="Calibri"/>
            </a:endParaRPr>
          </a:p>
          <a:p>
            <a:pPr marL="469900" marR="24491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Cohérent avec </a:t>
            </a:r>
            <a:r>
              <a:rPr sz="1800" spc="-5" dirty="0">
                <a:latin typeface="Calibri"/>
                <a:cs typeface="Calibri"/>
              </a:rPr>
              <a:t>les </a:t>
            </a:r>
            <a:r>
              <a:rPr sz="1800" spc="-15" dirty="0">
                <a:latin typeface="Calibri"/>
                <a:cs typeface="Calibri"/>
              </a:rPr>
              <a:t>différents </a:t>
            </a:r>
            <a:r>
              <a:rPr sz="1800" spc="-10" dirty="0">
                <a:latin typeface="Calibri"/>
                <a:cs typeface="Calibri"/>
              </a:rPr>
              <a:t>environnements  </a:t>
            </a:r>
            <a:r>
              <a:rPr sz="1800" spc="-10" dirty="0">
                <a:solidFill>
                  <a:srgbClr val="EB7404"/>
                </a:solidFill>
                <a:latin typeface="Calibri"/>
                <a:cs typeface="Calibri"/>
              </a:rPr>
              <a:t>Interaction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Jenkins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EB7404"/>
                </a:solidFill>
                <a:latin typeface="Calibri"/>
                <a:cs typeface="Calibri"/>
              </a:rPr>
              <a:t>Automatisation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tâches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Le GitFlow peut </a:t>
            </a:r>
            <a:r>
              <a:rPr sz="1800" spc="-15" dirty="0">
                <a:latin typeface="Calibri"/>
                <a:cs typeface="Calibri"/>
              </a:rPr>
              <a:t>être </a:t>
            </a:r>
            <a:r>
              <a:rPr sz="1800" spc="-10" dirty="0">
                <a:latin typeface="Calibri"/>
                <a:cs typeface="Calibri"/>
              </a:rPr>
              <a:t>customisable </a:t>
            </a:r>
            <a:r>
              <a:rPr sz="1800" spc="-5" dirty="0">
                <a:latin typeface="Calibri"/>
                <a:cs typeface="Calibri"/>
              </a:rPr>
              <a:t>si besoin et dans des </a:t>
            </a:r>
            <a:r>
              <a:rPr sz="1800" spc="-10" dirty="0">
                <a:latin typeface="Calibri"/>
                <a:cs typeface="Calibri"/>
              </a:rPr>
              <a:t>cas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exceptionnels.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0797" y="351281"/>
            <a:ext cx="4157979" cy="2719070"/>
          </a:xfrm>
          <a:custGeom>
            <a:avLst/>
            <a:gdLst/>
            <a:ahLst/>
            <a:cxnLst/>
            <a:rect l="l" t="t" r="r" b="b"/>
            <a:pathLst>
              <a:path w="4157979" h="2719070">
                <a:moveTo>
                  <a:pt x="0" y="92075"/>
                </a:moveTo>
                <a:lnTo>
                  <a:pt x="7242" y="56257"/>
                </a:lnTo>
                <a:lnTo>
                  <a:pt x="26987" y="26987"/>
                </a:lnTo>
                <a:lnTo>
                  <a:pt x="56257" y="7242"/>
                </a:lnTo>
                <a:lnTo>
                  <a:pt x="92075" y="0"/>
                </a:lnTo>
                <a:lnTo>
                  <a:pt x="4065397" y="0"/>
                </a:lnTo>
                <a:lnTo>
                  <a:pt x="4101214" y="7242"/>
                </a:lnTo>
                <a:lnTo>
                  <a:pt x="4130484" y="26987"/>
                </a:lnTo>
                <a:lnTo>
                  <a:pt x="4150229" y="56257"/>
                </a:lnTo>
                <a:lnTo>
                  <a:pt x="4157472" y="92075"/>
                </a:lnTo>
                <a:lnTo>
                  <a:pt x="4157472" y="2626741"/>
                </a:lnTo>
                <a:lnTo>
                  <a:pt x="4150229" y="2662558"/>
                </a:lnTo>
                <a:lnTo>
                  <a:pt x="4130484" y="2691828"/>
                </a:lnTo>
                <a:lnTo>
                  <a:pt x="4101214" y="2711573"/>
                </a:lnTo>
                <a:lnTo>
                  <a:pt x="4065397" y="2718816"/>
                </a:lnTo>
                <a:lnTo>
                  <a:pt x="92075" y="2718816"/>
                </a:lnTo>
                <a:lnTo>
                  <a:pt x="56257" y="2711573"/>
                </a:lnTo>
                <a:lnTo>
                  <a:pt x="26987" y="2691828"/>
                </a:lnTo>
                <a:lnTo>
                  <a:pt x="7242" y="2662558"/>
                </a:lnTo>
                <a:lnTo>
                  <a:pt x="0" y="2626741"/>
                </a:lnTo>
                <a:lnTo>
                  <a:pt x="0" y="92075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819" y="430148"/>
            <a:ext cx="131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7404"/>
                </a:solidFill>
              </a:rPr>
              <a:t>G</a:t>
            </a:r>
            <a:r>
              <a:rPr sz="1900" dirty="0">
                <a:solidFill>
                  <a:srgbClr val="EB7404"/>
                </a:solidFill>
              </a:rPr>
              <a:t>IT</a:t>
            </a:r>
            <a:r>
              <a:rPr sz="1900" spc="55" dirty="0">
                <a:solidFill>
                  <a:srgbClr val="EB7404"/>
                </a:solidFill>
              </a:rPr>
              <a:t> </a:t>
            </a:r>
            <a:r>
              <a:rPr sz="2400" spc="10" dirty="0">
                <a:solidFill>
                  <a:srgbClr val="EB7404"/>
                </a:solidFill>
              </a:rPr>
              <a:t>F</a:t>
            </a:r>
            <a:r>
              <a:rPr sz="1900" spc="10" dirty="0">
                <a:solidFill>
                  <a:srgbClr val="EB7404"/>
                </a:solidFill>
              </a:rPr>
              <a:t>LOW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258267" y="1356105"/>
            <a:ext cx="3131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b="1" spc="-5" dirty="0">
                <a:solidFill>
                  <a:srgbClr val="00457E"/>
                </a:solidFill>
                <a:latin typeface="Calibri"/>
                <a:cs typeface="Calibri"/>
              </a:rPr>
              <a:t>Le GitFlow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: 5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familles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branches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99641"/>
            <a:ext cx="396938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spc="-15" dirty="0">
                <a:solidFill>
                  <a:srgbClr val="92D050"/>
                </a:solidFill>
                <a:latin typeface="Calibri"/>
                <a:cs typeface="Calibri"/>
              </a:rPr>
              <a:t>feature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Développement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et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gros</a:t>
            </a:r>
            <a:r>
              <a:rPr sz="1600" spc="8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correctifs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develop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: Centralisation des</a:t>
            </a:r>
            <a:r>
              <a:rPr sz="1600" spc="3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développements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solidFill>
                  <a:srgbClr val="F79546"/>
                </a:solidFill>
                <a:latin typeface="Calibri"/>
                <a:cs typeface="Calibri"/>
              </a:rPr>
              <a:t>release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: Préparation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d’une</a:t>
            </a:r>
            <a:r>
              <a:rPr sz="1600" spc="4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solidFill>
                  <a:srgbClr val="8063A1"/>
                </a:solidFill>
                <a:latin typeface="Calibri"/>
                <a:cs typeface="Calibri"/>
              </a:rPr>
              <a:t>master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: </a:t>
            </a:r>
            <a:r>
              <a:rPr sz="1600" spc="-25" dirty="0">
                <a:solidFill>
                  <a:srgbClr val="00457E"/>
                </a:solidFill>
                <a:latin typeface="Calibri"/>
                <a:cs typeface="Calibri"/>
              </a:rPr>
              <a:t>Version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en</a:t>
            </a:r>
            <a:r>
              <a:rPr sz="1600" spc="3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production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EB7404"/>
              </a:buClr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hotfix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Correctif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production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7906" y="3626977"/>
            <a:ext cx="7763298" cy="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3645408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>
                <a:moveTo>
                  <a:pt x="0" y="0"/>
                </a:moveTo>
                <a:lnTo>
                  <a:pt x="771525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906" y="4148185"/>
            <a:ext cx="7763298" cy="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4166615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>
                <a:moveTo>
                  <a:pt x="0" y="0"/>
                </a:moveTo>
                <a:lnTo>
                  <a:pt x="771525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906" y="4670917"/>
            <a:ext cx="7763298" cy="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2311" y="4689347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>
                <a:moveTo>
                  <a:pt x="0" y="0"/>
                </a:moveTo>
                <a:lnTo>
                  <a:pt x="771525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906" y="5192125"/>
            <a:ext cx="7763298" cy="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311" y="5210555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>
                <a:moveTo>
                  <a:pt x="0" y="0"/>
                </a:moveTo>
                <a:lnTo>
                  <a:pt x="771525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906" y="5714832"/>
            <a:ext cx="7763298" cy="7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311" y="5733288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>
                <a:moveTo>
                  <a:pt x="0" y="0"/>
                </a:moveTo>
                <a:lnTo>
                  <a:pt x="771525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8507" y="5308091"/>
            <a:ext cx="408419" cy="47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0672" y="5330063"/>
            <a:ext cx="212725" cy="276860"/>
          </a:xfrm>
          <a:custGeom>
            <a:avLst/>
            <a:gdLst/>
            <a:ahLst/>
            <a:cxnLst/>
            <a:rect l="l" t="t" r="r" b="b"/>
            <a:pathLst>
              <a:path w="212725" h="276860">
                <a:moveTo>
                  <a:pt x="112648" y="206628"/>
                </a:moveTo>
                <a:lnTo>
                  <a:pt x="105028" y="209677"/>
                </a:lnTo>
                <a:lnTo>
                  <a:pt x="102234" y="216281"/>
                </a:lnTo>
                <a:lnTo>
                  <a:pt x="99567" y="222884"/>
                </a:lnTo>
                <a:lnTo>
                  <a:pt x="102615" y="230505"/>
                </a:lnTo>
                <a:lnTo>
                  <a:pt x="109219" y="233172"/>
                </a:lnTo>
                <a:lnTo>
                  <a:pt x="212597" y="276720"/>
                </a:lnTo>
                <a:lnTo>
                  <a:pt x="211098" y="263956"/>
                </a:lnTo>
                <a:lnTo>
                  <a:pt x="186816" y="263956"/>
                </a:lnTo>
                <a:lnTo>
                  <a:pt x="157981" y="225605"/>
                </a:lnTo>
                <a:lnTo>
                  <a:pt x="119252" y="209296"/>
                </a:lnTo>
                <a:lnTo>
                  <a:pt x="112648" y="206628"/>
                </a:lnTo>
                <a:close/>
              </a:path>
              <a:path w="212725" h="276860">
                <a:moveTo>
                  <a:pt x="157981" y="225605"/>
                </a:moveTo>
                <a:lnTo>
                  <a:pt x="186816" y="263956"/>
                </a:lnTo>
                <a:lnTo>
                  <a:pt x="195171" y="257683"/>
                </a:lnTo>
                <a:lnTo>
                  <a:pt x="184276" y="257683"/>
                </a:lnTo>
                <a:lnTo>
                  <a:pt x="181704" y="235596"/>
                </a:lnTo>
                <a:lnTo>
                  <a:pt x="157981" y="225605"/>
                </a:lnTo>
                <a:close/>
              </a:path>
              <a:path w="212725" h="276860">
                <a:moveTo>
                  <a:pt x="192277" y="153162"/>
                </a:moveTo>
                <a:lnTo>
                  <a:pt x="185165" y="153924"/>
                </a:lnTo>
                <a:lnTo>
                  <a:pt x="178053" y="154812"/>
                </a:lnTo>
                <a:lnTo>
                  <a:pt x="172973" y="161162"/>
                </a:lnTo>
                <a:lnTo>
                  <a:pt x="173862" y="168275"/>
                </a:lnTo>
                <a:lnTo>
                  <a:pt x="178736" y="210114"/>
                </a:lnTo>
                <a:lnTo>
                  <a:pt x="207517" y="248412"/>
                </a:lnTo>
                <a:lnTo>
                  <a:pt x="186816" y="263956"/>
                </a:lnTo>
                <a:lnTo>
                  <a:pt x="211098" y="263956"/>
                </a:lnTo>
                <a:lnTo>
                  <a:pt x="199516" y="165353"/>
                </a:lnTo>
                <a:lnTo>
                  <a:pt x="198754" y="158242"/>
                </a:lnTo>
                <a:lnTo>
                  <a:pt x="192277" y="153162"/>
                </a:lnTo>
                <a:close/>
              </a:path>
              <a:path w="212725" h="276860">
                <a:moveTo>
                  <a:pt x="181704" y="235596"/>
                </a:moveTo>
                <a:lnTo>
                  <a:pt x="184276" y="257683"/>
                </a:lnTo>
                <a:lnTo>
                  <a:pt x="202183" y="244221"/>
                </a:lnTo>
                <a:lnTo>
                  <a:pt x="181704" y="235596"/>
                </a:lnTo>
                <a:close/>
              </a:path>
              <a:path w="212725" h="276860">
                <a:moveTo>
                  <a:pt x="178736" y="210114"/>
                </a:moveTo>
                <a:lnTo>
                  <a:pt x="181704" y="235596"/>
                </a:lnTo>
                <a:lnTo>
                  <a:pt x="202183" y="244221"/>
                </a:lnTo>
                <a:lnTo>
                  <a:pt x="184276" y="257683"/>
                </a:lnTo>
                <a:lnTo>
                  <a:pt x="195171" y="257683"/>
                </a:lnTo>
                <a:lnTo>
                  <a:pt x="207517" y="248412"/>
                </a:lnTo>
                <a:lnTo>
                  <a:pt x="178736" y="210114"/>
                </a:lnTo>
                <a:close/>
              </a:path>
              <a:path w="212725" h="276860">
                <a:moveTo>
                  <a:pt x="20827" y="0"/>
                </a:moveTo>
                <a:lnTo>
                  <a:pt x="0" y="15493"/>
                </a:lnTo>
                <a:lnTo>
                  <a:pt x="157981" y="225605"/>
                </a:lnTo>
                <a:lnTo>
                  <a:pt x="181704" y="235596"/>
                </a:lnTo>
                <a:lnTo>
                  <a:pt x="178736" y="210114"/>
                </a:lnTo>
                <a:lnTo>
                  <a:pt x="208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0438" y="555421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0438" y="555421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3238" y="5029961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3238" y="5029961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4"/>
                </a:move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  <a:lnTo>
                  <a:pt x="228587" y="6454"/>
                </a:lnTo>
                <a:lnTo>
                  <a:pt x="271723" y="24666"/>
                </a:lnTo>
                <a:lnTo>
                  <a:pt x="308276" y="52911"/>
                </a:lnTo>
                <a:lnTo>
                  <a:pt x="336521" y="89464"/>
                </a:lnTo>
                <a:lnTo>
                  <a:pt x="354733" y="132600"/>
                </a:lnTo>
                <a:lnTo>
                  <a:pt x="361188" y="180594"/>
                </a:lnTo>
                <a:lnTo>
                  <a:pt x="354733" y="228587"/>
                </a:lnTo>
                <a:lnTo>
                  <a:pt x="336521" y="271723"/>
                </a:lnTo>
                <a:lnTo>
                  <a:pt x="308276" y="308276"/>
                </a:lnTo>
                <a:lnTo>
                  <a:pt x="271723" y="336521"/>
                </a:lnTo>
                <a:lnTo>
                  <a:pt x="228587" y="354733"/>
                </a:lnTo>
                <a:lnTo>
                  <a:pt x="180594" y="361188"/>
                </a:lnTo>
                <a:lnTo>
                  <a:pt x="132600" y="354733"/>
                </a:lnTo>
                <a:lnTo>
                  <a:pt x="89464" y="336521"/>
                </a:lnTo>
                <a:lnTo>
                  <a:pt x="52911" y="308276"/>
                </a:lnTo>
                <a:lnTo>
                  <a:pt x="24666" y="271723"/>
                </a:lnTo>
                <a:lnTo>
                  <a:pt x="645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7166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166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3396" y="5071935"/>
            <a:ext cx="413042" cy="310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6830" y="5149722"/>
            <a:ext cx="216281" cy="1201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0438" y="59504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0438" y="59504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6667" y="5992367"/>
            <a:ext cx="580644" cy="310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0101" y="6070155"/>
            <a:ext cx="384175" cy="120650"/>
          </a:xfrm>
          <a:custGeom>
            <a:avLst/>
            <a:gdLst/>
            <a:ahLst/>
            <a:cxnLst/>
            <a:rect l="l" t="t" r="r" b="b"/>
            <a:pathLst>
              <a:path w="384175" h="120650">
                <a:moveTo>
                  <a:pt x="332482" y="60134"/>
                </a:moveTo>
                <a:lnTo>
                  <a:pt x="267716" y="97891"/>
                </a:lnTo>
                <a:lnTo>
                  <a:pt x="265684" y="105816"/>
                </a:lnTo>
                <a:lnTo>
                  <a:pt x="272796" y="118173"/>
                </a:lnTo>
                <a:lnTo>
                  <a:pt x="280797" y="120268"/>
                </a:lnTo>
                <a:lnTo>
                  <a:pt x="361587" y="73088"/>
                </a:lnTo>
                <a:lnTo>
                  <a:pt x="358140" y="73088"/>
                </a:lnTo>
                <a:lnTo>
                  <a:pt x="358140" y="71323"/>
                </a:lnTo>
                <a:lnTo>
                  <a:pt x="351663" y="71323"/>
                </a:lnTo>
                <a:lnTo>
                  <a:pt x="332482" y="60134"/>
                </a:lnTo>
                <a:close/>
              </a:path>
              <a:path w="384175" h="120650">
                <a:moveTo>
                  <a:pt x="310275" y="47180"/>
                </a:moveTo>
                <a:lnTo>
                  <a:pt x="0" y="47180"/>
                </a:lnTo>
                <a:lnTo>
                  <a:pt x="0" y="73088"/>
                </a:lnTo>
                <a:lnTo>
                  <a:pt x="310275" y="73088"/>
                </a:lnTo>
                <a:lnTo>
                  <a:pt x="332482" y="60134"/>
                </a:lnTo>
                <a:lnTo>
                  <a:pt x="310275" y="47180"/>
                </a:lnTo>
                <a:close/>
              </a:path>
              <a:path w="384175" h="120650">
                <a:moveTo>
                  <a:pt x="361587" y="47180"/>
                </a:moveTo>
                <a:lnTo>
                  <a:pt x="358140" y="47180"/>
                </a:lnTo>
                <a:lnTo>
                  <a:pt x="358140" y="73088"/>
                </a:lnTo>
                <a:lnTo>
                  <a:pt x="361587" y="73088"/>
                </a:lnTo>
                <a:lnTo>
                  <a:pt x="383794" y="60134"/>
                </a:lnTo>
                <a:lnTo>
                  <a:pt x="361587" y="47180"/>
                </a:lnTo>
                <a:close/>
              </a:path>
              <a:path w="384175" h="120650">
                <a:moveTo>
                  <a:pt x="351663" y="48945"/>
                </a:moveTo>
                <a:lnTo>
                  <a:pt x="332482" y="60134"/>
                </a:lnTo>
                <a:lnTo>
                  <a:pt x="351663" y="71323"/>
                </a:lnTo>
                <a:lnTo>
                  <a:pt x="351663" y="48945"/>
                </a:lnTo>
                <a:close/>
              </a:path>
              <a:path w="384175" h="120650">
                <a:moveTo>
                  <a:pt x="358140" y="48945"/>
                </a:moveTo>
                <a:lnTo>
                  <a:pt x="351663" y="48945"/>
                </a:lnTo>
                <a:lnTo>
                  <a:pt x="351663" y="71323"/>
                </a:lnTo>
                <a:lnTo>
                  <a:pt x="358140" y="71323"/>
                </a:lnTo>
                <a:lnTo>
                  <a:pt x="358140" y="48945"/>
                </a:lnTo>
                <a:close/>
              </a:path>
              <a:path w="384175" h="120650">
                <a:moveTo>
                  <a:pt x="280797" y="0"/>
                </a:moveTo>
                <a:lnTo>
                  <a:pt x="272796" y="2082"/>
                </a:lnTo>
                <a:lnTo>
                  <a:pt x="265684" y="14452"/>
                </a:lnTo>
                <a:lnTo>
                  <a:pt x="267716" y="22377"/>
                </a:lnTo>
                <a:lnTo>
                  <a:pt x="332482" y="60134"/>
                </a:lnTo>
                <a:lnTo>
                  <a:pt x="351663" y="48945"/>
                </a:lnTo>
                <a:lnTo>
                  <a:pt x="358140" y="48945"/>
                </a:lnTo>
                <a:lnTo>
                  <a:pt x="358140" y="47180"/>
                </a:lnTo>
                <a:lnTo>
                  <a:pt x="361587" y="47180"/>
                </a:lnTo>
                <a:lnTo>
                  <a:pt x="280797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4150" y="59504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4150" y="59504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2917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2917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0279" y="5199888"/>
            <a:ext cx="739127" cy="477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2444" y="5330190"/>
            <a:ext cx="543560" cy="288290"/>
          </a:xfrm>
          <a:custGeom>
            <a:avLst/>
            <a:gdLst/>
            <a:ahLst/>
            <a:cxnLst/>
            <a:rect l="l" t="t" r="r" b="b"/>
            <a:pathLst>
              <a:path w="543560" h="288289">
                <a:moveTo>
                  <a:pt x="471701" y="28958"/>
                </a:moveTo>
                <a:lnTo>
                  <a:pt x="0" y="264960"/>
                </a:lnTo>
                <a:lnTo>
                  <a:pt x="11683" y="288137"/>
                </a:lnTo>
                <a:lnTo>
                  <a:pt x="483367" y="52144"/>
                </a:lnTo>
                <a:lnTo>
                  <a:pt x="497430" y="30595"/>
                </a:lnTo>
                <a:lnTo>
                  <a:pt x="471701" y="28958"/>
                </a:lnTo>
                <a:close/>
              </a:path>
              <a:path w="543560" h="288289">
                <a:moveTo>
                  <a:pt x="541467" y="7493"/>
                </a:moveTo>
                <a:lnTo>
                  <a:pt x="514604" y="7493"/>
                </a:lnTo>
                <a:lnTo>
                  <a:pt x="526161" y="30734"/>
                </a:lnTo>
                <a:lnTo>
                  <a:pt x="483367" y="52144"/>
                </a:lnTo>
                <a:lnTo>
                  <a:pt x="460375" y="87376"/>
                </a:lnTo>
                <a:lnTo>
                  <a:pt x="456438" y="93345"/>
                </a:lnTo>
                <a:lnTo>
                  <a:pt x="458088" y="101346"/>
                </a:lnTo>
                <a:lnTo>
                  <a:pt x="470026" y="109220"/>
                </a:lnTo>
                <a:lnTo>
                  <a:pt x="478155" y="107442"/>
                </a:lnTo>
                <a:lnTo>
                  <a:pt x="482048" y="101346"/>
                </a:lnTo>
                <a:lnTo>
                  <a:pt x="543432" y="7620"/>
                </a:lnTo>
                <a:lnTo>
                  <a:pt x="541467" y="7493"/>
                </a:lnTo>
                <a:close/>
              </a:path>
              <a:path w="543560" h="288289">
                <a:moveTo>
                  <a:pt x="497430" y="30595"/>
                </a:moveTo>
                <a:lnTo>
                  <a:pt x="483367" y="52144"/>
                </a:lnTo>
                <a:lnTo>
                  <a:pt x="523622" y="32004"/>
                </a:lnTo>
                <a:lnTo>
                  <a:pt x="519556" y="32004"/>
                </a:lnTo>
                <a:lnTo>
                  <a:pt x="497430" y="30595"/>
                </a:lnTo>
                <a:close/>
              </a:path>
              <a:path w="543560" h="288289">
                <a:moveTo>
                  <a:pt x="509524" y="12065"/>
                </a:moveTo>
                <a:lnTo>
                  <a:pt x="497430" y="30595"/>
                </a:lnTo>
                <a:lnTo>
                  <a:pt x="519556" y="32004"/>
                </a:lnTo>
                <a:lnTo>
                  <a:pt x="509524" y="12065"/>
                </a:lnTo>
                <a:close/>
              </a:path>
              <a:path w="543560" h="288289">
                <a:moveTo>
                  <a:pt x="516877" y="12065"/>
                </a:moveTo>
                <a:lnTo>
                  <a:pt x="509524" y="12065"/>
                </a:lnTo>
                <a:lnTo>
                  <a:pt x="519556" y="32004"/>
                </a:lnTo>
                <a:lnTo>
                  <a:pt x="523622" y="32004"/>
                </a:lnTo>
                <a:lnTo>
                  <a:pt x="526161" y="30734"/>
                </a:lnTo>
                <a:lnTo>
                  <a:pt x="516877" y="12065"/>
                </a:lnTo>
                <a:close/>
              </a:path>
              <a:path w="543560" h="288289">
                <a:moveTo>
                  <a:pt x="514604" y="7493"/>
                </a:moveTo>
                <a:lnTo>
                  <a:pt x="471701" y="28958"/>
                </a:lnTo>
                <a:lnTo>
                  <a:pt x="497430" y="30595"/>
                </a:lnTo>
                <a:lnTo>
                  <a:pt x="509524" y="12065"/>
                </a:lnTo>
                <a:lnTo>
                  <a:pt x="516877" y="12065"/>
                </a:lnTo>
                <a:lnTo>
                  <a:pt x="514604" y="7493"/>
                </a:lnTo>
                <a:close/>
              </a:path>
              <a:path w="543560" h="288289">
                <a:moveTo>
                  <a:pt x="424306" y="0"/>
                </a:moveTo>
                <a:lnTo>
                  <a:pt x="418083" y="5334"/>
                </a:lnTo>
                <a:lnTo>
                  <a:pt x="417703" y="12446"/>
                </a:lnTo>
                <a:lnTo>
                  <a:pt x="417194" y="19685"/>
                </a:lnTo>
                <a:lnTo>
                  <a:pt x="422656" y="25781"/>
                </a:lnTo>
                <a:lnTo>
                  <a:pt x="471701" y="28958"/>
                </a:lnTo>
                <a:lnTo>
                  <a:pt x="514604" y="7493"/>
                </a:lnTo>
                <a:lnTo>
                  <a:pt x="541467" y="7493"/>
                </a:lnTo>
                <a:lnTo>
                  <a:pt x="431419" y="381"/>
                </a:lnTo>
                <a:lnTo>
                  <a:pt x="42430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3582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3582" y="502996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9420" y="5199888"/>
            <a:ext cx="740689" cy="8687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21838" y="5337809"/>
            <a:ext cx="544830" cy="673100"/>
          </a:xfrm>
          <a:custGeom>
            <a:avLst/>
            <a:gdLst/>
            <a:ahLst/>
            <a:cxnLst/>
            <a:rect l="l" t="t" r="r" b="b"/>
            <a:pathLst>
              <a:path w="544829" h="673100">
                <a:moveTo>
                  <a:pt x="512062" y="40091"/>
                </a:moveTo>
                <a:lnTo>
                  <a:pt x="488218" y="49204"/>
                </a:lnTo>
                <a:lnTo>
                  <a:pt x="0" y="656856"/>
                </a:lnTo>
                <a:lnTo>
                  <a:pt x="20319" y="673087"/>
                </a:lnTo>
                <a:lnTo>
                  <a:pt x="508248" y="65550"/>
                </a:lnTo>
                <a:lnTo>
                  <a:pt x="512062" y="40091"/>
                </a:lnTo>
                <a:close/>
              </a:path>
              <a:path w="544829" h="673100">
                <a:moveTo>
                  <a:pt x="542530" y="11937"/>
                </a:moveTo>
                <a:lnTo>
                  <a:pt x="518160" y="11937"/>
                </a:lnTo>
                <a:lnTo>
                  <a:pt x="538352" y="28066"/>
                </a:lnTo>
                <a:lnTo>
                  <a:pt x="508248" y="65550"/>
                </a:lnTo>
                <a:lnTo>
                  <a:pt x="502031" y="107060"/>
                </a:lnTo>
                <a:lnTo>
                  <a:pt x="501014" y="114172"/>
                </a:lnTo>
                <a:lnTo>
                  <a:pt x="505967" y="120776"/>
                </a:lnTo>
                <a:lnTo>
                  <a:pt x="520064" y="122808"/>
                </a:lnTo>
                <a:lnTo>
                  <a:pt x="526669" y="117982"/>
                </a:lnTo>
                <a:lnTo>
                  <a:pt x="527685" y="110870"/>
                </a:lnTo>
                <a:lnTo>
                  <a:pt x="542530" y="11937"/>
                </a:lnTo>
                <a:close/>
              </a:path>
              <a:path w="544829" h="673100">
                <a:moveTo>
                  <a:pt x="544322" y="0"/>
                </a:moveTo>
                <a:lnTo>
                  <a:pt x="432942" y="42671"/>
                </a:lnTo>
                <a:lnTo>
                  <a:pt x="429513" y="50164"/>
                </a:lnTo>
                <a:lnTo>
                  <a:pt x="432053" y="56895"/>
                </a:lnTo>
                <a:lnTo>
                  <a:pt x="434721" y="63499"/>
                </a:lnTo>
                <a:lnTo>
                  <a:pt x="442213" y="66801"/>
                </a:lnTo>
                <a:lnTo>
                  <a:pt x="488218" y="49204"/>
                </a:lnTo>
                <a:lnTo>
                  <a:pt x="518160" y="11937"/>
                </a:lnTo>
                <a:lnTo>
                  <a:pt x="542530" y="11937"/>
                </a:lnTo>
                <a:lnTo>
                  <a:pt x="544322" y="0"/>
                </a:lnTo>
                <a:close/>
              </a:path>
              <a:path w="544829" h="673100">
                <a:moveTo>
                  <a:pt x="525791" y="18033"/>
                </a:moveTo>
                <a:lnTo>
                  <a:pt x="515365" y="18033"/>
                </a:lnTo>
                <a:lnTo>
                  <a:pt x="532891" y="32130"/>
                </a:lnTo>
                <a:lnTo>
                  <a:pt x="512062" y="40091"/>
                </a:lnTo>
                <a:lnTo>
                  <a:pt x="508248" y="65550"/>
                </a:lnTo>
                <a:lnTo>
                  <a:pt x="538352" y="28066"/>
                </a:lnTo>
                <a:lnTo>
                  <a:pt x="525791" y="18033"/>
                </a:lnTo>
                <a:close/>
              </a:path>
              <a:path w="544829" h="673100">
                <a:moveTo>
                  <a:pt x="518160" y="11937"/>
                </a:moveTo>
                <a:lnTo>
                  <a:pt x="488218" y="49204"/>
                </a:lnTo>
                <a:lnTo>
                  <a:pt x="512062" y="40091"/>
                </a:lnTo>
                <a:lnTo>
                  <a:pt x="515365" y="18033"/>
                </a:lnTo>
                <a:lnTo>
                  <a:pt x="525791" y="18033"/>
                </a:lnTo>
                <a:lnTo>
                  <a:pt x="518160" y="11937"/>
                </a:lnTo>
                <a:close/>
              </a:path>
              <a:path w="544829" h="673100">
                <a:moveTo>
                  <a:pt x="515365" y="18033"/>
                </a:moveTo>
                <a:lnTo>
                  <a:pt x="512062" y="40091"/>
                </a:lnTo>
                <a:lnTo>
                  <a:pt x="532891" y="32130"/>
                </a:lnTo>
                <a:lnTo>
                  <a:pt x="515365" y="1803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0992" y="5071935"/>
            <a:ext cx="1085075" cy="3109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4426" y="5149722"/>
            <a:ext cx="889000" cy="120650"/>
          </a:xfrm>
          <a:custGeom>
            <a:avLst/>
            <a:gdLst/>
            <a:ahLst/>
            <a:cxnLst/>
            <a:rect l="l" t="t" r="r" b="b"/>
            <a:pathLst>
              <a:path w="889000" h="120650">
                <a:moveTo>
                  <a:pt x="837456" y="60070"/>
                </a:moveTo>
                <a:lnTo>
                  <a:pt x="778891" y="94233"/>
                </a:lnTo>
                <a:lnTo>
                  <a:pt x="772668" y="97789"/>
                </a:lnTo>
                <a:lnTo>
                  <a:pt x="770636" y="105790"/>
                </a:lnTo>
                <a:lnTo>
                  <a:pt x="774192" y="111886"/>
                </a:lnTo>
                <a:lnTo>
                  <a:pt x="777875" y="118109"/>
                </a:lnTo>
                <a:lnTo>
                  <a:pt x="785749" y="120141"/>
                </a:lnTo>
                <a:lnTo>
                  <a:pt x="791972" y="116585"/>
                </a:lnTo>
                <a:lnTo>
                  <a:pt x="866661" y="73025"/>
                </a:lnTo>
                <a:lnTo>
                  <a:pt x="863219" y="73025"/>
                </a:lnTo>
                <a:lnTo>
                  <a:pt x="863219" y="71246"/>
                </a:lnTo>
                <a:lnTo>
                  <a:pt x="856615" y="71246"/>
                </a:lnTo>
                <a:lnTo>
                  <a:pt x="837456" y="60070"/>
                </a:lnTo>
                <a:close/>
              </a:path>
              <a:path w="889000" h="120650">
                <a:moveTo>
                  <a:pt x="815249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815249" y="73025"/>
                </a:lnTo>
                <a:lnTo>
                  <a:pt x="837456" y="60070"/>
                </a:lnTo>
                <a:lnTo>
                  <a:pt x="815249" y="47116"/>
                </a:lnTo>
                <a:close/>
              </a:path>
              <a:path w="889000" h="120650">
                <a:moveTo>
                  <a:pt x="866661" y="47116"/>
                </a:moveTo>
                <a:lnTo>
                  <a:pt x="863219" y="47116"/>
                </a:lnTo>
                <a:lnTo>
                  <a:pt x="863219" y="73025"/>
                </a:lnTo>
                <a:lnTo>
                  <a:pt x="866661" y="73025"/>
                </a:lnTo>
                <a:lnTo>
                  <a:pt x="888873" y="60070"/>
                </a:lnTo>
                <a:lnTo>
                  <a:pt x="866661" y="47116"/>
                </a:lnTo>
                <a:close/>
              </a:path>
              <a:path w="889000" h="120650">
                <a:moveTo>
                  <a:pt x="856615" y="48894"/>
                </a:moveTo>
                <a:lnTo>
                  <a:pt x="837456" y="60070"/>
                </a:lnTo>
                <a:lnTo>
                  <a:pt x="856615" y="71246"/>
                </a:lnTo>
                <a:lnTo>
                  <a:pt x="856615" y="48894"/>
                </a:lnTo>
                <a:close/>
              </a:path>
              <a:path w="889000" h="120650">
                <a:moveTo>
                  <a:pt x="863219" y="48894"/>
                </a:moveTo>
                <a:lnTo>
                  <a:pt x="856615" y="48894"/>
                </a:lnTo>
                <a:lnTo>
                  <a:pt x="856615" y="71246"/>
                </a:lnTo>
                <a:lnTo>
                  <a:pt x="863219" y="71246"/>
                </a:lnTo>
                <a:lnTo>
                  <a:pt x="863219" y="48894"/>
                </a:lnTo>
                <a:close/>
              </a:path>
              <a:path w="889000" h="120650">
                <a:moveTo>
                  <a:pt x="785749" y="0"/>
                </a:moveTo>
                <a:lnTo>
                  <a:pt x="777875" y="2031"/>
                </a:lnTo>
                <a:lnTo>
                  <a:pt x="774192" y="8254"/>
                </a:lnTo>
                <a:lnTo>
                  <a:pt x="770636" y="14350"/>
                </a:lnTo>
                <a:lnTo>
                  <a:pt x="772668" y="22351"/>
                </a:lnTo>
                <a:lnTo>
                  <a:pt x="778891" y="25907"/>
                </a:lnTo>
                <a:lnTo>
                  <a:pt x="837456" y="60070"/>
                </a:lnTo>
                <a:lnTo>
                  <a:pt x="856615" y="48894"/>
                </a:lnTo>
                <a:lnTo>
                  <a:pt x="863219" y="48894"/>
                </a:lnTo>
                <a:lnTo>
                  <a:pt x="863219" y="47116"/>
                </a:lnTo>
                <a:lnTo>
                  <a:pt x="866661" y="47116"/>
                </a:lnTo>
                <a:lnTo>
                  <a:pt x="791972" y="3556"/>
                </a:lnTo>
                <a:lnTo>
                  <a:pt x="78574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9148" y="5071935"/>
            <a:ext cx="577621" cy="310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2582" y="5149722"/>
            <a:ext cx="381000" cy="120650"/>
          </a:xfrm>
          <a:custGeom>
            <a:avLst/>
            <a:gdLst/>
            <a:ahLst/>
            <a:cxnLst/>
            <a:rect l="l" t="t" r="r" b="b"/>
            <a:pathLst>
              <a:path w="381000" h="120650">
                <a:moveTo>
                  <a:pt x="329075" y="60070"/>
                </a:moveTo>
                <a:lnTo>
                  <a:pt x="270509" y="94233"/>
                </a:lnTo>
                <a:lnTo>
                  <a:pt x="264287" y="97789"/>
                </a:lnTo>
                <a:lnTo>
                  <a:pt x="262255" y="105790"/>
                </a:lnTo>
                <a:lnTo>
                  <a:pt x="265810" y="111886"/>
                </a:lnTo>
                <a:lnTo>
                  <a:pt x="269494" y="118109"/>
                </a:lnTo>
                <a:lnTo>
                  <a:pt x="277368" y="120141"/>
                </a:lnTo>
                <a:lnTo>
                  <a:pt x="283591" y="116585"/>
                </a:lnTo>
                <a:lnTo>
                  <a:pt x="358280" y="73025"/>
                </a:lnTo>
                <a:lnTo>
                  <a:pt x="354710" y="73025"/>
                </a:lnTo>
                <a:lnTo>
                  <a:pt x="354710" y="71246"/>
                </a:lnTo>
                <a:lnTo>
                  <a:pt x="348233" y="71246"/>
                </a:lnTo>
                <a:lnTo>
                  <a:pt x="329075" y="60070"/>
                </a:lnTo>
                <a:close/>
              </a:path>
              <a:path w="381000" h="120650">
                <a:moveTo>
                  <a:pt x="306868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306868" y="73025"/>
                </a:lnTo>
                <a:lnTo>
                  <a:pt x="329075" y="60070"/>
                </a:lnTo>
                <a:lnTo>
                  <a:pt x="306868" y="47116"/>
                </a:lnTo>
                <a:close/>
              </a:path>
              <a:path w="381000" h="120650">
                <a:moveTo>
                  <a:pt x="358280" y="47116"/>
                </a:moveTo>
                <a:lnTo>
                  <a:pt x="354710" y="47116"/>
                </a:lnTo>
                <a:lnTo>
                  <a:pt x="354710" y="73025"/>
                </a:lnTo>
                <a:lnTo>
                  <a:pt x="358280" y="73025"/>
                </a:lnTo>
                <a:lnTo>
                  <a:pt x="380492" y="60070"/>
                </a:lnTo>
                <a:lnTo>
                  <a:pt x="358280" y="47116"/>
                </a:lnTo>
                <a:close/>
              </a:path>
              <a:path w="381000" h="120650">
                <a:moveTo>
                  <a:pt x="348233" y="48894"/>
                </a:moveTo>
                <a:lnTo>
                  <a:pt x="329075" y="60070"/>
                </a:lnTo>
                <a:lnTo>
                  <a:pt x="348233" y="71246"/>
                </a:lnTo>
                <a:lnTo>
                  <a:pt x="348233" y="48894"/>
                </a:lnTo>
                <a:close/>
              </a:path>
              <a:path w="381000" h="120650">
                <a:moveTo>
                  <a:pt x="354710" y="48894"/>
                </a:moveTo>
                <a:lnTo>
                  <a:pt x="348233" y="48894"/>
                </a:lnTo>
                <a:lnTo>
                  <a:pt x="348233" y="71246"/>
                </a:lnTo>
                <a:lnTo>
                  <a:pt x="354710" y="71246"/>
                </a:lnTo>
                <a:lnTo>
                  <a:pt x="354710" y="48894"/>
                </a:lnTo>
                <a:close/>
              </a:path>
              <a:path w="381000" h="120650">
                <a:moveTo>
                  <a:pt x="277368" y="0"/>
                </a:moveTo>
                <a:lnTo>
                  <a:pt x="269494" y="2031"/>
                </a:lnTo>
                <a:lnTo>
                  <a:pt x="265810" y="8254"/>
                </a:lnTo>
                <a:lnTo>
                  <a:pt x="262255" y="14350"/>
                </a:lnTo>
                <a:lnTo>
                  <a:pt x="264287" y="22351"/>
                </a:lnTo>
                <a:lnTo>
                  <a:pt x="270509" y="25907"/>
                </a:lnTo>
                <a:lnTo>
                  <a:pt x="329075" y="60070"/>
                </a:lnTo>
                <a:lnTo>
                  <a:pt x="348233" y="48894"/>
                </a:lnTo>
                <a:lnTo>
                  <a:pt x="354710" y="48894"/>
                </a:lnTo>
                <a:lnTo>
                  <a:pt x="354710" y="47116"/>
                </a:lnTo>
                <a:lnTo>
                  <a:pt x="358280" y="47116"/>
                </a:lnTo>
                <a:lnTo>
                  <a:pt x="283591" y="3556"/>
                </a:lnTo>
                <a:lnTo>
                  <a:pt x="27736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8852" y="4678692"/>
            <a:ext cx="528802" cy="4724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1651" y="4816602"/>
            <a:ext cx="333375" cy="276225"/>
          </a:xfrm>
          <a:custGeom>
            <a:avLst/>
            <a:gdLst/>
            <a:ahLst/>
            <a:cxnLst/>
            <a:rect l="l" t="t" r="r" b="b"/>
            <a:pathLst>
              <a:path w="333375" h="276225">
                <a:moveTo>
                  <a:pt x="293081" y="32603"/>
                </a:moveTo>
                <a:lnTo>
                  <a:pt x="267646" y="36673"/>
                </a:lnTo>
                <a:lnTo>
                  <a:pt x="0" y="256031"/>
                </a:lnTo>
                <a:lnTo>
                  <a:pt x="16510" y="275971"/>
                </a:lnTo>
                <a:lnTo>
                  <a:pt x="284136" y="56648"/>
                </a:lnTo>
                <a:lnTo>
                  <a:pt x="293081" y="32603"/>
                </a:lnTo>
                <a:close/>
              </a:path>
              <a:path w="333375" h="276225">
                <a:moveTo>
                  <a:pt x="330552" y="6223"/>
                </a:moveTo>
                <a:lnTo>
                  <a:pt x="304800" y="6223"/>
                </a:lnTo>
                <a:lnTo>
                  <a:pt x="321183" y="26289"/>
                </a:lnTo>
                <a:lnTo>
                  <a:pt x="284136" y="56648"/>
                </a:lnTo>
                <a:lnTo>
                  <a:pt x="269494" y="96012"/>
                </a:lnTo>
                <a:lnTo>
                  <a:pt x="266953" y="102743"/>
                </a:lnTo>
                <a:lnTo>
                  <a:pt x="270383" y="110236"/>
                </a:lnTo>
                <a:lnTo>
                  <a:pt x="277113" y="112775"/>
                </a:lnTo>
                <a:lnTo>
                  <a:pt x="283845" y="115189"/>
                </a:lnTo>
                <a:lnTo>
                  <a:pt x="291338" y="111760"/>
                </a:lnTo>
                <a:lnTo>
                  <a:pt x="293750" y="105156"/>
                </a:lnTo>
                <a:lnTo>
                  <a:pt x="330552" y="6223"/>
                </a:lnTo>
                <a:close/>
              </a:path>
              <a:path w="333375" h="276225">
                <a:moveTo>
                  <a:pt x="309258" y="11684"/>
                </a:moveTo>
                <a:lnTo>
                  <a:pt x="300863" y="11684"/>
                </a:lnTo>
                <a:lnTo>
                  <a:pt x="315087" y="29083"/>
                </a:lnTo>
                <a:lnTo>
                  <a:pt x="293081" y="32603"/>
                </a:lnTo>
                <a:lnTo>
                  <a:pt x="284136" y="56648"/>
                </a:lnTo>
                <a:lnTo>
                  <a:pt x="321183" y="26289"/>
                </a:lnTo>
                <a:lnTo>
                  <a:pt x="309258" y="11684"/>
                </a:lnTo>
                <a:close/>
              </a:path>
              <a:path w="333375" h="276225">
                <a:moveTo>
                  <a:pt x="332866" y="0"/>
                </a:moveTo>
                <a:lnTo>
                  <a:pt x="215011" y="18796"/>
                </a:lnTo>
                <a:lnTo>
                  <a:pt x="210185" y="25400"/>
                </a:lnTo>
                <a:lnTo>
                  <a:pt x="212471" y="39624"/>
                </a:lnTo>
                <a:lnTo>
                  <a:pt x="219075" y="44323"/>
                </a:lnTo>
                <a:lnTo>
                  <a:pt x="226187" y="43306"/>
                </a:lnTo>
                <a:lnTo>
                  <a:pt x="267646" y="36673"/>
                </a:lnTo>
                <a:lnTo>
                  <a:pt x="304800" y="6223"/>
                </a:lnTo>
                <a:lnTo>
                  <a:pt x="330552" y="6223"/>
                </a:lnTo>
                <a:lnTo>
                  <a:pt x="332866" y="0"/>
                </a:lnTo>
                <a:close/>
              </a:path>
              <a:path w="333375" h="276225">
                <a:moveTo>
                  <a:pt x="304800" y="6223"/>
                </a:moveTo>
                <a:lnTo>
                  <a:pt x="267646" y="36673"/>
                </a:lnTo>
                <a:lnTo>
                  <a:pt x="293081" y="32603"/>
                </a:lnTo>
                <a:lnTo>
                  <a:pt x="300863" y="11684"/>
                </a:lnTo>
                <a:lnTo>
                  <a:pt x="309258" y="11684"/>
                </a:lnTo>
                <a:lnTo>
                  <a:pt x="304800" y="6223"/>
                </a:lnTo>
                <a:close/>
              </a:path>
              <a:path w="333375" h="276225">
                <a:moveTo>
                  <a:pt x="300863" y="11684"/>
                </a:moveTo>
                <a:lnTo>
                  <a:pt x="293081" y="32603"/>
                </a:lnTo>
                <a:lnTo>
                  <a:pt x="315087" y="29083"/>
                </a:lnTo>
                <a:lnTo>
                  <a:pt x="300863" y="116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92702" y="451027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92702" y="451027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3074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3074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07458" y="451027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7458" y="451027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908">
            <a:solidFill>
              <a:srgbClr val="B6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29811" y="5076406"/>
            <a:ext cx="752868" cy="3124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3119" y="5154040"/>
            <a:ext cx="556260" cy="120650"/>
          </a:xfrm>
          <a:custGeom>
            <a:avLst/>
            <a:gdLst/>
            <a:ahLst/>
            <a:cxnLst/>
            <a:rect l="l" t="t" r="r" b="b"/>
            <a:pathLst>
              <a:path w="556260" h="120650">
                <a:moveTo>
                  <a:pt x="482004" y="73442"/>
                </a:moveTo>
                <a:lnTo>
                  <a:pt x="445515" y="94233"/>
                </a:lnTo>
                <a:lnTo>
                  <a:pt x="439419" y="97789"/>
                </a:lnTo>
                <a:lnTo>
                  <a:pt x="437260" y="105663"/>
                </a:lnTo>
                <a:lnTo>
                  <a:pt x="440689" y="111886"/>
                </a:lnTo>
                <a:lnTo>
                  <a:pt x="444245" y="118109"/>
                </a:lnTo>
                <a:lnTo>
                  <a:pt x="452246" y="120268"/>
                </a:lnTo>
                <a:lnTo>
                  <a:pt x="533592" y="73913"/>
                </a:lnTo>
                <a:lnTo>
                  <a:pt x="529970" y="73913"/>
                </a:lnTo>
                <a:lnTo>
                  <a:pt x="482004" y="73442"/>
                </a:lnTo>
                <a:close/>
              </a:path>
              <a:path w="556260" h="120650">
                <a:moveTo>
                  <a:pt x="504462" y="60646"/>
                </a:moveTo>
                <a:lnTo>
                  <a:pt x="482004" y="73442"/>
                </a:lnTo>
                <a:lnTo>
                  <a:pt x="529970" y="73913"/>
                </a:lnTo>
                <a:lnTo>
                  <a:pt x="529989" y="72008"/>
                </a:lnTo>
                <a:lnTo>
                  <a:pt x="523493" y="72008"/>
                </a:lnTo>
                <a:lnTo>
                  <a:pt x="504462" y="60646"/>
                </a:lnTo>
                <a:close/>
              </a:path>
              <a:path w="556260" h="120650">
                <a:moveTo>
                  <a:pt x="453389" y="0"/>
                </a:moveTo>
                <a:lnTo>
                  <a:pt x="445388" y="2031"/>
                </a:lnTo>
                <a:lnTo>
                  <a:pt x="441705" y="8254"/>
                </a:lnTo>
                <a:lnTo>
                  <a:pt x="438150" y="14350"/>
                </a:lnTo>
                <a:lnTo>
                  <a:pt x="440054" y="22351"/>
                </a:lnTo>
                <a:lnTo>
                  <a:pt x="446277" y="25907"/>
                </a:lnTo>
                <a:lnTo>
                  <a:pt x="482505" y="47537"/>
                </a:lnTo>
                <a:lnTo>
                  <a:pt x="530225" y="48005"/>
                </a:lnTo>
                <a:lnTo>
                  <a:pt x="529970" y="73913"/>
                </a:lnTo>
                <a:lnTo>
                  <a:pt x="533592" y="73913"/>
                </a:lnTo>
                <a:lnTo>
                  <a:pt x="555878" y="61213"/>
                </a:lnTo>
                <a:lnTo>
                  <a:pt x="453389" y="0"/>
                </a:lnTo>
                <a:close/>
              </a:path>
              <a:path w="556260" h="120650">
                <a:moveTo>
                  <a:pt x="253" y="42798"/>
                </a:moveTo>
                <a:lnTo>
                  <a:pt x="0" y="68706"/>
                </a:lnTo>
                <a:lnTo>
                  <a:pt x="482004" y="73442"/>
                </a:lnTo>
                <a:lnTo>
                  <a:pt x="504462" y="60646"/>
                </a:lnTo>
                <a:lnTo>
                  <a:pt x="482505" y="47537"/>
                </a:lnTo>
                <a:lnTo>
                  <a:pt x="253" y="42798"/>
                </a:lnTo>
                <a:close/>
              </a:path>
              <a:path w="556260" h="120650">
                <a:moveTo>
                  <a:pt x="523747" y="49656"/>
                </a:moveTo>
                <a:lnTo>
                  <a:pt x="504462" y="60646"/>
                </a:lnTo>
                <a:lnTo>
                  <a:pt x="523493" y="72008"/>
                </a:lnTo>
                <a:lnTo>
                  <a:pt x="523747" y="49656"/>
                </a:lnTo>
                <a:close/>
              </a:path>
              <a:path w="556260" h="120650">
                <a:moveTo>
                  <a:pt x="530208" y="49656"/>
                </a:moveTo>
                <a:lnTo>
                  <a:pt x="523747" y="49656"/>
                </a:lnTo>
                <a:lnTo>
                  <a:pt x="523493" y="72008"/>
                </a:lnTo>
                <a:lnTo>
                  <a:pt x="529989" y="72008"/>
                </a:lnTo>
                <a:lnTo>
                  <a:pt x="530208" y="49656"/>
                </a:lnTo>
                <a:close/>
              </a:path>
              <a:path w="556260" h="120650">
                <a:moveTo>
                  <a:pt x="482505" y="47537"/>
                </a:moveTo>
                <a:lnTo>
                  <a:pt x="504462" y="60646"/>
                </a:lnTo>
                <a:lnTo>
                  <a:pt x="523747" y="49656"/>
                </a:lnTo>
                <a:lnTo>
                  <a:pt x="530208" y="49656"/>
                </a:lnTo>
                <a:lnTo>
                  <a:pt x="530225" y="48005"/>
                </a:lnTo>
                <a:lnTo>
                  <a:pt x="482505" y="4753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08932" y="4552251"/>
            <a:ext cx="553212" cy="3109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2365" y="4630039"/>
            <a:ext cx="355600" cy="120650"/>
          </a:xfrm>
          <a:custGeom>
            <a:avLst/>
            <a:gdLst/>
            <a:ahLst/>
            <a:cxnLst/>
            <a:rect l="l" t="t" r="r" b="b"/>
            <a:pathLst>
              <a:path w="355600" h="120650">
                <a:moveTo>
                  <a:pt x="304183" y="60071"/>
                </a:moveTo>
                <a:lnTo>
                  <a:pt x="245618" y="94234"/>
                </a:lnTo>
                <a:lnTo>
                  <a:pt x="239395" y="97790"/>
                </a:lnTo>
                <a:lnTo>
                  <a:pt x="237362" y="105791"/>
                </a:lnTo>
                <a:lnTo>
                  <a:pt x="240919" y="111887"/>
                </a:lnTo>
                <a:lnTo>
                  <a:pt x="244601" y="118110"/>
                </a:lnTo>
                <a:lnTo>
                  <a:pt x="252475" y="120142"/>
                </a:lnTo>
                <a:lnTo>
                  <a:pt x="258699" y="116586"/>
                </a:lnTo>
                <a:lnTo>
                  <a:pt x="333388" y="73025"/>
                </a:lnTo>
                <a:lnTo>
                  <a:pt x="329819" y="73025"/>
                </a:lnTo>
                <a:lnTo>
                  <a:pt x="329819" y="71247"/>
                </a:lnTo>
                <a:lnTo>
                  <a:pt x="323342" y="71247"/>
                </a:lnTo>
                <a:lnTo>
                  <a:pt x="304183" y="60071"/>
                </a:lnTo>
                <a:close/>
              </a:path>
              <a:path w="355600" h="120650">
                <a:moveTo>
                  <a:pt x="281976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81976" y="73025"/>
                </a:lnTo>
                <a:lnTo>
                  <a:pt x="304183" y="60071"/>
                </a:lnTo>
                <a:lnTo>
                  <a:pt x="281976" y="47117"/>
                </a:lnTo>
                <a:close/>
              </a:path>
              <a:path w="355600" h="120650">
                <a:moveTo>
                  <a:pt x="333388" y="47117"/>
                </a:moveTo>
                <a:lnTo>
                  <a:pt x="329819" y="47117"/>
                </a:lnTo>
                <a:lnTo>
                  <a:pt x="329819" y="73025"/>
                </a:lnTo>
                <a:lnTo>
                  <a:pt x="333388" y="73025"/>
                </a:lnTo>
                <a:lnTo>
                  <a:pt x="355600" y="60071"/>
                </a:lnTo>
                <a:lnTo>
                  <a:pt x="333388" y="47117"/>
                </a:lnTo>
                <a:close/>
              </a:path>
              <a:path w="355600" h="120650">
                <a:moveTo>
                  <a:pt x="323342" y="48894"/>
                </a:moveTo>
                <a:lnTo>
                  <a:pt x="304183" y="60071"/>
                </a:lnTo>
                <a:lnTo>
                  <a:pt x="323342" y="71247"/>
                </a:lnTo>
                <a:lnTo>
                  <a:pt x="323342" y="48894"/>
                </a:lnTo>
                <a:close/>
              </a:path>
              <a:path w="355600" h="120650">
                <a:moveTo>
                  <a:pt x="329819" y="48894"/>
                </a:moveTo>
                <a:lnTo>
                  <a:pt x="323342" y="48894"/>
                </a:lnTo>
                <a:lnTo>
                  <a:pt x="323342" y="71247"/>
                </a:lnTo>
                <a:lnTo>
                  <a:pt x="329819" y="71247"/>
                </a:lnTo>
                <a:lnTo>
                  <a:pt x="329819" y="48894"/>
                </a:lnTo>
                <a:close/>
              </a:path>
              <a:path w="355600" h="120650">
                <a:moveTo>
                  <a:pt x="252475" y="0"/>
                </a:moveTo>
                <a:lnTo>
                  <a:pt x="244601" y="2031"/>
                </a:lnTo>
                <a:lnTo>
                  <a:pt x="240919" y="8255"/>
                </a:lnTo>
                <a:lnTo>
                  <a:pt x="237362" y="14350"/>
                </a:lnTo>
                <a:lnTo>
                  <a:pt x="239395" y="22352"/>
                </a:lnTo>
                <a:lnTo>
                  <a:pt x="245618" y="25908"/>
                </a:lnTo>
                <a:lnTo>
                  <a:pt x="304183" y="60071"/>
                </a:lnTo>
                <a:lnTo>
                  <a:pt x="323342" y="48894"/>
                </a:lnTo>
                <a:lnTo>
                  <a:pt x="329819" y="48894"/>
                </a:lnTo>
                <a:lnTo>
                  <a:pt x="329819" y="47117"/>
                </a:lnTo>
                <a:lnTo>
                  <a:pt x="333388" y="47117"/>
                </a:lnTo>
                <a:lnTo>
                  <a:pt x="258699" y="3556"/>
                </a:lnTo>
                <a:lnTo>
                  <a:pt x="25247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65776" y="4157497"/>
            <a:ext cx="649249" cy="4739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8702" y="4295394"/>
            <a:ext cx="453390" cy="278765"/>
          </a:xfrm>
          <a:custGeom>
            <a:avLst/>
            <a:gdLst/>
            <a:ahLst/>
            <a:cxnLst/>
            <a:rect l="l" t="t" r="r" b="b"/>
            <a:pathLst>
              <a:path w="453389" h="278764">
                <a:moveTo>
                  <a:pt x="409049" y="26412"/>
                </a:moveTo>
                <a:lnTo>
                  <a:pt x="383269" y="26703"/>
                </a:lnTo>
                <a:lnTo>
                  <a:pt x="0" y="256412"/>
                </a:lnTo>
                <a:lnTo>
                  <a:pt x="13208" y="278637"/>
                </a:lnTo>
                <a:lnTo>
                  <a:pt x="396702" y="48862"/>
                </a:lnTo>
                <a:lnTo>
                  <a:pt x="409049" y="26412"/>
                </a:lnTo>
                <a:close/>
              </a:path>
              <a:path w="453389" h="278764">
                <a:moveTo>
                  <a:pt x="452017" y="2031"/>
                </a:moveTo>
                <a:lnTo>
                  <a:pt x="424434" y="2031"/>
                </a:lnTo>
                <a:lnTo>
                  <a:pt x="437769" y="24256"/>
                </a:lnTo>
                <a:lnTo>
                  <a:pt x="396702" y="48862"/>
                </a:lnTo>
                <a:lnTo>
                  <a:pt x="376427" y="85724"/>
                </a:lnTo>
                <a:lnTo>
                  <a:pt x="372999" y="92074"/>
                </a:lnTo>
                <a:lnTo>
                  <a:pt x="375285" y="99948"/>
                </a:lnTo>
                <a:lnTo>
                  <a:pt x="387731" y="106806"/>
                </a:lnTo>
                <a:lnTo>
                  <a:pt x="395605" y="104520"/>
                </a:lnTo>
                <a:lnTo>
                  <a:pt x="452017" y="2031"/>
                </a:lnTo>
                <a:close/>
              </a:path>
              <a:path w="453389" h="278764">
                <a:moveTo>
                  <a:pt x="427405" y="6984"/>
                </a:moveTo>
                <a:lnTo>
                  <a:pt x="419735" y="6984"/>
                </a:lnTo>
                <a:lnTo>
                  <a:pt x="431292" y="26161"/>
                </a:lnTo>
                <a:lnTo>
                  <a:pt x="409049" y="26412"/>
                </a:lnTo>
                <a:lnTo>
                  <a:pt x="396702" y="48862"/>
                </a:lnTo>
                <a:lnTo>
                  <a:pt x="437769" y="24256"/>
                </a:lnTo>
                <a:lnTo>
                  <a:pt x="427405" y="6984"/>
                </a:lnTo>
                <a:close/>
              </a:path>
              <a:path w="453389" h="278764">
                <a:moveTo>
                  <a:pt x="453136" y="0"/>
                </a:moveTo>
                <a:lnTo>
                  <a:pt x="333883" y="1396"/>
                </a:lnTo>
                <a:lnTo>
                  <a:pt x="328416" y="6984"/>
                </a:lnTo>
                <a:lnTo>
                  <a:pt x="328295" y="21589"/>
                </a:lnTo>
                <a:lnTo>
                  <a:pt x="334137" y="27304"/>
                </a:lnTo>
                <a:lnTo>
                  <a:pt x="383269" y="26703"/>
                </a:lnTo>
                <a:lnTo>
                  <a:pt x="424434" y="2031"/>
                </a:lnTo>
                <a:lnTo>
                  <a:pt x="452017" y="2031"/>
                </a:lnTo>
                <a:lnTo>
                  <a:pt x="453136" y="0"/>
                </a:lnTo>
                <a:close/>
              </a:path>
              <a:path w="453389" h="278764">
                <a:moveTo>
                  <a:pt x="424434" y="2031"/>
                </a:moveTo>
                <a:lnTo>
                  <a:pt x="383269" y="26703"/>
                </a:lnTo>
                <a:lnTo>
                  <a:pt x="409049" y="26412"/>
                </a:lnTo>
                <a:lnTo>
                  <a:pt x="419735" y="6984"/>
                </a:lnTo>
                <a:lnTo>
                  <a:pt x="427405" y="6984"/>
                </a:lnTo>
                <a:lnTo>
                  <a:pt x="424434" y="2031"/>
                </a:lnTo>
                <a:close/>
              </a:path>
              <a:path w="453389" h="278764">
                <a:moveTo>
                  <a:pt x="419735" y="6984"/>
                </a:moveTo>
                <a:lnTo>
                  <a:pt x="409049" y="26412"/>
                </a:lnTo>
                <a:lnTo>
                  <a:pt x="431292" y="26161"/>
                </a:lnTo>
                <a:lnTo>
                  <a:pt x="419735" y="698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08497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8497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08497" y="5031485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08497" y="5031485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65776" y="4782273"/>
            <a:ext cx="649249" cy="4755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08702" y="4805426"/>
            <a:ext cx="453390" cy="278765"/>
          </a:xfrm>
          <a:custGeom>
            <a:avLst/>
            <a:gdLst/>
            <a:ahLst/>
            <a:cxnLst/>
            <a:rect l="l" t="t" r="r" b="b"/>
            <a:pathLst>
              <a:path w="453389" h="278764">
                <a:moveTo>
                  <a:pt x="334137" y="251332"/>
                </a:moveTo>
                <a:lnTo>
                  <a:pt x="328295" y="257175"/>
                </a:lnTo>
                <a:lnTo>
                  <a:pt x="328168" y="271399"/>
                </a:lnTo>
                <a:lnTo>
                  <a:pt x="333883" y="277241"/>
                </a:lnTo>
                <a:lnTo>
                  <a:pt x="453136" y="278638"/>
                </a:lnTo>
                <a:lnTo>
                  <a:pt x="452017" y="276606"/>
                </a:lnTo>
                <a:lnTo>
                  <a:pt x="424434" y="276606"/>
                </a:lnTo>
                <a:lnTo>
                  <a:pt x="383269" y="251934"/>
                </a:lnTo>
                <a:lnTo>
                  <a:pt x="334137" y="251332"/>
                </a:lnTo>
                <a:close/>
              </a:path>
              <a:path w="453389" h="278764">
                <a:moveTo>
                  <a:pt x="383269" y="251934"/>
                </a:moveTo>
                <a:lnTo>
                  <a:pt x="424434" y="276606"/>
                </a:lnTo>
                <a:lnTo>
                  <a:pt x="427405" y="271653"/>
                </a:lnTo>
                <a:lnTo>
                  <a:pt x="419735" y="271653"/>
                </a:lnTo>
                <a:lnTo>
                  <a:pt x="409049" y="252225"/>
                </a:lnTo>
                <a:lnTo>
                  <a:pt x="383269" y="251934"/>
                </a:lnTo>
                <a:close/>
              </a:path>
              <a:path w="453389" h="278764">
                <a:moveTo>
                  <a:pt x="387731" y="171831"/>
                </a:moveTo>
                <a:lnTo>
                  <a:pt x="375285" y="178688"/>
                </a:lnTo>
                <a:lnTo>
                  <a:pt x="372999" y="186562"/>
                </a:lnTo>
                <a:lnTo>
                  <a:pt x="376427" y="192912"/>
                </a:lnTo>
                <a:lnTo>
                  <a:pt x="396702" y="229775"/>
                </a:lnTo>
                <a:lnTo>
                  <a:pt x="437769" y="254381"/>
                </a:lnTo>
                <a:lnTo>
                  <a:pt x="424434" y="276606"/>
                </a:lnTo>
                <a:lnTo>
                  <a:pt x="452017" y="276606"/>
                </a:lnTo>
                <a:lnTo>
                  <a:pt x="395605" y="174117"/>
                </a:lnTo>
                <a:lnTo>
                  <a:pt x="387731" y="171831"/>
                </a:lnTo>
                <a:close/>
              </a:path>
              <a:path w="453389" h="278764">
                <a:moveTo>
                  <a:pt x="409049" y="252225"/>
                </a:moveTo>
                <a:lnTo>
                  <a:pt x="419735" y="271653"/>
                </a:lnTo>
                <a:lnTo>
                  <a:pt x="431292" y="252475"/>
                </a:lnTo>
                <a:lnTo>
                  <a:pt x="409049" y="252225"/>
                </a:lnTo>
                <a:close/>
              </a:path>
              <a:path w="453389" h="278764">
                <a:moveTo>
                  <a:pt x="396702" y="229775"/>
                </a:moveTo>
                <a:lnTo>
                  <a:pt x="409049" y="252225"/>
                </a:lnTo>
                <a:lnTo>
                  <a:pt x="431292" y="252475"/>
                </a:lnTo>
                <a:lnTo>
                  <a:pt x="419735" y="271653"/>
                </a:lnTo>
                <a:lnTo>
                  <a:pt x="427405" y="271653"/>
                </a:lnTo>
                <a:lnTo>
                  <a:pt x="437769" y="254381"/>
                </a:lnTo>
                <a:lnTo>
                  <a:pt x="396702" y="229775"/>
                </a:lnTo>
                <a:close/>
              </a:path>
              <a:path w="453389" h="278764">
                <a:moveTo>
                  <a:pt x="13208" y="0"/>
                </a:moveTo>
                <a:lnTo>
                  <a:pt x="0" y="22225"/>
                </a:lnTo>
                <a:lnTo>
                  <a:pt x="383269" y="251934"/>
                </a:lnTo>
                <a:lnTo>
                  <a:pt x="409049" y="252225"/>
                </a:lnTo>
                <a:lnTo>
                  <a:pt x="396702" y="229775"/>
                </a:lnTo>
                <a:lnTo>
                  <a:pt x="1320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54090" y="34663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4090" y="34663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65291" y="3634752"/>
            <a:ext cx="495325" cy="4724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7583" y="3772661"/>
            <a:ext cx="299085" cy="277495"/>
          </a:xfrm>
          <a:custGeom>
            <a:avLst/>
            <a:gdLst/>
            <a:ahLst/>
            <a:cxnLst/>
            <a:rect l="l" t="t" r="r" b="b"/>
            <a:pathLst>
              <a:path w="299085" h="277495">
                <a:moveTo>
                  <a:pt x="261204" y="34781"/>
                </a:moveTo>
                <a:lnTo>
                  <a:pt x="236194" y="40310"/>
                </a:lnTo>
                <a:lnTo>
                  <a:pt x="0" y="257937"/>
                </a:lnTo>
                <a:lnTo>
                  <a:pt x="17525" y="276987"/>
                </a:lnTo>
                <a:lnTo>
                  <a:pt x="253626" y="59447"/>
                </a:lnTo>
                <a:lnTo>
                  <a:pt x="261204" y="34781"/>
                </a:lnTo>
                <a:close/>
              </a:path>
              <a:path w="299085" h="277495">
                <a:moveTo>
                  <a:pt x="296659" y="7874"/>
                </a:moveTo>
                <a:lnTo>
                  <a:pt x="271399" y="7874"/>
                </a:lnTo>
                <a:lnTo>
                  <a:pt x="288925" y="26924"/>
                </a:lnTo>
                <a:lnTo>
                  <a:pt x="253626" y="59447"/>
                </a:lnTo>
                <a:lnTo>
                  <a:pt x="241300" y="99568"/>
                </a:lnTo>
                <a:lnTo>
                  <a:pt x="239267" y="106425"/>
                </a:lnTo>
                <a:lnTo>
                  <a:pt x="243077" y="113664"/>
                </a:lnTo>
                <a:lnTo>
                  <a:pt x="249936" y="115824"/>
                </a:lnTo>
                <a:lnTo>
                  <a:pt x="256793" y="117856"/>
                </a:lnTo>
                <a:lnTo>
                  <a:pt x="264032" y="114045"/>
                </a:lnTo>
                <a:lnTo>
                  <a:pt x="266064" y="107187"/>
                </a:lnTo>
                <a:lnTo>
                  <a:pt x="296659" y="7874"/>
                </a:lnTo>
                <a:close/>
              </a:path>
              <a:path w="299085" h="277495">
                <a:moveTo>
                  <a:pt x="276656" y="13588"/>
                </a:moveTo>
                <a:lnTo>
                  <a:pt x="267715" y="13588"/>
                </a:lnTo>
                <a:lnTo>
                  <a:pt x="282955" y="29971"/>
                </a:lnTo>
                <a:lnTo>
                  <a:pt x="261204" y="34781"/>
                </a:lnTo>
                <a:lnTo>
                  <a:pt x="253626" y="59447"/>
                </a:lnTo>
                <a:lnTo>
                  <a:pt x="288925" y="26924"/>
                </a:lnTo>
                <a:lnTo>
                  <a:pt x="276656" y="13588"/>
                </a:lnTo>
                <a:close/>
              </a:path>
              <a:path w="299085" h="277495">
                <a:moveTo>
                  <a:pt x="299084" y="0"/>
                </a:moveTo>
                <a:lnTo>
                  <a:pt x="189483" y="24002"/>
                </a:lnTo>
                <a:lnTo>
                  <a:pt x="182499" y="25654"/>
                </a:lnTo>
                <a:lnTo>
                  <a:pt x="178053" y="32512"/>
                </a:lnTo>
                <a:lnTo>
                  <a:pt x="181101" y="46481"/>
                </a:lnTo>
                <a:lnTo>
                  <a:pt x="188087" y="50926"/>
                </a:lnTo>
                <a:lnTo>
                  <a:pt x="236194" y="40310"/>
                </a:lnTo>
                <a:lnTo>
                  <a:pt x="271399" y="7874"/>
                </a:lnTo>
                <a:lnTo>
                  <a:pt x="296659" y="7874"/>
                </a:lnTo>
                <a:lnTo>
                  <a:pt x="299084" y="0"/>
                </a:lnTo>
                <a:close/>
              </a:path>
              <a:path w="299085" h="277495">
                <a:moveTo>
                  <a:pt x="271399" y="7874"/>
                </a:moveTo>
                <a:lnTo>
                  <a:pt x="236194" y="40310"/>
                </a:lnTo>
                <a:lnTo>
                  <a:pt x="261204" y="34781"/>
                </a:lnTo>
                <a:lnTo>
                  <a:pt x="267715" y="13588"/>
                </a:lnTo>
                <a:lnTo>
                  <a:pt x="276656" y="13588"/>
                </a:lnTo>
                <a:lnTo>
                  <a:pt x="271399" y="7874"/>
                </a:lnTo>
                <a:close/>
              </a:path>
              <a:path w="299085" h="277495">
                <a:moveTo>
                  <a:pt x="267715" y="13588"/>
                </a:moveTo>
                <a:lnTo>
                  <a:pt x="261204" y="34781"/>
                </a:lnTo>
                <a:lnTo>
                  <a:pt x="282955" y="29971"/>
                </a:lnTo>
                <a:lnTo>
                  <a:pt x="267715" y="135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0266" y="34663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0266" y="346633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8B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0320" y="3508311"/>
            <a:ext cx="483082" cy="3109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13753" y="3586098"/>
            <a:ext cx="287020" cy="120650"/>
          </a:xfrm>
          <a:custGeom>
            <a:avLst/>
            <a:gdLst/>
            <a:ahLst/>
            <a:cxnLst/>
            <a:rect l="l" t="t" r="r" b="b"/>
            <a:pathLst>
              <a:path w="287020" h="120650">
                <a:moveTo>
                  <a:pt x="235222" y="60070"/>
                </a:moveTo>
                <a:lnTo>
                  <a:pt x="176656" y="94233"/>
                </a:lnTo>
                <a:lnTo>
                  <a:pt x="170434" y="97789"/>
                </a:lnTo>
                <a:lnTo>
                  <a:pt x="168275" y="105790"/>
                </a:lnTo>
                <a:lnTo>
                  <a:pt x="171957" y="111887"/>
                </a:lnTo>
                <a:lnTo>
                  <a:pt x="175514" y="118109"/>
                </a:lnTo>
                <a:lnTo>
                  <a:pt x="183515" y="120142"/>
                </a:lnTo>
                <a:lnTo>
                  <a:pt x="264301" y="73025"/>
                </a:lnTo>
                <a:lnTo>
                  <a:pt x="260857" y="73025"/>
                </a:lnTo>
                <a:lnTo>
                  <a:pt x="260857" y="71246"/>
                </a:lnTo>
                <a:lnTo>
                  <a:pt x="254380" y="71246"/>
                </a:lnTo>
                <a:lnTo>
                  <a:pt x="235222" y="60070"/>
                </a:lnTo>
                <a:close/>
              </a:path>
              <a:path w="287020" h="120650">
                <a:moveTo>
                  <a:pt x="213015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13015" y="73025"/>
                </a:lnTo>
                <a:lnTo>
                  <a:pt x="235222" y="60070"/>
                </a:lnTo>
                <a:lnTo>
                  <a:pt x="213015" y="47117"/>
                </a:lnTo>
                <a:close/>
              </a:path>
              <a:path w="287020" h="120650">
                <a:moveTo>
                  <a:pt x="264300" y="47117"/>
                </a:moveTo>
                <a:lnTo>
                  <a:pt x="260857" y="47117"/>
                </a:lnTo>
                <a:lnTo>
                  <a:pt x="260857" y="73025"/>
                </a:lnTo>
                <a:lnTo>
                  <a:pt x="264301" y="73025"/>
                </a:lnTo>
                <a:lnTo>
                  <a:pt x="286512" y="60070"/>
                </a:lnTo>
                <a:lnTo>
                  <a:pt x="264300" y="47117"/>
                </a:lnTo>
                <a:close/>
              </a:path>
              <a:path w="287020" h="120650">
                <a:moveTo>
                  <a:pt x="254380" y="48894"/>
                </a:moveTo>
                <a:lnTo>
                  <a:pt x="235222" y="60070"/>
                </a:lnTo>
                <a:lnTo>
                  <a:pt x="254380" y="71246"/>
                </a:lnTo>
                <a:lnTo>
                  <a:pt x="254380" y="48894"/>
                </a:lnTo>
                <a:close/>
              </a:path>
              <a:path w="287020" h="120650">
                <a:moveTo>
                  <a:pt x="260857" y="48894"/>
                </a:moveTo>
                <a:lnTo>
                  <a:pt x="254380" y="48894"/>
                </a:lnTo>
                <a:lnTo>
                  <a:pt x="254380" y="71246"/>
                </a:lnTo>
                <a:lnTo>
                  <a:pt x="260857" y="71246"/>
                </a:lnTo>
                <a:lnTo>
                  <a:pt x="260857" y="48894"/>
                </a:lnTo>
                <a:close/>
              </a:path>
              <a:path w="287020" h="120650">
                <a:moveTo>
                  <a:pt x="183515" y="0"/>
                </a:moveTo>
                <a:lnTo>
                  <a:pt x="175514" y="2031"/>
                </a:lnTo>
                <a:lnTo>
                  <a:pt x="171957" y="8254"/>
                </a:lnTo>
                <a:lnTo>
                  <a:pt x="168275" y="14350"/>
                </a:lnTo>
                <a:lnTo>
                  <a:pt x="170434" y="22351"/>
                </a:lnTo>
                <a:lnTo>
                  <a:pt x="176656" y="25907"/>
                </a:lnTo>
                <a:lnTo>
                  <a:pt x="235222" y="60070"/>
                </a:lnTo>
                <a:lnTo>
                  <a:pt x="254380" y="48894"/>
                </a:lnTo>
                <a:lnTo>
                  <a:pt x="260857" y="48894"/>
                </a:lnTo>
                <a:lnTo>
                  <a:pt x="260857" y="47117"/>
                </a:lnTo>
                <a:lnTo>
                  <a:pt x="264300" y="47117"/>
                </a:lnTo>
                <a:lnTo>
                  <a:pt x="18351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36714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36714" y="398754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57059" y="3739921"/>
            <a:ext cx="486181" cy="47393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9223" y="3763264"/>
            <a:ext cx="291465" cy="276860"/>
          </a:xfrm>
          <a:custGeom>
            <a:avLst/>
            <a:gdLst/>
            <a:ahLst/>
            <a:cxnLst/>
            <a:rect l="l" t="t" r="r" b="b"/>
            <a:pathLst>
              <a:path w="291465" h="276860">
                <a:moveTo>
                  <a:pt x="180848" y="224409"/>
                </a:moveTo>
                <a:lnTo>
                  <a:pt x="173990" y="228727"/>
                </a:lnTo>
                <a:lnTo>
                  <a:pt x="170687" y="242697"/>
                </a:lnTo>
                <a:lnTo>
                  <a:pt x="175005" y="249681"/>
                </a:lnTo>
                <a:lnTo>
                  <a:pt x="291210" y="276860"/>
                </a:lnTo>
                <a:lnTo>
                  <a:pt x="288796" y="268605"/>
                </a:lnTo>
                <a:lnTo>
                  <a:pt x="263651" y="268605"/>
                </a:lnTo>
                <a:lnTo>
                  <a:pt x="228926" y="235702"/>
                </a:lnTo>
                <a:lnTo>
                  <a:pt x="180848" y="224409"/>
                </a:lnTo>
                <a:close/>
              </a:path>
              <a:path w="291465" h="276860">
                <a:moveTo>
                  <a:pt x="228926" y="235702"/>
                </a:moveTo>
                <a:lnTo>
                  <a:pt x="263651" y="268605"/>
                </a:lnTo>
                <a:lnTo>
                  <a:pt x="269058" y="262890"/>
                </a:lnTo>
                <a:lnTo>
                  <a:pt x="260096" y="262890"/>
                </a:lnTo>
                <a:lnTo>
                  <a:pt x="253853" y="241557"/>
                </a:lnTo>
                <a:lnTo>
                  <a:pt x="228926" y="235702"/>
                </a:lnTo>
                <a:close/>
              </a:path>
              <a:path w="291465" h="276860">
                <a:moveTo>
                  <a:pt x="250571" y="158369"/>
                </a:moveTo>
                <a:lnTo>
                  <a:pt x="236727" y="162433"/>
                </a:lnTo>
                <a:lnTo>
                  <a:pt x="232791" y="169672"/>
                </a:lnTo>
                <a:lnTo>
                  <a:pt x="234823" y="176530"/>
                </a:lnTo>
                <a:lnTo>
                  <a:pt x="246613" y="216818"/>
                </a:lnTo>
                <a:lnTo>
                  <a:pt x="281431" y="249809"/>
                </a:lnTo>
                <a:lnTo>
                  <a:pt x="263651" y="268605"/>
                </a:lnTo>
                <a:lnTo>
                  <a:pt x="288796" y="268605"/>
                </a:lnTo>
                <a:lnTo>
                  <a:pt x="259715" y="169163"/>
                </a:lnTo>
                <a:lnTo>
                  <a:pt x="257682" y="162306"/>
                </a:lnTo>
                <a:lnTo>
                  <a:pt x="250571" y="158369"/>
                </a:lnTo>
                <a:close/>
              </a:path>
              <a:path w="291465" h="276860">
                <a:moveTo>
                  <a:pt x="253853" y="241557"/>
                </a:moveTo>
                <a:lnTo>
                  <a:pt x="260096" y="262890"/>
                </a:lnTo>
                <a:lnTo>
                  <a:pt x="275462" y="246634"/>
                </a:lnTo>
                <a:lnTo>
                  <a:pt x="253853" y="241557"/>
                </a:lnTo>
                <a:close/>
              </a:path>
              <a:path w="291465" h="276860">
                <a:moveTo>
                  <a:pt x="246613" y="216818"/>
                </a:moveTo>
                <a:lnTo>
                  <a:pt x="253853" y="241557"/>
                </a:lnTo>
                <a:lnTo>
                  <a:pt x="275462" y="246634"/>
                </a:lnTo>
                <a:lnTo>
                  <a:pt x="260096" y="262890"/>
                </a:lnTo>
                <a:lnTo>
                  <a:pt x="269058" y="262890"/>
                </a:lnTo>
                <a:lnTo>
                  <a:pt x="281431" y="249809"/>
                </a:lnTo>
                <a:lnTo>
                  <a:pt x="246613" y="216818"/>
                </a:lnTo>
                <a:close/>
              </a:path>
              <a:path w="291465" h="276860">
                <a:moveTo>
                  <a:pt x="17779" y="0"/>
                </a:moveTo>
                <a:lnTo>
                  <a:pt x="0" y="18796"/>
                </a:lnTo>
                <a:lnTo>
                  <a:pt x="228926" y="235702"/>
                </a:lnTo>
                <a:lnTo>
                  <a:pt x="253853" y="241557"/>
                </a:lnTo>
                <a:lnTo>
                  <a:pt x="246613" y="216818"/>
                </a:lnTo>
                <a:lnTo>
                  <a:pt x="1777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6714" y="5031485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6714" y="5031485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24471" y="3799332"/>
            <a:ext cx="618731" cy="1458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67779" y="3821938"/>
            <a:ext cx="447675" cy="1263015"/>
          </a:xfrm>
          <a:custGeom>
            <a:avLst/>
            <a:gdLst/>
            <a:ahLst/>
            <a:cxnLst/>
            <a:rect l="l" t="t" r="r" b="b"/>
            <a:pathLst>
              <a:path w="447675" h="1263014">
                <a:moveTo>
                  <a:pt x="350012" y="1164209"/>
                </a:moveTo>
                <a:lnTo>
                  <a:pt x="341884" y="1164717"/>
                </a:lnTo>
                <a:lnTo>
                  <a:pt x="337057" y="1170051"/>
                </a:lnTo>
                <a:lnTo>
                  <a:pt x="332359" y="1175385"/>
                </a:lnTo>
                <a:lnTo>
                  <a:pt x="332740" y="1183513"/>
                </a:lnTo>
                <a:lnTo>
                  <a:pt x="338074" y="1188339"/>
                </a:lnTo>
                <a:lnTo>
                  <a:pt x="421894" y="1263014"/>
                </a:lnTo>
                <a:lnTo>
                  <a:pt x="426319" y="1242568"/>
                </a:lnTo>
                <a:lnTo>
                  <a:pt x="401574" y="1242568"/>
                </a:lnTo>
                <a:lnTo>
                  <a:pt x="386748" y="1196994"/>
                </a:lnTo>
                <a:lnTo>
                  <a:pt x="355346" y="1169035"/>
                </a:lnTo>
                <a:lnTo>
                  <a:pt x="350012" y="1164209"/>
                </a:lnTo>
                <a:close/>
              </a:path>
              <a:path w="447675" h="1263014">
                <a:moveTo>
                  <a:pt x="386748" y="1196994"/>
                </a:moveTo>
                <a:lnTo>
                  <a:pt x="401574" y="1242568"/>
                </a:lnTo>
                <a:lnTo>
                  <a:pt x="422301" y="1235837"/>
                </a:lnTo>
                <a:lnTo>
                  <a:pt x="401193" y="1235837"/>
                </a:lnTo>
                <a:lnTo>
                  <a:pt x="405934" y="1214077"/>
                </a:lnTo>
                <a:lnTo>
                  <a:pt x="386748" y="1196994"/>
                </a:lnTo>
                <a:close/>
              </a:path>
              <a:path w="447675" h="1263014">
                <a:moveTo>
                  <a:pt x="428751" y="1136395"/>
                </a:moveTo>
                <a:lnTo>
                  <a:pt x="421894" y="1140841"/>
                </a:lnTo>
                <a:lnTo>
                  <a:pt x="411395" y="1189017"/>
                </a:lnTo>
                <a:lnTo>
                  <a:pt x="426212" y="1234567"/>
                </a:lnTo>
                <a:lnTo>
                  <a:pt x="401574" y="1242568"/>
                </a:lnTo>
                <a:lnTo>
                  <a:pt x="426319" y="1242568"/>
                </a:lnTo>
                <a:lnTo>
                  <a:pt x="447167" y="1146302"/>
                </a:lnTo>
                <a:lnTo>
                  <a:pt x="442722" y="1139444"/>
                </a:lnTo>
                <a:lnTo>
                  <a:pt x="428751" y="1136395"/>
                </a:lnTo>
                <a:close/>
              </a:path>
              <a:path w="447675" h="1263014">
                <a:moveTo>
                  <a:pt x="405934" y="1214077"/>
                </a:moveTo>
                <a:lnTo>
                  <a:pt x="401193" y="1235837"/>
                </a:lnTo>
                <a:lnTo>
                  <a:pt x="422528" y="1228852"/>
                </a:lnTo>
                <a:lnTo>
                  <a:pt x="405934" y="1214077"/>
                </a:lnTo>
                <a:close/>
              </a:path>
              <a:path w="447675" h="1263014">
                <a:moveTo>
                  <a:pt x="411395" y="1189017"/>
                </a:moveTo>
                <a:lnTo>
                  <a:pt x="405934" y="1214077"/>
                </a:lnTo>
                <a:lnTo>
                  <a:pt x="422528" y="1228852"/>
                </a:lnTo>
                <a:lnTo>
                  <a:pt x="401193" y="1235837"/>
                </a:lnTo>
                <a:lnTo>
                  <a:pt x="422301" y="1235837"/>
                </a:lnTo>
                <a:lnTo>
                  <a:pt x="426212" y="1234567"/>
                </a:lnTo>
                <a:lnTo>
                  <a:pt x="411395" y="1189017"/>
                </a:lnTo>
                <a:close/>
              </a:path>
              <a:path w="447675" h="1263014">
                <a:moveTo>
                  <a:pt x="24638" y="0"/>
                </a:moveTo>
                <a:lnTo>
                  <a:pt x="0" y="8128"/>
                </a:lnTo>
                <a:lnTo>
                  <a:pt x="386748" y="1196994"/>
                </a:lnTo>
                <a:lnTo>
                  <a:pt x="405934" y="1214077"/>
                </a:lnTo>
                <a:lnTo>
                  <a:pt x="411395" y="1189017"/>
                </a:lnTo>
                <a:lnTo>
                  <a:pt x="2463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24728" y="5076406"/>
            <a:ext cx="742200" cy="3124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8034" y="5154421"/>
            <a:ext cx="545465" cy="120650"/>
          </a:xfrm>
          <a:custGeom>
            <a:avLst/>
            <a:gdLst/>
            <a:ahLst/>
            <a:cxnLst/>
            <a:rect l="l" t="t" r="r" b="b"/>
            <a:pathLst>
              <a:path w="545464" h="120650">
                <a:moveTo>
                  <a:pt x="471245" y="73308"/>
                </a:moveTo>
                <a:lnTo>
                  <a:pt x="428625" y="97789"/>
                </a:lnTo>
                <a:lnTo>
                  <a:pt x="426465" y="105663"/>
                </a:lnTo>
                <a:lnTo>
                  <a:pt x="433577" y="118109"/>
                </a:lnTo>
                <a:lnTo>
                  <a:pt x="441451" y="120268"/>
                </a:lnTo>
                <a:lnTo>
                  <a:pt x="522626" y="73659"/>
                </a:lnTo>
                <a:lnTo>
                  <a:pt x="519175" y="73659"/>
                </a:lnTo>
                <a:lnTo>
                  <a:pt x="471245" y="73308"/>
                </a:lnTo>
                <a:close/>
              </a:path>
              <a:path w="545464" h="120650">
                <a:moveTo>
                  <a:pt x="493537" y="60492"/>
                </a:moveTo>
                <a:lnTo>
                  <a:pt x="471245" y="73308"/>
                </a:lnTo>
                <a:lnTo>
                  <a:pt x="519175" y="73659"/>
                </a:lnTo>
                <a:lnTo>
                  <a:pt x="519193" y="71881"/>
                </a:lnTo>
                <a:lnTo>
                  <a:pt x="512699" y="71881"/>
                </a:lnTo>
                <a:lnTo>
                  <a:pt x="493537" y="60492"/>
                </a:lnTo>
                <a:close/>
              </a:path>
              <a:path w="545464" h="120650">
                <a:moveTo>
                  <a:pt x="442340" y="0"/>
                </a:moveTo>
                <a:lnTo>
                  <a:pt x="434466" y="2031"/>
                </a:lnTo>
                <a:lnTo>
                  <a:pt x="430784" y="8127"/>
                </a:lnTo>
                <a:lnTo>
                  <a:pt x="427100" y="14350"/>
                </a:lnTo>
                <a:lnTo>
                  <a:pt x="429132" y="22225"/>
                </a:lnTo>
                <a:lnTo>
                  <a:pt x="471513" y="47400"/>
                </a:lnTo>
                <a:lnTo>
                  <a:pt x="519429" y="47751"/>
                </a:lnTo>
                <a:lnTo>
                  <a:pt x="519175" y="73659"/>
                </a:lnTo>
                <a:lnTo>
                  <a:pt x="522626" y="73659"/>
                </a:lnTo>
                <a:lnTo>
                  <a:pt x="544956" y="60832"/>
                </a:lnTo>
                <a:lnTo>
                  <a:pt x="442340" y="0"/>
                </a:lnTo>
                <a:close/>
              </a:path>
              <a:path w="545464" h="120650">
                <a:moveTo>
                  <a:pt x="253" y="43941"/>
                </a:moveTo>
                <a:lnTo>
                  <a:pt x="0" y="69850"/>
                </a:lnTo>
                <a:lnTo>
                  <a:pt x="471245" y="73308"/>
                </a:lnTo>
                <a:lnTo>
                  <a:pt x="493537" y="60492"/>
                </a:lnTo>
                <a:lnTo>
                  <a:pt x="471513" y="47400"/>
                </a:lnTo>
                <a:lnTo>
                  <a:pt x="253" y="43941"/>
                </a:lnTo>
                <a:close/>
              </a:path>
              <a:path w="545464" h="120650">
                <a:moveTo>
                  <a:pt x="512825" y="49402"/>
                </a:moveTo>
                <a:lnTo>
                  <a:pt x="493537" y="60492"/>
                </a:lnTo>
                <a:lnTo>
                  <a:pt x="512699" y="71881"/>
                </a:lnTo>
                <a:lnTo>
                  <a:pt x="512825" y="49402"/>
                </a:lnTo>
                <a:close/>
              </a:path>
              <a:path w="545464" h="120650">
                <a:moveTo>
                  <a:pt x="519413" y="49402"/>
                </a:moveTo>
                <a:lnTo>
                  <a:pt x="512825" y="49402"/>
                </a:lnTo>
                <a:lnTo>
                  <a:pt x="512699" y="71881"/>
                </a:lnTo>
                <a:lnTo>
                  <a:pt x="519193" y="71881"/>
                </a:lnTo>
                <a:lnTo>
                  <a:pt x="519413" y="49402"/>
                </a:lnTo>
                <a:close/>
              </a:path>
              <a:path w="545464" h="120650">
                <a:moveTo>
                  <a:pt x="471513" y="47400"/>
                </a:moveTo>
                <a:lnTo>
                  <a:pt x="493537" y="60492"/>
                </a:lnTo>
                <a:lnTo>
                  <a:pt x="512825" y="49402"/>
                </a:lnTo>
                <a:lnTo>
                  <a:pt x="519413" y="49402"/>
                </a:lnTo>
                <a:lnTo>
                  <a:pt x="519429" y="47751"/>
                </a:lnTo>
                <a:lnTo>
                  <a:pt x="471513" y="474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13753" y="50360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753" y="50360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9983" y="5073459"/>
            <a:ext cx="659917" cy="3109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73291" y="5152135"/>
            <a:ext cx="463550" cy="120650"/>
          </a:xfrm>
          <a:custGeom>
            <a:avLst/>
            <a:gdLst/>
            <a:ahLst/>
            <a:cxnLst/>
            <a:rect l="l" t="t" r="r" b="b"/>
            <a:pathLst>
              <a:path w="463550" h="120650">
                <a:moveTo>
                  <a:pt x="441234" y="46481"/>
                </a:moveTo>
                <a:lnTo>
                  <a:pt x="437641" y="46481"/>
                </a:lnTo>
                <a:lnTo>
                  <a:pt x="437895" y="72389"/>
                </a:lnTo>
                <a:lnTo>
                  <a:pt x="389890" y="72793"/>
                </a:lnTo>
                <a:lnTo>
                  <a:pt x="347599" y="97916"/>
                </a:lnTo>
                <a:lnTo>
                  <a:pt x="345693" y="105917"/>
                </a:lnTo>
                <a:lnTo>
                  <a:pt x="349250" y="112013"/>
                </a:lnTo>
                <a:lnTo>
                  <a:pt x="352932" y="118236"/>
                </a:lnTo>
                <a:lnTo>
                  <a:pt x="360933" y="120141"/>
                </a:lnTo>
                <a:lnTo>
                  <a:pt x="367029" y="116585"/>
                </a:lnTo>
                <a:lnTo>
                  <a:pt x="463423" y="59181"/>
                </a:lnTo>
                <a:lnTo>
                  <a:pt x="441234" y="46481"/>
                </a:lnTo>
                <a:close/>
              </a:path>
              <a:path w="463550" h="120650">
                <a:moveTo>
                  <a:pt x="389723" y="46885"/>
                </a:moveTo>
                <a:lnTo>
                  <a:pt x="0" y="50164"/>
                </a:lnTo>
                <a:lnTo>
                  <a:pt x="253" y="76072"/>
                </a:lnTo>
                <a:lnTo>
                  <a:pt x="389890" y="72793"/>
                </a:lnTo>
                <a:lnTo>
                  <a:pt x="412044" y="59625"/>
                </a:lnTo>
                <a:lnTo>
                  <a:pt x="389723" y="46885"/>
                </a:lnTo>
                <a:close/>
              </a:path>
              <a:path w="463550" h="120650">
                <a:moveTo>
                  <a:pt x="412044" y="59625"/>
                </a:moveTo>
                <a:lnTo>
                  <a:pt x="389890" y="72793"/>
                </a:lnTo>
                <a:lnTo>
                  <a:pt x="437895" y="72389"/>
                </a:lnTo>
                <a:lnTo>
                  <a:pt x="437878" y="70612"/>
                </a:lnTo>
                <a:lnTo>
                  <a:pt x="431291" y="70612"/>
                </a:lnTo>
                <a:lnTo>
                  <a:pt x="412044" y="59625"/>
                </a:lnTo>
                <a:close/>
              </a:path>
              <a:path w="463550" h="120650">
                <a:moveTo>
                  <a:pt x="431164" y="48259"/>
                </a:moveTo>
                <a:lnTo>
                  <a:pt x="412044" y="59625"/>
                </a:lnTo>
                <a:lnTo>
                  <a:pt x="431291" y="70612"/>
                </a:lnTo>
                <a:lnTo>
                  <a:pt x="431164" y="48259"/>
                </a:lnTo>
                <a:close/>
              </a:path>
              <a:path w="463550" h="120650">
                <a:moveTo>
                  <a:pt x="437659" y="48259"/>
                </a:moveTo>
                <a:lnTo>
                  <a:pt x="431164" y="48259"/>
                </a:lnTo>
                <a:lnTo>
                  <a:pt x="431291" y="70612"/>
                </a:lnTo>
                <a:lnTo>
                  <a:pt x="437878" y="70612"/>
                </a:lnTo>
                <a:lnTo>
                  <a:pt x="437659" y="48259"/>
                </a:lnTo>
                <a:close/>
              </a:path>
              <a:path w="463550" h="120650">
                <a:moveTo>
                  <a:pt x="437641" y="46481"/>
                </a:moveTo>
                <a:lnTo>
                  <a:pt x="389723" y="46885"/>
                </a:lnTo>
                <a:lnTo>
                  <a:pt x="412044" y="59625"/>
                </a:lnTo>
                <a:lnTo>
                  <a:pt x="431164" y="48259"/>
                </a:lnTo>
                <a:lnTo>
                  <a:pt x="437659" y="48259"/>
                </a:lnTo>
                <a:lnTo>
                  <a:pt x="437641" y="46481"/>
                </a:lnTo>
                <a:close/>
              </a:path>
              <a:path w="463550" h="120650">
                <a:moveTo>
                  <a:pt x="359917" y="0"/>
                </a:moveTo>
                <a:lnTo>
                  <a:pt x="351916" y="2031"/>
                </a:lnTo>
                <a:lnTo>
                  <a:pt x="344804" y="14477"/>
                </a:lnTo>
                <a:lnTo>
                  <a:pt x="346963" y="22478"/>
                </a:lnTo>
                <a:lnTo>
                  <a:pt x="389723" y="46885"/>
                </a:lnTo>
                <a:lnTo>
                  <a:pt x="441234" y="46481"/>
                </a:lnTo>
                <a:lnTo>
                  <a:pt x="3599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69023" y="5312664"/>
            <a:ext cx="417563" cy="4678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11568" y="5335778"/>
            <a:ext cx="222250" cy="271780"/>
          </a:xfrm>
          <a:custGeom>
            <a:avLst/>
            <a:gdLst/>
            <a:ahLst/>
            <a:cxnLst/>
            <a:rect l="l" t="t" r="r" b="b"/>
            <a:pathLst>
              <a:path w="222250" h="271779">
                <a:moveTo>
                  <a:pt x="119760" y="204851"/>
                </a:moveTo>
                <a:lnTo>
                  <a:pt x="112267" y="208153"/>
                </a:lnTo>
                <a:lnTo>
                  <a:pt x="109727" y="214884"/>
                </a:lnTo>
                <a:lnTo>
                  <a:pt x="107187" y="221488"/>
                </a:lnTo>
                <a:lnTo>
                  <a:pt x="110489" y="228981"/>
                </a:lnTo>
                <a:lnTo>
                  <a:pt x="117333" y="231564"/>
                </a:lnTo>
                <a:lnTo>
                  <a:pt x="221996" y="271665"/>
                </a:lnTo>
                <a:lnTo>
                  <a:pt x="220206" y="259740"/>
                </a:lnTo>
                <a:lnTo>
                  <a:pt x="195833" y="259740"/>
                </a:lnTo>
                <a:lnTo>
                  <a:pt x="165817" y="222420"/>
                </a:lnTo>
                <a:lnTo>
                  <a:pt x="119760" y="204851"/>
                </a:lnTo>
                <a:close/>
              </a:path>
              <a:path w="222250" h="271779">
                <a:moveTo>
                  <a:pt x="165817" y="222420"/>
                </a:moveTo>
                <a:lnTo>
                  <a:pt x="195833" y="259740"/>
                </a:lnTo>
                <a:lnTo>
                  <a:pt x="203504" y="253555"/>
                </a:lnTo>
                <a:lnTo>
                  <a:pt x="193039" y="253555"/>
                </a:lnTo>
                <a:lnTo>
                  <a:pt x="189743" y="231564"/>
                </a:lnTo>
                <a:lnTo>
                  <a:pt x="165817" y="222420"/>
                </a:lnTo>
                <a:close/>
              </a:path>
              <a:path w="222250" h="271779">
                <a:moveTo>
                  <a:pt x="197611" y="148717"/>
                </a:moveTo>
                <a:lnTo>
                  <a:pt x="190626" y="149860"/>
                </a:lnTo>
                <a:lnTo>
                  <a:pt x="183514" y="150876"/>
                </a:lnTo>
                <a:lnTo>
                  <a:pt x="178688" y="157480"/>
                </a:lnTo>
                <a:lnTo>
                  <a:pt x="179704" y="164592"/>
                </a:lnTo>
                <a:lnTo>
                  <a:pt x="185919" y="206054"/>
                </a:lnTo>
                <a:lnTo>
                  <a:pt x="216026" y="243459"/>
                </a:lnTo>
                <a:lnTo>
                  <a:pt x="195833" y="259740"/>
                </a:lnTo>
                <a:lnTo>
                  <a:pt x="220206" y="259740"/>
                </a:lnTo>
                <a:lnTo>
                  <a:pt x="205358" y="160782"/>
                </a:lnTo>
                <a:lnTo>
                  <a:pt x="204215" y="153670"/>
                </a:lnTo>
                <a:lnTo>
                  <a:pt x="197611" y="148717"/>
                </a:lnTo>
                <a:close/>
              </a:path>
              <a:path w="222250" h="271779">
                <a:moveTo>
                  <a:pt x="189743" y="231564"/>
                </a:moveTo>
                <a:lnTo>
                  <a:pt x="193039" y="253555"/>
                </a:lnTo>
                <a:lnTo>
                  <a:pt x="210565" y="239522"/>
                </a:lnTo>
                <a:lnTo>
                  <a:pt x="189743" y="231564"/>
                </a:lnTo>
                <a:close/>
              </a:path>
              <a:path w="222250" h="271779">
                <a:moveTo>
                  <a:pt x="185919" y="206054"/>
                </a:moveTo>
                <a:lnTo>
                  <a:pt x="189743" y="231564"/>
                </a:lnTo>
                <a:lnTo>
                  <a:pt x="210565" y="239522"/>
                </a:lnTo>
                <a:lnTo>
                  <a:pt x="193039" y="253555"/>
                </a:lnTo>
                <a:lnTo>
                  <a:pt x="203504" y="253555"/>
                </a:lnTo>
                <a:lnTo>
                  <a:pt x="216026" y="243459"/>
                </a:lnTo>
                <a:lnTo>
                  <a:pt x="185919" y="206054"/>
                </a:lnTo>
                <a:close/>
              </a:path>
              <a:path w="222250" h="271779">
                <a:moveTo>
                  <a:pt x="20065" y="0"/>
                </a:moveTo>
                <a:lnTo>
                  <a:pt x="0" y="16256"/>
                </a:lnTo>
                <a:lnTo>
                  <a:pt x="165817" y="222420"/>
                </a:lnTo>
                <a:lnTo>
                  <a:pt x="189743" y="231564"/>
                </a:lnTo>
                <a:lnTo>
                  <a:pt x="185919" y="206054"/>
                </a:lnTo>
                <a:lnTo>
                  <a:pt x="200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80097" y="555421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80097" y="555421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7088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083555" y="397535"/>
            <a:ext cx="3554095" cy="25165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450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master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&amp;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 sont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au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même</a:t>
            </a:r>
            <a:r>
              <a:rPr sz="1600" spc="5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niveau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Des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features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sont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créés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depuis</a:t>
            </a:r>
            <a:r>
              <a:rPr sz="1600" spc="9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Les développements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convergent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sur</a:t>
            </a:r>
            <a:r>
              <a:rPr sz="1600" spc="8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60"/>
              </a:spcBef>
              <a:buAutoNum type="arabicParenR"/>
              <a:tabLst>
                <a:tab pos="224790" algn="l"/>
              </a:tabLst>
            </a:pP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Une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version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est</a:t>
            </a:r>
            <a:r>
              <a:rPr sz="1600" spc="2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crée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765"/>
              </a:spcBef>
              <a:buAutoNum type="arabicParenR"/>
              <a:tabLst>
                <a:tab pos="224790" algn="l"/>
              </a:tabLst>
            </a:pP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version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est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publiée sur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 et</a:t>
            </a:r>
            <a:r>
              <a:rPr sz="1600" spc="7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master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Des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hotfix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sont réalisés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sur la</a:t>
            </a:r>
            <a:r>
              <a:rPr sz="1600" spc="45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prod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60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 continue</a:t>
            </a:r>
            <a:r>
              <a:rPr sz="1600" spc="1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457E"/>
                </a:solidFill>
                <a:latin typeface="Calibri"/>
                <a:cs typeface="Calibri"/>
              </a:rPr>
              <a:t>d’évoluer</a:t>
            </a:r>
            <a:endParaRPr sz="160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55"/>
              </a:spcBef>
              <a:buAutoNum type="arabicParenR"/>
              <a:tabLst>
                <a:tab pos="224790" algn="l"/>
              </a:tabLst>
            </a:pP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Les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hotfix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sont </a:t>
            </a:r>
            <a:r>
              <a:rPr sz="1600" spc="-5" dirty="0">
                <a:solidFill>
                  <a:srgbClr val="00457E"/>
                </a:solidFill>
                <a:latin typeface="Calibri"/>
                <a:cs typeface="Calibri"/>
              </a:rPr>
              <a:t>publiés sur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master </a:t>
            </a:r>
            <a:r>
              <a:rPr sz="1600" spc="-15" dirty="0">
                <a:solidFill>
                  <a:srgbClr val="00457E"/>
                </a:solidFill>
                <a:latin typeface="Calibri"/>
                <a:cs typeface="Calibri"/>
              </a:rPr>
              <a:t>et</a:t>
            </a:r>
            <a:r>
              <a:rPr sz="1600" spc="30" dirty="0">
                <a:solidFill>
                  <a:srgbClr val="00457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457E"/>
                </a:solidFill>
                <a:latin typeface="Calibri"/>
                <a:cs typeface="Calibri"/>
              </a:rPr>
              <a:t>dev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95400" y="4029519"/>
            <a:ext cx="4366260" cy="3109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38833" y="4107307"/>
            <a:ext cx="4169410" cy="120650"/>
          </a:xfrm>
          <a:custGeom>
            <a:avLst/>
            <a:gdLst/>
            <a:ahLst/>
            <a:cxnLst/>
            <a:rect l="l" t="t" r="r" b="b"/>
            <a:pathLst>
              <a:path w="4169410" h="120650">
                <a:moveTo>
                  <a:pt x="4147198" y="47117"/>
                </a:moveTo>
                <a:lnTo>
                  <a:pt x="4143755" y="47117"/>
                </a:lnTo>
                <a:lnTo>
                  <a:pt x="4143755" y="73025"/>
                </a:lnTo>
                <a:lnTo>
                  <a:pt x="4095758" y="73041"/>
                </a:lnTo>
                <a:lnTo>
                  <a:pt x="4053204" y="97917"/>
                </a:lnTo>
                <a:lnTo>
                  <a:pt x="4051173" y="105791"/>
                </a:lnTo>
                <a:lnTo>
                  <a:pt x="4054729" y="112014"/>
                </a:lnTo>
                <a:lnTo>
                  <a:pt x="4058412" y="118110"/>
                </a:lnTo>
                <a:lnTo>
                  <a:pt x="4066286" y="120269"/>
                </a:lnTo>
                <a:lnTo>
                  <a:pt x="4169409" y="60071"/>
                </a:lnTo>
                <a:lnTo>
                  <a:pt x="4147198" y="47117"/>
                </a:lnTo>
                <a:close/>
              </a:path>
              <a:path w="4169410" h="120650">
                <a:moveTo>
                  <a:pt x="4095813" y="47133"/>
                </a:moveTo>
                <a:lnTo>
                  <a:pt x="0" y="48514"/>
                </a:lnTo>
                <a:lnTo>
                  <a:pt x="0" y="74422"/>
                </a:lnTo>
                <a:lnTo>
                  <a:pt x="4095758" y="73041"/>
                </a:lnTo>
                <a:lnTo>
                  <a:pt x="4117993" y="60071"/>
                </a:lnTo>
                <a:lnTo>
                  <a:pt x="4095813" y="47133"/>
                </a:lnTo>
                <a:close/>
              </a:path>
              <a:path w="4169410" h="120650">
                <a:moveTo>
                  <a:pt x="4117993" y="60071"/>
                </a:moveTo>
                <a:lnTo>
                  <a:pt x="4095758" y="73041"/>
                </a:lnTo>
                <a:lnTo>
                  <a:pt x="4143755" y="73025"/>
                </a:lnTo>
                <a:lnTo>
                  <a:pt x="4143755" y="71247"/>
                </a:lnTo>
                <a:lnTo>
                  <a:pt x="4137152" y="71247"/>
                </a:lnTo>
                <a:lnTo>
                  <a:pt x="4117993" y="60071"/>
                </a:lnTo>
                <a:close/>
              </a:path>
              <a:path w="4169410" h="120650">
                <a:moveTo>
                  <a:pt x="4137152" y="48895"/>
                </a:moveTo>
                <a:lnTo>
                  <a:pt x="4117993" y="60071"/>
                </a:lnTo>
                <a:lnTo>
                  <a:pt x="4137152" y="71247"/>
                </a:lnTo>
                <a:lnTo>
                  <a:pt x="4137152" y="48895"/>
                </a:lnTo>
                <a:close/>
              </a:path>
              <a:path w="4169410" h="120650">
                <a:moveTo>
                  <a:pt x="4143755" y="48895"/>
                </a:moveTo>
                <a:lnTo>
                  <a:pt x="4137152" y="48895"/>
                </a:lnTo>
                <a:lnTo>
                  <a:pt x="4137152" y="71247"/>
                </a:lnTo>
                <a:lnTo>
                  <a:pt x="4143755" y="71247"/>
                </a:lnTo>
                <a:lnTo>
                  <a:pt x="4143755" y="48895"/>
                </a:lnTo>
                <a:close/>
              </a:path>
              <a:path w="4169410" h="120650">
                <a:moveTo>
                  <a:pt x="4143755" y="47117"/>
                </a:moveTo>
                <a:lnTo>
                  <a:pt x="4095813" y="47133"/>
                </a:lnTo>
                <a:lnTo>
                  <a:pt x="4117993" y="60071"/>
                </a:lnTo>
                <a:lnTo>
                  <a:pt x="4137152" y="48895"/>
                </a:lnTo>
                <a:lnTo>
                  <a:pt x="4143755" y="48895"/>
                </a:lnTo>
                <a:lnTo>
                  <a:pt x="4143755" y="47117"/>
                </a:lnTo>
                <a:close/>
              </a:path>
              <a:path w="4169410" h="120650">
                <a:moveTo>
                  <a:pt x="4066286" y="0"/>
                </a:moveTo>
                <a:lnTo>
                  <a:pt x="4058412" y="2032"/>
                </a:lnTo>
                <a:lnTo>
                  <a:pt x="4054729" y="8255"/>
                </a:lnTo>
                <a:lnTo>
                  <a:pt x="4051173" y="14478"/>
                </a:lnTo>
                <a:lnTo>
                  <a:pt x="4053204" y="22352"/>
                </a:lnTo>
                <a:lnTo>
                  <a:pt x="4059428" y="25908"/>
                </a:lnTo>
                <a:lnTo>
                  <a:pt x="4095813" y="47133"/>
                </a:lnTo>
                <a:lnTo>
                  <a:pt x="4147198" y="47117"/>
                </a:lnTo>
                <a:lnTo>
                  <a:pt x="4072508" y="3556"/>
                </a:lnTo>
                <a:lnTo>
                  <a:pt x="4066286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24728" y="4029519"/>
            <a:ext cx="1565148" cy="3109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68161" y="4107307"/>
            <a:ext cx="1368425" cy="120650"/>
          </a:xfrm>
          <a:custGeom>
            <a:avLst/>
            <a:gdLst/>
            <a:ahLst/>
            <a:cxnLst/>
            <a:rect l="l" t="t" r="r" b="b"/>
            <a:pathLst>
              <a:path w="1368425" h="120650">
                <a:moveTo>
                  <a:pt x="1316754" y="60071"/>
                </a:moveTo>
                <a:lnTo>
                  <a:pt x="1252092" y="97790"/>
                </a:lnTo>
                <a:lnTo>
                  <a:pt x="1249934" y="105791"/>
                </a:lnTo>
                <a:lnTo>
                  <a:pt x="1253616" y="111887"/>
                </a:lnTo>
                <a:lnTo>
                  <a:pt x="1257172" y="118110"/>
                </a:lnTo>
                <a:lnTo>
                  <a:pt x="1265173" y="120142"/>
                </a:lnTo>
                <a:lnTo>
                  <a:pt x="1345960" y="73025"/>
                </a:lnTo>
                <a:lnTo>
                  <a:pt x="1342516" y="73025"/>
                </a:lnTo>
                <a:lnTo>
                  <a:pt x="1342516" y="71247"/>
                </a:lnTo>
                <a:lnTo>
                  <a:pt x="1335913" y="71247"/>
                </a:lnTo>
                <a:lnTo>
                  <a:pt x="1316754" y="60071"/>
                </a:lnTo>
                <a:close/>
              </a:path>
              <a:path w="1368425" h="120650">
                <a:moveTo>
                  <a:pt x="1294547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1294547" y="73025"/>
                </a:lnTo>
                <a:lnTo>
                  <a:pt x="1316754" y="60071"/>
                </a:lnTo>
                <a:lnTo>
                  <a:pt x="1294547" y="47117"/>
                </a:lnTo>
                <a:close/>
              </a:path>
              <a:path w="1368425" h="120650">
                <a:moveTo>
                  <a:pt x="1345959" y="47117"/>
                </a:moveTo>
                <a:lnTo>
                  <a:pt x="1342516" y="47117"/>
                </a:lnTo>
                <a:lnTo>
                  <a:pt x="1342516" y="73025"/>
                </a:lnTo>
                <a:lnTo>
                  <a:pt x="1345960" y="73025"/>
                </a:lnTo>
                <a:lnTo>
                  <a:pt x="1368170" y="60071"/>
                </a:lnTo>
                <a:lnTo>
                  <a:pt x="1345959" y="47117"/>
                </a:lnTo>
                <a:close/>
              </a:path>
              <a:path w="1368425" h="120650">
                <a:moveTo>
                  <a:pt x="1335913" y="48895"/>
                </a:moveTo>
                <a:lnTo>
                  <a:pt x="1316754" y="60071"/>
                </a:lnTo>
                <a:lnTo>
                  <a:pt x="1335913" y="71247"/>
                </a:lnTo>
                <a:lnTo>
                  <a:pt x="1335913" y="48895"/>
                </a:lnTo>
                <a:close/>
              </a:path>
              <a:path w="1368425" h="120650">
                <a:moveTo>
                  <a:pt x="1342516" y="48895"/>
                </a:moveTo>
                <a:lnTo>
                  <a:pt x="1335913" y="48895"/>
                </a:lnTo>
                <a:lnTo>
                  <a:pt x="1335913" y="71247"/>
                </a:lnTo>
                <a:lnTo>
                  <a:pt x="1342516" y="71247"/>
                </a:lnTo>
                <a:lnTo>
                  <a:pt x="1342516" y="48895"/>
                </a:lnTo>
                <a:close/>
              </a:path>
              <a:path w="1368425" h="120650">
                <a:moveTo>
                  <a:pt x="1265173" y="0"/>
                </a:moveTo>
                <a:lnTo>
                  <a:pt x="1257172" y="2032"/>
                </a:lnTo>
                <a:lnTo>
                  <a:pt x="1253616" y="8255"/>
                </a:lnTo>
                <a:lnTo>
                  <a:pt x="1249934" y="14351"/>
                </a:lnTo>
                <a:lnTo>
                  <a:pt x="1252092" y="22352"/>
                </a:lnTo>
                <a:lnTo>
                  <a:pt x="1316754" y="60071"/>
                </a:lnTo>
                <a:lnTo>
                  <a:pt x="1335913" y="48895"/>
                </a:lnTo>
                <a:lnTo>
                  <a:pt x="1342516" y="48895"/>
                </a:lnTo>
                <a:lnTo>
                  <a:pt x="1342516" y="47117"/>
                </a:lnTo>
                <a:lnTo>
                  <a:pt x="1345959" y="47117"/>
                </a:lnTo>
                <a:lnTo>
                  <a:pt x="1265173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29311" y="3482466"/>
            <a:ext cx="618490" cy="2359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hotfix</a:t>
            </a:r>
            <a:endParaRPr sz="1400">
              <a:latin typeface="Calibri"/>
              <a:cs typeface="Calibri"/>
            </a:endParaRPr>
          </a:p>
          <a:p>
            <a:pPr marL="12700" marR="5080" indent="7620">
              <a:lnSpc>
                <a:spcPct val="244499"/>
              </a:lnSpc>
              <a:spcBef>
                <a:spcPts val="254"/>
              </a:spcBef>
            </a:pPr>
            <a:r>
              <a:rPr sz="1400" b="1" spc="-5" dirty="0">
                <a:solidFill>
                  <a:srgbClr val="8063A1"/>
                </a:solidFill>
                <a:latin typeface="Calibri"/>
                <a:cs typeface="Calibri"/>
              </a:rPr>
              <a:t>master  </a:t>
            </a:r>
            <a:r>
              <a:rPr sz="1400" b="1" spc="-5" dirty="0">
                <a:solidFill>
                  <a:srgbClr val="F79546"/>
                </a:solidFill>
                <a:latin typeface="Calibri"/>
                <a:cs typeface="Calibri"/>
              </a:rPr>
              <a:t>release  </a:t>
            </a:r>
            <a:r>
              <a:rPr sz="14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b="1" spc="-2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4F81BC"/>
                </a:solidFill>
                <a:latin typeface="Calibri"/>
                <a:cs typeface="Calibri"/>
              </a:rPr>
              <a:t>lop  </a:t>
            </a:r>
            <a:r>
              <a:rPr sz="1400" b="1" spc="-10" dirty="0">
                <a:solidFill>
                  <a:srgbClr val="92D050"/>
                </a:solidFill>
                <a:latin typeface="Calibri"/>
                <a:cs typeface="Calibri"/>
              </a:rPr>
              <a:t>feature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429505" y="50360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29505" y="503605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45735" y="5073459"/>
            <a:ext cx="917460" cy="3109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89042" y="5151754"/>
            <a:ext cx="720725" cy="120650"/>
          </a:xfrm>
          <a:custGeom>
            <a:avLst/>
            <a:gdLst/>
            <a:ahLst/>
            <a:cxnLst/>
            <a:rect l="l" t="t" r="r" b="b"/>
            <a:pathLst>
              <a:path w="720725" h="120650">
                <a:moveTo>
                  <a:pt x="697966" y="46736"/>
                </a:moveTo>
                <a:lnTo>
                  <a:pt x="694436" y="46736"/>
                </a:lnTo>
                <a:lnTo>
                  <a:pt x="694690" y="72644"/>
                </a:lnTo>
                <a:lnTo>
                  <a:pt x="646740" y="72907"/>
                </a:lnTo>
                <a:lnTo>
                  <a:pt x="604393" y="97917"/>
                </a:lnTo>
                <a:lnTo>
                  <a:pt x="602234" y="105918"/>
                </a:lnTo>
                <a:lnTo>
                  <a:pt x="605917" y="112014"/>
                </a:lnTo>
                <a:lnTo>
                  <a:pt x="609600" y="118237"/>
                </a:lnTo>
                <a:lnTo>
                  <a:pt x="617474" y="120269"/>
                </a:lnTo>
                <a:lnTo>
                  <a:pt x="720217" y="59563"/>
                </a:lnTo>
                <a:lnTo>
                  <a:pt x="697966" y="46736"/>
                </a:lnTo>
                <a:close/>
              </a:path>
              <a:path w="720725" h="120650">
                <a:moveTo>
                  <a:pt x="646469" y="46999"/>
                </a:moveTo>
                <a:lnTo>
                  <a:pt x="0" y="50546"/>
                </a:lnTo>
                <a:lnTo>
                  <a:pt x="254" y="76454"/>
                </a:lnTo>
                <a:lnTo>
                  <a:pt x="646740" y="72907"/>
                </a:lnTo>
                <a:lnTo>
                  <a:pt x="668781" y="59863"/>
                </a:lnTo>
                <a:lnTo>
                  <a:pt x="646469" y="46999"/>
                </a:lnTo>
                <a:close/>
              </a:path>
              <a:path w="720725" h="120650">
                <a:moveTo>
                  <a:pt x="668781" y="59863"/>
                </a:moveTo>
                <a:lnTo>
                  <a:pt x="646740" y="72907"/>
                </a:lnTo>
                <a:lnTo>
                  <a:pt x="694690" y="72644"/>
                </a:lnTo>
                <a:lnTo>
                  <a:pt x="694673" y="70993"/>
                </a:lnTo>
                <a:lnTo>
                  <a:pt x="688086" y="70993"/>
                </a:lnTo>
                <a:lnTo>
                  <a:pt x="668781" y="59863"/>
                </a:lnTo>
                <a:close/>
              </a:path>
              <a:path w="720725" h="120650">
                <a:moveTo>
                  <a:pt x="687959" y="48514"/>
                </a:moveTo>
                <a:lnTo>
                  <a:pt x="668781" y="59863"/>
                </a:lnTo>
                <a:lnTo>
                  <a:pt x="688086" y="70993"/>
                </a:lnTo>
                <a:lnTo>
                  <a:pt x="687959" y="48514"/>
                </a:lnTo>
                <a:close/>
              </a:path>
              <a:path w="720725" h="120650">
                <a:moveTo>
                  <a:pt x="694453" y="48514"/>
                </a:moveTo>
                <a:lnTo>
                  <a:pt x="687959" y="48514"/>
                </a:lnTo>
                <a:lnTo>
                  <a:pt x="688086" y="70993"/>
                </a:lnTo>
                <a:lnTo>
                  <a:pt x="694673" y="70993"/>
                </a:lnTo>
                <a:lnTo>
                  <a:pt x="694453" y="48514"/>
                </a:lnTo>
                <a:close/>
              </a:path>
              <a:path w="720725" h="120650">
                <a:moveTo>
                  <a:pt x="694436" y="46736"/>
                </a:moveTo>
                <a:lnTo>
                  <a:pt x="646469" y="46999"/>
                </a:lnTo>
                <a:lnTo>
                  <a:pt x="668781" y="59863"/>
                </a:lnTo>
                <a:lnTo>
                  <a:pt x="687959" y="48514"/>
                </a:lnTo>
                <a:lnTo>
                  <a:pt x="694453" y="48514"/>
                </a:lnTo>
                <a:lnTo>
                  <a:pt x="694436" y="46736"/>
                </a:lnTo>
                <a:close/>
              </a:path>
              <a:path w="720725" h="120650">
                <a:moveTo>
                  <a:pt x="616839" y="0"/>
                </a:moveTo>
                <a:lnTo>
                  <a:pt x="608965" y="2159"/>
                </a:lnTo>
                <a:lnTo>
                  <a:pt x="605409" y="8382"/>
                </a:lnTo>
                <a:lnTo>
                  <a:pt x="601726" y="14478"/>
                </a:lnTo>
                <a:lnTo>
                  <a:pt x="603885" y="22479"/>
                </a:lnTo>
                <a:lnTo>
                  <a:pt x="646469" y="46999"/>
                </a:lnTo>
                <a:lnTo>
                  <a:pt x="697966" y="46736"/>
                </a:lnTo>
                <a:lnTo>
                  <a:pt x="6168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48967" y="5364479"/>
            <a:ext cx="484670" cy="9402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90877" y="5386578"/>
            <a:ext cx="309245" cy="744220"/>
          </a:xfrm>
          <a:custGeom>
            <a:avLst/>
            <a:gdLst/>
            <a:ahLst/>
            <a:cxnLst/>
            <a:rect l="l" t="t" r="r" b="b"/>
            <a:pathLst>
              <a:path w="309244" h="744220">
                <a:moveTo>
                  <a:pt x="212852" y="648627"/>
                </a:moveTo>
                <a:lnTo>
                  <a:pt x="204724" y="649452"/>
                </a:lnTo>
                <a:lnTo>
                  <a:pt x="200152" y="654989"/>
                </a:lnTo>
                <a:lnTo>
                  <a:pt x="195707" y="660527"/>
                </a:lnTo>
                <a:lnTo>
                  <a:pt x="196469" y="668693"/>
                </a:lnTo>
                <a:lnTo>
                  <a:pt x="288925" y="744169"/>
                </a:lnTo>
                <a:lnTo>
                  <a:pt x="292292" y="724623"/>
                </a:lnTo>
                <a:lnTo>
                  <a:pt x="267843" y="724623"/>
                </a:lnTo>
                <a:lnTo>
                  <a:pt x="251049" y="679764"/>
                </a:lnTo>
                <a:lnTo>
                  <a:pt x="212852" y="648627"/>
                </a:lnTo>
                <a:close/>
              </a:path>
              <a:path w="309244" h="744220">
                <a:moveTo>
                  <a:pt x="251049" y="679764"/>
                </a:moveTo>
                <a:lnTo>
                  <a:pt x="267843" y="724623"/>
                </a:lnTo>
                <a:lnTo>
                  <a:pt x="285823" y="717892"/>
                </a:lnTo>
                <a:lnTo>
                  <a:pt x="267208" y="717892"/>
                </a:lnTo>
                <a:lnTo>
                  <a:pt x="270966" y="696021"/>
                </a:lnTo>
                <a:lnTo>
                  <a:pt x="251049" y="679764"/>
                </a:lnTo>
                <a:close/>
              </a:path>
              <a:path w="309244" h="744220">
                <a:moveTo>
                  <a:pt x="290322" y="617423"/>
                </a:moveTo>
                <a:lnTo>
                  <a:pt x="283591" y="622160"/>
                </a:lnTo>
                <a:lnTo>
                  <a:pt x="282448" y="629208"/>
                </a:lnTo>
                <a:lnTo>
                  <a:pt x="275319" y="670692"/>
                </a:lnTo>
                <a:lnTo>
                  <a:pt x="292100" y="715543"/>
                </a:lnTo>
                <a:lnTo>
                  <a:pt x="267843" y="724623"/>
                </a:lnTo>
                <a:lnTo>
                  <a:pt x="292292" y="724623"/>
                </a:lnTo>
                <a:lnTo>
                  <a:pt x="307975" y="633590"/>
                </a:lnTo>
                <a:lnTo>
                  <a:pt x="309118" y="626541"/>
                </a:lnTo>
                <a:lnTo>
                  <a:pt x="304419" y="619848"/>
                </a:lnTo>
                <a:lnTo>
                  <a:pt x="290322" y="617423"/>
                </a:lnTo>
                <a:close/>
              </a:path>
              <a:path w="309244" h="744220">
                <a:moveTo>
                  <a:pt x="270966" y="696021"/>
                </a:moveTo>
                <a:lnTo>
                  <a:pt x="267208" y="717892"/>
                </a:lnTo>
                <a:lnTo>
                  <a:pt x="288163" y="710057"/>
                </a:lnTo>
                <a:lnTo>
                  <a:pt x="270966" y="696021"/>
                </a:lnTo>
                <a:close/>
              </a:path>
              <a:path w="309244" h="744220">
                <a:moveTo>
                  <a:pt x="275319" y="670692"/>
                </a:moveTo>
                <a:lnTo>
                  <a:pt x="270966" y="696021"/>
                </a:lnTo>
                <a:lnTo>
                  <a:pt x="288163" y="710057"/>
                </a:lnTo>
                <a:lnTo>
                  <a:pt x="267208" y="717892"/>
                </a:lnTo>
                <a:lnTo>
                  <a:pt x="285823" y="717892"/>
                </a:lnTo>
                <a:lnTo>
                  <a:pt x="292100" y="715543"/>
                </a:lnTo>
                <a:lnTo>
                  <a:pt x="275319" y="670692"/>
                </a:lnTo>
                <a:close/>
              </a:path>
              <a:path w="309244" h="744220">
                <a:moveTo>
                  <a:pt x="24384" y="0"/>
                </a:moveTo>
                <a:lnTo>
                  <a:pt x="0" y="9144"/>
                </a:lnTo>
                <a:lnTo>
                  <a:pt x="251049" y="679764"/>
                </a:lnTo>
                <a:lnTo>
                  <a:pt x="270966" y="696021"/>
                </a:lnTo>
                <a:lnTo>
                  <a:pt x="275319" y="670692"/>
                </a:lnTo>
                <a:lnTo>
                  <a:pt x="243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567" y="304546"/>
            <a:ext cx="2103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Liens</a:t>
            </a:r>
            <a:r>
              <a:rPr spc="-150" dirty="0"/>
              <a:t> </a:t>
            </a:r>
            <a:r>
              <a:rPr spc="-5" dirty="0"/>
              <a:t>utiles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377" y="1327871"/>
            <a:ext cx="8317230" cy="5013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50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cheatsheet</a:t>
            </a:r>
            <a:endParaRPr sz="2400" dirty="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http://ndpsoftware.com/git-cheatsheet.html</a:t>
            </a:r>
            <a:endParaRPr sz="24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4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documentation</a:t>
            </a: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https://www.kernel.org/pub/software/scm/git/docs/</a:t>
            </a:r>
            <a:endParaRPr sz="24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68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 livre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</a:t>
            </a:r>
          </a:p>
          <a:p>
            <a:pPr marL="425450">
              <a:lnSpc>
                <a:spcPct val="100000"/>
              </a:lnSpc>
              <a:spcBef>
                <a:spcPts val="409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http://git-scm.com/book/</a:t>
            </a:r>
            <a:endParaRPr sz="24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95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 </a:t>
            </a:r>
            <a:r>
              <a:rPr sz="2400" dirty="0">
                <a:latin typeface="Arial"/>
                <a:cs typeface="Arial"/>
              </a:rPr>
              <a:t>site Git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Magic</a:t>
            </a:r>
            <a:endParaRPr sz="2400" dirty="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95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http://www-cs-students.stanford.edu/~blynn/gitmagic/intl/fr/</a:t>
            </a:r>
            <a:endParaRPr sz="24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6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spc="-5" dirty="0">
                <a:latin typeface="Arial"/>
                <a:cs typeface="Arial"/>
              </a:rPr>
              <a:t>Les </a:t>
            </a:r>
            <a:r>
              <a:rPr sz="2400" dirty="0">
                <a:latin typeface="Arial"/>
                <a:cs typeface="Arial"/>
              </a:rPr>
              <a:t>tutoriels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Atlassian</a:t>
            </a:r>
            <a:endParaRPr sz="2400" dirty="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https://www.atlassian.com/fr/git/tutorial/</a:t>
            </a:r>
            <a:endParaRPr sz="24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30"/>
              </a:spcBef>
              <a:buChar char="●"/>
              <a:tabLst>
                <a:tab pos="425450" algn="l"/>
                <a:tab pos="426084" algn="l"/>
              </a:tabLst>
            </a:pPr>
            <a:r>
              <a:rPr sz="2400" dirty="0">
                <a:latin typeface="Arial"/>
                <a:cs typeface="Arial"/>
              </a:rPr>
              <a:t>Les articles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GitHub</a:t>
            </a:r>
          </a:p>
          <a:p>
            <a:pPr marL="425450">
              <a:lnSpc>
                <a:spcPct val="100000"/>
              </a:lnSpc>
              <a:spcBef>
                <a:spcPts val="434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https://help.github.com/articles/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" y="2113026"/>
            <a:ext cx="4667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"/>
                <a:cs typeface="Arial"/>
              </a:rPr>
              <a:t>Head pointe sur le </a:t>
            </a:r>
            <a:r>
              <a:rPr sz="2400" b="0" dirty="0">
                <a:latin typeface="Arial"/>
                <a:cs typeface="Arial"/>
              </a:rPr>
              <a:t>commit </a:t>
            </a:r>
            <a:r>
              <a:rPr sz="2400" b="0" spc="-5" dirty="0">
                <a:latin typeface="Arial"/>
                <a:cs typeface="Arial"/>
              </a:rPr>
              <a:t>courant  Checkout deplace le</a:t>
            </a:r>
            <a:r>
              <a:rPr sz="2400" b="0" spc="50" dirty="0">
                <a:latin typeface="Arial"/>
                <a:cs typeface="Arial"/>
              </a:rPr>
              <a:t> </a:t>
            </a:r>
            <a:r>
              <a:rPr sz="2400" b="0" spc="-10" dirty="0"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3901</Words>
  <Application>Microsoft Office PowerPoint</Application>
  <PresentationFormat>On-screen Show (4:3)</PresentationFormat>
  <Paragraphs>703</Paragraphs>
  <Slides>98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Office Theme</vt:lpstr>
      <vt:lpstr>Formation Git</vt:lpstr>
      <vt:lpstr>TP 1 :  commits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Checkout</vt:lpstr>
      <vt:lpstr>Checkout</vt:lpstr>
      <vt:lpstr>Checkout</vt:lpstr>
      <vt:lpstr>Checkout</vt:lpstr>
      <vt:lpstr>Checkout</vt:lpstr>
      <vt:lpstr>Checkout</vt:lpstr>
      <vt:lpstr>Checkout</vt:lpstr>
      <vt:lpstr>Reset</vt:lpstr>
      <vt:lpstr>Reset</vt:lpstr>
      <vt:lpstr>Reset</vt:lpstr>
      <vt:lpstr>Reset</vt:lpstr>
      <vt:lpstr>Reset</vt:lpstr>
      <vt:lpstr>PowerPoint Presentation</vt:lpstr>
      <vt:lpstr>Tag</vt:lpstr>
      <vt:lpstr>TP Branches / Checkout / Reset /  Tags</vt:lpstr>
      <vt:lpstr>TP 2 Branches / Checkout / Reset /  Tags</vt:lpstr>
      <vt:lpstr>Reflog</vt:lpstr>
      <vt:lpstr>Reflog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Rebase</vt:lpstr>
      <vt:lpstr>Rebase</vt:lpstr>
      <vt:lpstr>Rebase</vt:lpstr>
      <vt:lpstr>Rebase</vt:lpstr>
      <vt:lpstr>Rebase</vt:lpstr>
      <vt:lpstr>Rebase</vt:lpstr>
      <vt:lpstr>Rebase</vt:lpstr>
      <vt:lpstr>Merge VS Rebase</vt:lpstr>
      <vt:lpstr>Merge VS Rebase</vt:lpstr>
      <vt:lpstr>Merge VS Rebase</vt:lpstr>
      <vt:lpstr>Merge VS Rebase</vt:lpstr>
      <vt:lpstr>Merge VS Rebase</vt:lpstr>
      <vt:lpstr>Merge VS Rebase</vt:lpstr>
      <vt:lpstr>Merge VS Rebase</vt:lpstr>
      <vt:lpstr>TP 3 Merge / Rebase</vt:lpstr>
      <vt:lpstr>TP 3 Merge / Rebase</vt:lpstr>
      <vt:lpstr>TP 3 Merge / Rebase</vt:lpstr>
      <vt:lpstr>Git avec un dépôt distant</vt:lpstr>
      <vt:lpstr>Repository</vt:lpstr>
      <vt:lpstr>Repository distant</vt:lpstr>
      <vt:lpstr>Repository distant</vt:lpstr>
      <vt:lpstr>Repository distant</vt:lpstr>
      <vt:lpstr>Repository distant</vt:lpstr>
      <vt:lpstr>Branches</vt:lpstr>
      <vt:lpstr>Branche distante</vt:lpstr>
      <vt:lpstr>Branche distante</vt:lpstr>
      <vt:lpstr>Branche distante</vt:lpstr>
      <vt:lpstr>Branche distante</vt:lpstr>
      <vt:lpstr>Branche distante</vt:lpstr>
      <vt:lpstr>PowerPoint Presentation</vt:lpstr>
      <vt:lpstr>Branche distante</vt:lpstr>
      <vt:lpstr>Branche distante</vt:lpstr>
      <vt:lpstr>Branche distante</vt:lpstr>
      <vt:lpstr>Branche distante</vt:lpstr>
      <vt:lpstr>Branche distante</vt:lpstr>
      <vt:lpstr>Branche distante</vt:lpstr>
      <vt:lpstr>Branche distante</vt:lpstr>
      <vt:lpstr>TP Git Distant</vt:lpstr>
      <vt:lpstr>TP Git Distant</vt:lpstr>
      <vt:lpstr>Commandes diverses</vt:lpstr>
      <vt:lpstr>Commandes</vt:lpstr>
      <vt:lpstr>Commandes diverses</vt:lpstr>
      <vt:lpstr>Commandes diverses</vt:lpstr>
      <vt:lpstr>Commandes diverses</vt:lpstr>
      <vt:lpstr>Commandes diverses</vt:lpstr>
      <vt:lpstr>Commandes diverses</vt:lpstr>
      <vt:lpstr>Commandes diverses</vt:lpstr>
      <vt:lpstr>Commandes diverses</vt:lpstr>
      <vt:lpstr>Commandes diverses</vt:lpstr>
      <vt:lpstr>Scénarios  classiques</vt:lpstr>
      <vt:lpstr>Scénario 1</vt:lpstr>
      <vt:lpstr>Scénario 2</vt:lpstr>
      <vt:lpstr>Scénario 3</vt:lpstr>
      <vt:lpstr>Scénario 4</vt:lpstr>
      <vt:lpstr>Scénario 5</vt:lpstr>
      <vt:lpstr>GIT FLOW</vt:lpstr>
      <vt:lpstr>GIT FLOW</vt:lpstr>
      <vt:lpstr>GIT FLOW</vt:lpstr>
      <vt:lpstr>GIT FLOW</vt:lpstr>
      <vt:lpstr>Liens utiles</vt:lpstr>
      <vt:lpstr>Head pointe sur le commit courant  Checkout deplace le 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Sultan</dc:creator>
  <cp:lastModifiedBy>acer</cp:lastModifiedBy>
  <cp:revision>2</cp:revision>
  <dcterms:created xsi:type="dcterms:W3CDTF">2020-01-28T16:19:46Z</dcterms:created>
  <dcterms:modified xsi:type="dcterms:W3CDTF">2020-01-28T17:01:35Z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2018-11-26T00:00:00Z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2020-01-28T00:00:00Z</vt:filetime>
  </property>
</Properties>
</file>