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68" r:id="rId13"/>
    <p:sldId id="272" r:id="rId14"/>
    <p:sldId id="269" r:id="rId15"/>
    <p:sldId id="270" r:id="rId16"/>
    <p:sldId id="273" r:id="rId17"/>
    <p:sldId id="271" r:id="rId18"/>
    <p:sldId id="274" r:id="rId19"/>
    <p:sldId id="276"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5AFC-024B-1441-7F24-EEE5C27A10D9}"/>
              </a:ext>
            </a:extLst>
          </p:cNvPr>
          <p:cNvSpPr>
            <a:spLocks noGrp="1"/>
          </p:cNvSpPr>
          <p:nvPr>
            <p:ph type="ctrTitle"/>
          </p:nvPr>
        </p:nvSpPr>
        <p:spPr>
          <a:xfrm>
            <a:off x="1352939" y="1385597"/>
            <a:ext cx="9088049" cy="2209797"/>
          </a:xfrm>
        </p:spPr>
        <p:txBody>
          <a:bodyPr/>
          <a:lstStyle/>
          <a:p>
            <a:r>
              <a:rPr lang="en-US" dirty="0"/>
              <a:t>NGO</a:t>
            </a:r>
            <a:br>
              <a:rPr lang="en-US" dirty="0"/>
            </a:br>
            <a:r>
              <a:rPr lang="en-US" dirty="0"/>
              <a:t> women and child welfare</a:t>
            </a:r>
            <a:endParaRPr lang="en-IN" dirty="0"/>
          </a:p>
        </p:txBody>
      </p:sp>
      <p:sp>
        <p:nvSpPr>
          <p:cNvPr id="3" name="Subtitle 2">
            <a:extLst>
              <a:ext uri="{FF2B5EF4-FFF2-40B4-BE49-F238E27FC236}">
                <a16:creationId xmlns:a16="http://schemas.microsoft.com/office/drawing/2014/main" id="{82F79CBE-EF33-AF94-3C25-D17B47D6E22D}"/>
              </a:ext>
            </a:extLst>
          </p:cNvPr>
          <p:cNvSpPr>
            <a:spLocks noGrp="1"/>
          </p:cNvSpPr>
          <p:nvPr>
            <p:ph type="subTitle" idx="1"/>
          </p:nvPr>
        </p:nvSpPr>
        <p:spPr>
          <a:xfrm>
            <a:off x="2547257" y="3744684"/>
            <a:ext cx="6568784" cy="1447801"/>
          </a:xfrm>
        </p:spPr>
        <p:txBody>
          <a:bodyPr/>
          <a:lstStyle/>
          <a:p>
            <a:r>
              <a:rPr lang="en-US" dirty="0">
                <a:solidFill>
                  <a:srgbClr val="00B0F0"/>
                </a:solidFill>
                <a:latin typeface="Times New Roman" panose="02020603050405020304" pitchFamily="18" charset="0"/>
                <a:cs typeface="Times New Roman" panose="02020603050405020304" pitchFamily="18" charset="0"/>
              </a:rPr>
              <a:t>Guide Name</a:t>
            </a:r>
            <a:endParaRPr lang="en-IN" dirty="0">
              <a:solidFill>
                <a:srgbClr val="00B0F0"/>
              </a:solidFill>
              <a:latin typeface="Times New Roman" panose="02020603050405020304" pitchFamily="18" charset="0"/>
              <a:cs typeface="Times New Roman" panose="02020603050405020304" pitchFamily="18" charset="0"/>
            </a:endParaRPr>
          </a:p>
          <a:p>
            <a:r>
              <a:rPr lang="en-IN" dirty="0">
                <a:solidFill>
                  <a:srgbClr val="00B0F0"/>
                </a:solidFill>
                <a:latin typeface="Times New Roman" panose="02020603050405020304" pitchFamily="18" charset="0"/>
                <a:cs typeface="Times New Roman" panose="02020603050405020304" pitchFamily="18" charset="0"/>
              </a:rPr>
              <a:t>Shweta sabnis</a:t>
            </a: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92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386C-A301-835B-8F84-AF4CD3B09275}"/>
              </a:ext>
            </a:extLst>
          </p:cNvPr>
          <p:cNvSpPr>
            <a:spLocks noGrp="1"/>
          </p:cNvSpPr>
          <p:nvPr>
            <p:ph type="title"/>
          </p:nvPr>
        </p:nvSpPr>
        <p:spPr>
          <a:xfrm>
            <a:off x="913775" y="618517"/>
            <a:ext cx="10364451" cy="1596177"/>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669DB5C6-E63C-234E-D560-5771C267D0A4}"/>
              </a:ext>
            </a:extLst>
          </p:cNvPr>
          <p:cNvSpPr>
            <a:spLocks noGrp="1"/>
          </p:cNvSpPr>
          <p:nvPr>
            <p:ph sz="quarter" idx="13"/>
          </p:nvPr>
        </p:nvSpPr>
        <p:spPr>
          <a:xfrm>
            <a:off x="1380304" y="2488390"/>
            <a:ext cx="10363826" cy="3424107"/>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rajshekar durgam(2020)  , "references", managing NGO's in rule development 19(2): 249-24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website reference model:</a:t>
            </a:r>
          </a:p>
          <a:p>
            <a:pPr marL="0" indent="0">
              <a:buNone/>
            </a:pPr>
            <a:r>
              <a:rPr lang="en-US" sz="1800" dirty="0">
                <a:latin typeface="Times New Roman" panose="02020603050405020304" pitchFamily="18" charset="0"/>
                <a:cs typeface="Times New Roman" panose="02020603050405020304" pitchFamily="18" charset="0"/>
              </a:rPr>
              <a:t>       https://morweb.org/post/ngo websites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6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D138-F78C-7A9A-2724-1C268EDEBCC8}"/>
              </a:ext>
            </a:extLst>
          </p:cNvPr>
          <p:cNvSpPr>
            <a:spLocks noGrp="1"/>
          </p:cNvSpPr>
          <p:nvPr>
            <p:ph type="title"/>
          </p:nvPr>
        </p:nvSpPr>
        <p:spPr/>
        <p:txBody>
          <a:bodyPr/>
          <a:lstStyle/>
          <a:p>
            <a:r>
              <a:rPr lang="en-US" dirty="0"/>
              <a:t>ER diagram</a:t>
            </a:r>
            <a:endParaRPr lang="en-IN" dirty="0"/>
          </a:p>
        </p:txBody>
      </p:sp>
      <p:sp>
        <p:nvSpPr>
          <p:cNvPr id="3" name="Content Placeholder 2">
            <a:extLst>
              <a:ext uri="{FF2B5EF4-FFF2-40B4-BE49-F238E27FC236}">
                <a16:creationId xmlns:a16="http://schemas.microsoft.com/office/drawing/2014/main" id="{08137D4F-1507-2F9A-369F-58D49D7695A3}"/>
              </a:ext>
            </a:extLst>
          </p:cNvPr>
          <p:cNvSpPr>
            <a:spLocks noGrp="1"/>
          </p:cNvSpPr>
          <p:nvPr>
            <p:ph sz="quarter" idx="13"/>
          </p:nvPr>
        </p:nvSpPr>
        <p:spPr>
          <a:xfrm>
            <a:off x="74762" y="1716946"/>
            <a:ext cx="10363826" cy="3424107"/>
          </a:xfrm>
        </p:spPr>
        <p:txBody>
          <a:bodyPr/>
          <a:lstStyle/>
          <a:p>
            <a:pPr marL="0" indent="0">
              <a:buNone/>
            </a:pPr>
            <a:r>
              <a:rPr lang="en-US" dirty="0"/>
              <a:t>D</a:t>
            </a:r>
            <a:r>
              <a:rPr lang="en-US" cap="none" dirty="0"/>
              <a:t>efinition</a:t>
            </a:r>
            <a:r>
              <a:rPr lang="en-US" dirty="0"/>
              <a:t>: An</a:t>
            </a:r>
            <a:r>
              <a:rPr lang="en-US" cap="none" dirty="0"/>
              <a:t> er diagram models the relationships between entities in a database. it</a:t>
            </a:r>
          </a:p>
          <a:p>
            <a:pPr marL="0" indent="0">
              <a:buNone/>
            </a:pPr>
            <a:r>
              <a:rPr lang="en-US" cap="none" dirty="0"/>
              <a:t>illustrates how different entities are related to each other and helps in designing a relational</a:t>
            </a:r>
          </a:p>
          <a:p>
            <a:pPr marL="0" indent="0">
              <a:buNone/>
            </a:pPr>
            <a:r>
              <a:rPr lang="en-US" cap="none" dirty="0"/>
              <a:t>database schema.</a:t>
            </a:r>
          </a:p>
          <a:p>
            <a:pPr marL="0" indent="0">
              <a:buNone/>
            </a:pPr>
            <a:r>
              <a:rPr lang="en-US" cap="none" dirty="0"/>
              <a:t>Symbols:</a:t>
            </a:r>
          </a:p>
          <a:p>
            <a:pPr marL="0" indent="0">
              <a:buNone/>
            </a:pPr>
            <a:r>
              <a:rPr lang="en-IN" cap="none" dirty="0"/>
              <a:t>                          </a:t>
            </a:r>
          </a:p>
        </p:txBody>
      </p:sp>
      <p:pic>
        <p:nvPicPr>
          <p:cNvPr id="6148" name="Picture 4" descr="Strong Entity Symbol">
            <a:extLst>
              <a:ext uri="{FF2B5EF4-FFF2-40B4-BE49-F238E27FC236}">
                <a16:creationId xmlns:a16="http://schemas.microsoft.com/office/drawing/2014/main" id="{9935E458-86AA-7110-C7AC-4FA3488EB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08" y="3909294"/>
            <a:ext cx="1242830" cy="73401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eak Entity Symbol">
            <a:extLst>
              <a:ext uri="{FF2B5EF4-FFF2-40B4-BE49-F238E27FC236}">
                <a16:creationId xmlns:a16="http://schemas.microsoft.com/office/drawing/2014/main" id="{1063A260-F63A-ED13-91B9-22274DD52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08" y="5207478"/>
            <a:ext cx="1242830" cy="846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5423FE-2870-321A-D242-296E3C083CE4}"/>
              </a:ext>
            </a:extLst>
          </p:cNvPr>
          <p:cNvSpPr txBox="1"/>
          <p:nvPr/>
        </p:nvSpPr>
        <p:spPr>
          <a:xfrm>
            <a:off x="3295291" y="4091634"/>
            <a:ext cx="1621766" cy="369332"/>
          </a:xfrm>
          <a:prstGeom prst="rect">
            <a:avLst/>
          </a:prstGeom>
          <a:noFill/>
        </p:spPr>
        <p:txBody>
          <a:bodyPr wrap="square" rtlCol="0">
            <a:spAutoFit/>
          </a:bodyPr>
          <a:lstStyle/>
          <a:p>
            <a:r>
              <a:rPr lang="en-US" dirty="0"/>
              <a:t>ENTITY</a:t>
            </a:r>
            <a:endParaRPr lang="en-IN" dirty="0"/>
          </a:p>
        </p:txBody>
      </p:sp>
      <p:sp>
        <p:nvSpPr>
          <p:cNvPr id="7" name="TextBox 6">
            <a:extLst>
              <a:ext uri="{FF2B5EF4-FFF2-40B4-BE49-F238E27FC236}">
                <a16:creationId xmlns:a16="http://schemas.microsoft.com/office/drawing/2014/main" id="{BD08F456-8B74-C9D1-079F-793C1512D7ED}"/>
              </a:ext>
            </a:extLst>
          </p:cNvPr>
          <p:cNvSpPr txBox="1"/>
          <p:nvPr/>
        </p:nvSpPr>
        <p:spPr>
          <a:xfrm>
            <a:off x="2967487" y="5544627"/>
            <a:ext cx="1481496" cy="369332"/>
          </a:xfrm>
          <a:prstGeom prst="rect">
            <a:avLst/>
          </a:prstGeom>
          <a:noFill/>
        </p:spPr>
        <p:txBody>
          <a:bodyPr wrap="none" rtlCol="0">
            <a:spAutoFit/>
          </a:bodyPr>
          <a:lstStyle/>
          <a:p>
            <a:r>
              <a:rPr lang="en-US" dirty="0"/>
              <a:t>WEAENTK ITY</a:t>
            </a:r>
            <a:endParaRPr lang="en-IN" dirty="0"/>
          </a:p>
        </p:txBody>
      </p:sp>
    </p:spTree>
    <p:extLst>
      <p:ext uri="{BB962C8B-B14F-4D97-AF65-F5344CB8AC3E}">
        <p14:creationId xmlns:p14="http://schemas.microsoft.com/office/powerpoint/2010/main" val="127840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ionship Symbol">
            <a:extLst>
              <a:ext uri="{FF2B5EF4-FFF2-40B4-BE49-F238E27FC236}">
                <a16:creationId xmlns:a16="http://schemas.microsoft.com/office/drawing/2014/main" id="{AB5650EB-232D-1974-2E19-628AC3CF0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24" y="47445"/>
            <a:ext cx="1077223" cy="987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eak Relationship Symbol">
            <a:extLst>
              <a:ext uri="{FF2B5EF4-FFF2-40B4-BE49-F238E27FC236}">
                <a16:creationId xmlns:a16="http://schemas.microsoft.com/office/drawing/2014/main" id="{4C585E62-A9D7-F29A-92FF-136B70902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24" y="1085359"/>
            <a:ext cx="1077223" cy="10524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ttribute Symbol">
            <a:extLst>
              <a:ext uri="{FF2B5EF4-FFF2-40B4-BE49-F238E27FC236}">
                <a16:creationId xmlns:a16="http://schemas.microsoft.com/office/drawing/2014/main" id="{DD6B65BF-79AC-B30F-A768-3755258EB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06" y="2410591"/>
            <a:ext cx="1236093" cy="74852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Multivalued Attribute Symbol">
            <a:extLst>
              <a:ext uri="{FF2B5EF4-FFF2-40B4-BE49-F238E27FC236}">
                <a16:creationId xmlns:a16="http://schemas.microsoft.com/office/drawing/2014/main" id="{44D12EC3-A4BA-E22B-5F99-3AD514B6A6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25" y="3615279"/>
            <a:ext cx="1156657" cy="81321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Derived Attribute Symbol">
            <a:extLst>
              <a:ext uri="{FF2B5EF4-FFF2-40B4-BE49-F238E27FC236}">
                <a16:creationId xmlns:a16="http://schemas.microsoft.com/office/drawing/2014/main" id="{3C046DEE-303B-7BBF-6B23-5835DFA646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24" y="5075568"/>
            <a:ext cx="1156660" cy="813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70EE8E-FA88-AB0C-E69E-44C217F4F13B}"/>
              </a:ext>
            </a:extLst>
          </p:cNvPr>
          <p:cNvSpPr txBox="1"/>
          <p:nvPr/>
        </p:nvSpPr>
        <p:spPr>
          <a:xfrm>
            <a:off x="2967487" y="5544627"/>
            <a:ext cx="1984774" cy="369332"/>
          </a:xfrm>
          <a:prstGeom prst="rect">
            <a:avLst/>
          </a:prstGeom>
          <a:noFill/>
        </p:spPr>
        <p:txBody>
          <a:bodyPr wrap="none" rtlCol="0">
            <a:spAutoFit/>
          </a:bodyPr>
          <a:lstStyle/>
          <a:p>
            <a:r>
              <a:rPr lang="en-US" dirty="0"/>
              <a:t>DERIVED ATTRIBUTE</a:t>
            </a:r>
            <a:endParaRPr lang="en-IN" dirty="0"/>
          </a:p>
        </p:txBody>
      </p:sp>
      <p:sp>
        <p:nvSpPr>
          <p:cNvPr id="7" name="TextBox 6">
            <a:extLst>
              <a:ext uri="{FF2B5EF4-FFF2-40B4-BE49-F238E27FC236}">
                <a16:creationId xmlns:a16="http://schemas.microsoft.com/office/drawing/2014/main" id="{98E1C7A6-B0BF-ECFE-6A80-565A1527B67E}"/>
              </a:ext>
            </a:extLst>
          </p:cNvPr>
          <p:cNvSpPr txBox="1"/>
          <p:nvPr/>
        </p:nvSpPr>
        <p:spPr>
          <a:xfrm>
            <a:off x="2721201" y="3735238"/>
            <a:ext cx="2477345" cy="369332"/>
          </a:xfrm>
          <a:prstGeom prst="rect">
            <a:avLst/>
          </a:prstGeom>
          <a:noFill/>
        </p:spPr>
        <p:txBody>
          <a:bodyPr wrap="none" rtlCol="0">
            <a:spAutoFit/>
          </a:bodyPr>
          <a:lstStyle/>
          <a:p>
            <a:r>
              <a:rPr lang="en-US" dirty="0"/>
              <a:t>MULTIVALUED ATTRIBUTE</a:t>
            </a:r>
            <a:endParaRPr lang="en-IN" dirty="0"/>
          </a:p>
        </p:txBody>
      </p:sp>
      <p:sp>
        <p:nvSpPr>
          <p:cNvPr id="12" name="TextBox 11">
            <a:extLst>
              <a:ext uri="{FF2B5EF4-FFF2-40B4-BE49-F238E27FC236}">
                <a16:creationId xmlns:a16="http://schemas.microsoft.com/office/drawing/2014/main" id="{E81E6A2F-B459-7960-FAA0-EE6749454159}"/>
              </a:ext>
            </a:extLst>
          </p:cNvPr>
          <p:cNvSpPr txBox="1"/>
          <p:nvPr/>
        </p:nvSpPr>
        <p:spPr>
          <a:xfrm>
            <a:off x="3493698" y="2725947"/>
            <a:ext cx="1133580" cy="369332"/>
          </a:xfrm>
          <a:prstGeom prst="rect">
            <a:avLst/>
          </a:prstGeom>
          <a:noFill/>
        </p:spPr>
        <p:txBody>
          <a:bodyPr wrap="none" rtlCol="0">
            <a:spAutoFit/>
          </a:bodyPr>
          <a:lstStyle/>
          <a:p>
            <a:r>
              <a:rPr lang="en-US" dirty="0"/>
              <a:t>ATTRIBUTE</a:t>
            </a:r>
            <a:endParaRPr lang="en-IN" dirty="0"/>
          </a:p>
        </p:txBody>
      </p:sp>
      <p:sp>
        <p:nvSpPr>
          <p:cNvPr id="13" name="TextBox 12">
            <a:extLst>
              <a:ext uri="{FF2B5EF4-FFF2-40B4-BE49-F238E27FC236}">
                <a16:creationId xmlns:a16="http://schemas.microsoft.com/office/drawing/2014/main" id="{B5502C65-6CDC-E8DA-82A9-2095CEDF5B7C}"/>
              </a:ext>
            </a:extLst>
          </p:cNvPr>
          <p:cNvSpPr txBox="1"/>
          <p:nvPr/>
        </p:nvSpPr>
        <p:spPr>
          <a:xfrm>
            <a:off x="2967487" y="1451921"/>
            <a:ext cx="2184957" cy="369332"/>
          </a:xfrm>
          <a:prstGeom prst="rect">
            <a:avLst/>
          </a:prstGeom>
          <a:noFill/>
        </p:spPr>
        <p:txBody>
          <a:bodyPr wrap="none" rtlCol="0">
            <a:spAutoFit/>
          </a:bodyPr>
          <a:lstStyle/>
          <a:p>
            <a:r>
              <a:rPr lang="en-US" dirty="0"/>
              <a:t>WEAK RELATIONSHIP</a:t>
            </a:r>
            <a:endParaRPr lang="en-IN" dirty="0"/>
          </a:p>
        </p:txBody>
      </p:sp>
      <p:sp>
        <p:nvSpPr>
          <p:cNvPr id="14" name="TextBox 13">
            <a:extLst>
              <a:ext uri="{FF2B5EF4-FFF2-40B4-BE49-F238E27FC236}">
                <a16:creationId xmlns:a16="http://schemas.microsoft.com/office/drawing/2014/main" id="{92FD4CB4-47D1-8D1B-BD04-FD76CA6D5DBF}"/>
              </a:ext>
            </a:extLst>
          </p:cNvPr>
          <p:cNvSpPr txBox="1"/>
          <p:nvPr/>
        </p:nvSpPr>
        <p:spPr>
          <a:xfrm>
            <a:off x="3104361" y="310263"/>
            <a:ext cx="1522917" cy="369332"/>
          </a:xfrm>
          <a:prstGeom prst="rect">
            <a:avLst/>
          </a:prstGeom>
          <a:noFill/>
        </p:spPr>
        <p:txBody>
          <a:bodyPr wrap="none" rtlCol="0">
            <a:spAutoFit/>
          </a:bodyPr>
          <a:lstStyle/>
          <a:p>
            <a:r>
              <a:rPr lang="en-US" dirty="0"/>
              <a:t>RELATIONSHIP</a:t>
            </a:r>
            <a:endParaRPr lang="en-IN" dirty="0"/>
          </a:p>
        </p:txBody>
      </p:sp>
    </p:spTree>
    <p:extLst>
      <p:ext uri="{BB962C8B-B14F-4D97-AF65-F5344CB8AC3E}">
        <p14:creationId xmlns:p14="http://schemas.microsoft.com/office/powerpoint/2010/main" val="323752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65788-88A6-1D38-5CA3-8546F5736658}"/>
              </a:ext>
            </a:extLst>
          </p:cNvPr>
          <p:cNvPicPr>
            <a:picLocks noChangeAspect="1"/>
          </p:cNvPicPr>
          <p:nvPr/>
        </p:nvPicPr>
        <p:blipFill>
          <a:blip r:embed="rId2"/>
          <a:stretch>
            <a:fillRect/>
          </a:stretch>
        </p:blipFill>
        <p:spPr>
          <a:xfrm>
            <a:off x="0" y="0"/>
            <a:ext cx="12102859" cy="6842606"/>
          </a:xfrm>
          <a:prstGeom prst="rect">
            <a:avLst/>
          </a:prstGeom>
        </p:spPr>
      </p:pic>
    </p:spTree>
    <p:extLst>
      <p:ext uri="{BB962C8B-B14F-4D97-AF65-F5344CB8AC3E}">
        <p14:creationId xmlns:p14="http://schemas.microsoft.com/office/powerpoint/2010/main" val="410625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FADE-CB30-B204-07A6-A7DF68E8E4EA}"/>
              </a:ext>
            </a:extLst>
          </p:cNvPr>
          <p:cNvSpPr>
            <a:spLocks noGrp="1"/>
          </p:cNvSpPr>
          <p:nvPr>
            <p:ph type="title"/>
          </p:nvPr>
        </p:nvSpPr>
        <p:spPr/>
        <p:txBody>
          <a:bodyPr/>
          <a:lstStyle/>
          <a:p>
            <a:r>
              <a:rPr lang="en-US" dirty="0"/>
              <a:t>Class diagram</a:t>
            </a:r>
            <a:endParaRPr lang="en-IN" dirty="0"/>
          </a:p>
        </p:txBody>
      </p:sp>
      <p:sp>
        <p:nvSpPr>
          <p:cNvPr id="3" name="Content Placeholder 2">
            <a:extLst>
              <a:ext uri="{FF2B5EF4-FFF2-40B4-BE49-F238E27FC236}">
                <a16:creationId xmlns:a16="http://schemas.microsoft.com/office/drawing/2014/main" id="{EFF0FD34-0154-FB40-6FD8-A8D965834A1C}"/>
              </a:ext>
            </a:extLst>
          </p:cNvPr>
          <p:cNvSpPr>
            <a:spLocks noGrp="1"/>
          </p:cNvSpPr>
          <p:nvPr>
            <p:ph sz="quarter" idx="13"/>
          </p:nvPr>
        </p:nvSpPr>
        <p:spPr>
          <a:xfrm>
            <a:off x="913774" y="2367092"/>
            <a:ext cx="10363826" cy="3257331"/>
          </a:xfrm>
        </p:spPr>
        <p:txBody>
          <a:bodyPr>
            <a:normAutofit fontScale="92500" lnSpcReduction="10000"/>
          </a:bodyPr>
          <a:lstStyle/>
          <a:p>
            <a:pPr marL="0" indent="0">
              <a:buNone/>
            </a:pPr>
            <a:r>
              <a:rPr lang="en-US" dirty="0"/>
              <a:t>D</a:t>
            </a:r>
            <a:r>
              <a:rPr lang="en-US" cap="none" dirty="0"/>
              <a:t>efinition</a:t>
            </a:r>
            <a:r>
              <a:rPr lang="en-US" dirty="0"/>
              <a:t> : </a:t>
            </a:r>
            <a:r>
              <a:rPr lang="en-US" cap="none" dirty="0"/>
              <a:t>A class diagram illustrates the structure of a system by showing the classes,</a:t>
            </a:r>
          </a:p>
          <a:p>
            <a:pPr marL="0" indent="0">
              <a:buNone/>
            </a:pPr>
            <a:r>
              <a:rPr lang="en-US" cap="none" dirty="0"/>
              <a:t>attributes, operations, and the relationships between them</a:t>
            </a:r>
            <a:r>
              <a:rPr lang="en-US" dirty="0"/>
              <a:t>.</a:t>
            </a:r>
          </a:p>
          <a:p>
            <a:pPr marL="0" indent="0">
              <a:buNone/>
            </a:pPr>
            <a:r>
              <a:rPr lang="en-US" dirty="0"/>
              <a:t>S</a:t>
            </a:r>
            <a:r>
              <a:rPr lang="en-US" cap="none" dirty="0"/>
              <a:t>ymbols</a:t>
            </a:r>
            <a:r>
              <a:rPr lang="en-US" dirty="0"/>
              <a:t>:                                                                                                                                                                </a:t>
            </a:r>
          </a:p>
          <a:p>
            <a:pPr marL="0" indent="0">
              <a:buNone/>
            </a:pPr>
            <a:r>
              <a:rPr lang="en-IN" dirty="0"/>
              <a:t>                                                       name                                                                                                                                                                              </a:t>
            </a:r>
          </a:p>
          <a:p>
            <a:pPr marL="0" indent="0">
              <a:buNone/>
            </a:pPr>
            <a:r>
              <a:rPr lang="en-IN" dirty="0"/>
              <a:t>                                                       attributes                                                                                                      </a:t>
            </a:r>
          </a:p>
          <a:p>
            <a:pPr marL="0" indent="0">
              <a:buNone/>
            </a:pPr>
            <a:r>
              <a:rPr lang="en-IN" dirty="0" err="1"/>
              <a:t>Realation</a:t>
            </a:r>
            <a:r>
              <a:rPr lang="en-IN" dirty="0"/>
              <a:t>                                       relation</a:t>
            </a:r>
          </a:p>
          <a:p>
            <a:pPr marL="0" indent="0">
              <a:buNone/>
            </a:pPr>
            <a:r>
              <a:rPr lang="en-IN" dirty="0"/>
              <a:t>association                                                                      </a:t>
            </a:r>
          </a:p>
          <a:p>
            <a:pPr marL="0" indent="0">
              <a:buNone/>
            </a:pPr>
            <a:endParaRPr lang="en-IN" dirty="0"/>
          </a:p>
        </p:txBody>
      </p:sp>
      <p:pic>
        <p:nvPicPr>
          <p:cNvPr id="2050" name="Picture 2">
            <a:extLst>
              <a:ext uri="{FF2B5EF4-FFF2-40B4-BE49-F238E27FC236}">
                <a16:creationId xmlns:a16="http://schemas.microsoft.com/office/drawing/2014/main" id="{DD47C0A8-D8CE-B0DA-18C0-5C1A83611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778" y="3599880"/>
            <a:ext cx="1989467" cy="19409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27C1FB5-9B2E-AEB0-9D8F-279952E26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45" y="3926741"/>
            <a:ext cx="1438300" cy="13026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a:extLst>
              <a:ext uri="{FF2B5EF4-FFF2-40B4-BE49-F238E27FC236}">
                <a16:creationId xmlns:a16="http://schemas.microsoft.com/office/drawing/2014/main" id="{59D64EE2-470A-D033-FF62-A9C5A2081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45" y="4365461"/>
            <a:ext cx="1438300" cy="13026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a:extLst>
              <a:ext uri="{FF2B5EF4-FFF2-40B4-BE49-F238E27FC236}">
                <a16:creationId xmlns:a16="http://schemas.microsoft.com/office/drawing/2014/main" id="{D80453BC-D085-A21A-957B-A73DD2DB2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522" y="4794405"/>
            <a:ext cx="1438300" cy="13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7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5">
            <a:extLst>
              <a:ext uri="{FF2B5EF4-FFF2-40B4-BE49-F238E27FC236}">
                <a16:creationId xmlns:a16="http://schemas.microsoft.com/office/drawing/2014/main" id="{228D99F7-0273-CACB-AF2F-198539D11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81" y="866520"/>
            <a:ext cx="1447800" cy="342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4F9C79-D4EA-CAC0-C30C-D44FD4A1985E}"/>
              </a:ext>
            </a:extLst>
          </p:cNvPr>
          <p:cNvSpPr txBox="1"/>
          <p:nvPr/>
        </p:nvSpPr>
        <p:spPr>
          <a:xfrm>
            <a:off x="2527181" y="840088"/>
            <a:ext cx="6094562" cy="369332"/>
          </a:xfrm>
          <a:prstGeom prst="rect">
            <a:avLst/>
          </a:prstGeom>
          <a:noFill/>
        </p:spPr>
        <p:txBody>
          <a:bodyPr wrap="square">
            <a:spAutoFit/>
          </a:bodyPr>
          <a:lstStyle/>
          <a:p>
            <a:r>
              <a:rPr lang="en-IN" dirty="0"/>
              <a:t>directed Association</a:t>
            </a:r>
          </a:p>
        </p:txBody>
      </p:sp>
      <p:sp>
        <p:nvSpPr>
          <p:cNvPr id="6" name="TextBox 5">
            <a:extLst>
              <a:ext uri="{FF2B5EF4-FFF2-40B4-BE49-F238E27FC236}">
                <a16:creationId xmlns:a16="http://schemas.microsoft.com/office/drawing/2014/main" id="{3734C4F7-E6AE-8B35-75A6-3EF7C611A250}"/>
              </a:ext>
            </a:extLst>
          </p:cNvPr>
          <p:cNvSpPr txBox="1"/>
          <p:nvPr/>
        </p:nvSpPr>
        <p:spPr>
          <a:xfrm>
            <a:off x="958612" y="1398118"/>
            <a:ext cx="8356839" cy="2031325"/>
          </a:xfrm>
          <a:prstGeom prst="rect">
            <a:avLst/>
          </a:prstGeom>
          <a:noFill/>
        </p:spPr>
        <p:txBody>
          <a:bodyPr wrap="square">
            <a:spAutoFit/>
          </a:bodyPr>
          <a:lstStyle/>
          <a:p>
            <a:r>
              <a:rPr lang="en-IN" dirty="0"/>
              <a:t>-------------------</a:t>
            </a:r>
          </a:p>
          <a:p>
            <a:r>
              <a:rPr lang="en-IN" dirty="0"/>
              <a:t>| &lt;&lt;interface&gt;&gt;  |</a:t>
            </a:r>
          </a:p>
          <a:p>
            <a:r>
              <a:rPr lang="en-IN" dirty="0"/>
              <a:t>|   Interface    |</a:t>
            </a:r>
          </a:p>
          <a:p>
            <a:r>
              <a:rPr lang="en-IN" dirty="0"/>
              <a:t>-------------------                                  INTERFACE</a:t>
            </a:r>
          </a:p>
          <a:p>
            <a:r>
              <a:rPr lang="en-IN" dirty="0"/>
              <a:t>| method1()      |</a:t>
            </a:r>
          </a:p>
          <a:p>
            <a:r>
              <a:rPr lang="en-IN" dirty="0"/>
              <a:t>| method2()      |</a:t>
            </a:r>
          </a:p>
          <a:p>
            <a:r>
              <a:rPr lang="en-IN" dirty="0"/>
              <a:t>-------------------</a:t>
            </a:r>
          </a:p>
        </p:txBody>
      </p:sp>
      <p:pic>
        <p:nvPicPr>
          <p:cNvPr id="3082" name="Picture 10">
            <a:extLst>
              <a:ext uri="{FF2B5EF4-FFF2-40B4-BE49-F238E27FC236}">
                <a16:creationId xmlns:a16="http://schemas.microsoft.com/office/drawing/2014/main" id="{76979423-BEBD-1B5B-12B7-61E3BDFB0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49" y="2237567"/>
            <a:ext cx="1571625"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5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D37D9E-9FB8-65D6-63D7-66E563C83C19}"/>
              </a:ext>
            </a:extLst>
          </p:cNvPr>
          <p:cNvPicPr>
            <a:picLocks noChangeAspect="1"/>
          </p:cNvPicPr>
          <p:nvPr/>
        </p:nvPicPr>
        <p:blipFill>
          <a:blip r:embed="rId2"/>
          <a:stretch>
            <a:fillRect/>
          </a:stretch>
        </p:blipFill>
        <p:spPr>
          <a:xfrm>
            <a:off x="250166" y="0"/>
            <a:ext cx="11941834" cy="6858000"/>
          </a:xfrm>
          <a:prstGeom prst="rect">
            <a:avLst/>
          </a:prstGeom>
        </p:spPr>
      </p:pic>
    </p:spTree>
    <p:extLst>
      <p:ext uri="{BB962C8B-B14F-4D97-AF65-F5344CB8AC3E}">
        <p14:creationId xmlns:p14="http://schemas.microsoft.com/office/powerpoint/2010/main" val="314702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616-ED66-A665-508B-C85CDCA4BD81}"/>
              </a:ext>
            </a:extLst>
          </p:cNvPr>
          <p:cNvSpPr>
            <a:spLocks noGrp="1"/>
          </p:cNvSpPr>
          <p:nvPr>
            <p:ph type="title"/>
          </p:nvPr>
        </p:nvSpPr>
        <p:spPr/>
        <p:txBody>
          <a:bodyPr/>
          <a:lstStyle/>
          <a:p>
            <a:r>
              <a:rPr lang="en-US" dirty="0"/>
              <a:t>Sequence diagram</a:t>
            </a:r>
            <a:endParaRPr lang="en-IN" dirty="0"/>
          </a:p>
        </p:txBody>
      </p:sp>
      <p:sp>
        <p:nvSpPr>
          <p:cNvPr id="3" name="Content Placeholder 2">
            <a:extLst>
              <a:ext uri="{FF2B5EF4-FFF2-40B4-BE49-F238E27FC236}">
                <a16:creationId xmlns:a16="http://schemas.microsoft.com/office/drawing/2014/main" id="{ED04ACCA-143A-2671-B031-C7A992CB8CE3}"/>
              </a:ext>
            </a:extLst>
          </p:cNvPr>
          <p:cNvSpPr>
            <a:spLocks noGrp="1"/>
          </p:cNvSpPr>
          <p:nvPr>
            <p:ph sz="quarter" idx="13"/>
          </p:nvPr>
        </p:nvSpPr>
        <p:spPr>
          <a:xfrm>
            <a:off x="810257" y="1849507"/>
            <a:ext cx="10363826" cy="4628931"/>
          </a:xfrm>
        </p:spPr>
        <p:txBody>
          <a:bodyPr/>
          <a:lstStyle/>
          <a:p>
            <a:r>
              <a:rPr lang="en-US" dirty="0"/>
              <a:t>D</a:t>
            </a:r>
            <a:r>
              <a:rPr lang="en-US" cap="none" dirty="0"/>
              <a:t>efinition: A sequence diagram visualizes the interactions between objects in a system over</a:t>
            </a:r>
          </a:p>
          <a:p>
            <a:pPr marL="0" indent="0">
              <a:buNone/>
            </a:pPr>
            <a:r>
              <a:rPr lang="en-US" cap="none" dirty="0"/>
              <a:t>time. it shows the sequence of messages exchanged between objects to achieve a specific</a:t>
            </a:r>
          </a:p>
          <a:p>
            <a:pPr marL="0" indent="0">
              <a:buNone/>
            </a:pPr>
            <a:r>
              <a:rPr lang="en-US" cap="none" dirty="0"/>
              <a:t>Functionality.</a:t>
            </a:r>
          </a:p>
          <a:p>
            <a:pPr marL="0" indent="0">
              <a:buNone/>
            </a:pPr>
            <a:r>
              <a:rPr lang="en-US" cap="none" dirty="0"/>
              <a:t>Symbols:</a:t>
            </a:r>
          </a:p>
          <a:p>
            <a:pPr marL="0" indent="0">
              <a:buNone/>
            </a:pPr>
            <a:r>
              <a:rPr lang="en-IN" dirty="0"/>
              <a:t> </a:t>
            </a:r>
            <a:r>
              <a:rPr lang="en-IN" dirty="0">
                <a:solidFill>
                  <a:srgbClr val="3A414A"/>
                </a:solidFill>
                <a:effectLst/>
              </a:rPr>
              <a:t>OBJECT FLO           OBJECT FLOW</a:t>
            </a:r>
            <a:endParaRPr lang="en-IN" dirty="0"/>
          </a:p>
          <a:p>
            <a:pPr marL="0" indent="0">
              <a:buNone/>
            </a:pPr>
            <a:endParaRPr lang="en-IN" dirty="0"/>
          </a:p>
          <a:p>
            <a:pPr marL="0" indent="0">
              <a:buNone/>
            </a:pPr>
            <a:r>
              <a:rPr lang="en-IN" dirty="0"/>
              <a:t>                               OBJECT ATTRIBUTES</a:t>
            </a:r>
          </a:p>
        </p:txBody>
      </p:sp>
      <p:pic>
        <p:nvPicPr>
          <p:cNvPr id="5" name="Picture 4">
            <a:extLst>
              <a:ext uri="{FF2B5EF4-FFF2-40B4-BE49-F238E27FC236}">
                <a16:creationId xmlns:a16="http://schemas.microsoft.com/office/drawing/2014/main" id="{15D7B2E7-1FE6-E4BF-0FBA-09ACDD3B7BC9}"/>
              </a:ext>
            </a:extLst>
          </p:cNvPr>
          <p:cNvPicPr>
            <a:picLocks noChangeAspect="1"/>
          </p:cNvPicPr>
          <p:nvPr/>
        </p:nvPicPr>
        <p:blipFill>
          <a:blip r:embed="rId2"/>
          <a:stretch>
            <a:fillRect/>
          </a:stretch>
        </p:blipFill>
        <p:spPr>
          <a:xfrm>
            <a:off x="946617" y="3917940"/>
            <a:ext cx="1277335" cy="428625"/>
          </a:xfrm>
          <a:prstGeom prst="rect">
            <a:avLst/>
          </a:prstGeom>
        </p:spPr>
      </p:pic>
      <p:pic>
        <p:nvPicPr>
          <p:cNvPr id="8" name="Picture 7">
            <a:extLst>
              <a:ext uri="{FF2B5EF4-FFF2-40B4-BE49-F238E27FC236}">
                <a16:creationId xmlns:a16="http://schemas.microsoft.com/office/drawing/2014/main" id="{D8A87BEB-C174-CC4F-E287-C527FAD930A5}"/>
              </a:ext>
            </a:extLst>
          </p:cNvPr>
          <p:cNvPicPr>
            <a:picLocks noChangeAspect="1"/>
          </p:cNvPicPr>
          <p:nvPr/>
        </p:nvPicPr>
        <p:blipFill>
          <a:blip r:embed="rId3"/>
          <a:stretch>
            <a:fillRect/>
          </a:stretch>
        </p:blipFill>
        <p:spPr>
          <a:xfrm>
            <a:off x="913775" y="4767930"/>
            <a:ext cx="1343025" cy="809625"/>
          </a:xfrm>
          <a:prstGeom prst="rect">
            <a:avLst/>
          </a:prstGeom>
        </p:spPr>
      </p:pic>
      <p:pic>
        <p:nvPicPr>
          <p:cNvPr id="10" name="Picture 9">
            <a:extLst>
              <a:ext uri="{FF2B5EF4-FFF2-40B4-BE49-F238E27FC236}">
                <a16:creationId xmlns:a16="http://schemas.microsoft.com/office/drawing/2014/main" id="{09FBF96B-FAB1-4756-14F4-796502CA9AF4}"/>
              </a:ext>
            </a:extLst>
          </p:cNvPr>
          <p:cNvPicPr>
            <a:picLocks noChangeAspect="1"/>
          </p:cNvPicPr>
          <p:nvPr/>
        </p:nvPicPr>
        <p:blipFill>
          <a:blip r:embed="rId4"/>
          <a:stretch>
            <a:fillRect/>
          </a:stretch>
        </p:blipFill>
        <p:spPr>
          <a:xfrm>
            <a:off x="810257" y="6231921"/>
            <a:ext cx="1695450" cy="457200"/>
          </a:xfrm>
          <a:prstGeom prst="rect">
            <a:avLst/>
          </a:prstGeom>
        </p:spPr>
      </p:pic>
      <p:sp>
        <p:nvSpPr>
          <p:cNvPr id="12" name="TextBox 11">
            <a:extLst>
              <a:ext uri="{FF2B5EF4-FFF2-40B4-BE49-F238E27FC236}">
                <a16:creationId xmlns:a16="http://schemas.microsoft.com/office/drawing/2014/main" id="{82669777-2BB7-B489-9979-97A9FA4AF0E7}"/>
              </a:ext>
            </a:extLst>
          </p:cNvPr>
          <p:cNvSpPr txBox="1"/>
          <p:nvPr/>
        </p:nvSpPr>
        <p:spPr>
          <a:xfrm>
            <a:off x="2944889" y="6210355"/>
            <a:ext cx="6094562" cy="369332"/>
          </a:xfrm>
          <a:prstGeom prst="rect">
            <a:avLst/>
          </a:prstGeom>
          <a:noFill/>
        </p:spPr>
        <p:txBody>
          <a:bodyPr wrap="square">
            <a:spAutoFit/>
          </a:bodyPr>
          <a:lstStyle/>
          <a:p>
            <a:r>
              <a:rPr lang="en-IN" dirty="0">
                <a:solidFill>
                  <a:srgbClr val="3A414A"/>
                </a:solidFill>
                <a:effectLst/>
              </a:rPr>
              <a:t>SYNCHRONOUS MESSAGE</a:t>
            </a:r>
            <a:endParaRPr lang="en-IN" dirty="0"/>
          </a:p>
        </p:txBody>
      </p:sp>
    </p:spTree>
    <p:extLst>
      <p:ext uri="{BB962C8B-B14F-4D97-AF65-F5344CB8AC3E}">
        <p14:creationId xmlns:p14="http://schemas.microsoft.com/office/powerpoint/2010/main" val="409921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0E70B-ACDC-4F36-4E6E-AE1867671EB8}"/>
              </a:ext>
            </a:extLst>
          </p:cNvPr>
          <p:cNvPicPr>
            <a:picLocks noChangeAspect="1"/>
          </p:cNvPicPr>
          <p:nvPr/>
        </p:nvPicPr>
        <p:blipFill>
          <a:blip r:embed="rId2"/>
          <a:stretch>
            <a:fillRect/>
          </a:stretch>
        </p:blipFill>
        <p:spPr>
          <a:xfrm>
            <a:off x="572579" y="253670"/>
            <a:ext cx="2247900" cy="657225"/>
          </a:xfrm>
          <a:prstGeom prst="rect">
            <a:avLst/>
          </a:prstGeom>
        </p:spPr>
      </p:pic>
      <p:pic>
        <p:nvPicPr>
          <p:cNvPr id="5" name="Picture 4">
            <a:extLst>
              <a:ext uri="{FF2B5EF4-FFF2-40B4-BE49-F238E27FC236}">
                <a16:creationId xmlns:a16="http://schemas.microsoft.com/office/drawing/2014/main" id="{52C855E9-1D63-3DDE-AE11-FC20635C7114}"/>
              </a:ext>
            </a:extLst>
          </p:cNvPr>
          <p:cNvPicPr>
            <a:picLocks noChangeAspect="1"/>
          </p:cNvPicPr>
          <p:nvPr/>
        </p:nvPicPr>
        <p:blipFill>
          <a:blip r:embed="rId3"/>
          <a:stretch>
            <a:fillRect/>
          </a:stretch>
        </p:blipFill>
        <p:spPr>
          <a:xfrm>
            <a:off x="572579" y="1218841"/>
            <a:ext cx="2276475" cy="952500"/>
          </a:xfrm>
          <a:prstGeom prst="rect">
            <a:avLst/>
          </a:prstGeom>
        </p:spPr>
      </p:pic>
      <p:pic>
        <p:nvPicPr>
          <p:cNvPr id="7" name="Picture 6">
            <a:extLst>
              <a:ext uri="{FF2B5EF4-FFF2-40B4-BE49-F238E27FC236}">
                <a16:creationId xmlns:a16="http://schemas.microsoft.com/office/drawing/2014/main" id="{D1FB4F53-41CB-DD07-9EAE-899200D2215D}"/>
              </a:ext>
            </a:extLst>
          </p:cNvPr>
          <p:cNvPicPr>
            <a:picLocks noChangeAspect="1"/>
          </p:cNvPicPr>
          <p:nvPr/>
        </p:nvPicPr>
        <p:blipFill>
          <a:blip r:embed="rId4"/>
          <a:stretch>
            <a:fillRect/>
          </a:stretch>
        </p:blipFill>
        <p:spPr>
          <a:xfrm>
            <a:off x="707905" y="2606525"/>
            <a:ext cx="1390650" cy="885825"/>
          </a:xfrm>
          <a:prstGeom prst="rect">
            <a:avLst/>
          </a:prstGeom>
        </p:spPr>
      </p:pic>
      <p:pic>
        <p:nvPicPr>
          <p:cNvPr id="9" name="Picture 8">
            <a:extLst>
              <a:ext uri="{FF2B5EF4-FFF2-40B4-BE49-F238E27FC236}">
                <a16:creationId xmlns:a16="http://schemas.microsoft.com/office/drawing/2014/main" id="{7B2A5D5D-7CFA-1148-6EF5-DE1FC74CE031}"/>
              </a:ext>
            </a:extLst>
          </p:cNvPr>
          <p:cNvPicPr>
            <a:picLocks noChangeAspect="1"/>
          </p:cNvPicPr>
          <p:nvPr/>
        </p:nvPicPr>
        <p:blipFill>
          <a:blip r:embed="rId5"/>
          <a:stretch>
            <a:fillRect/>
          </a:stretch>
        </p:blipFill>
        <p:spPr>
          <a:xfrm>
            <a:off x="707905" y="4405672"/>
            <a:ext cx="1209675" cy="561975"/>
          </a:xfrm>
          <a:prstGeom prst="rect">
            <a:avLst/>
          </a:prstGeom>
        </p:spPr>
      </p:pic>
      <p:sp>
        <p:nvSpPr>
          <p:cNvPr id="11" name="TextBox 10">
            <a:extLst>
              <a:ext uri="{FF2B5EF4-FFF2-40B4-BE49-F238E27FC236}">
                <a16:creationId xmlns:a16="http://schemas.microsoft.com/office/drawing/2014/main" id="{E66974C3-F904-8BE3-9C36-E53892C0036E}"/>
              </a:ext>
            </a:extLst>
          </p:cNvPr>
          <p:cNvSpPr txBox="1"/>
          <p:nvPr/>
        </p:nvSpPr>
        <p:spPr>
          <a:xfrm>
            <a:off x="2849054" y="4501993"/>
            <a:ext cx="6094562" cy="369332"/>
          </a:xfrm>
          <a:prstGeom prst="rect">
            <a:avLst/>
          </a:prstGeom>
          <a:noFill/>
        </p:spPr>
        <p:txBody>
          <a:bodyPr wrap="square">
            <a:spAutoFit/>
          </a:bodyPr>
          <a:lstStyle/>
          <a:p>
            <a:r>
              <a:rPr lang="en-IN" dirty="0">
                <a:solidFill>
                  <a:srgbClr val="3A414A"/>
                </a:solidFill>
                <a:effectLst/>
              </a:rPr>
              <a:t>STATE</a:t>
            </a:r>
            <a:endParaRPr lang="en-IN" dirty="0"/>
          </a:p>
        </p:txBody>
      </p:sp>
      <p:sp>
        <p:nvSpPr>
          <p:cNvPr id="13" name="TextBox 12">
            <a:extLst>
              <a:ext uri="{FF2B5EF4-FFF2-40B4-BE49-F238E27FC236}">
                <a16:creationId xmlns:a16="http://schemas.microsoft.com/office/drawing/2014/main" id="{809FC717-EBCA-A8B7-074C-B47E20D56B75}"/>
              </a:ext>
            </a:extLst>
          </p:cNvPr>
          <p:cNvSpPr txBox="1"/>
          <p:nvPr/>
        </p:nvSpPr>
        <p:spPr>
          <a:xfrm>
            <a:off x="2820479" y="2864771"/>
            <a:ext cx="6094562" cy="369332"/>
          </a:xfrm>
          <a:prstGeom prst="rect">
            <a:avLst/>
          </a:prstGeom>
          <a:noFill/>
        </p:spPr>
        <p:txBody>
          <a:bodyPr wrap="square">
            <a:spAutoFit/>
          </a:bodyPr>
          <a:lstStyle/>
          <a:p>
            <a:r>
              <a:rPr lang="en-IN" dirty="0">
                <a:solidFill>
                  <a:srgbClr val="3A414A"/>
                </a:solidFill>
                <a:effectLst/>
              </a:rPr>
              <a:t>BARS</a:t>
            </a:r>
            <a:endParaRPr lang="en-IN" dirty="0"/>
          </a:p>
        </p:txBody>
      </p:sp>
      <p:sp>
        <p:nvSpPr>
          <p:cNvPr id="15" name="TextBox 14">
            <a:extLst>
              <a:ext uri="{FF2B5EF4-FFF2-40B4-BE49-F238E27FC236}">
                <a16:creationId xmlns:a16="http://schemas.microsoft.com/office/drawing/2014/main" id="{2178ACC7-DB31-7CDA-CFB5-49F23F91ACF9}"/>
              </a:ext>
            </a:extLst>
          </p:cNvPr>
          <p:cNvSpPr txBox="1"/>
          <p:nvPr/>
        </p:nvSpPr>
        <p:spPr>
          <a:xfrm>
            <a:off x="2512443" y="1566689"/>
            <a:ext cx="6094562" cy="369332"/>
          </a:xfrm>
          <a:prstGeom prst="rect">
            <a:avLst/>
          </a:prstGeom>
          <a:noFill/>
        </p:spPr>
        <p:txBody>
          <a:bodyPr wrap="square">
            <a:spAutoFit/>
          </a:bodyPr>
          <a:lstStyle/>
          <a:p>
            <a:r>
              <a:rPr lang="en-IN" dirty="0">
                <a:solidFill>
                  <a:srgbClr val="3A414A"/>
                </a:solidFill>
                <a:effectLst/>
              </a:rPr>
              <a:t>SELF MESSAGE</a:t>
            </a:r>
            <a:endParaRPr lang="en-IN" dirty="0"/>
          </a:p>
        </p:txBody>
      </p:sp>
      <p:sp>
        <p:nvSpPr>
          <p:cNvPr id="17" name="TextBox 16">
            <a:extLst>
              <a:ext uri="{FF2B5EF4-FFF2-40B4-BE49-F238E27FC236}">
                <a16:creationId xmlns:a16="http://schemas.microsoft.com/office/drawing/2014/main" id="{CD94CCE3-2521-3D06-F151-466B906B26CA}"/>
              </a:ext>
            </a:extLst>
          </p:cNvPr>
          <p:cNvSpPr txBox="1"/>
          <p:nvPr/>
        </p:nvSpPr>
        <p:spPr>
          <a:xfrm>
            <a:off x="2408926" y="541563"/>
            <a:ext cx="6094562" cy="369332"/>
          </a:xfrm>
          <a:prstGeom prst="rect">
            <a:avLst/>
          </a:prstGeom>
          <a:noFill/>
        </p:spPr>
        <p:txBody>
          <a:bodyPr wrap="square">
            <a:spAutoFit/>
          </a:bodyPr>
          <a:lstStyle/>
          <a:p>
            <a:r>
              <a:rPr lang="en-IN" dirty="0">
                <a:solidFill>
                  <a:srgbClr val="3A414A"/>
                </a:solidFill>
                <a:effectLst/>
              </a:rPr>
              <a:t>ASYNCHRONUS MESSAGE</a:t>
            </a:r>
            <a:endParaRPr lang="en-IN" dirty="0"/>
          </a:p>
        </p:txBody>
      </p:sp>
    </p:spTree>
    <p:extLst>
      <p:ext uri="{BB962C8B-B14F-4D97-AF65-F5344CB8AC3E}">
        <p14:creationId xmlns:p14="http://schemas.microsoft.com/office/powerpoint/2010/main" val="176447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EB5644-CC26-75AA-7335-4D79E4EAA5B1}"/>
              </a:ext>
            </a:extLst>
          </p:cNvPr>
          <p:cNvPicPr>
            <a:picLocks noChangeAspect="1"/>
          </p:cNvPicPr>
          <p:nvPr/>
        </p:nvPicPr>
        <p:blipFill>
          <a:blip r:embed="rId2"/>
          <a:stretch>
            <a:fillRect/>
          </a:stretch>
        </p:blipFill>
        <p:spPr>
          <a:xfrm>
            <a:off x="2864468" y="0"/>
            <a:ext cx="6463063" cy="6858000"/>
          </a:xfrm>
          <a:prstGeom prst="rect">
            <a:avLst/>
          </a:prstGeom>
        </p:spPr>
      </p:pic>
    </p:spTree>
    <p:extLst>
      <p:ext uri="{BB962C8B-B14F-4D97-AF65-F5344CB8AC3E}">
        <p14:creationId xmlns:p14="http://schemas.microsoft.com/office/powerpoint/2010/main" val="112213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182C-33C8-E41C-25B1-EC4ED2BA46B7}"/>
              </a:ext>
            </a:extLst>
          </p:cNvPr>
          <p:cNvSpPr>
            <a:spLocks noGrp="1"/>
          </p:cNvSpPr>
          <p:nvPr>
            <p:ph type="title"/>
          </p:nvPr>
        </p:nvSpPr>
        <p:spPr>
          <a:xfrm>
            <a:off x="419252" y="403913"/>
            <a:ext cx="10364451" cy="1596177"/>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BDB34A9-F663-61A2-EA57-2BC6ECDA3BCC}"/>
              </a:ext>
            </a:extLst>
          </p:cNvPr>
          <p:cNvSpPr>
            <a:spLocks noGrp="1"/>
          </p:cNvSpPr>
          <p:nvPr>
            <p:ph sz="quarter" idx="13"/>
          </p:nvPr>
        </p:nvSpPr>
        <p:spPr>
          <a:xfrm>
            <a:off x="1147040" y="2068513"/>
            <a:ext cx="10152331" cy="4136344"/>
          </a:xfrm>
        </p:spPr>
        <p:txBody>
          <a:bodyPr>
            <a:normAutofit lnSpcReduction="10000"/>
          </a:bodyPr>
          <a:lstStyle/>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Key features</a:t>
            </a:r>
          </a:p>
          <a:p>
            <a:pPr algn="just">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Literature survey</a:t>
            </a:r>
          </a:p>
          <a:p>
            <a:pPr marL="0" indent="0" algn="just">
              <a:buNone/>
            </a:pPr>
            <a:r>
              <a:rPr lang="en-IN" sz="1900" dirty="0">
                <a:latin typeface="Times New Roman" panose="02020603050405020304" pitchFamily="18" charset="0"/>
                <a:cs typeface="Times New Roman" panose="02020603050405020304" pitchFamily="18" charset="0"/>
              </a:rPr>
              <a:t>     1.  Existing system</a:t>
            </a:r>
          </a:p>
          <a:p>
            <a:pPr marL="0" indent="0" algn="just">
              <a:buNone/>
            </a:pPr>
            <a:r>
              <a:rPr lang="en-IN" sz="1900" dirty="0">
                <a:latin typeface="Times New Roman" panose="02020603050405020304" pitchFamily="18" charset="0"/>
                <a:cs typeface="Times New Roman" panose="02020603050405020304" pitchFamily="18" charset="0"/>
              </a:rPr>
              <a:t>     2.  Proposed system</a:t>
            </a:r>
          </a:p>
          <a:p>
            <a:pPr algn="just">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Tools and technologies</a:t>
            </a:r>
          </a:p>
          <a:p>
            <a:pPr algn="just">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
            </a:pPr>
            <a:r>
              <a:rPr lang="en-IN" sz="19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70641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6EF3-B13A-2903-B744-B5C7F5733E02}"/>
              </a:ext>
            </a:extLst>
          </p:cNvPr>
          <p:cNvSpPr>
            <a:spLocks noGrp="1"/>
          </p:cNvSpPr>
          <p:nvPr>
            <p:ph type="title"/>
          </p:nvPr>
        </p:nvSpPr>
        <p:spPr>
          <a:xfrm>
            <a:off x="764486" y="2854845"/>
            <a:ext cx="10364451" cy="1596177"/>
          </a:xfrm>
        </p:spPr>
        <p:txBody>
          <a:bodyPr>
            <a:normAutofit/>
          </a:bodyPr>
          <a:lstStyle/>
          <a:p>
            <a:r>
              <a:rPr lang="en-US" sz="4000" dirty="0"/>
              <a:t>Thank you</a:t>
            </a:r>
            <a:endParaRPr lang="en-IN" sz="4000" dirty="0"/>
          </a:p>
        </p:txBody>
      </p:sp>
    </p:spTree>
    <p:extLst>
      <p:ext uri="{BB962C8B-B14F-4D97-AF65-F5344CB8AC3E}">
        <p14:creationId xmlns:p14="http://schemas.microsoft.com/office/powerpoint/2010/main" val="369037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AD3A-7B12-E7C7-E487-559B4CA5539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71E48B9-2B9F-B7BA-28D8-F37ADE55D981}"/>
              </a:ext>
            </a:extLst>
          </p:cNvPr>
          <p:cNvSpPr>
            <a:spLocks noGrp="1"/>
          </p:cNvSpPr>
          <p:nvPr>
            <p:ph sz="quarter" idx="13"/>
          </p:nvPr>
        </p:nvSpPr>
        <p:spPr/>
        <p:txBody>
          <a:bodyPr/>
          <a:lstStyle/>
          <a:p>
            <a:pPr marL="0" indent="0">
              <a:buNone/>
            </a:pPr>
            <a:r>
              <a:rPr lang="en-US" cap="none" dirty="0">
                <a:latin typeface="Times New Roman" panose="02020603050405020304" pitchFamily="18" charset="0"/>
                <a:cs typeface="Times New Roman" panose="02020603050405020304" pitchFamily="18" charset="0"/>
              </a:rPr>
              <a:t>Before starting any introduction first, we need to know what is NGO, NGO is a non-government organization which works for the betterment and upliftment of the social, economically and politically weaker sections of community to bring then in the main stream of society towards more improved and developed way of living and existence. it synchronizes the working of NGO. it performs different tasks for solving problems and development of society</a:t>
            </a:r>
            <a:r>
              <a:rPr lang="en-US" dirty="0"/>
              <a:t>.</a:t>
            </a:r>
            <a:endParaRPr lang="en-IN" dirty="0"/>
          </a:p>
        </p:txBody>
      </p:sp>
    </p:spTree>
    <p:extLst>
      <p:ext uri="{BB962C8B-B14F-4D97-AF65-F5344CB8AC3E}">
        <p14:creationId xmlns:p14="http://schemas.microsoft.com/office/powerpoint/2010/main" val="132013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D3F4-A6F0-17DB-98E4-FCF7D49AA85E}"/>
              </a:ext>
            </a:extLst>
          </p:cNvPr>
          <p:cNvSpPr>
            <a:spLocks noGrp="1"/>
          </p:cNvSpPr>
          <p:nvPr>
            <p:ph type="title"/>
          </p:nvPr>
        </p:nvSpPr>
        <p:spPr>
          <a:xfrm>
            <a:off x="615195" y="189309"/>
            <a:ext cx="10364451" cy="1596177"/>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36FCA06-1836-9D23-AAA2-591B5EA34F69}"/>
              </a:ext>
            </a:extLst>
          </p:cNvPr>
          <p:cNvSpPr>
            <a:spLocks noGrp="1"/>
          </p:cNvSpPr>
          <p:nvPr>
            <p:ph sz="quarter" idx="13"/>
          </p:nvPr>
        </p:nvSpPr>
        <p:spPr>
          <a:xfrm>
            <a:off x="1147040" y="1648408"/>
            <a:ext cx="10363826" cy="3424107"/>
          </a:xfrm>
        </p:spPr>
        <p:txBody>
          <a:bodyPr>
            <a:normAutofit/>
          </a:bodyPr>
          <a:lstStyle/>
          <a:p>
            <a:pPr marL="0" indent="0">
              <a:buNone/>
            </a:pPr>
            <a:r>
              <a:rPr lang="en-US" sz="1800" cap="none" dirty="0">
                <a:latin typeface="Times New Roman" panose="02020603050405020304" pitchFamily="18" charset="0"/>
                <a:cs typeface="Times New Roman" panose="02020603050405020304" pitchFamily="18" charset="0"/>
              </a:rPr>
              <a:t>This website or web application which will cover all the information related education, skills training, support services, and advocacy to women and girls. NGO activities include providing scholarships to girls, supporting schools that cater to girls, providing skills training to women and girls, providing support services to women and girls who have been victims of violence, advocating for the rights of women and girls, and partnering with other organizations to achieve its goals. different projects they worked ongoing projects, donor details and different activities/events and Photogallary of NGO activities. </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5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73EA-6FA3-A3B8-D8E8-D7A8357FBFC2}"/>
              </a:ext>
            </a:extLst>
          </p:cNvPr>
          <p:cNvSpPr>
            <a:spLocks noGrp="1"/>
          </p:cNvSpPr>
          <p:nvPr>
            <p:ph type="title"/>
          </p:nvPr>
        </p:nvSpPr>
        <p:spPr>
          <a:xfrm>
            <a:off x="447243" y="-127932"/>
            <a:ext cx="10364451" cy="1596177"/>
          </a:xfrm>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6B175D1C-1285-8F05-1A31-8954CA7F9A6A}"/>
              </a:ext>
            </a:extLst>
          </p:cNvPr>
          <p:cNvSpPr>
            <a:spLocks noGrp="1"/>
          </p:cNvSpPr>
          <p:nvPr>
            <p:ph sz="quarter" idx="13"/>
          </p:nvPr>
        </p:nvSpPr>
        <p:spPr>
          <a:xfrm>
            <a:off x="653143" y="1268963"/>
            <a:ext cx="10625083" cy="5362406"/>
          </a:xfrm>
        </p:spPr>
        <p:txBody>
          <a:bodyPr>
            <a:noAutofit/>
          </a:bodyPr>
          <a:lstStyle/>
          <a:p>
            <a:pPr>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Collecting the donation information:  </a:t>
            </a:r>
            <a:r>
              <a:rPr lang="en-US" sz="1800" cap="none" dirty="0">
                <a:latin typeface="Times New Roman" panose="02020603050405020304" pitchFamily="18" charset="0"/>
                <a:cs typeface="Times New Roman" panose="02020603050405020304" pitchFamily="18" charset="0"/>
              </a:rPr>
              <a:t>built-in donation forms are proven to drive more donations than externally linking forms - payment integration for collecting donations online.</a:t>
            </a:r>
          </a:p>
          <a:p>
            <a:pPr>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 </a:t>
            </a:r>
            <a:r>
              <a:rPr lang="en-US" sz="1800" b="1" cap="none" dirty="0">
                <a:latin typeface="Times New Roman" panose="02020603050405020304" pitchFamily="18" charset="0"/>
                <a:cs typeface="Times New Roman" panose="02020603050405020304" pitchFamily="18" charset="0"/>
              </a:rPr>
              <a:t>Interactive member map:  </a:t>
            </a:r>
            <a:r>
              <a:rPr lang="en-US" sz="1800" cap="none" dirty="0">
                <a:latin typeface="Times New Roman" panose="02020603050405020304" pitchFamily="18" charset="0"/>
                <a:cs typeface="Times New Roman" panose="02020603050405020304" pitchFamily="18" charset="0"/>
              </a:rPr>
              <a:t>an interactive map is a great engagement tool. sort and categorize members into a member directory and map so that members can easily search for others to connect with. make sure it’s mobile-friendly, too, so that users can access it whenever they need it! </a:t>
            </a:r>
          </a:p>
          <a:p>
            <a:pPr>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An events page :</a:t>
            </a:r>
            <a:r>
              <a:rPr lang="en-US" sz="1800" cap="none" dirty="0">
                <a:latin typeface="Times New Roman" panose="02020603050405020304" pitchFamily="18" charset="0"/>
                <a:cs typeface="Times New Roman" panose="02020603050405020304" pitchFamily="18" charset="0"/>
              </a:rPr>
              <a:t> by making an easily-accessible events page, members and donors will know exactly how they can stay involved with your NGO</a:t>
            </a:r>
          </a:p>
          <a:p>
            <a:pPr>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An updated blog:  </a:t>
            </a:r>
            <a:r>
              <a:rPr lang="en-US" sz="1800" cap="none" dirty="0">
                <a:latin typeface="Times New Roman" panose="02020603050405020304" pitchFamily="18" charset="0"/>
                <a:cs typeface="Times New Roman" panose="02020603050405020304" pitchFamily="18" charset="0"/>
              </a:rPr>
              <a:t>a blog is a great way to accomplish NGO activities. - it provides you with an outlet to share educational content and powerful stories that evoke emotion in readers. - determine what goal you’d like your blog to accomplish. then, develop content that communicates your vision and will push you along that path.</a:t>
            </a:r>
          </a:p>
          <a:p>
            <a:pPr>
              <a:buFont typeface="Wingdings" panose="05000000000000000000" pitchFamily="2" charset="2"/>
              <a:buChar char="§"/>
            </a:pPr>
            <a:r>
              <a:rPr lang="en-US" sz="1800" b="1" cap="none" dirty="0">
                <a:latin typeface="Times New Roman" panose="02020603050405020304" pitchFamily="18" charset="0"/>
                <a:cs typeface="Times New Roman" panose="02020603050405020304" pitchFamily="18" charset="0"/>
              </a:rPr>
              <a:t>Social sharing options:  </a:t>
            </a:r>
            <a:r>
              <a:rPr lang="en-US" sz="1800" cap="none" dirty="0">
                <a:latin typeface="Times New Roman" panose="02020603050405020304" pitchFamily="18" charset="0"/>
                <a:cs typeface="Times New Roman" panose="02020603050405020304" pitchFamily="18" charset="0"/>
              </a:rPr>
              <a:t>your online engagement strategy may start with your NGO website, but it certainly doesn’t end there. in order to fully extend your reach, you need to expand your efforts to social media by featuring social sharing buttons on your website</a:t>
            </a:r>
            <a:r>
              <a:rPr lang="en-US" cap="none" dirty="0">
                <a:latin typeface="Times New Roman" panose="02020603050405020304" pitchFamily="18" charset="0"/>
                <a:cs typeface="Times New Roman" panose="02020603050405020304" pitchFamily="18" charset="0"/>
              </a:rPr>
              <a:t>. </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09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63B0-F1F1-1601-3A64-877F9B5A337E}"/>
              </a:ext>
            </a:extLst>
          </p:cNvPr>
          <p:cNvSpPr>
            <a:spLocks noGrp="1"/>
          </p:cNvSpPr>
          <p:nvPr>
            <p:ph type="title"/>
          </p:nvPr>
        </p:nvSpPr>
        <p:spPr>
          <a:xfrm>
            <a:off x="988420" y="142656"/>
            <a:ext cx="10364451" cy="1596177"/>
          </a:xfrm>
        </p:spPr>
        <p:txBody>
          <a:bodyPr/>
          <a:lstStyle/>
          <a:p>
            <a:r>
              <a:rPr lang="en-US" dirty="0"/>
              <a:t>Literature  survey</a:t>
            </a:r>
            <a:br>
              <a:rPr lang="en-US" dirty="0"/>
            </a:br>
            <a:endParaRPr lang="en-IN" dirty="0"/>
          </a:p>
        </p:txBody>
      </p:sp>
      <p:sp>
        <p:nvSpPr>
          <p:cNvPr id="3" name="Content Placeholder 2">
            <a:extLst>
              <a:ext uri="{FF2B5EF4-FFF2-40B4-BE49-F238E27FC236}">
                <a16:creationId xmlns:a16="http://schemas.microsoft.com/office/drawing/2014/main" id="{FE2A0825-1808-7EE2-B8E8-341876CEED7A}"/>
              </a:ext>
            </a:extLst>
          </p:cNvPr>
          <p:cNvSpPr>
            <a:spLocks noGrp="1"/>
          </p:cNvSpPr>
          <p:nvPr>
            <p:ph sz="quarter" idx="13"/>
          </p:nvPr>
        </p:nvSpPr>
        <p:spPr>
          <a:xfrm>
            <a:off x="913774" y="1380932"/>
            <a:ext cx="10363826" cy="441026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existing system:</a:t>
            </a:r>
            <a:endParaRPr lang="en-US"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Existing system is offline mode, where all works done are hidden from the people.</a:t>
            </a:r>
          </a:p>
          <a:p>
            <a:pPr>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Without an online platform, NGO may struggle to effectively communicate with potential donors,  volunteers, and beneficiaries.</a:t>
            </a:r>
          </a:p>
          <a:p>
            <a:pPr>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If website is not available, it limits the visibility of the NGO and its activities, making it harder to reach   people.</a:t>
            </a:r>
          </a:p>
          <a:p>
            <a:pPr>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Maintaining paper reports in hard copy is crucial. potential challenges in ensuring the security of sensitive information without online security measures. </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64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72465-6E68-D3F0-9467-E7C5C720DFC6}"/>
              </a:ext>
            </a:extLst>
          </p:cNvPr>
          <p:cNvSpPr>
            <a:spLocks noGrp="1"/>
          </p:cNvSpPr>
          <p:nvPr>
            <p:ph sz="quarter" idx="13"/>
          </p:nvPr>
        </p:nvSpPr>
        <p:spPr>
          <a:xfrm>
            <a:off x="988107" y="1228530"/>
            <a:ext cx="10364451" cy="4267200"/>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Proposed system:</a:t>
            </a:r>
            <a:endParaRPr lang="en-US" b="1"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The objective of the proposed system is to provide time efficient, user friendly, reliable, error free and maintenance free system.</a:t>
            </a:r>
          </a:p>
          <a:p>
            <a:pPr algn="just">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This website or web application which will cover all the information of our NGO activities such as legal awareness, health camps, environment, human rights, schools, consumer protection.</a:t>
            </a:r>
          </a:p>
          <a:p>
            <a:pPr algn="just">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By establishing website, the NGO can reach a global audience, increasing awareness and potentially attracting support from diverse geographical locations. </a:t>
            </a:r>
          </a:p>
          <a:p>
            <a:pPr algn="just">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The website enables continuous availability of information, providing stakeholders with around-the-clock access to updates, events, and resources, enhancing communication and transparency.</a:t>
            </a:r>
          </a:p>
          <a:p>
            <a:pPr algn="just">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Real-time updates: the website allows for instant dissemination of news and updates, keeping supporters informed about the NGO'S activities, achievements, and ongoing projects in real time.</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62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7065-FFD4-7179-2B2C-58658EB6ED69}"/>
              </a:ext>
            </a:extLst>
          </p:cNvPr>
          <p:cNvSpPr>
            <a:spLocks noGrp="1"/>
          </p:cNvSpPr>
          <p:nvPr>
            <p:ph type="title"/>
          </p:nvPr>
        </p:nvSpPr>
        <p:spPr>
          <a:xfrm>
            <a:off x="792477" y="0"/>
            <a:ext cx="10364451" cy="1596177"/>
          </a:xfrm>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323E9EA5-DE9D-6B7D-AEDC-CD5B565AEAE8}"/>
              </a:ext>
            </a:extLst>
          </p:cNvPr>
          <p:cNvSpPr>
            <a:spLocks noGrp="1"/>
          </p:cNvSpPr>
          <p:nvPr>
            <p:ph sz="quarter" idx="13"/>
          </p:nvPr>
        </p:nvSpPr>
        <p:spPr>
          <a:xfrm>
            <a:off x="1408298" y="1596177"/>
            <a:ext cx="10363826" cy="4121019"/>
          </a:xfrm>
        </p:spPr>
        <p:txBody>
          <a:bodyPr>
            <a:normAutofit fontScale="32500" lnSpcReduction="20000"/>
          </a:bodyPr>
          <a:lstStyle/>
          <a:p>
            <a:pPr marL="0" indent="0">
              <a:buNone/>
            </a:pPr>
            <a:r>
              <a:rPr lang="en-US" sz="5500"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
            </a:pPr>
            <a:r>
              <a:rPr lang="en-US" sz="4900" dirty="0">
                <a:latin typeface="Times New Roman" panose="02020603050405020304" pitchFamily="18" charset="0"/>
                <a:cs typeface="Times New Roman" panose="02020603050405020304" pitchFamily="18" charset="0"/>
              </a:rPr>
              <a:t>  </a:t>
            </a:r>
            <a:r>
              <a:rPr lang="en-US" sz="4900" cap="none" dirty="0">
                <a:latin typeface="Times New Roman" panose="02020603050405020304" pitchFamily="18" charset="0"/>
                <a:cs typeface="Times New Roman" panose="02020603050405020304" pitchFamily="18" charset="0"/>
              </a:rPr>
              <a:t>Operating System: windows 11</a:t>
            </a:r>
          </a:p>
          <a:p>
            <a:pPr>
              <a:buFont typeface="Wingdings" panose="05000000000000000000" pitchFamily="2" charset="2"/>
              <a:buChar char="§"/>
            </a:pPr>
            <a:r>
              <a:rPr lang="en-US" sz="4900" cap="none" dirty="0">
                <a:latin typeface="Times New Roman" panose="02020603050405020304" pitchFamily="18" charset="0"/>
                <a:cs typeface="Times New Roman" panose="02020603050405020304" pitchFamily="18" charset="0"/>
              </a:rPr>
              <a:t>  Processor: 12th gen intel(r) core(tm) i5-1235u 1.30 ghz</a:t>
            </a:r>
          </a:p>
          <a:p>
            <a:pPr>
              <a:buFont typeface="Wingdings" panose="05000000000000000000" pitchFamily="2" charset="2"/>
              <a:buChar char="§"/>
            </a:pPr>
            <a:r>
              <a:rPr lang="en-US" sz="4900" cap="none" dirty="0">
                <a:latin typeface="Times New Roman" panose="02020603050405020304" pitchFamily="18" charset="0"/>
                <a:cs typeface="Times New Roman" panose="02020603050405020304" pitchFamily="18" charset="0"/>
              </a:rPr>
              <a:t>  Ram: 1gb &amp; above </a:t>
            </a:r>
          </a:p>
          <a:p>
            <a:pPr>
              <a:buFont typeface="Wingdings" panose="05000000000000000000" pitchFamily="2" charset="2"/>
              <a:buChar char="§"/>
            </a:pPr>
            <a:r>
              <a:rPr lang="en-US" sz="4900" cap="none" dirty="0">
                <a:latin typeface="Times New Roman" panose="02020603050405020304" pitchFamily="18" charset="0"/>
                <a:cs typeface="Times New Roman" panose="02020603050405020304" pitchFamily="18" charset="0"/>
              </a:rPr>
              <a:t>  Hard Disk : atleast 1gb</a:t>
            </a:r>
          </a:p>
          <a:p>
            <a:pPr marL="0" indent="0">
              <a:buNone/>
            </a:pPr>
            <a:endParaRPr lang="en-US" sz="2600" cap="none" dirty="0">
              <a:latin typeface="Times New Roman" panose="02020603050405020304" pitchFamily="18" charset="0"/>
              <a:cs typeface="Times New Roman" panose="02020603050405020304" pitchFamily="18" charset="0"/>
            </a:endParaRPr>
          </a:p>
          <a:p>
            <a:pPr marL="0" indent="0">
              <a:buNone/>
            </a:pPr>
            <a:r>
              <a:rPr lang="en-US" sz="5500" b="1" cap="none" dirty="0">
                <a:latin typeface="Times New Roman" panose="02020603050405020304" pitchFamily="18" charset="0"/>
                <a:cs typeface="Times New Roman" panose="02020603050405020304" pitchFamily="18" charset="0"/>
              </a:rPr>
              <a:t>SOFTWARE REQURIMENT’S</a:t>
            </a:r>
          </a:p>
          <a:p>
            <a:pPr>
              <a:buFont typeface="Wingdings" panose="05000000000000000000" pitchFamily="2" charset="2"/>
              <a:buChar char="§"/>
            </a:pPr>
            <a:r>
              <a:rPr lang="en-IN" sz="4900" cap="none" dirty="0">
                <a:latin typeface="Times New Roman" panose="02020603050405020304" pitchFamily="18" charset="0"/>
                <a:cs typeface="Times New Roman" panose="02020603050405020304" pitchFamily="18" charset="0"/>
              </a:rPr>
              <a:t> Programming Languages: java, JavaScript</a:t>
            </a:r>
          </a:p>
          <a:p>
            <a:pPr>
              <a:buFont typeface="Wingdings" panose="05000000000000000000" pitchFamily="2" charset="2"/>
              <a:buChar char="§"/>
            </a:pPr>
            <a:r>
              <a:rPr lang="en-IN" sz="4900" cap="none" dirty="0">
                <a:latin typeface="Times New Roman" panose="02020603050405020304" pitchFamily="18" charset="0"/>
                <a:cs typeface="Times New Roman" panose="02020603050405020304" pitchFamily="18" charset="0"/>
              </a:rPr>
              <a:t> Database: MySQL</a:t>
            </a:r>
          </a:p>
          <a:p>
            <a:pPr>
              <a:buFont typeface="Wingdings" panose="05000000000000000000" pitchFamily="2" charset="2"/>
              <a:buChar char="§"/>
            </a:pPr>
            <a:r>
              <a:rPr lang="en-IN" sz="4900" cap="none" dirty="0">
                <a:latin typeface="Times New Roman" panose="02020603050405020304" pitchFamily="18" charset="0"/>
                <a:cs typeface="Times New Roman" panose="02020603050405020304" pitchFamily="18" charset="0"/>
              </a:rPr>
              <a:t> Frontend: HTML, CSS, bootstrap</a:t>
            </a:r>
          </a:p>
          <a:p>
            <a:pPr>
              <a:buFont typeface="Wingdings" panose="05000000000000000000" pitchFamily="2" charset="2"/>
              <a:buChar char="§"/>
            </a:pPr>
            <a:r>
              <a:rPr lang="en-IN" sz="4900" cap="none" dirty="0">
                <a:latin typeface="Times New Roman" panose="02020603050405020304" pitchFamily="18" charset="0"/>
                <a:cs typeface="Times New Roman" panose="02020603050405020304" pitchFamily="18" charset="0"/>
              </a:rPr>
              <a:t> Backend: PHP, JavaScript</a:t>
            </a:r>
            <a:endParaRPr lang="en-US" sz="4900" cap="none" dirty="0">
              <a:latin typeface="Times New Roman" panose="02020603050405020304" pitchFamily="18" charset="0"/>
              <a:cs typeface="Times New Roman" panose="02020603050405020304" pitchFamily="18" charset="0"/>
            </a:endParaRPr>
          </a:p>
          <a:p>
            <a:pPr marL="0" indent="0">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89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226C-3B97-6D4D-4227-FCE97034DCCC}"/>
              </a:ext>
            </a:extLst>
          </p:cNvPr>
          <p:cNvSpPr>
            <a:spLocks noGrp="1"/>
          </p:cNvSpPr>
          <p:nvPr>
            <p:ph type="title"/>
          </p:nvPr>
        </p:nvSpPr>
        <p:spPr>
          <a:xfrm>
            <a:off x="652518" y="770915"/>
            <a:ext cx="10364451" cy="159617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F440652-196D-606E-0D4F-D94CC5838590}"/>
              </a:ext>
            </a:extLst>
          </p:cNvPr>
          <p:cNvSpPr>
            <a:spLocks noGrp="1"/>
          </p:cNvSpPr>
          <p:nvPr>
            <p:ph sz="quarter" idx="13"/>
          </p:nvPr>
        </p:nvSpPr>
        <p:spPr>
          <a:xfrm>
            <a:off x="1137709" y="2581696"/>
            <a:ext cx="10363826" cy="3424107"/>
          </a:xfrm>
        </p:spPr>
        <p:txBody>
          <a:bodyPr/>
          <a:lstStyle/>
          <a:p>
            <a:pPr marL="0" indent="0" algn="just">
              <a:buNone/>
            </a:pPr>
            <a:r>
              <a:rPr lang="en-US" cap="none" dirty="0">
                <a:latin typeface="Times New Roman" panose="02020603050405020304" pitchFamily="18" charset="0"/>
                <a:cs typeface="Times New Roman" panose="02020603050405020304" pitchFamily="18" charset="0"/>
              </a:rPr>
              <a:t>The NGO women and child welfare project focuses on empowering and supporting vulnerable women and children through various initiatives, including education, healthcare and skill development. the goal is to enhance their overall well-being and create a positive impact on their lives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8690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199</TotalTime>
  <Words>966</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Tw Cen MT</vt:lpstr>
      <vt:lpstr>Wingdings</vt:lpstr>
      <vt:lpstr>Droplet</vt:lpstr>
      <vt:lpstr>NGO  women and child welfare</vt:lpstr>
      <vt:lpstr>agenda</vt:lpstr>
      <vt:lpstr>introduction</vt:lpstr>
      <vt:lpstr>OBJECTIVE</vt:lpstr>
      <vt:lpstr>Key features</vt:lpstr>
      <vt:lpstr>Literature  survey </vt:lpstr>
      <vt:lpstr>PowerPoint Presentation</vt:lpstr>
      <vt:lpstr>Tools and technologies</vt:lpstr>
      <vt:lpstr>conclusion</vt:lpstr>
      <vt:lpstr>reference</vt:lpstr>
      <vt:lpstr>ER diagram</vt:lpstr>
      <vt:lpstr>PowerPoint Presentation</vt:lpstr>
      <vt:lpstr>PowerPoint Presentation</vt:lpstr>
      <vt:lpstr>Class diagram</vt:lpstr>
      <vt:lpstr>PowerPoint Presentation</vt:lpstr>
      <vt:lpstr>PowerPoint Presentation</vt:lpstr>
      <vt:lpstr>Sequence diagram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  women and child welfare</dc:title>
  <dc:creator>shweta jamkhandi</dc:creator>
  <cp:lastModifiedBy>Vishal Chougala</cp:lastModifiedBy>
  <cp:revision>4</cp:revision>
  <dcterms:created xsi:type="dcterms:W3CDTF">2024-02-01T03:44:14Z</dcterms:created>
  <dcterms:modified xsi:type="dcterms:W3CDTF">2024-03-18T05:42:33Z</dcterms:modified>
</cp:coreProperties>
</file>