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71" r:id="rId2"/>
    <p:sldId id="257" r:id="rId3"/>
    <p:sldId id="277" r:id="rId4"/>
    <p:sldId id="258" r:id="rId5"/>
    <p:sldId id="260" r:id="rId6"/>
    <p:sldId id="259" r:id="rId7"/>
    <p:sldId id="274" r:id="rId8"/>
    <p:sldId id="279" r:id="rId9"/>
    <p:sldId id="276" r:id="rId10"/>
    <p:sldId id="262" r:id="rId11"/>
    <p:sldId id="272" r:id="rId12"/>
    <p:sldId id="273" r:id="rId1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400B2-4669-47F2-8EDD-B9E5A65D679D}" type="datetimeFigureOut">
              <a:rPr lang="en-US" smtClean="0"/>
              <a:t>9/13/24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C0CA3-757D-4F7B-940D-000434BAE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18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C0CA3-757D-4F7B-940D-000434BAEB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52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98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20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04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Пользовательский макет" userDrawn="1">
  <p:cSld name="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 bwMode="auto">
          <a:xfrm>
            <a:off x="494520" y="272631"/>
            <a:ext cx="8912194" cy="1142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dt" idx="10"/>
          </p:nvPr>
        </p:nvSpPr>
        <p:spPr bwMode="auto">
          <a:xfrm>
            <a:off x="494520" y="6247461"/>
            <a:ext cx="2305655" cy="470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 bwMode="auto">
          <a:xfrm>
            <a:off x="3388320" y="6247461"/>
            <a:ext cx="3138769" cy="470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 bwMode="auto">
          <a:xfrm>
            <a:off x="7102680" y="6247461"/>
            <a:ext cx="2305655" cy="470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376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1pPr>
            <a:lvl2pPr marL="0" marR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376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2pPr>
            <a:lvl3pPr marL="0" marR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376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3pPr>
            <a:lvl4pPr marL="0" marR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376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4pPr>
            <a:lvl5pPr marL="0" marR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376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5pPr>
            <a:lvl6pPr marL="0" marR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376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6pPr>
            <a:lvl7pPr marL="0" marR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376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7pPr>
            <a:lvl8pPr marL="0" marR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376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8pPr>
            <a:lvl9pPr marL="0" marR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376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9pPr>
          </a:lstStyle>
          <a:p>
            <a:pPr>
              <a:defRPr/>
            </a:pPr>
            <a:fld id="{00000000-1234-1234-1234-123412341234}" type="slidenum">
              <a:rPr lang="en-US" smtClean="0"/>
              <a:pPr>
                <a:defRPr/>
              </a:pPr>
              <a:t>‹#›</a:t>
            </a:fld>
            <a:endParaRPr lang="en-US" sz="1081">
              <a:solidFill>
                <a:schemeClr val="dk2"/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038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78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02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417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66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93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64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07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25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B26BB-B29C-44BB-AD90-1E76B0ED40F4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66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 bwMode="auto">
          <a:xfrm>
            <a:off x="990600" y="864360"/>
            <a:ext cx="8913840" cy="9297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2210" rIns="0" bIns="0" rtlCol="0" anchor="ctr" anchorCtr="0">
            <a:noAutofit/>
          </a:bodyPr>
          <a:lstStyle/>
          <a:p>
            <a:pPr>
              <a:buSzPts val="1400"/>
              <a:defRPr/>
            </a:pPr>
            <a:r>
              <a:rPr lang="en-US" sz="1376" b="1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Федеральное</a:t>
            </a:r>
            <a:r>
              <a:rPr lang="en-US" sz="1376" b="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sz="1376" b="1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государственное</a:t>
            </a:r>
            <a:r>
              <a:rPr lang="en-US" sz="1376" b="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sz="1376" b="1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бюджетное</a:t>
            </a:r>
            <a:r>
              <a:rPr lang="en-US" sz="1376" b="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sz="1376" b="1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образовательное</a:t>
            </a:r>
            <a:r>
              <a:rPr lang="en-US" sz="1376" b="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sz="1376" b="1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учреждение</a:t>
            </a:r>
            <a:r>
              <a:rPr lang="en-US" sz="1376" b="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sz="1376" b="1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высшего</a:t>
            </a:r>
            <a:r>
              <a:rPr lang="en-US" sz="1376" b="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sz="1376" b="1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образования</a:t>
            </a:r>
            <a:r>
              <a:rPr lang="en-US" sz="1376" b="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/>
            </a:r>
            <a:br>
              <a:rPr lang="en-US" sz="1376" b="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</a:br>
            <a:r>
              <a:rPr lang="en-US" sz="1376" b="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«</a:t>
            </a:r>
            <a:r>
              <a:rPr lang="en-US" sz="1376" b="1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Московский</a:t>
            </a:r>
            <a:r>
              <a:rPr lang="en-US" sz="1376" b="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sz="1376" b="1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государственный</a:t>
            </a:r>
            <a:r>
              <a:rPr lang="en-US" sz="1376" b="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sz="1376" b="1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технический</a:t>
            </a:r>
            <a:r>
              <a:rPr lang="en-US" sz="1376" b="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sz="1376" b="1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университет</a:t>
            </a:r>
            <a:r>
              <a:rPr lang="en-US" sz="1376" b="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sz="1376" b="1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имени</a:t>
            </a:r>
            <a:r>
              <a:rPr lang="en-US" sz="1376" b="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Н.Э. </a:t>
            </a:r>
            <a:r>
              <a:rPr lang="en-US" sz="1376" b="1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Баумана</a:t>
            </a:r>
            <a:r>
              <a:rPr lang="en-US" sz="1376" b="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/>
            </a:r>
            <a:br>
              <a:rPr lang="en-US" sz="1376" b="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</a:br>
            <a:r>
              <a:rPr lang="en-US" sz="1376" b="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(</a:t>
            </a:r>
            <a:r>
              <a:rPr lang="en-US" sz="1376" b="1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национальный</a:t>
            </a:r>
            <a:r>
              <a:rPr lang="en-US" sz="1376" b="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sz="1376" b="1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исследовательский</a:t>
            </a:r>
            <a:r>
              <a:rPr lang="en-US" sz="1376" b="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sz="1376" b="1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университет</a:t>
            </a:r>
            <a:r>
              <a:rPr lang="en-US" sz="1376" b="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)»</a:t>
            </a:r>
            <a:br>
              <a:rPr lang="en-US" sz="1376" b="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</a:br>
            <a:r>
              <a:rPr lang="en-US" sz="1376" b="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(МГТУ </a:t>
            </a:r>
            <a:r>
              <a:rPr lang="en-US" sz="1376" b="1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им</a:t>
            </a:r>
            <a:r>
              <a:rPr lang="en-US" sz="1376" b="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. Н.Э. </a:t>
            </a:r>
            <a:r>
              <a:rPr lang="en-US" sz="1376" b="1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Баумана</a:t>
            </a:r>
            <a:r>
              <a:rPr lang="en-US" sz="1376" b="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4294967295"/>
          </p:nvPr>
        </p:nvSpPr>
        <p:spPr bwMode="auto">
          <a:xfrm>
            <a:off x="494520" y="1947000"/>
            <a:ext cx="8913840" cy="27643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27933" rIns="0" bIns="0" rtlCol="0" anchor="ctr" anchorCtr="0">
            <a:noAutofit/>
          </a:bodyPr>
          <a:lstStyle/>
          <a:p>
            <a:pPr marL="0" indent="0" algn="ctr">
              <a:lnSpc>
                <a:spcPct val="93000"/>
              </a:lnSpc>
              <a:spcBef>
                <a:spcPts val="0"/>
              </a:spcBef>
              <a:buClr>
                <a:srgbClr val="000000"/>
              </a:buClr>
              <a:buSzPts val="3200"/>
              <a:buNone/>
              <a:defRPr/>
            </a:pPr>
            <a:r>
              <a:rPr lang="en-US" sz="4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</a:t>
            </a:r>
            <a:r>
              <a:rPr lang="ru-RU" sz="4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базы данных </a:t>
            </a:r>
            <a:endParaRPr lang="ru-RU" sz="48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93000"/>
              </a:lnSpc>
              <a:spcBef>
                <a:spcPts val="0"/>
              </a:spcBef>
              <a:buClr>
                <a:srgbClr val="000000"/>
              </a:buClr>
              <a:buSzPts val="3200"/>
              <a:buNone/>
              <a:defRPr/>
            </a:pPr>
            <a:r>
              <a:rPr lang="ru-RU" sz="4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компьютерного магазина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6" name="Google Shape;66;p14"/>
          <p:cNvPicPr/>
          <p:nvPr/>
        </p:nvPicPr>
        <p:blipFill>
          <a:blip r:embed="rId2">
            <a:alphaModFix/>
          </a:blip>
          <a:srcRect/>
          <a:stretch/>
        </p:blipFill>
        <p:spPr bwMode="auto">
          <a:xfrm>
            <a:off x="176280" y="773880"/>
            <a:ext cx="890760" cy="11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 bwMode="auto">
          <a:xfrm>
            <a:off x="235559" y="5417999"/>
            <a:ext cx="7716949" cy="5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441" tIns="59943" rIns="88441" bIns="44220" anchor="t" anchorCtr="0">
            <a:noAutofit/>
          </a:bodyPr>
          <a:lstStyle/>
          <a:p>
            <a:pPr>
              <a:lnSpc>
                <a:spcPct val="93000"/>
              </a:lnSpc>
              <a:buClr>
                <a:srgbClr val="111111"/>
              </a:buClr>
              <a:buSzPts val="1800"/>
              <a:defRPr/>
            </a:pPr>
            <a:r>
              <a:rPr lang="en-US" sz="1769" b="1" dirty="0" err="1">
                <a:solidFill>
                  <a:srgbClr val="11111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Студент</a:t>
            </a:r>
            <a:r>
              <a:rPr lang="en-US" sz="1769" b="1" dirty="0">
                <a:solidFill>
                  <a:srgbClr val="11111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: </a:t>
            </a:r>
            <a:r>
              <a:rPr lang="ru-RU" sz="1769" b="1" dirty="0" smtClean="0">
                <a:solidFill>
                  <a:srgbClr val="11111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Ву Хай Данг </a:t>
            </a:r>
            <a:r>
              <a:rPr lang="en-US" sz="1769" b="1" dirty="0" smtClean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ИУ</a:t>
            </a:r>
            <a:r>
              <a:rPr lang="ru-RU" sz="1769" b="1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769" b="1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769" b="1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62</a:t>
            </a:r>
            <a:r>
              <a:rPr lang="en-US" sz="1769" b="1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</a:t>
            </a:r>
            <a:endParaRPr sz="176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3000"/>
              </a:lnSpc>
              <a:buClr>
                <a:srgbClr val="111111"/>
              </a:buClr>
              <a:buSzPts val="1800"/>
              <a:defRPr/>
            </a:pPr>
            <a:r>
              <a:rPr lang="en-US" sz="1769" b="1" dirty="0" err="1">
                <a:solidFill>
                  <a:srgbClr val="11111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Научный</a:t>
            </a:r>
            <a:r>
              <a:rPr lang="en-US" sz="1769" b="1" dirty="0">
                <a:solidFill>
                  <a:srgbClr val="11111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sz="1769" b="1" dirty="0" err="1">
                <a:solidFill>
                  <a:srgbClr val="11111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руководитель</a:t>
            </a:r>
            <a:r>
              <a:rPr lang="en-US" sz="1769" b="1" dirty="0">
                <a:solidFill>
                  <a:srgbClr val="11111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:</a:t>
            </a:r>
            <a:r>
              <a:rPr lang="ru-RU" sz="1769" b="1" dirty="0">
                <a:solidFill>
                  <a:srgbClr val="11111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ru-RU" sz="1769" b="1" dirty="0" smtClean="0">
                <a:solidFill>
                  <a:srgbClr val="11111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Кивва Кирилл Андреевич</a:t>
            </a:r>
            <a:endParaRPr sz="176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 bwMode="auto">
          <a:xfrm>
            <a:off x="2909371" y="6245553"/>
            <a:ext cx="2305655" cy="382065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defRPr/>
            </a:pPr>
            <a:r>
              <a:rPr lang="en-US" sz="1081" dirty="0" smtClean="0">
                <a:solidFill>
                  <a:schemeClr val="dk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202</a:t>
            </a:r>
            <a:r>
              <a:rPr lang="ru-RU" sz="1081" dirty="0" smtClean="0">
                <a:solidFill>
                  <a:schemeClr val="dk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4</a:t>
            </a:r>
            <a:r>
              <a:rPr lang="en-US" sz="1081" dirty="0" smtClean="0">
                <a:solidFill>
                  <a:schemeClr val="dk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ru-RU" sz="1081" dirty="0">
                <a:solidFill>
                  <a:schemeClr val="dk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г.</a:t>
            </a:r>
            <a:endParaRPr sz="1081" dirty="0">
              <a:solidFill>
                <a:schemeClr val="dk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400E1C2-504D-48AB-8615-2A4D1E787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исследования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527048"/>
            <a:ext cx="8988552" cy="441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80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62ADB79-41A1-4193-87F1-6F59D982E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D6CE91B8-79BC-6BA4-3A0D-369FBF1AE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554479"/>
            <a:ext cx="8543925" cy="467650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работы была достигнута, то есть была разработана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базы данных для компьютерного магазина.</a:t>
            </a: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достижение цели были решены все задачи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проанализированы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предметной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базе данных и приложению;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определены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роли пользователей; 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описаны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структуру базы данных, включая основные сущности и их атрибуты.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Описаны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связи между сущностями и обеспечить целостность данных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определены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программной реализации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реализованы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обеспечение для взаимодействия с базой данных, который позволит пользователям выполнять свои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задачи;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проведены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экспериментальные замеры временных характеристик разработанного программного обеспечения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854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2">
            <a:extLst>
              <a:ext uri="{FF2B5EF4-FFF2-40B4-BE49-F238E27FC236}">
                <a16:creationId xmlns:a16="http://schemas.microsoft.com/office/drawing/2014/main" id="{CF35CABF-E787-21FC-17F3-2EA282E78C6B}"/>
              </a:ext>
            </a:extLst>
          </p:cNvPr>
          <p:cNvSpPr txBox="1">
            <a:spLocks/>
          </p:cNvSpPr>
          <p:nvPr/>
        </p:nvSpPr>
        <p:spPr>
          <a:xfrm>
            <a:off x="1053349" y="194503"/>
            <a:ext cx="8127596" cy="146548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063" rtl="0" eaLnBrk="1" latinLnBrk="0" hangingPunct="1">
              <a:spcBef>
                <a:spcPct val="0"/>
              </a:spcBef>
              <a:buNone/>
              <a:defRPr sz="3999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Направления дальнейшего развития</a:t>
            </a:r>
            <a:endParaRPr lang="ru" sz="32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E3C56998-12D0-B715-B329-281FE237E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554479"/>
            <a:ext cx="8543925" cy="46765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продаж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Мобильное приложение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Аналитические панели и отчеты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366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238FB-DF8F-4753-A3CB-8741A5BC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D09D78-3879-4EB0-BA19-AB04005D5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554479"/>
            <a:ext cx="8543925" cy="467650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данной курсовой работы является разработка базы данных для компьютерного магазина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предметной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базе данных и приложению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основные роли пользователей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структуру базы данных, включая основные сущности и их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атрибуты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Описать связи между сущностями и обеспечить целостность данных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обеспечение для взаимодействия с базой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позволит пользователям выполнять свои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экспериментальные замеры временных характеристик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разработанного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программного обеспечения</a:t>
            </a:r>
          </a:p>
        </p:txBody>
      </p:sp>
    </p:spTree>
    <p:extLst>
      <p:ext uri="{BB962C8B-B14F-4D97-AF65-F5344CB8AC3E}">
        <p14:creationId xmlns:p14="http://schemas.microsoft.com/office/powerpoint/2010/main" val="1068479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238FB-DF8F-4753-A3CB-8741A5BC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организации данных</a:t>
            </a: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974F999A-2278-F617-B9CA-15289CE9C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767403"/>
              </p:ext>
            </p:extLst>
          </p:nvPr>
        </p:nvGraphicFramePr>
        <p:xfrm>
          <a:off x="797832" y="2038610"/>
          <a:ext cx="8605897" cy="2712720"/>
        </p:xfrm>
        <a:graphic>
          <a:graphicData uri="http://schemas.openxmlformats.org/drawingml/2006/table">
            <a:tbl>
              <a:tblPr firstCol="1">
                <a:tableStyleId>{3B4B98B0-60AC-42C2-AFA5-B58CD77FA1E5}</a:tableStyleId>
              </a:tblPr>
              <a:tblGrid>
                <a:gridCol w="2721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58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6936">
                <a:tc>
                  <a:txBody>
                    <a:bodyPr/>
                    <a:lstStyle/>
                    <a:p>
                      <a:r>
                        <a:rPr lang="ru-RU" sz="1600" b="0" i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Модель данных</a:t>
                      </a:r>
                      <a:br>
                        <a:rPr lang="ru-RU" sz="1600" b="0" i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600" b="0" i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Критерии</a:t>
                      </a:r>
                      <a:br>
                        <a:rPr lang="ru-RU" sz="1600" b="0" i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600" b="0" i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сравнения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Дореляционные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Реляционные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Постреляционные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063" rtl="0" eaLnBrk="1" latinLnBrk="0" hangingPunct="1"/>
                      <a:r>
                        <a:rPr lang="ru-RU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Возможность реализации связи многие к многим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457063" rtl="0" eaLnBrk="1" latinLnBrk="0" hangingPunct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Трудно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Легко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Средняя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063" rtl="0" eaLnBrk="1" latinLnBrk="0" hangingPunct="1"/>
                      <a:r>
                        <a:rPr lang="ru-RU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Независимость от приложений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Низкая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Высокая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Средняя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063" rtl="0" eaLnBrk="1" latinLnBrk="0" hangingPunct="1"/>
                      <a:r>
                        <a:rPr lang="ru-RU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Обеспечение целостность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Через ссылки и указатели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Через ограничения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Сложно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492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73FA62B-D0CB-4804-B3C7-BE93862AE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Системные пользователи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719" y="1480378"/>
            <a:ext cx="5318562" cy="503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90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26F6F0F-E3F6-7AF7-6E4B-02EBD15446D1}"/>
              </a:ext>
            </a:extLst>
          </p:cNvPr>
          <p:cNvSpPr txBox="1"/>
          <p:nvPr/>
        </p:nvSpPr>
        <p:spPr>
          <a:xfrm>
            <a:off x="728695" y="976826"/>
            <a:ext cx="8941778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ER-</a:t>
            </a:r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  <a:r>
              <a:rPr lang="en-US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нотации Чена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422" y="1837944"/>
            <a:ext cx="7168513" cy="480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58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42F3190-B95A-40B3-9DFA-C7855CBAB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базы данных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52" y="1435608"/>
            <a:ext cx="8951214" cy="542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14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A19FFBE-8BED-4330-D0B5-E6B41AC3E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Триггер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972" y="2079498"/>
            <a:ext cx="29718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62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238FB-DF8F-4753-A3CB-8741A5BC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СУБД</a:t>
            </a: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974F999A-2278-F617-B9CA-15289CE9C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452839"/>
              </p:ext>
            </p:extLst>
          </p:nvPr>
        </p:nvGraphicFramePr>
        <p:xfrm>
          <a:off x="880628" y="2153920"/>
          <a:ext cx="8144744" cy="2179320"/>
        </p:xfrm>
        <a:graphic>
          <a:graphicData uri="http://schemas.openxmlformats.org/drawingml/2006/table">
            <a:tbl>
              <a:tblPr firstCol="1">
                <a:tableStyleId>{3B4B98B0-60AC-42C2-AFA5-B58CD77FA1E5}</a:tableStyleId>
              </a:tblPr>
              <a:tblGrid>
                <a:gridCol w="2690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533">
                  <a:extLst>
                    <a:ext uri="{9D8B030D-6E8A-4147-A177-3AD203B41FA5}">
                      <a16:colId xmlns:a16="http://schemas.microsoft.com/office/drawing/2014/main" val="3382945672"/>
                    </a:ext>
                  </a:extLst>
                </a:gridCol>
                <a:gridCol w="969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85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1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6936">
                <a:tc>
                  <a:txBody>
                    <a:bodyPr/>
                    <a:lstStyle/>
                    <a:p>
                      <a:r>
                        <a:rPr lang="ru-RU" sz="1600" b="0" i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Реляционные СУБД</a:t>
                      </a:r>
                      <a:br>
                        <a:rPr lang="ru-RU" sz="1600" b="0" i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600" b="0" i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Критерии</a:t>
                      </a:r>
                      <a:br>
                        <a:rPr lang="ru-RU" sz="1600" b="0" i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600" b="0" i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сравнения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MySQL</a:t>
                      </a: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Oracle</a:t>
                      </a: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PostgreSQL</a:t>
                      </a: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MSQL Sever</a:t>
                      </a: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063" rtl="0" eaLnBrk="1" latinLnBrk="0" hangingPunct="1"/>
                      <a:r>
                        <a:rPr lang="ru-RU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Лицензия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457063" rtl="0" eaLnBrk="1" latinLnBrk="0" hangingPunct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Двойная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457063" rtl="0" eaLnBrk="1" latinLnBrk="0" hangingPunct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Коммер.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Открытая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Коммер.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063" rtl="0" eaLnBrk="1" latinLnBrk="0" hangingPunct="1"/>
                      <a:r>
                        <a:rPr lang="ru-RU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Масштабируемость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Хорошая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Высокая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Высокая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Хорошая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063" rtl="0" eaLnBrk="1" latinLnBrk="0" hangingPunct="1"/>
                      <a:r>
                        <a:rPr lang="ru-RU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Сообщество и поддержка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Активное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Крупное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Крупное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Обширное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463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288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A19FFBE-8BED-4330-D0B5-E6B41AC3E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r>
              <a:rPr lang="en-US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обеспечивающий</a:t>
            </a:r>
            <a:b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к базе данных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39" y="1690688"/>
            <a:ext cx="7864522" cy="474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3856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880</TotalTime>
  <Words>293</Words>
  <Application>Microsoft Office PowerPoint</Application>
  <PresentationFormat>A4 Paper (210x297 mm)</PresentationFormat>
  <Paragraphs>76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Федеральное государственное бюджетное образовательное учреждение высшего образования «Московский государственный технический университет имени Н.Э. Баумана (национальный исследовательский университет)» (МГТУ им. Н.Э. Баумана)</vt:lpstr>
      <vt:lpstr>Цели и задачи</vt:lpstr>
      <vt:lpstr>Модели организации данных</vt:lpstr>
      <vt:lpstr>Системные пользователи</vt:lpstr>
      <vt:lpstr>PowerPoint Presentation</vt:lpstr>
      <vt:lpstr>Диаграмма базы данных</vt:lpstr>
      <vt:lpstr>Триггер</vt:lpstr>
      <vt:lpstr>Выбор СУБД</vt:lpstr>
      <vt:lpstr>Интерфейс, обеспечивающий доступ к базе данных</vt:lpstr>
      <vt:lpstr>Результат исследования</vt:lpstr>
      <vt:lpstr>Заключение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«Классификация методов модификации ядра Linux»</dc:title>
  <dc:creator>Влад Мансуров</dc:creator>
  <cp:lastModifiedBy>chovui test</cp:lastModifiedBy>
  <cp:revision>127</cp:revision>
  <cp:lastPrinted>2023-01-17T17:38:56Z</cp:lastPrinted>
  <dcterms:created xsi:type="dcterms:W3CDTF">2023-01-16T23:26:49Z</dcterms:created>
  <dcterms:modified xsi:type="dcterms:W3CDTF">2024-09-13T19:28:31Z</dcterms:modified>
</cp:coreProperties>
</file>