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Merriweather" panose="020B0604020202020204" charset="-52"/>
      <p:regular r:id="rId16"/>
      <p:bold r:id="rId17"/>
      <p:italic r:id="rId18"/>
      <p:boldItalic r:id="rId1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9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Relationship Id="rId19" Type="http://schemas.openxmlformats.org/officeDocument/2006/relationships/font" Target="fonts/font9.fntdata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2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3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4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5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6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ru-RU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5" name="Google Shape;86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6" name="Google Shape;90;g5684e4645a_1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1" name="Google Shape;99;g57c1d27c83_0_7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8" name="Google Shape;107;g568424a7a4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8" name="Google Shape;117;g568424a7a4_0_6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2" name="Google Shape;125;g568424a7a4_0_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6" name="Google Shape;133;g568424a7a4_0_18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5" name="Google Shape;141;g568424a7a4_0_29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22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2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3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5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56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431800" lvl="0" marL="457200" marR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cap="none" sz="3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406400" lvl="1" marL="914400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81000" lvl="2" marL="13716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55600" lvl="3" marL="1828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55600" lvl="4" marL="22860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57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58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59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50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45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431800" lvl="0" marL="457200" marR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cap="none" sz="3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406400" lvl="1" marL="914400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81000" lvl="2" marL="13716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55600" lvl="3" marL="1828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55600" lvl="4" marL="22860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46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47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48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45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cap="none" sz="4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28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cap="none" sz="20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cap="none" sz="18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cap="none" sz="16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29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30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31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431800" lvl="0" marL="457200" marR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cap="none" sz="3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406400" lvl="1" marL="914400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81000" lvl="2" marL="13716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55600" lvl="3" marL="1828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55600" lvl="4" marL="22860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53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61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cap="none" sz="3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lvl="1" marR="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cap="none" sz="28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lvl="2" marR="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cap="none" sz="24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lvl="3" marR="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cap="none" sz="20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lvl="4" marR="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cap="none" sz="20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lvl="5" marR="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cap="none" sz="20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lvl="6" marR="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cap="none" sz="20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lvl="7" marR="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cap="none" sz="20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lvl="8" marR="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cap="none" sz="20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62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63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64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54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66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406400" lvl="0" marL="457200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67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406400" lvl="0" marL="457200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68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69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0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49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37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38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81000" lvl="0" marL="4572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55600" lvl="1" marL="914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42900" lvl="2" marL="13716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30200" lvl="3" marL="1828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30200" lvl="4" marL="22860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30200" lvl="5" marL="27432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30200" lvl="6" marL="32004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30200" lvl="7" marL="36576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30200" lvl="8" marL="4114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39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40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81000" lvl="0" marL="4572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55600" lvl="1" marL="914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42900" lvl="2" marL="13716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30200" lvl="3" marL="1828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30200" lvl="4" marL="22860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30200" lvl="5" marL="27432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30200" lvl="6" marL="32004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30200" lvl="7" marL="36576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30200" lvl="8" marL="4114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41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42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43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55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72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3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4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56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76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431800" lvl="0" marL="457200" marR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cap="none" sz="3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406400" lvl="1" marL="914400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81000" lvl="2" marL="13716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55600" lvl="3" marL="1828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55600" lvl="4" marL="22860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7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8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9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0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5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650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cap="none" sz="3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51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52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53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54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2">
            <a:alphaModFix/>
          </a:blip>
          <a:stretch>
            <a:fillRect/>
          </a:stretch>
        </a:blipFill>
      </p:bgPr>
    </p:bg>
    <p:spTree>
      <p:nvGrpSpPr>
        <p:cNvPr id="10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77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431800" lvl="0" marL="457200" marR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cap="none" sz="3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406400" lvl="1" marL="914400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81000" lvl="2" marL="13716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55600" lvl="3" marL="1828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55600" lvl="4" marL="22860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8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9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gi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23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92;p1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161932"/>
            <a:ext cx="9144000" cy="4951981"/>
          </a:xfrm>
          <a:prstGeom prst="rect"/>
          <a:noFill/>
          <a:ln>
            <a:noFill/>
          </a:ln>
        </p:spPr>
      </p:pic>
      <p:sp>
        <p:nvSpPr>
          <p:cNvPr id="1048591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ru-RU">
                <a:solidFill>
                  <a:srgbClr val="32363A"/>
                </a:solidFill>
              </a:rPr>
              <a:t>2</a:t>
            </a:r>
            <a:endParaRPr b="0" cap="none" sz="2400" i="0" strike="noStrike" u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94;p14"/>
          <p:cNvSpPr txBox="1"/>
          <p:nvPr/>
        </p:nvSpPr>
        <p:spPr>
          <a:xfrm>
            <a:off x="4649772" y="1270757"/>
            <a:ext cx="4255500" cy="2948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dirty="0" sz="2000" lang="ru-RU">
                <a:latin typeface="Calibri"/>
                <a:ea typeface="Calibri"/>
                <a:cs typeface="Calibri"/>
                <a:sym typeface="Calibri"/>
              </a:rPr>
              <a:t>Р</a:t>
            </a:r>
            <a:r>
              <a:rPr altLang="en-US" dirty="0" sz="2000" lang="ru-RU"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altLang="en-US" dirty="0" sz="2000" lang="ru-RU">
                <a:latin typeface="Calibri"/>
                <a:ea typeface="Calibri"/>
                <a:cs typeface="Calibri"/>
                <a:sym typeface="Calibri"/>
              </a:rPr>
              <a:t>б</a:t>
            </a:r>
            <a:r>
              <a:rPr altLang="en-US" dirty="0" sz="2000" lang="ru-RU"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altLang="en-US" dirty="0" sz="2000" lang="ru-RU"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altLang="en-US" dirty="0" sz="2000" lang="ru-RU">
                <a:latin typeface="Calibri"/>
                <a:ea typeface="Calibri"/>
                <a:cs typeface="Calibri"/>
                <a:sym typeface="Calibri"/>
              </a:rPr>
              <a:t>у</a:t>
            </a:r>
            <a:r>
              <a:rPr altLang="en-US" dirty="0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US" dirty="0" sz="2000" lang="ru-RU"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dirty="0" sz="2000" lang="ru-RU">
                <a:latin typeface="Calibri"/>
                <a:ea typeface="Calibri"/>
                <a:cs typeface="Calibri"/>
                <a:sym typeface="Calibri"/>
              </a:rPr>
              <a:t>ыполнил</a:t>
            </a:r>
            <a:r>
              <a:rPr altLang="en-US" dirty="0" sz="2000" lang="ru-RU"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altLang="en-US" dirty="0" sz="2000"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 sz="2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Котов Я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 Д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Семищев </a:t>
            </a:r>
            <a:r>
              <a:rPr altLang="en-US" dirty="0" sz="2000" lang="ru-RU" smtClean="0"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altLang="en-US" dirty="0" sz="2000" lang="en-US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US" dirty="0" sz="2000" lang="en-US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Р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Ильенко А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 Агафонова Д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 Д</a:t>
            </a:r>
            <a:r>
              <a:rPr dirty="0" sz="2000" lang="en-US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 sz="2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ru-RU">
                <a:latin typeface="Calibri"/>
                <a:ea typeface="Calibri"/>
                <a:cs typeface="Calibri"/>
                <a:sym typeface="Calibri"/>
              </a:rPr>
              <a:t>МАОУ СОШ </a:t>
            </a:r>
            <a:r>
              <a:rPr dirty="0" sz="2000" lang="ru-RU" smtClean="0">
                <a:latin typeface="Calibri"/>
                <a:ea typeface="Calibri"/>
                <a:cs typeface="Calibri"/>
                <a:sym typeface="Calibri"/>
              </a:rPr>
              <a:t>№33</a:t>
            </a:r>
            <a:endParaRPr dirty="0" sz="2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ru-RU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dirty="0" sz="2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ru-RU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dirty="0" sz="2000" lang="ru-RU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dirty="0" sz="2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ru-RU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dirty="0" sz="2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3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45720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ru-RU" err="1" smtClean="0">
                <a:solidFill>
                  <a:schemeClr val="lt1"/>
                </a:solidFill>
              </a:rPr>
              <a:t>Цзяоцзы</a:t>
            </a:r>
            <a:r>
              <a:rPr dirty="0" sz="4800" lang="ru-RU" smtClean="0">
                <a:solidFill>
                  <a:schemeClr val="lt1"/>
                </a:solidFill>
              </a:rPr>
              <a:t> над США</a:t>
            </a:r>
            <a:endParaRPr b="0" cap="none" dirty="0" sz="4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96;p14"/>
          <p:cNvSpPr/>
          <p:nvPr/>
        </p:nvSpPr>
        <p:spPr>
          <a:xfrm>
            <a:off x="691208" y="2653579"/>
            <a:ext cx="2811000" cy="3051600"/>
          </a:xfrm>
          <a:prstGeom prst="rect"/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3" name="Picture 2" descr="МИД Китая прокомментировал инцидент с воздушным шаром над США — EADaily —  Новости Китая. Китай новости. Новости Китай. США новости. Новости США. Китай.  США. Новости. Новости сегодня. Новости Китая на 04 февраля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02224" y="2653579"/>
            <a:ext cx="3958565" cy="3131759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01;p1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" y="1259632"/>
            <a:ext cx="9144000" cy="4951981"/>
          </a:xfrm>
          <a:prstGeom prst="rect"/>
          <a:noFill/>
          <a:ln>
            <a:noFill/>
          </a:ln>
        </p:spPr>
      </p:pic>
      <p:sp>
        <p:nvSpPr>
          <p:cNvPr id="1048597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45720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ru-RU">
                <a:solidFill>
                  <a:schemeClr val="lt1"/>
                </a:solidFill>
              </a:rPr>
              <a:t>Введение</a:t>
            </a:r>
            <a:endParaRPr b="0" cap="none" sz="36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8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ru-RU">
                <a:solidFill>
                  <a:srgbClr val="32363A"/>
                </a:solidFill>
              </a:rPr>
              <a:t>2</a:t>
            </a:r>
            <a:endParaRPr b="0" cap="none" sz="2400" i="0" strike="noStrike" u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r>
              <a:rPr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проводится моделирование полета зонда в воздушно</a:t>
            </a:r>
            <a:r>
              <a:rPr altLang="en-US"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</a:t>
            </a:r>
            <a:r>
              <a:rPr altLang="en-US"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altLang="en-US"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altLang="en-US"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altLang="en-US"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altLang="en-US"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altLang="en-US"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altLang="en-US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является моделирование динамики зонда в атмосфере Земли и влияние на полет различных природных </a:t>
            </a:r>
            <a:r>
              <a:rPr dirty="0" sz="2000"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явлений. </a:t>
            </a:r>
          </a:p>
          <a:p>
            <a:r>
              <a:rPr dirty="0" sz="2000"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решены следующие задачи:</a:t>
            </a:r>
            <a:endParaRPr altLang="en-US" lang="zh-CN"/>
          </a:p>
          <a:p>
            <a:pPr indent="-342900" lvl="0" marL="347663">
              <a:buFont typeface="Arial"/>
              <a:buChar char="•"/>
            </a:pPr>
            <a:r>
              <a:rPr b="0" dirty="0" sz="2000" i="0" lang="en-US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000" i="0" lang="ru-RU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b="0" dirty="0" sz="2000" i="0" lang="ru-RU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b="0" dirty="0" sz="2000" i="0" lang="ru-RU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ределена </a:t>
            </a:r>
            <a:r>
              <a:rPr b="0" dirty="0" sz="2000" i="0" lang="ru-RU" u="none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дифференциальных уравнений для динамики зонда в атмосфере на базе закона </a:t>
            </a:r>
            <a:r>
              <a:rPr b="0" dirty="0" sz="2000" i="0" lang="ru-RU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Архимеда</a:t>
            </a:r>
            <a:endParaRPr b="0" dirty="0" sz="2000" i="0" lang="ru-RU" u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lvl="0" marL="347663">
              <a:buFont typeface="Arial"/>
              <a:buChar char="•"/>
            </a:pPr>
            <a:r>
              <a:rPr b="0" dirty="0" sz="2000" i="0" lang="en-US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000" i="0" lang="ru-RU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altLang="en-US" b="0" dirty="0" sz="2000" i="0" lang="ru-RU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b="0" dirty="0" sz="2000" i="0" lang="ru-RU" u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ределены </a:t>
            </a:r>
            <a:r>
              <a:rPr b="0" dirty="0" sz="2000" i="0" lang="ru-RU" u="none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 запуска зонда и ракеты</a:t>
            </a:r>
            <a:endParaRPr b="0" dirty="0" sz="2000" i="0" lang="ru-RU" u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4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109;p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386247"/>
            <a:ext cx="9144000" cy="4923073"/>
          </a:xfrm>
          <a:prstGeom prst="rect"/>
          <a:noFill/>
          <a:ln>
            <a:noFill/>
          </a:ln>
        </p:spPr>
      </p:pic>
      <p:sp>
        <p:nvSpPr>
          <p:cNvPr id="1048602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45720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ru-RU">
                <a:solidFill>
                  <a:schemeClr val="lt1"/>
                </a:solidFill>
              </a:rPr>
              <a:t>Постановка дифференциальной задачи</a:t>
            </a:r>
            <a:endParaRPr dirty="0" sz="3600">
              <a:solidFill>
                <a:schemeClr val="lt1"/>
              </a:solidFill>
            </a:endParaRPr>
          </a:p>
        </p:txBody>
      </p:sp>
      <p:sp>
        <p:nvSpPr>
          <p:cNvPr id="1048603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ru-RU">
                <a:solidFill>
                  <a:srgbClr val="32363A"/>
                </a:solidFill>
              </a:rPr>
              <a:t>3</a:t>
            </a:r>
            <a:endParaRPr b="0" cap="none" sz="2400" i="0" strike="noStrike" u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4" name="Прямоугольник 32"/>
          <p:cNvSpPr/>
          <p:nvPr/>
        </p:nvSpPr>
        <p:spPr>
          <a:xfrm>
            <a:off x="4968826" y="2502779"/>
            <a:ext cx="1546860" cy="659283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ru-RU"/>
          </a:p>
        </p:txBody>
      </p:sp>
      <p:pic>
        <p:nvPicPr>
          <p:cNvPr id="2097156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66314" y="2952684"/>
            <a:ext cx="4477686" cy="1919008"/>
          </a:xfrm>
          <a:prstGeom prst="rect"/>
        </p:spPr>
      </p:pic>
      <p:sp>
        <p:nvSpPr>
          <p:cNvPr id="1048605" name="TextBox 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94598" y="1924471"/>
            <a:ext cx="2729999" cy="414088"/>
          </a:xfrm>
          <a:prstGeom prst="rect"/>
          <a:blipFill>
            <a:blip xmlns:r="http://schemas.openxmlformats.org/officeDocument/2006/relationships" r:embed="rId3"/>
            <a:stretch>
              <a:fillRect t="-11765" b="-44118"/>
            </a:stretch>
          </a:blipFill>
        </p:spPr>
        <p:txBody>
          <a:bodyPr/>
          <a:p>
            <a:r>
              <a:rPr lang="ru-RU">
                <a:noFill/>
              </a:rPr>
              <a:t> </a:t>
            </a:r>
          </a:p>
        </p:txBody>
      </p:sp>
      <p:sp>
        <p:nvSpPr>
          <p:cNvPr id="1048606" name="TextBox 8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40727" y="2681089"/>
            <a:ext cx="3037742" cy="3427733"/>
          </a:xfrm>
          <a:prstGeom prst="rect"/>
          <a:blipFill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19;p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357339"/>
            <a:ext cx="9144000" cy="4951981"/>
          </a:xfrm>
          <a:prstGeom prst="rect"/>
          <a:noFill/>
          <a:ln>
            <a:noFill/>
          </a:ln>
        </p:spPr>
      </p:pic>
      <p:sp>
        <p:nvSpPr>
          <p:cNvPr id="1048609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45720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ru-RU">
                <a:solidFill>
                  <a:schemeClr val="lt1"/>
                </a:solidFill>
              </a:rPr>
              <a:t>Начальные условия и численное решение</a:t>
            </a:r>
            <a:endParaRPr b="0" cap="none" dirty="0" sz="36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ru-RU">
                <a:solidFill>
                  <a:srgbClr val="32363A"/>
                </a:solidFill>
              </a:rPr>
              <a:t>4</a:t>
            </a:r>
            <a:endParaRPr b="0" cap="none" sz="2400" i="0" strike="noStrike" u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2" name="Rectangle 1"/>
          <p:cNvSpPr>
            <a:spLocks noChangeArrowheads="1"/>
          </p:cNvSpPr>
          <p:nvPr/>
        </p:nvSpPr>
        <p:spPr bwMode="auto">
          <a:xfrm>
            <a:off x="576526" y="2491949"/>
            <a:ext cx="184731" cy="36933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ru-RU" baseline="0" b="0" cap="none" dirty="0" sz="1800" i="0" kumimoji="0" lang="ru-RU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13" name="Rectangle 3"/>
          <p:cNvSpPr>
            <a:spLocks noChangeArrowheads="1"/>
          </p:cNvSpPr>
          <p:nvPr/>
        </p:nvSpPr>
        <p:spPr bwMode="auto">
          <a:xfrm>
            <a:off x="-284534" y="3316695"/>
            <a:ext cx="3343275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ru-RU"/>
          </a:p>
        </p:txBody>
      </p:sp>
      <p:sp>
        <p:nvSpPr>
          <p:cNvPr id="1048614" name="Rectangle 6"/>
          <p:cNvSpPr>
            <a:spLocks noChangeArrowheads="1"/>
          </p:cNvSpPr>
          <p:nvPr/>
        </p:nvSpPr>
        <p:spPr bwMode="auto">
          <a:xfrm>
            <a:off x="-284534" y="3332570"/>
            <a:ext cx="3343275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ru-RU"/>
          </a:p>
        </p:txBody>
      </p:sp>
      <p:sp>
        <p:nvSpPr>
          <p:cNvPr id="1048615" name="Rectangle 8"/>
          <p:cNvSpPr>
            <a:spLocks noChangeArrowheads="1"/>
          </p:cNvSpPr>
          <p:nvPr/>
        </p:nvSpPr>
        <p:spPr bwMode="auto">
          <a:xfrm>
            <a:off x="-284534" y="3332570"/>
            <a:ext cx="3343275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ru-RU"/>
          </a:p>
        </p:txBody>
      </p:sp>
      <p:sp>
        <p:nvSpPr>
          <p:cNvPr id="1048616" name="Прямоугольник 4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2286000" y="1469010"/>
            <a:ext cx="4572000" cy="4533229"/>
          </a:xfrm>
          <a:prstGeom prst="rect"/>
          <a:blipFill>
            <a:blip xmlns:r="http://schemas.openxmlformats.org/officeDocument/2006/relationships" r:embed="rId2"/>
            <a:stretch>
              <a:fillRect l="-2000" t="-942" b="-538"/>
            </a:stretch>
          </a:blipFill>
        </p:spPr>
        <p:txBody>
          <a:bodyPr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27;p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" y="1259632"/>
            <a:ext cx="9144000" cy="4951981"/>
          </a:xfrm>
          <a:prstGeom prst="rect"/>
          <a:noFill/>
          <a:ln>
            <a:noFill/>
          </a:ln>
        </p:spPr>
      </p:pic>
      <p:sp>
        <p:nvSpPr>
          <p:cNvPr id="1048619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45720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ru-RU">
                <a:solidFill>
                  <a:schemeClr val="lt1"/>
                </a:solidFill>
              </a:rPr>
              <a:t>Результаты моделирования</a:t>
            </a:r>
            <a:endParaRPr b="0" cap="none" sz="36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ru-RU">
                <a:solidFill>
                  <a:srgbClr val="32363A"/>
                </a:solidFill>
              </a:rPr>
              <a:t>5</a:t>
            </a:r>
            <a:endParaRPr b="0" cap="none" sz="2400" i="0" strike="noStrike" u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35;p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" y="1259632"/>
            <a:ext cx="9144000" cy="4951981"/>
          </a:xfrm>
          <a:prstGeom prst="rect"/>
          <a:noFill/>
          <a:ln>
            <a:noFill/>
          </a:ln>
        </p:spPr>
      </p:pic>
      <p:sp>
        <p:nvSpPr>
          <p:cNvPr id="1048623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45720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ru-RU">
                <a:solidFill>
                  <a:schemeClr val="lt1"/>
                </a:solidFill>
              </a:rPr>
              <a:t>Заключение</a:t>
            </a:r>
            <a:endParaRPr b="0" cap="none" sz="36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ru-RU">
                <a:solidFill>
                  <a:srgbClr val="32363A"/>
                </a:solidFill>
              </a:rPr>
              <a:t>6</a:t>
            </a:r>
            <a:endParaRPr b="0" cap="none" sz="2400" i="0" strike="noStrike" u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cap="none" sz="3600" i="0" lang="ru-RU" strike="noStrike" u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sz="3600" lang="ru-RU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cap="none" sz="3600" i="0" lang="ru-RU" strike="noStrike" u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cap="none" sz="3600" i="0" strike="noStrike" u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8633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2400" i="0" lang="ru-RU" strike="noStrike" u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ru-RU">
                <a:solidFill>
                  <a:srgbClr val="32363A"/>
                </a:solidFill>
              </a:rPr>
              <a:t>9</a:t>
            </a:r>
            <a:endParaRPr b="0" cap="none" sz="2400" i="0" strike="noStrike" u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Презентация PowerPoint</dc:title>
  <dc:creator>Артем В. Асташенок</dc:creator>
  <cp:lastModifiedBy>Артем В. Асташенок</cp:lastModifiedBy>
  <dcterms:created xsi:type="dcterms:W3CDTF">2023-04-09T20:57:26Z</dcterms:created>
  <dcterms:modified xsi:type="dcterms:W3CDTF">2023-04-10T13:18:45Z</dcterms:modified>
</cp:coreProperties>
</file>