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mbria Math" panose="02040503050406030204" pitchFamily="18" charset="0"/>
      <p:regular r:id="rId15"/>
    </p:embeddedFont>
    <p:embeddedFont>
      <p:font typeface="Merriweather" panose="020B0604020202020204" charset="-52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9" d="100"/>
          <a:sy n="109" d="100"/>
        </p:scale>
        <p:origin x="99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84e464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5684e464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7c1d27c8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57c1d27c8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8424a7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568424a7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8424a7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568424a7a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8424a7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568424a7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8424a7a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568424a7a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8424a7a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568424a7a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619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649773" y="1788567"/>
            <a:ext cx="4255500" cy="29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Выполнил: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Котов Ярослав Дмитриевич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Михаил Семищев Романович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 Ильенко Артур Викторович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 Агафонова Даша Дмитриевна.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МАОУ СОШ 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№33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Руководитель: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latin typeface="Calibri"/>
                <a:ea typeface="Calibri"/>
                <a:cs typeface="Calibri"/>
                <a:sym typeface="Calibri"/>
              </a:rPr>
              <a:t>Байгашов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 Алексей Сергеевич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БФУ им. И. Канта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 err="1" smtClean="0">
                <a:solidFill>
                  <a:schemeClr val="lt1"/>
                </a:solidFill>
              </a:rPr>
              <a:t>Цзяоцзы</a:t>
            </a:r>
            <a:r>
              <a:rPr lang="ru-RU" sz="6000" dirty="0" smtClean="0">
                <a:solidFill>
                  <a:schemeClr val="lt1"/>
                </a:solidFill>
              </a:rPr>
              <a:t> над США</a:t>
            </a:r>
            <a:endParaRPr sz="6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96;p14"/>
          <p:cNvSpPr/>
          <p:nvPr/>
        </p:nvSpPr>
        <p:spPr>
          <a:xfrm>
            <a:off x="691208" y="2653579"/>
            <a:ext cx="2811000" cy="305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" name="Picture 2" descr="МИД Китая прокомментировал инцидент с воздушным шаром над США — EADaily —  Новости Китая. Китай новости. Новости Китай. США новости. Новости США. Китай.  США. Новости. Новости сегодня. Новости Китая на 04 феврал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24" y="2653579"/>
            <a:ext cx="3958565" cy="313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Введение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84150" y="1547850"/>
            <a:ext cx="8406000" cy="4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работе проводится моделирование полета китайского зонда в воздушное пространство США, произошедшее недавно, и, вызвавшее резонанс в мировой политике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данной работы является моделирование динамики зонда в атмосфере Земли и влияние на полет различных природных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явлений.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были решены следующие задачи:</a:t>
            </a: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Определена </a:t>
            </a:r>
            <a:r>
              <a:rPr lang="ru-RU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дифференциальных уравнений для динамики зонда в атмосфере на базе закона </a:t>
            </a:r>
            <a:r>
              <a:rPr lang="ru-RU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Архимеда</a:t>
            </a:r>
            <a:r>
              <a:rPr lang="en-US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Определены </a:t>
            </a:r>
            <a:r>
              <a:rPr lang="ru-RU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начальные условия запуска зонда и ракеты.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86247"/>
            <a:ext cx="9144000" cy="492307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lt1"/>
                </a:solidFill>
              </a:rPr>
              <a:t>Постановка дифференциальной задачи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4968826" y="2502779"/>
            <a:ext cx="1546860" cy="6592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314" y="2952684"/>
            <a:ext cx="4477686" cy="19190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86024" y="1723006"/>
            <a:ext cx="335317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94598" y="1924471"/>
                <a:ext cx="2729999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98" y="1924471"/>
                <a:ext cx="2729999" cy="414088"/>
              </a:xfrm>
              <a:prstGeom prst="rect">
                <a:avLst/>
              </a:prstGeom>
              <a:blipFill>
                <a:blip r:embed="rId5"/>
                <a:stretch>
                  <a:fillRect t="-11765" b="-441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40727" y="2681089"/>
                <a:ext cx="3037742" cy="3427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400" i="1"/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/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sz="2400" i="1"/>
                                  </m:ctrlPr>
                                </m:fPr>
                                <m:num>
                                  <m:r>
                                    <a:rPr lang="ru-RU" sz="2400" i="1"/>
                                    <m:t>𝑑𝑦</m:t>
                                  </m:r>
                                </m:num>
                                <m:den>
                                  <m:r>
                                    <a:rPr lang="ru-RU" sz="2400" i="1"/>
                                    <m:t>𝑑𝑡</m:t>
                                  </m:r>
                                </m:den>
                              </m:f>
                              <m:r>
                                <a:rPr lang="ru-RU" sz="2400" i="1"/>
                                <m:t>=</m:t>
                              </m:r>
                              <m:r>
                                <a:rPr lang="en-US" sz="2400" i="1"/>
                                <m:t>𝑣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sz="2400" i="1"/>
                                  </m:ctrlPr>
                                </m:fPr>
                                <m:num>
                                  <m:r>
                                    <a:rPr lang="ru-RU" sz="2400" i="1"/>
                                    <m:t>𝑑𝑣</m:t>
                                  </m:r>
                                </m:num>
                                <m:den>
                                  <m:r>
                                    <a:rPr lang="ru-RU" sz="2400" i="1"/>
                                    <m:t>𝑑𝑡</m:t>
                                  </m:r>
                                </m:den>
                              </m:f>
                              <m:r>
                                <a:rPr lang="ru-RU" sz="2400" i="1"/>
                                <m:t>=</m:t>
                              </m:r>
                              <m:f>
                                <m:fPr>
                                  <m:ctrlPr>
                                    <a:rPr lang="ru-RU" sz="2400" i="1"/>
                                  </m:ctrlPr>
                                </m:fPr>
                                <m:num>
                                  <m:r>
                                    <a:rPr lang="ru-RU" sz="2400" i="1"/>
                                    <m:t>𝜌</m:t>
                                  </m:r>
                                </m:num>
                                <m:den>
                                  <m:r>
                                    <a:rPr lang="ru-RU" sz="2400" i="1"/>
                                    <m:t>𝑚</m:t>
                                  </m:r>
                                </m:den>
                              </m:f>
                              <m:r>
                                <a:rPr lang="ru-RU" sz="2400" i="1"/>
                                <m:t>∙</m:t>
                              </m:r>
                              <m:r>
                                <a:rPr lang="ru-RU" sz="2400" i="1"/>
                                <m:t>𝑔</m:t>
                              </m:r>
                              <m:r>
                                <a:rPr lang="ru-RU" sz="2400" i="1"/>
                                <m:t> ∙</m:t>
                              </m:r>
                              <m:f>
                                <m:fPr>
                                  <m:ctrlPr>
                                    <a:rPr lang="ru-RU" sz="2400" i="1"/>
                                  </m:ctrlPr>
                                </m:fPr>
                                <m:num>
                                  <m:r>
                                    <a:rPr lang="ru-RU" sz="2400" i="1"/>
                                    <m:t>4</m:t>
                                  </m:r>
                                </m:num>
                                <m:den>
                                  <m:r>
                                    <a:rPr lang="ru-RU" sz="2400" i="1"/>
                                    <m:t>3</m:t>
                                  </m:r>
                                </m:den>
                              </m:f>
                              <m:r>
                                <a:rPr lang="ru-RU" sz="2400" i="1"/>
                                <m:t>𝜋</m:t>
                              </m:r>
                              <m:r>
                                <a:rPr lang="ru-RU" sz="2400" i="1"/>
                                <m:t>∙</m:t>
                              </m:r>
                              <m:r>
                                <a:rPr lang="ru-RU" sz="2400" i="1"/>
                                <m:t>𝑅</m:t>
                              </m:r>
                              <m:r>
                                <a:rPr lang="ru-RU" sz="2400" i="1"/>
                                <m:t>󠄥</m:t>
                              </m:r>
                            </m:e>
                            <m:e>
                              <m:r>
                                <a:rPr lang="en-US" sz="2400"/>
                                <m:t>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sz="2400" i="1"/>
                                  </m:ctrlPr>
                                </m:fPr>
                                <m:num>
                                  <m:r>
                                    <a:rPr lang="ru-RU" sz="2400" i="1"/>
                                    <m:t>𝑑𝑥</m:t>
                                  </m:r>
                                </m:num>
                                <m:den>
                                  <m:r>
                                    <a:rPr lang="ru-RU" sz="2400" i="1"/>
                                    <m:t>𝑑𝑡</m:t>
                                  </m:r>
                                </m:den>
                              </m:f>
                              <m:r>
                                <a:rPr lang="ru-RU" sz="2400" i="1"/>
                                <m:t>=0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sz="2400" i="1"/>
                                  </m:ctrlPr>
                                </m:fPr>
                                <m:num>
                                  <m:r>
                                    <a:rPr lang="ru-RU" sz="2400" i="1"/>
                                    <m:t>𝑑𝑣</m:t>
                                  </m:r>
                                </m:num>
                                <m:den>
                                  <m:r>
                                    <a:rPr lang="ru-RU" sz="2400" i="1"/>
                                    <m:t>𝑑𝑡</m:t>
                                  </m:r>
                                </m:den>
                              </m:f>
                              <m:r>
                                <a:rPr lang="ru-RU" sz="2400" i="1"/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27" y="2681089"/>
                <a:ext cx="3037742" cy="34277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57339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lt1"/>
                </a:solidFill>
              </a:rPr>
              <a:t>Начальные условия и численное решение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4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-2084" y="4916270"/>
            <a:ext cx="8473500" cy="41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76526" y="249194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284534" y="3316695"/>
            <a:ext cx="33432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284534" y="3332570"/>
            <a:ext cx="33432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-284534" y="3332570"/>
            <a:ext cx="33432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2215661" y="1478924"/>
                <a:ext cx="4572000" cy="45332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ρ</a:t>
                </a:r>
                <a:r>
                  <a:rPr lang="ru-RU" sz="24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воздуха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/m</a:t>
                </a:r>
                <a:r>
                  <a:rPr lang="ru-RU" sz="24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зонда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· g · 4/3π R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lang="ru-RU" sz="24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зонда</a:t>
                </a:r>
                <a:r>
                  <a:rPr lang="ru-RU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– g</a:t>
                </a:r>
                <a:endParaRPr lang="ru-RU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4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x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 0</a:t>
                </a:r>
                <a:endParaRPr lang="ru-RU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r>
                  <a:rPr lang="en-US" sz="24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ρ</a:t>
                </a:r>
                <a:r>
                  <a:rPr lang="ru-RU" sz="24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воздуха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· g · V</a:t>
                </a:r>
                <a:r>
                  <a:rPr lang="ru-RU" sz="24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зонда</a:t>
                </a:r>
                <a:endParaRPr lang="ru-RU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</a:t>
                </a:r>
                <a:r>
                  <a:rPr lang="ru-RU" sz="24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зонда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 4/3 · π · R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lang="ru-RU" sz="24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з</a:t>
                </a:r>
                <a:r>
                  <a:rPr lang="en-US" sz="2400" baseline="-250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онда</a:t>
                </a:r>
                <a:endParaRPr lang="ru-RU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ρ</a:t>
                </a:r>
                <a:r>
                  <a:rPr lang="ru-RU" sz="2400" baseline="-250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воздуха</a:t>
                </a:r>
                <a:r>
                  <a:rPr lang="ru-RU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1.2754 </a:t>
                </a:r>
                <a:r>
                  <a:rPr lang="ru-RU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кг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</a:t>
                </a:r>
                <a:r>
                  <a:rPr lang="ru-RU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endParaRPr lang="ru-RU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= 1 </a:t>
                </a:r>
                <a:r>
                  <a:rPr lang="ru-RU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 =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ρ</a:t>
                </a:r>
                <a:r>
                  <a:rPr lang="ru-RU" sz="24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зонда</a:t>
                </a:r>
                <a:r>
                  <a:rPr lang="ru-RU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·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V</a:t>
                </a:r>
                <a:r>
                  <a:rPr lang="ru-RU" sz="24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зонда</a:t>
                </a:r>
                <a:r>
                  <a:rPr lang="ru-RU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+ 2</a:t>
                </a:r>
                <a:endParaRPr lang="ru-RU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𝐺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∙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𝑀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r</m:t>
                        </m:r>
                        <m:r>
                          <a:rPr lang="en-US" sz="2400" baseline="30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</m:oMath>
                </a14:m>
                <a:endParaRPr lang="ru-RU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661" y="1478924"/>
                <a:ext cx="4572000" cy="4533229"/>
              </a:xfrm>
              <a:prstGeom prst="rect">
                <a:avLst/>
              </a:prstGeom>
              <a:blipFill>
                <a:blip r:embed="rId4"/>
                <a:stretch>
                  <a:fillRect l="-2000" t="-942" b="-5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Результаты моделирования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5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338950" y="1525250"/>
            <a:ext cx="8473500" cy="4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График, распределение, картинка, таблица или любое другое наглядное изображение результатов. Если результатов несколько – можно сделать несколько таких слайдов, по одному на каждый результат, или совместить их на одном графике/распределении. Не забудьте подписать оси графика, при необходимости описать обозначения (цвета линий на графике или областей на распределении).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Заключение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6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38950" y="1570450"/>
            <a:ext cx="8451000" cy="42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Тезисное изложение основных результатов исследования: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Опять можно использовать списки.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Кратко, в нескольких словах, обозначьте ключевые выводы исследования.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Можно описать его практическую значимость, если это было заявлено во введении.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Также уместно сказать пару слов о дальнейших перспективах проекта.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1148250" y="4481325"/>
            <a:ext cx="6985800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alibri"/>
              <a:buNone/>
            </a:pPr>
            <a:r>
              <a:rPr lang="ru-RU" sz="360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СПАСИБО ЗА </a:t>
            </a:r>
            <a:r>
              <a:rPr lang="ru-RU" sz="3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В</a:t>
            </a:r>
            <a:r>
              <a:rPr lang="ru-RU" sz="360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НИМАНИЕ!</a:t>
            </a:r>
            <a:endParaRPr sz="3600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213024" y="6297825"/>
            <a:ext cx="5634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3236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400">
                <a:solidFill>
                  <a:srgbClr val="32363A"/>
                </a:solidFill>
              </a:rPr>
              <a:t>9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148</TotalTime>
  <Words>296</Words>
  <Application>Microsoft Office PowerPoint</Application>
  <PresentationFormat>Экран (4:3)</PresentationFormat>
  <Paragraphs>41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Calibri</vt:lpstr>
      <vt:lpstr>Cambria Math</vt:lpstr>
      <vt:lpstr>Arial</vt:lpstr>
      <vt:lpstr>Merriweather</vt:lpstr>
      <vt:lpstr>Times New Roman</vt:lpstr>
      <vt:lpstr>Тема1</vt:lpstr>
      <vt:lpstr>Презентация PowerPoint</vt:lpstr>
      <vt:lpstr>Цзяоцзы над США</vt:lpstr>
      <vt:lpstr>Введение</vt:lpstr>
      <vt:lpstr>Постановка дифференциальной задачи</vt:lpstr>
      <vt:lpstr>Начальные условия и численное решение</vt:lpstr>
      <vt:lpstr>Результаты моделирования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Артем В. Асташенок</dc:creator>
  <cp:lastModifiedBy>Артем В. Асташенок</cp:lastModifiedBy>
  <cp:revision>14</cp:revision>
  <dcterms:modified xsi:type="dcterms:W3CDTF">2023-04-06T17:24:50Z</dcterms:modified>
</cp:coreProperties>
</file>