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0"/>
  </p:notesMasterIdLst>
  <p:handoutMasterIdLst>
    <p:handoutMasterId r:id="rId21"/>
  </p:handoutMasterIdLst>
  <p:sldIdLst>
    <p:sldId id="350" r:id="rId5"/>
    <p:sldId id="361" r:id="rId6"/>
    <p:sldId id="375" r:id="rId7"/>
    <p:sldId id="365" r:id="rId8"/>
    <p:sldId id="366" r:id="rId9"/>
    <p:sldId id="367" r:id="rId10"/>
    <p:sldId id="368" r:id="rId11"/>
    <p:sldId id="376" r:id="rId12"/>
    <p:sldId id="378" r:id="rId13"/>
    <p:sldId id="377" r:id="rId14"/>
    <p:sldId id="380" r:id="rId15"/>
    <p:sldId id="381" r:id="rId16"/>
    <p:sldId id="379" r:id="rId17"/>
    <p:sldId id="334" r:id="rId18"/>
    <p:sldId id="34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72" d="100"/>
          <a:sy n="72" d="100"/>
        </p:scale>
        <p:origin x="660" y="5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6,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6,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6,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6,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6,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6,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6,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6,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6,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6,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C01839FE-37C7-4047-D368-0949BBACCC38}"/>
              </a:ext>
            </a:extLst>
          </p:cNvPr>
          <p:cNvSpPr txBox="1">
            <a:spLocks noChangeArrowheads="1"/>
          </p:cNvSpPr>
          <p:nvPr/>
        </p:nvSpPr>
        <p:spPr>
          <a:xfrm>
            <a:off x="440240" y="-1270753"/>
            <a:ext cx="11610974" cy="2731982"/>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0000"/>
              </a:lnSpc>
              <a:defRPr/>
            </a:pPr>
            <a:r>
              <a:rPr lang="en-US" altLang="en-US" sz="2000" dirty="0">
                <a:latin typeface="Aharoni" panose="02010803020104030203" pitchFamily="2" charset="-79"/>
                <a:cs typeface="Aharoni" panose="02010803020104030203" pitchFamily="2" charset="-79"/>
              </a:rPr>
              <a:t>A</a:t>
            </a:r>
          </a:p>
          <a:p>
            <a:pPr algn="ctr">
              <a:lnSpc>
                <a:spcPct val="100000"/>
              </a:lnSpc>
              <a:defRPr/>
            </a:pPr>
            <a:r>
              <a:rPr lang="en-US" altLang="en-US" sz="2000" dirty="0">
                <a:latin typeface="Aharoni" panose="02010803020104030203" pitchFamily="2" charset="-79"/>
                <a:cs typeface="Aharoni" panose="02010803020104030203" pitchFamily="2" charset="-79"/>
              </a:rPr>
              <a:t>Presentation on</a:t>
            </a:r>
          </a:p>
          <a:p>
            <a:pPr algn="ctr">
              <a:lnSpc>
                <a:spcPct val="100000"/>
              </a:lnSpc>
              <a:defRPr/>
            </a:pPr>
            <a:r>
              <a:rPr lang="en-US" altLang="en-US" sz="2400" u="sng" dirty="0">
                <a:effectLst>
                  <a:outerShdw blurRad="38100" dist="38100" dir="2700000" algn="tl">
                    <a:srgbClr val="C0C0C0"/>
                  </a:outerShdw>
                </a:effectLst>
                <a:latin typeface="Aharoni" panose="02010803020104030203" pitchFamily="2" charset="-79"/>
                <a:cs typeface="Aharoni" panose="02010803020104030203" pitchFamily="2" charset="-79"/>
              </a:rPr>
              <a:t>Student Mentoring App </a:t>
            </a:r>
            <a:r>
              <a:rPr lang="en-US" altLang="en-US" sz="1800" dirty="0">
                <a:effectLst>
                  <a:outerShdw blurRad="38100" dist="38100" dir="2700000" algn="tl">
                    <a:srgbClr val="C0C0C0"/>
                  </a:outerShdw>
                </a:effectLst>
                <a:latin typeface="Aharoni" panose="02010803020104030203" pitchFamily="2" charset="-79"/>
                <a:cs typeface="Aharoni" panose="02010803020104030203" pitchFamily="2" charset="-79"/>
              </a:rPr>
              <a:t> </a:t>
            </a:r>
          </a:p>
          <a:p>
            <a:pPr algn="ctr">
              <a:lnSpc>
                <a:spcPct val="100000"/>
              </a:lnSpc>
              <a:defRPr/>
            </a:pPr>
            <a:r>
              <a:rPr lang="en-US" altLang="en-US" sz="2800" dirty="0">
                <a:effectLst>
                  <a:outerShdw blurRad="38100" dist="38100" dir="2700000" algn="tl">
                    <a:srgbClr val="C0C0C0"/>
                  </a:outerShdw>
                </a:effectLst>
                <a:latin typeface="Aharoni" panose="02010803020104030203" pitchFamily="2" charset="-79"/>
                <a:cs typeface="Aharoni" panose="02010803020104030203" pitchFamily="2" charset="-79"/>
              </a:rPr>
              <a:t>2</a:t>
            </a:r>
            <a:r>
              <a:rPr lang="en-US" altLang="en-US" sz="1600" baseline="30000" dirty="0">
                <a:effectLst>
                  <a:outerShdw blurRad="38100" dist="38100" dir="2700000" algn="tl">
                    <a:srgbClr val="C0C0C0"/>
                  </a:outerShdw>
                </a:effectLst>
                <a:latin typeface="Aharoni" panose="02010803020104030203" pitchFamily="2" charset="-79"/>
                <a:cs typeface="Aharoni" panose="02010803020104030203" pitchFamily="2" charset="-79"/>
              </a:rPr>
              <a:t>nd</a:t>
            </a:r>
            <a:r>
              <a:rPr lang="en-US" altLang="en-US" sz="1600" dirty="0">
                <a:effectLst>
                  <a:outerShdw blurRad="38100" dist="38100" dir="2700000" algn="tl">
                    <a:srgbClr val="C0C0C0"/>
                  </a:outerShdw>
                </a:effectLst>
                <a:latin typeface="Aharoni" panose="02010803020104030203" pitchFamily="2" charset="-79"/>
                <a:cs typeface="Aharoni" panose="02010803020104030203" pitchFamily="2" charset="-79"/>
              </a:rPr>
              <a:t> Internal Examination </a:t>
            </a:r>
          </a:p>
        </p:txBody>
      </p:sp>
      <p:sp>
        <p:nvSpPr>
          <p:cNvPr id="9" name="Subtitle 2">
            <a:extLst>
              <a:ext uri="{FF2B5EF4-FFF2-40B4-BE49-F238E27FC236}">
                <a16:creationId xmlns:a16="http://schemas.microsoft.com/office/drawing/2014/main" id="{E2BC713E-0033-1F4C-EEEF-87ADAB4A743A}"/>
              </a:ext>
            </a:extLst>
          </p:cNvPr>
          <p:cNvSpPr txBox="1">
            <a:spLocks/>
          </p:cNvSpPr>
          <p:nvPr/>
        </p:nvSpPr>
        <p:spPr>
          <a:xfrm>
            <a:off x="3476897" y="1494975"/>
            <a:ext cx="5537659" cy="2595762"/>
          </a:xfrm>
          <a:prstGeom prst="rect">
            <a:avLst/>
          </a:prstGeom>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algn="ctr"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1600" b="1" u="sng"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Presented By: </a:t>
            </a:r>
          </a:p>
          <a:p>
            <a:pPr algn="ctr">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Mr.</a:t>
            </a:r>
            <a:r>
              <a:rPr lang="en-US" sz="1600" b="1" dirty="0">
                <a:solidFill>
                  <a:schemeClr val="bg1"/>
                </a:solidFill>
                <a:latin typeface="Bahnschrift SemiBold SemiConden" panose="020B0502040204020203" pitchFamily="34" charset="0"/>
              </a:rPr>
              <a:t> Pritam Kumar Patel        </a:t>
            </a: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Registration No: </a:t>
            </a:r>
            <a:r>
              <a:rPr lang="en-US" sz="1600" b="1" dirty="0">
                <a:solidFill>
                  <a:schemeClr val="bg1"/>
                </a:solidFill>
                <a:latin typeface="Bahnschrift SemiBold SemiConden" panose="020B0502040204020203" pitchFamily="34" charset="0"/>
              </a:rPr>
              <a:t>220720100211</a:t>
            </a: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a:p>
            <a:pPr algn="ctr">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Mr. </a:t>
            </a:r>
            <a:r>
              <a:rPr lang="en-US" sz="1600" b="1" dirty="0">
                <a:solidFill>
                  <a:schemeClr val="bg1"/>
                </a:solidFill>
                <a:latin typeface="Bahnschrift SemiBold SemiConden" panose="020B0502040204020203" pitchFamily="34" charset="0"/>
              </a:rPr>
              <a:t>Sudeep Kumar Nayak</a:t>
            </a: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      Registration No: </a:t>
            </a:r>
            <a:r>
              <a:rPr lang="en-US" sz="1600" b="1" dirty="0">
                <a:solidFill>
                  <a:schemeClr val="bg1"/>
                </a:solidFill>
                <a:latin typeface="Bahnschrift SemiBold SemiConden" panose="020B0502040204020203" pitchFamily="34" charset="0"/>
              </a:rPr>
              <a:t>220720100199</a:t>
            </a: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a:p>
            <a:pPr algn="ctr">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 Mr. A </a:t>
            </a:r>
            <a:r>
              <a:rPr kumimoji="0" lang="en-US" sz="1600" b="1" i="0" u="none" strike="noStrike" kern="1200" cap="none" spc="0" normalizeH="0" baseline="0" noProof="0" dirty="0" err="1">
                <a:ln>
                  <a:noFill/>
                </a:ln>
                <a:solidFill>
                  <a:schemeClr val="bg1"/>
                </a:solidFill>
                <a:effectLst/>
                <a:uLnTx/>
                <a:uFillTx/>
                <a:latin typeface="Bahnschrift SemiBold SemiConden" panose="020B0502040204020203" pitchFamily="34" charset="0"/>
                <a:ea typeface="+mn-ea"/>
                <a:cs typeface="+mn-cs"/>
              </a:rPr>
              <a:t>Srinibash</a:t>
            </a: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 </a:t>
            </a:r>
            <a:r>
              <a:rPr kumimoji="0" lang="en-US" sz="1600" b="1" i="0" u="none" strike="noStrike" kern="1200" cap="none" spc="0" normalizeH="0" baseline="0" noProof="0" dirty="0" err="1">
                <a:ln>
                  <a:noFill/>
                </a:ln>
                <a:solidFill>
                  <a:schemeClr val="bg1"/>
                </a:solidFill>
                <a:effectLst/>
                <a:uLnTx/>
                <a:uFillTx/>
                <a:latin typeface="Bahnschrift SemiBold SemiConden" panose="020B0502040204020203" pitchFamily="34" charset="0"/>
                <a:ea typeface="+mn-ea"/>
                <a:cs typeface="+mn-cs"/>
              </a:rPr>
              <a:t>Achary</a:t>
            </a: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         Registration No: </a:t>
            </a:r>
            <a:r>
              <a:rPr lang="en-US" sz="1600" b="1" dirty="0">
                <a:solidFill>
                  <a:schemeClr val="bg1"/>
                </a:solidFill>
                <a:latin typeface="Bahnschrift SemiBold SemiConden" panose="020B0502040204020203" pitchFamily="34" charset="0"/>
              </a:rPr>
              <a:t>220720100205</a:t>
            </a: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a:p>
            <a:pPr algn="ctr">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   Mr. Rahul Mohanty               Registration No: </a:t>
            </a:r>
            <a:r>
              <a:rPr lang="en-US" sz="1600" b="1" dirty="0">
                <a:solidFill>
                  <a:schemeClr val="bg1"/>
                </a:solidFill>
                <a:latin typeface="Bahnschrift SemiBold SemiConden" panose="020B0502040204020203" pitchFamily="34" charset="0"/>
              </a:rPr>
              <a:t>220720100204</a:t>
            </a: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a:p>
            <a:pPr marL="0" marR="0" lvl="0" indent="0" algn="ctr"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p:txBody>
      </p:sp>
      <p:sp>
        <p:nvSpPr>
          <p:cNvPr id="10" name="TextBox 9">
            <a:extLst>
              <a:ext uri="{FF2B5EF4-FFF2-40B4-BE49-F238E27FC236}">
                <a16:creationId xmlns:a16="http://schemas.microsoft.com/office/drawing/2014/main" id="{7F298AE4-912E-1A31-E2B2-1128FA6703B2}"/>
              </a:ext>
            </a:extLst>
          </p:cNvPr>
          <p:cNvSpPr txBox="1"/>
          <p:nvPr/>
        </p:nvSpPr>
        <p:spPr>
          <a:xfrm>
            <a:off x="0" y="6122733"/>
            <a:ext cx="12192000" cy="786241"/>
          </a:xfrm>
          <a:prstGeom prst="rect">
            <a:avLst/>
          </a:prstGeom>
          <a:solidFill>
            <a:schemeClr val="accent6"/>
          </a:solidFill>
        </p:spPr>
        <p:txBody>
          <a:bodyPr wrap="square">
            <a:spAutoFit/>
          </a:bodyPr>
          <a:lstStyle/>
          <a:p>
            <a:pPr algn="ctr">
              <a:lnSpc>
                <a:spcPct val="115000"/>
              </a:lnSpc>
              <a:spcAft>
                <a:spcPts val="800"/>
              </a:spcAft>
              <a:defRPr/>
            </a:pPr>
            <a:r>
              <a:rPr kumimoji="0" lang="en-IN"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APPLICATION(MCA)</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ENGINEERING AND TECHNOLOGY</a:t>
            </a:r>
            <a:r>
              <a:rPr kumimoji="0" lang="en-US"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 CUTM,  BHUBANESWAR, ODISHA</a:t>
            </a:r>
          </a:p>
        </p:txBody>
      </p:sp>
      <p:pic>
        <p:nvPicPr>
          <p:cNvPr id="11" name="Picture 10">
            <a:extLst>
              <a:ext uri="{FF2B5EF4-FFF2-40B4-BE49-F238E27FC236}">
                <a16:creationId xmlns:a16="http://schemas.microsoft.com/office/drawing/2014/main" id="{42AE49E5-1E25-0504-FADA-C42764A99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846" y="4642001"/>
            <a:ext cx="981311" cy="91829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Date Placeholder 4">
            <a:extLst>
              <a:ext uri="{FF2B5EF4-FFF2-40B4-BE49-F238E27FC236}">
                <a16:creationId xmlns:a16="http://schemas.microsoft.com/office/drawing/2014/main" id="{23C7C901-059A-26B6-F3F9-CB2405610B90}"/>
              </a:ext>
            </a:extLst>
          </p:cNvPr>
          <p:cNvSpPr txBox="1">
            <a:spLocks/>
          </p:cNvSpPr>
          <p:nvPr/>
        </p:nvSpPr>
        <p:spPr>
          <a:xfrm>
            <a:off x="5058278" y="5754765"/>
            <a:ext cx="2374900" cy="32821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6FCA8E82-58CD-E045-8B98-B7A85B79B752}" type="datetime4">
              <a:rPr lang="en-US" sz="1600" b="1" i="1" smtClean="0">
                <a:solidFill>
                  <a:schemeClr val="bg1"/>
                </a:solidFill>
              </a:rPr>
              <a:pPr algn="ctr"/>
              <a:t>November 6, 2023</a:t>
            </a:fld>
            <a:endParaRPr lang="en-US" sz="1600" b="1" i="1" dirty="0">
              <a:solidFill>
                <a:schemeClr val="bg1"/>
              </a:solidFill>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98497" y="293021"/>
            <a:ext cx="8697213" cy="610863"/>
          </a:xfrm>
        </p:spPr>
        <p:txBody>
          <a:bodyPr>
            <a:normAutofit/>
          </a:bodyPr>
          <a:lstStyle/>
          <a:p>
            <a:pPr algn="ctr"/>
            <a:r>
              <a:rPr lang="en-US" sz="2800" u="sng" dirty="0"/>
              <a:t>User Interface</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9</a:t>
            </a:r>
          </a:p>
        </p:txBody>
      </p:sp>
      <p:sp>
        <p:nvSpPr>
          <p:cNvPr id="9" name="TextBox 8">
            <a:extLst>
              <a:ext uri="{FF2B5EF4-FFF2-40B4-BE49-F238E27FC236}">
                <a16:creationId xmlns:a16="http://schemas.microsoft.com/office/drawing/2014/main" id="{A960DF45-C37B-CEFC-EC6B-3EC4000551E2}"/>
              </a:ext>
            </a:extLst>
          </p:cNvPr>
          <p:cNvSpPr txBox="1"/>
          <p:nvPr/>
        </p:nvSpPr>
        <p:spPr>
          <a:xfrm rot="16200000">
            <a:off x="8404696" y="3070696"/>
            <a:ext cx="6858002" cy="716606"/>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APPLIED SCIENCES, CUTM,  BHUBANESWAR, ODISHA</a:t>
            </a:r>
          </a:p>
        </p:txBody>
      </p:sp>
      <p:pic>
        <p:nvPicPr>
          <p:cNvPr id="10" name="Picture 9">
            <a:extLst>
              <a:ext uri="{FF2B5EF4-FFF2-40B4-BE49-F238E27FC236}">
                <a16:creationId xmlns:a16="http://schemas.microsoft.com/office/drawing/2014/main" id="{B2654F74-7CF6-DBB8-0BB1-947ED5D15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3" y="175490"/>
            <a:ext cx="761820" cy="7128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4" name="Subtitle 2">
            <a:extLst>
              <a:ext uri="{FF2B5EF4-FFF2-40B4-BE49-F238E27FC236}">
                <a16:creationId xmlns:a16="http://schemas.microsoft.com/office/drawing/2014/main" id="{42867045-F10F-C1BC-94D2-06B195FFC447}"/>
              </a:ext>
            </a:extLst>
          </p:cNvPr>
          <p:cNvSpPr txBox="1">
            <a:spLocks/>
          </p:cNvSpPr>
          <p:nvPr/>
        </p:nvSpPr>
        <p:spPr>
          <a:xfrm>
            <a:off x="578553" y="6470074"/>
            <a:ext cx="10896841"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Presented By: Mr./Ms. Name                                                                                                           Registration No: </a:t>
            </a:r>
          </a:p>
        </p:txBody>
      </p:sp>
      <p:pic>
        <p:nvPicPr>
          <p:cNvPr id="4" name="Picture 3">
            <a:extLst>
              <a:ext uri="{FF2B5EF4-FFF2-40B4-BE49-F238E27FC236}">
                <a16:creationId xmlns:a16="http://schemas.microsoft.com/office/drawing/2014/main" id="{59896BDF-3CFD-5BF1-B0A9-207331D10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962" y="1188034"/>
            <a:ext cx="2387210" cy="4714875"/>
          </a:xfrm>
          <a:prstGeom prst="rect">
            <a:avLst/>
          </a:prstGeom>
        </p:spPr>
      </p:pic>
      <p:pic>
        <p:nvPicPr>
          <p:cNvPr id="11" name="Picture 10">
            <a:extLst>
              <a:ext uri="{FF2B5EF4-FFF2-40B4-BE49-F238E27FC236}">
                <a16:creationId xmlns:a16="http://schemas.microsoft.com/office/drawing/2014/main" id="{67D34E26-2CA2-901A-4297-B3EA209E2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2995" y="1188034"/>
            <a:ext cx="2408511" cy="4714875"/>
          </a:xfrm>
          <a:prstGeom prst="rect">
            <a:avLst/>
          </a:prstGeom>
        </p:spPr>
      </p:pic>
      <p:pic>
        <p:nvPicPr>
          <p:cNvPr id="15" name="Picture 14">
            <a:extLst>
              <a:ext uri="{FF2B5EF4-FFF2-40B4-BE49-F238E27FC236}">
                <a16:creationId xmlns:a16="http://schemas.microsoft.com/office/drawing/2014/main" id="{A6BBC7B6-F23C-14DF-8A9A-AA27331EE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6711" y="1182443"/>
            <a:ext cx="2408511" cy="4720466"/>
          </a:xfrm>
          <a:prstGeom prst="rect">
            <a:avLst/>
          </a:prstGeom>
        </p:spPr>
      </p:pic>
      <p:sp>
        <p:nvSpPr>
          <p:cNvPr id="16" name="Arrow: Right 15">
            <a:extLst>
              <a:ext uri="{FF2B5EF4-FFF2-40B4-BE49-F238E27FC236}">
                <a16:creationId xmlns:a16="http://schemas.microsoft.com/office/drawing/2014/main" id="{C4CB381C-BAB0-9EAE-6623-03CB05153955}"/>
              </a:ext>
            </a:extLst>
          </p:cNvPr>
          <p:cNvSpPr/>
          <p:nvPr/>
        </p:nvSpPr>
        <p:spPr>
          <a:xfrm>
            <a:off x="3384879" y="320234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F1A0B9C9-39C1-C6C3-5667-D76BED4F0A1A}"/>
              </a:ext>
            </a:extLst>
          </p:cNvPr>
          <p:cNvSpPr/>
          <p:nvPr/>
        </p:nvSpPr>
        <p:spPr>
          <a:xfrm>
            <a:off x="7070921" y="318668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14BC2D9B-93B3-8CE7-864A-4A8B3A985051}"/>
              </a:ext>
            </a:extLst>
          </p:cNvPr>
          <p:cNvSpPr txBox="1"/>
          <p:nvPr/>
        </p:nvSpPr>
        <p:spPr>
          <a:xfrm rot="16200000">
            <a:off x="8404696" y="2929119"/>
            <a:ext cx="6858002" cy="999761"/>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ENGINEERING AND TECHNOLOGY, CUTM,  BHUBANESWAR, ODISHA</a:t>
            </a:r>
          </a:p>
        </p:txBody>
      </p:sp>
    </p:spTree>
    <p:extLst>
      <p:ext uri="{BB962C8B-B14F-4D97-AF65-F5344CB8AC3E}">
        <p14:creationId xmlns:p14="http://schemas.microsoft.com/office/powerpoint/2010/main" val="323663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4F94B0-EE7A-7D1B-37A9-D9C2F1067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44" y="742123"/>
            <a:ext cx="2466095" cy="4905090"/>
          </a:xfrm>
          <a:prstGeom prst="rect">
            <a:avLst/>
          </a:prstGeom>
        </p:spPr>
      </p:pic>
      <p:pic>
        <p:nvPicPr>
          <p:cNvPr id="11" name="Picture 10">
            <a:extLst>
              <a:ext uri="{FF2B5EF4-FFF2-40B4-BE49-F238E27FC236}">
                <a16:creationId xmlns:a16="http://schemas.microsoft.com/office/drawing/2014/main" id="{194957D9-3378-9188-B5B4-A8DC465C2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606" y="821635"/>
            <a:ext cx="2285305" cy="4704522"/>
          </a:xfrm>
          <a:prstGeom prst="rect">
            <a:avLst/>
          </a:prstGeom>
        </p:spPr>
      </p:pic>
      <p:pic>
        <p:nvPicPr>
          <p:cNvPr id="13" name="Picture 12">
            <a:extLst>
              <a:ext uri="{FF2B5EF4-FFF2-40B4-BE49-F238E27FC236}">
                <a16:creationId xmlns:a16="http://schemas.microsoft.com/office/drawing/2014/main" id="{F14B26A4-58A1-1DC0-9FD9-357985FCA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7079" y="821635"/>
            <a:ext cx="2284607" cy="4704522"/>
          </a:xfrm>
          <a:prstGeom prst="rect">
            <a:avLst/>
          </a:prstGeom>
        </p:spPr>
      </p:pic>
      <p:sp>
        <p:nvSpPr>
          <p:cNvPr id="14" name="TextBox 13">
            <a:extLst>
              <a:ext uri="{FF2B5EF4-FFF2-40B4-BE49-F238E27FC236}">
                <a16:creationId xmlns:a16="http://schemas.microsoft.com/office/drawing/2014/main" id="{A0BA897C-5172-EAB4-EC99-25580106A352}"/>
              </a:ext>
            </a:extLst>
          </p:cNvPr>
          <p:cNvSpPr txBox="1"/>
          <p:nvPr/>
        </p:nvSpPr>
        <p:spPr>
          <a:xfrm>
            <a:off x="4864938" y="265044"/>
            <a:ext cx="1400640" cy="369332"/>
          </a:xfrm>
          <a:prstGeom prst="rect">
            <a:avLst/>
          </a:prstGeom>
          <a:noFill/>
        </p:spPr>
        <p:txBody>
          <a:bodyPr wrap="none" rtlCol="0">
            <a:spAutoFit/>
          </a:bodyPr>
          <a:lstStyle/>
          <a:p>
            <a:r>
              <a:rPr lang="en-US" dirty="0">
                <a:solidFill>
                  <a:schemeClr val="bg1"/>
                </a:solidFill>
              </a:rPr>
              <a:t>Details Page</a:t>
            </a:r>
            <a:endParaRPr lang="en-IN" dirty="0">
              <a:solidFill>
                <a:schemeClr val="bg1"/>
              </a:solidFill>
            </a:endParaRPr>
          </a:p>
        </p:txBody>
      </p:sp>
      <p:sp>
        <p:nvSpPr>
          <p:cNvPr id="16" name="TextBox 15">
            <a:extLst>
              <a:ext uri="{FF2B5EF4-FFF2-40B4-BE49-F238E27FC236}">
                <a16:creationId xmlns:a16="http://schemas.microsoft.com/office/drawing/2014/main" id="{C53FD202-938B-DB65-31DF-3988ED34C34A}"/>
              </a:ext>
            </a:extLst>
          </p:cNvPr>
          <p:cNvSpPr txBox="1"/>
          <p:nvPr/>
        </p:nvSpPr>
        <p:spPr>
          <a:xfrm rot="16200000">
            <a:off x="8404696" y="3070696"/>
            <a:ext cx="6858002" cy="716606"/>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APPLIED SCIENCES, CUTM,  BHUBANESWAR, ODISHA</a:t>
            </a:r>
          </a:p>
        </p:txBody>
      </p:sp>
      <p:sp>
        <p:nvSpPr>
          <p:cNvPr id="18" name="Subtitle 2">
            <a:extLst>
              <a:ext uri="{FF2B5EF4-FFF2-40B4-BE49-F238E27FC236}">
                <a16:creationId xmlns:a16="http://schemas.microsoft.com/office/drawing/2014/main" id="{16D705EC-5569-F3A8-5D5C-E7364BEA753E}"/>
              </a:ext>
            </a:extLst>
          </p:cNvPr>
          <p:cNvSpPr txBox="1">
            <a:spLocks/>
          </p:cNvSpPr>
          <p:nvPr/>
        </p:nvSpPr>
        <p:spPr>
          <a:xfrm>
            <a:off x="420617" y="6470074"/>
            <a:ext cx="11054777"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Presented By: Mr./Ms. Name                                                                                                           Registration No: </a:t>
            </a:r>
          </a:p>
        </p:txBody>
      </p:sp>
      <p:sp>
        <p:nvSpPr>
          <p:cNvPr id="19" name="Slide Number Placeholder 6">
            <a:extLst>
              <a:ext uri="{FF2B5EF4-FFF2-40B4-BE49-F238E27FC236}">
                <a16:creationId xmlns:a16="http://schemas.microsoft.com/office/drawing/2014/main" id="{5B274F76-044F-6FA0-679D-B105C741232B}"/>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10</a:t>
            </a:r>
          </a:p>
        </p:txBody>
      </p:sp>
      <p:sp>
        <p:nvSpPr>
          <p:cNvPr id="20" name="TextBox 19">
            <a:extLst>
              <a:ext uri="{FF2B5EF4-FFF2-40B4-BE49-F238E27FC236}">
                <a16:creationId xmlns:a16="http://schemas.microsoft.com/office/drawing/2014/main" id="{E02796C7-4CE7-6AF1-415F-630CB1FB880C}"/>
              </a:ext>
            </a:extLst>
          </p:cNvPr>
          <p:cNvSpPr txBox="1"/>
          <p:nvPr/>
        </p:nvSpPr>
        <p:spPr>
          <a:xfrm rot="16200000">
            <a:off x="8404696" y="2929119"/>
            <a:ext cx="6858002" cy="999761"/>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ENGINEERING AND TECHNOLOGY, CUTM,  BHUBANESWAR, ODISHA</a:t>
            </a:r>
          </a:p>
        </p:txBody>
      </p:sp>
    </p:spTree>
    <p:extLst>
      <p:ext uri="{BB962C8B-B14F-4D97-AF65-F5344CB8AC3E}">
        <p14:creationId xmlns:p14="http://schemas.microsoft.com/office/powerpoint/2010/main" val="384207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866AD62-F0E1-F6A9-B834-1AA4EEA06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72" y="940904"/>
            <a:ext cx="2460566" cy="4691270"/>
          </a:xfrm>
          <a:prstGeom prst="rect">
            <a:avLst/>
          </a:prstGeom>
        </p:spPr>
      </p:pic>
      <p:pic>
        <p:nvPicPr>
          <p:cNvPr id="11" name="Picture 10">
            <a:extLst>
              <a:ext uri="{FF2B5EF4-FFF2-40B4-BE49-F238E27FC236}">
                <a16:creationId xmlns:a16="http://schemas.microsoft.com/office/drawing/2014/main" id="{A944C2AC-DFC7-004F-D0A5-1B699721B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892" y="940905"/>
            <a:ext cx="2417530" cy="4691270"/>
          </a:xfrm>
          <a:prstGeom prst="rect">
            <a:avLst/>
          </a:prstGeom>
        </p:spPr>
      </p:pic>
      <p:pic>
        <p:nvPicPr>
          <p:cNvPr id="13" name="Picture 12">
            <a:extLst>
              <a:ext uri="{FF2B5EF4-FFF2-40B4-BE49-F238E27FC236}">
                <a16:creationId xmlns:a16="http://schemas.microsoft.com/office/drawing/2014/main" id="{78FD893E-D2BD-98E1-5CE9-12EC5579C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9264" y="980661"/>
            <a:ext cx="2460564" cy="4667134"/>
          </a:xfrm>
          <a:prstGeom prst="rect">
            <a:avLst/>
          </a:prstGeom>
        </p:spPr>
      </p:pic>
      <p:sp>
        <p:nvSpPr>
          <p:cNvPr id="14" name="TextBox 13">
            <a:extLst>
              <a:ext uri="{FF2B5EF4-FFF2-40B4-BE49-F238E27FC236}">
                <a16:creationId xmlns:a16="http://schemas.microsoft.com/office/drawing/2014/main" id="{9F813176-C869-85DF-5C89-C3D638AA7220}"/>
              </a:ext>
            </a:extLst>
          </p:cNvPr>
          <p:cNvSpPr txBox="1"/>
          <p:nvPr/>
        </p:nvSpPr>
        <p:spPr>
          <a:xfrm rot="16200000">
            <a:off x="8404696" y="3070696"/>
            <a:ext cx="6858002" cy="716606"/>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APPLIED SCIENCES, CUTM,  BHUBANESWAR, ODISHA</a:t>
            </a:r>
          </a:p>
        </p:txBody>
      </p:sp>
      <p:sp>
        <p:nvSpPr>
          <p:cNvPr id="15" name="Subtitle 2">
            <a:extLst>
              <a:ext uri="{FF2B5EF4-FFF2-40B4-BE49-F238E27FC236}">
                <a16:creationId xmlns:a16="http://schemas.microsoft.com/office/drawing/2014/main" id="{C00DC2F9-103D-EB7D-1AEC-22CFD7638AF7}"/>
              </a:ext>
            </a:extLst>
          </p:cNvPr>
          <p:cNvSpPr txBox="1">
            <a:spLocks/>
          </p:cNvSpPr>
          <p:nvPr/>
        </p:nvSpPr>
        <p:spPr>
          <a:xfrm>
            <a:off x="420617" y="6470074"/>
            <a:ext cx="11054777"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Presented By: Mr./Ms. Name                                                                                                           Registration No: </a:t>
            </a:r>
          </a:p>
        </p:txBody>
      </p:sp>
      <p:sp>
        <p:nvSpPr>
          <p:cNvPr id="16" name="Slide Number Placeholder 6">
            <a:extLst>
              <a:ext uri="{FF2B5EF4-FFF2-40B4-BE49-F238E27FC236}">
                <a16:creationId xmlns:a16="http://schemas.microsoft.com/office/drawing/2014/main" id="{C5ACBC6A-248B-FBF2-7838-7436359EA5B1}"/>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11</a:t>
            </a:r>
          </a:p>
        </p:txBody>
      </p:sp>
      <p:sp>
        <p:nvSpPr>
          <p:cNvPr id="17" name="TextBox 16">
            <a:extLst>
              <a:ext uri="{FF2B5EF4-FFF2-40B4-BE49-F238E27FC236}">
                <a16:creationId xmlns:a16="http://schemas.microsoft.com/office/drawing/2014/main" id="{E6B959F5-3C9C-DBBC-B091-61C37623AA25}"/>
              </a:ext>
            </a:extLst>
          </p:cNvPr>
          <p:cNvSpPr txBox="1"/>
          <p:nvPr/>
        </p:nvSpPr>
        <p:spPr>
          <a:xfrm rot="16200000">
            <a:off x="8404696" y="2929119"/>
            <a:ext cx="6858002" cy="999761"/>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ENGINEERING AND TECHNOLOGY, CUTM,  BHUBANESWAR, ODISHA</a:t>
            </a:r>
          </a:p>
        </p:txBody>
      </p:sp>
    </p:spTree>
    <p:extLst>
      <p:ext uri="{BB962C8B-B14F-4D97-AF65-F5344CB8AC3E}">
        <p14:creationId xmlns:p14="http://schemas.microsoft.com/office/powerpoint/2010/main" val="4243287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1FC5A6-68AC-FAA0-2011-93C8AFBD8739}"/>
              </a:ext>
            </a:extLst>
          </p:cNvPr>
          <p:cNvSpPr>
            <a:spLocks noGrp="1"/>
          </p:cNvSpPr>
          <p:nvPr>
            <p:ph type="title"/>
          </p:nvPr>
        </p:nvSpPr>
        <p:spPr/>
        <p:txBody>
          <a:bodyPr/>
          <a:lstStyle/>
          <a:p>
            <a:r>
              <a:rPr lang="en-US" dirty="0"/>
              <a:t>References</a:t>
            </a:r>
            <a:endParaRPr lang="en-IN" dirty="0"/>
          </a:p>
        </p:txBody>
      </p:sp>
      <p:sp>
        <p:nvSpPr>
          <p:cNvPr id="4" name="Text Placeholder 3">
            <a:extLst>
              <a:ext uri="{FF2B5EF4-FFF2-40B4-BE49-F238E27FC236}">
                <a16:creationId xmlns:a16="http://schemas.microsoft.com/office/drawing/2014/main" id="{1065F1D4-F126-4294-7FD2-B8CC49DC1190}"/>
              </a:ext>
            </a:extLst>
          </p:cNvPr>
          <p:cNvSpPr>
            <a:spLocks noGrp="1"/>
          </p:cNvSpPr>
          <p:nvPr>
            <p:ph type="body" sz="quarter" idx="11"/>
          </p:nvPr>
        </p:nvSpPr>
        <p:spPr>
          <a:xfrm>
            <a:off x="952499" y="2289363"/>
            <a:ext cx="9132405" cy="2795232"/>
          </a:xfrm>
        </p:spPr>
        <p:txBody>
          <a:bodyPr/>
          <a:lstStyle/>
          <a:p>
            <a:pPr marL="285750" indent="-285750">
              <a:buFont typeface="Wingdings" panose="05000000000000000000" pitchFamily="2" charset="2"/>
              <a:buChar char="q"/>
            </a:pPr>
            <a:r>
              <a:rPr lang="en-US" sz="1800" b="1" dirty="0"/>
              <a:t>Black Book, Android  Application Development – Pradeep Kothari</a:t>
            </a:r>
          </a:p>
          <a:p>
            <a:pPr marL="285750" indent="-285750">
              <a:buFont typeface="Wingdings" panose="05000000000000000000" pitchFamily="2" charset="2"/>
              <a:buChar char="q"/>
            </a:pPr>
            <a:r>
              <a:rPr lang="en-US" sz="1800" b="1" dirty="0" err="1"/>
              <a:t>Geeksforgeeks</a:t>
            </a:r>
            <a:endParaRPr lang="en-US" sz="1800" b="1" dirty="0"/>
          </a:p>
          <a:p>
            <a:pPr marL="285750" indent="-285750">
              <a:buFont typeface="Wingdings" panose="05000000000000000000" pitchFamily="2" charset="2"/>
              <a:buChar char="q"/>
            </a:pPr>
            <a:r>
              <a:rPr lang="en-US" sz="1800" b="1" dirty="0" err="1"/>
              <a:t>Androiddevolpers</a:t>
            </a:r>
            <a:endParaRPr lang="en-US" sz="1800" b="1" dirty="0"/>
          </a:p>
          <a:p>
            <a:pPr marL="285750" indent="-285750">
              <a:buFont typeface="Wingdings" panose="05000000000000000000" pitchFamily="2" charset="2"/>
              <a:buChar char="q"/>
            </a:pPr>
            <a:r>
              <a:rPr lang="en-US" sz="1800" b="1" dirty="0"/>
              <a:t>Medium</a:t>
            </a:r>
          </a:p>
          <a:p>
            <a:pPr marL="285750" indent="-285750">
              <a:buFont typeface="Wingdings" panose="05000000000000000000" pitchFamily="2" charset="2"/>
              <a:buChar char="q"/>
            </a:pPr>
            <a:r>
              <a:rPr lang="en-US" sz="1800" b="1" dirty="0"/>
              <a:t>Google for Developers</a:t>
            </a:r>
          </a:p>
          <a:p>
            <a:pPr marL="285750" indent="-285750">
              <a:buFont typeface="Wingdings" panose="05000000000000000000" pitchFamily="2" charset="2"/>
              <a:buChar char="q"/>
            </a:pPr>
            <a:r>
              <a:rPr lang="en-US" sz="1800" b="1" dirty="0"/>
              <a:t>Chat </a:t>
            </a:r>
            <a:r>
              <a:rPr lang="en-US" sz="1800" b="1" dirty="0" err="1"/>
              <a:t>Gpt</a:t>
            </a:r>
            <a:endParaRPr lang="en-US" sz="1800" b="1" dirty="0"/>
          </a:p>
          <a:p>
            <a:endParaRPr lang="en-US" sz="1800" b="1" dirty="0"/>
          </a:p>
        </p:txBody>
      </p:sp>
      <p:sp>
        <p:nvSpPr>
          <p:cNvPr id="8" name="Slide Number Placeholder 6">
            <a:extLst>
              <a:ext uri="{FF2B5EF4-FFF2-40B4-BE49-F238E27FC236}">
                <a16:creationId xmlns:a16="http://schemas.microsoft.com/office/drawing/2014/main" id="{DE683F02-7CA8-77CF-C99A-53B625A4E897}"/>
              </a:ext>
            </a:extLst>
          </p:cNvPr>
          <p:cNvSpPr txBox="1">
            <a:spLocks/>
          </p:cNvSpPr>
          <p:nvPr/>
        </p:nvSpPr>
        <p:spPr>
          <a:xfrm>
            <a:off x="87672" y="6562437"/>
            <a:ext cx="219941" cy="240146"/>
          </a:xfrm>
          <a:prstGeom prst="rect">
            <a:avLst/>
          </a:prstGeom>
          <a:solidFill>
            <a:schemeClr val="accent2">
              <a:lumMod val="75000"/>
            </a:schemeClr>
          </a:solidFill>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Aharoni" panose="02010803020104030203" pitchFamily="2" charset="-79"/>
                <a:cs typeface="Aharoni" panose="02010803020104030203" pitchFamily="2" charset="-79"/>
              </a:rPr>
              <a:t>12</a:t>
            </a:r>
          </a:p>
        </p:txBody>
      </p:sp>
      <p:sp>
        <p:nvSpPr>
          <p:cNvPr id="9" name="Subtitle 2">
            <a:extLst>
              <a:ext uri="{FF2B5EF4-FFF2-40B4-BE49-F238E27FC236}">
                <a16:creationId xmlns:a16="http://schemas.microsoft.com/office/drawing/2014/main" id="{EE54538C-B0A1-9D55-7457-5B857B3443B7}"/>
              </a:ext>
            </a:extLst>
          </p:cNvPr>
          <p:cNvSpPr txBox="1">
            <a:spLocks/>
          </p:cNvSpPr>
          <p:nvPr/>
        </p:nvSpPr>
        <p:spPr>
          <a:xfrm>
            <a:off x="420617" y="6470074"/>
            <a:ext cx="11054777"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Presented By: Mr./Ms. Name                                                                                                           Registration No: </a:t>
            </a:r>
          </a:p>
        </p:txBody>
      </p:sp>
      <p:sp>
        <p:nvSpPr>
          <p:cNvPr id="10" name="TextBox 9">
            <a:extLst>
              <a:ext uri="{FF2B5EF4-FFF2-40B4-BE49-F238E27FC236}">
                <a16:creationId xmlns:a16="http://schemas.microsoft.com/office/drawing/2014/main" id="{59131C81-CD6F-1540-C220-89135CE9F061}"/>
              </a:ext>
            </a:extLst>
          </p:cNvPr>
          <p:cNvSpPr txBox="1"/>
          <p:nvPr/>
        </p:nvSpPr>
        <p:spPr>
          <a:xfrm rot="16200000">
            <a:off x="8404696" y="2915867"/>
            <a:ext cx="6858002" cy="999761"/>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ENGINEERING AND TECHNOLOGY, CUTM,  BHUBANESWAR, ODISHA</a:t>
            </a:r>
          </a:p>
        </p:txBody>
      </p:sp>
    </p:spTree>
    <p:extLst>
      <p:ext uri="{BB962C8B-B14F-4D97-AF65-F5344CB8AC3E}">
        <p14:creationId xmlns:p14="http://schemas.microsoft.com/office/powerpoint/2010/main" val="406142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lstStyle/>
          <a:p>
            <a:r>
              <a:rPr lang="en-US" dirty="0"/>
              <a:t>Any Query</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AD5D91B-D18C-08FE-2E12-15DB17E3F881}"/>
              </a:ext>
            </a:extLst>
          </p:cNvPr>
          <p:cNvSpPr txBox="1"/>
          <p:nvPr/>
        </p:nvSpPr>
        <p:spPr>
          <a:xfrm>
            <a:off x="0" y="6141394"/>
            <a:ext cx="12192000" cy="716606"/>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APPLICATION(MCA)</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APPLIED SCIENCES, CUTM,  BHUBANESWAR, ODISHA</a:t>
            </a:r>
          </a:p>
        </p:txBody>
      </p:sp>
      <p:pic>
        <p:nvPicPr>
          <p:cNvPr id="4" name="Picture 3">
            <a:extLst>
              <a:ext uri="{FF2B5EF4-FFF2-40B4-BE49-F238E27FC236}">
                <a16:creationId xmlns:a16="http://schemas.microsoft.com/office/drawing/2014/main" id="{9F0F8C23-7D75-E1F4-8DAA-E652FAD205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43" y="175490"/>
            <a:ext cx="761820" cy="7128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0546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06023" y="1268494"/>
            <a:ext cx="4903377" cy="610863"/>
          </a:xfrm>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806022" y="2256565"/>
            <a:ext cx="4903377" cy="1057791"/>
          </a:xfrm>
        </p:spPr>
        <p:txBody>
          <a:bodyPr/>
          <a:lstStyle/>
          <a:p>
            <a:r>
              <a:rPr lang="en-US" b="1" i="1" dirty="0"/>
              <a:t>Submitted To: Mr. Rasmi Prakash Swain.</a:t>
            </a:r>
          </a:p>
          <a:p>
            <a:r>
              <a:rPr lang="en-US" b="1" i="1" dirty="0"/>
              <a:t>Asst. Prof., Department of CSE, CUTM, BBSR</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5787736" y="4832028"/>
            <a:ext cx="4914900" cy="588795"/>
          </a:xfrm>
        </p:spPr>
        <p:txBody>
          <a:bodyPr/>
          <a:lstStyle/>
          <a:p>
            <a:pPr algn="ctr">
              <a:defRPr/>
            </a:pPr>
            <a:endPar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endParaRPr>
          </a:p>
          <a:p>
            <a:pPr algn="ctr">
              <a:defRPr/>
            </a:pPr>
            <a:r>
              <a:rPr lang="en-US" b="1" dirty="0">
                <a:solidFill>
                  <a:schemeClr val="bg1"/>
                </a:solidFill>
                <a:latin typeface="Bahnschrift SemiBold SemiConden" panose="020B0502040204020203" pitchFamily="34" charset="0"/>
              </a:rPr>
              <a:t>Group No: </a:t>
            </a:r>
          </a:p>
          <a:p>
            <a:pPr algn="ctr">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Mr./Ms. Name          Registration No:  Email: </a:t>
            </a:r>
          </a:p>
          <a:p>
            <a:pPr algn="ctr">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Mr./Ms. Name          Registration No:  Email: </a:t>
            </a:r>
          </a:p>
          <a:p>
            <a:pPr algn="ctr">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Mr./Ms. Name          Registration No:  Email:</a:t>
            </a:r>
          </a:p>
          <a:p>
            <a:pPr algn="ctr">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Mr./Ms. Name          Registration No:  Email:</a:t>
            </a:r>
          </a:p>
          <a:p>
            <a:pPr algn="ctr">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Mr./Ms. Name          Registration No:  Email:</a:t>
            </a:r>
          </a:p>
        </p:txBody>
      </p:sp>
      <p:sp>
        <p:nvSpPr>
          <p:cNvPr id="3" name="TextBox 2">
            <a:extLst>
              <a:ext uri="{FF2B5EF4-FFF2-40B4-BE49-F238E27FC236}">
                <a16:creationId xmlns:a16="http://schemas.microsoft.com/office/drawing/2014/main" id="{058C3C0E-28AA-8658-8530-1EAFE0FEEE74}"/>
              </a:ext>
            </a:extLst>
          </p:cNvPr>
          <p:cNvSpPr txBox="1"/>
          <p:nvPr/>
        </p:nvSpPr>
        <p:spPr>
          <a:xfrm>
            <a:off x="0" y="6141394"/>
            <a:ext cx="12192000" cy="716606"/>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APPLICATION(MCA)</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APPLIED SCIENCES, CUTM,  BHUBANESWAR, ODISHA</a:t>
            </a:r>
          </a:p>
        </p:txBody>
      </p:sp>
      <p:pic>
        <p:nvPicPr>
          <p:cNvPr id="4" name="Picture 3">
            <a:extLst>
              <a:ext uri="{FF2B5EF4-FFF2-40B4-BE49-F238E27FC236}">
                <a16:creationId xmlns:a16="http://schemas.microsoft.com/office/drawing/2014/main" id="{CF1DF47F-37F8-58DE-E133-C9317A6632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43" y="175490"/>
            <a:ext cx="761820" cy="7128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61551" y="293021"/>
            <a:ext cx="8697213" cy="610863"/>
          </a:xfrm>
        </p:spPr>
        <p:txBody>
          <a:bodyPr>
            <a:normAutofit/>
          </a:bodyPr>
          <a:lstStyle/>
          <a:p>
            <a:pPr algn="ctr"/>
            <a:r>
              <a:rPr lang="en-US" sz="2800" u="sng"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9463" y="2635873"/>
            <a:ext cx="10026985" cy="2795232"/>
          </a:xfrm>
        </p:spPr>
        <p:txBody>
          <a:bodyPr/>
          <a:lstStyle/>
          <a:p>
            <a:r>
              <a:rPr lang="en-US" dirty="0"/>
              <a:t>Every university student faces a unique set of challenges, be it academic, personal, or administrative. We recognize the need for a comprehensive and efficient solution to address these challenges and provide students with the guidance they require</a:t>
            </a:r>
          </a:p>
          <a:p>
            <a:endParaRPr lang="en-US" dirty="0"/>
          </a:p>
          <a:p>
            <a:endParaRPr lang="en-US" dirty="0"/>
          </a:p>
          <a:p>
            <a:r>
              <a:rPr lang="en-US" dirty="0"/>
              <a:t>The Student Mentoring App" is designed to revolutionize the way students navigate their university journey. Our app offers a one-stop solution for managing student data and facilitating communication between students and mentors. With a user-friendly platform, it empowers students to seek guidance and solutions for their academic, personal, and administrative challenges..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1</a:t>
            </a:r>
          </a:p>
        </p:txBody>
      </p:sp>
      <p:sp>
        <p:nvSpPr>
          <p:cNvPr id="9" name="TextBox 8">
            <a:extLst>
              <a:ext uri="{FF2B5EF4-FFF2-40B4-BE49-F238E27FC236}">
                <a16:creationId xmlns:a16="http://schemas.microsoft.com/office/drawing/2014/main" id="{A960DF45-C37B-CEFC-EC6B-3EC4000551E2}"/>
              </a:ext>
            </a:extLst>
          </p:cNvPr>
          <p:cNvSpPr txBox="1"/>
          <p:nvPr/>
        </p:nvSpPr>
        <p:spPr>
          <a:xfrm rot="16200000">
            <a:off x="8404696" y="3070696"/>
            <a:ext cx="6858002" cy="716606"/>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APPLIED SCIENCES, CUTM,  BHUBANESWAR, ODISHA</a:t>
            </a:r>
          </a:p>
        </p:txBody>
      </p:sp>
      <p:pic>
        <p:nvPicPr>
          <p:cNvPr id="10" name="Picture 9">
            <a:extLst>
              <a:ext uri="{FF2B5EF4-FFF2-40B4-BE49-F238E27FC236}">
                <a16:creationId xmlns:a16="http://schemas.microsoft.com/office/drawing/2014/main" id="{B2654F74-7CF6-DBB8-0BB1-947ED5D15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3" y="175490"/>
            <a:ext cx="761820" cy="7128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4" name="Subtitle 2">
            <a:extLst>
              <a:ext uri="{FF2B5EF4-FFF2-40B4-BE49-F238E27FC236}">
                <a16:creationId xmlns:a16="http://schemas.microsoft.com/office/drawing/2014/main" id="{42867045-F10F-C1BC-94D2-06B195FFC447}"/>
              </a:ext>
            </a:extLst>
          </p:cNvPr>
          <p:cNvSpPr txBox="1">
            <a:spLocks/>
          </p:cNvSpPr>
          <p:nvPr/>
        </p:nvSpPr>
        <p:spPr>
          <a:xfrm>
            <a:off x="578553" y="6470074"/>
            <a:ext cx="10896841"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Presented By: Mr./Ms. Name                                                                                                           Registration No: </a:t>
            </a:r>
          </a:p>
        </p:txBody>
      </p:sp>
      <p:sp>
        <p:nvSpPr>
          <p:cNvPr id="2" name="Title 2">
            <a:extLst>
              <a:ext uri="{FF2B5EF4-FFF2-40B4-BE49-F238E27FC236}">
                <a16:creationId xmlns:a16="http://schemas.microsoft.com/office/drawing/2014/main" id="{05E5832C-D0CE-EADA-E946-81000A723D48}"/>
              </a:ext>
            </a:extLst>
          </p:cNvPr>
          <p:cNvSpPr txBox="1">
            <a:spLocks/>
          </p:cNvSpPr>
          <p:nvPr/>
        </p:nvSpPr>
        <p:spPr>
          <a:xfrm>
            <a:off x="789273" y="1942853"/>
            <a:ext cx="1636295"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u="sng" dirty="0"/>
              <a:t>Context</a:t>
            </a:r>
          </a:p>
        </p:txBody>
      </p:sp>
      <p:sp>
        <p:nvSpPr>
          <p:cNvPr id="5" name="Title 2">
            <a:extLst>
              <a:ext uri="{FF2B5EF4-FFF2-40B4-BE49-F238E27FC236}">
                <a16:creationId xmlns:a16="http://schemas.microsoft.com/office/drawing/2014/main" id="{091BF91F-F1A0-0263-B442-0FA07DAADB93}"/>
              </a:ext>
            </a:extLst>
          </p:cNvPr>
          <p:cNvSpPr txBox="1">
            <a:spLocks/>
          </p:cNvSpPr>
          <p:nvPr/>
        </p:nvSpPr>
        <p:spPr>
          <a:xfrm>
            <a:off x="907178" y="3608184"/>
            <a:ext cx="1636295"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u="sng" dirty="0"/>
              <a:t>Solution</a:t>
            </a:r>
          </a:p>
        </p:txBody>
      </p:sp>
      <p:sp>
        <p:nvSpPr>
          <p:cNvPr id="6" name="TextBox 5">
            <a:extLst>
              <a:ext uri="{FF2B5EF4-FFF2-40B4-BE49-F238E27FC236}">
                <a16:creationId xmlns:a16="http://schemas.microsoft.com/office/drawing/2014/main" id="{3C329094-722D-4C25-46AF-D5F3B11A1D21}"/>
              </a:ext>
            </a:extLst>
          </p:cNvPr>
          <p:cNvSpPr txBox="1"/>
          <p:nvPr/>
        </p:nvSpPr>
        <p:spPr>
          <a:xfrm rot="16200000">
            <a:off x="8240925" y="2929119"/>
            <a:ext cx="6858002" cy="999761"/>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ENGINEERING AND TECHNOLOGY, CUTM,  BHUBANESWAR, ODISHA</a:t>
            </a:r>
          </a:p>
        </p:txBody>
      </p:sp>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5583055" cy="2795232"/>
          </a:xfrm>
        </p:spPr>
        <p:txBody>
          <a:bodyPr/>
          <a:lstStyle/>
          <a:p>
            <a:pPr algn="just"/>
            <a:r>
              <a:rPr lang="en-US" dirty="0">
                <a:latin typeface="Times New Roman" panose="02020603050405020304" pitchFamily="18" charset="0"/>
                <a:cs typeface="Times New Roman" panose="02020603050405020304" pitchFamily="18" charset="0"/>
              </a:rPr>
              <a:t>This Application is a cutting-edge platform designed to transform the way students experience their educational journey. In a world where students face an array of academic, personal, and administrative challenges, </a:t>
            </a:r>
            <a:r>
              <a:rPr lang="en-US" dirty="0" err="1">
                <a:latin typeface="Times New Roman" panose="02020603050405020304" pitchFamily="18" charset="0"/>
                <a:cs typeface="Times New Roman" panose="02020603050405020304" pitchFamily="18" charset="0"/>
              </a:rPr>
              <a:t>MentorMe</a:t>
            </a:r>
            <a:r>
              <a:rPr lang="en-US" dirty="0">
                <a:latin typeface="Times New Roman" panose="02020603050405020304" pitchFamily="18" charset="0"/>
                <a:cs typeface="Times New Roman" panose="02020603050405020304" pitchFamily="18" charset="0"/>
              </a:rPr>
              <a:t> steps in as the ultimate solution. This innovative app provides an all-in-one solution, seamlessly managing student data while fostering open communication between students and mentors. With a user-friendly interface, </a:t>
            </a:r>
            <a:r>
              <a:rPr lang="en-US" dirty="0" err="1">
                <a:latin typeface="Times New Roman" panose="02020603050405020304" pitchFamily="18" charset="0"/>
                <a:cs typeface="Times New Roman" panose="02020603050405020304" pitchFamily="18" charset="0"/>
              </a:rPr>
              <a:t>MentorMe</a:t>
            </a:r>
            <a:r>
              <a:rPr lang="en-US" dirty="0">
                <a:latin typeface="Times New Roman" panose="02020603050405020304" pitchFamily="18" charset="0"/>
                <a:cs typeface="Times New Roman" panose="02020603050405020304" pitchFamily="18" charset="0"/>
              </a:rPr>
              <a:t> empowers students to seek guidance and find solutions to their challenges, all within one powerful platform. It's not just an app; it's a mentor in your pocket, dedicated to making your university experience smoother and more successful.</a:t>
            </a:r>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2</a:t>
            </a:r>
          </a:p>
        </p:txBody>
      </p:sp>
      <p:sp>
        <p:nvSpPr>
          <p:cNvPr id="9" name="TextBox 8">
            <a:extLst>
              <a:ext uri="{FF2B5EF4-FFF2-40B4-BE49-F238E27FC236}">
                <a16:creationId xmlns:a16="http://schemas.microsoft.com/office/drawing/2014/main" id="{A960DF45-C37B-CEFC-EC6B-3EC4000551E2}"/>
              </a:ext>
            </a:extLst>
          </p:cNvPr>
          <p:cNvSpPr txBox="1"/>
          <p:nvPr/>
        </p:nvSpPr>
        <p:spPr>
          <a:xfrm rot="16200000">
            <a:off x="8404696" y="3070696"/>
            <a:ext cx="6858002" cy="716606"/>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APPLIED SCIENCES, CUTM,  BHUBANESWAR, ODISHA</a:t>
            </a:r>
          </a:p>
        </p:txBody>
      </p:sp>
      <p:pic>
        <p:nvPicPr>
          <p:cNvPr id="10" name="Picture 9">
            <a:extLst>
              <a:ext uri="{FF2B5EF4-FFF2-40B4-BE49-F238E27FC236}">
                <a16:creationId xmlns:a16="http://schemas.microsoft.com/office/drawing/2014/main" id="{B2654F74-7CF6-DBB8-0BB1-947ED5D15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3" y="175490"/>
            <a:ext cx="761820" cy="7128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4" name="Subtitle 2">
            <a:extLst>
              <a:ext uri="{FF2B5EF4-FFF2-40B4-BE49-F238E27FC236}">
                <a16:creationId xmlns:a16="http://schemas.microsoft.com/office/drawing/2014/main" id="{42867045-F10F-C1BC-94D2-06B195FFC447}"/>
              </a:ext>
            </a:extLst>
          </p:cNvPr>
          <p:cNvSpPr txBox="1">
            <a:spLocks/>
          </p:cNvSpPr>
          <p:nvPr/>
        </p:nvSpPr>
        <p:spPr>
          <a:xfrm>
            <a:off x="578553" y="6470074"/>
            <a:ext cx="10896841"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Presented By: Mr./Ms. Name                                                                                                           Registration No: </a:t>
            </a:r>
          </a:p>
        </p:txBody>
      </p:sp>
      <p:sp>
        <p:nvSpPr>
          <p:cNvPr id="5" name="Title 4">
            <a:extLst>
              <a:ext uri="{FF2B5EF4-FFF2-40B4-BE49-F238E27FC236}">
                <a16:creationId xmlns:a16="http://schemas.microsoft.com/office/drawing/2014/main" id="{E8E335DA-7E22-0982-2D75-FE2D304A7506}"/>
              </a:ext>
            </a:extLst>
          </p:cNvPr>
          <p:cNvSpPr>
            <a:spLocks noGrp="1"/>
          </p:cNvSpPr>
          <p:nvPr>
            <p:ph type="title"/>
          </p:nvPr>
        </p:nvSpPr>
        <p:spPr>
          <a:xfrm>
            <a:off x="959463" y="1129320"/>
            <a:ext cx="4941477" cy="610863"/>
          </a:xfrm>
        </p:spPr>
        <p:txBody>
          <a:bodyPr/>
          <a:lstStyle/>
          <a:p>
            <a:r>
              <a:rPr lang="en-IN" dirty="0"/>
              <a:t>Introduction</a:t>
            </a:r>
          </a:p>
        </p:txBody>
      </p:sp>
      <p:pic>
        <p:nvPicPr>
          <p:cNvPr id="1026" name="Picture 2" descr="Student Mentor: Importance, Mentoring Activities &amp; More | Leverage Edu">
            <a:extLst>
              <a:ext uri="{FF2B5EF4-FFF2-40B4-BE49-F238E27FC236}">
                <a16:creationId xmlns:a16="http://schemas.microsoft.com/office/drawing/2014/main" id="{19670CC5-64B7-EC96-BB5B-FE86CD92F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686" y="1740183"/>
            <a:ext cx="4377552" cy="36678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85AACD-0237-B86F-656D-81002156B6DD}"/>
              </a:ext>
            </a:extLst>
          </p:cNvPr>
          <p:cNvSpPr txBox="1"/>
          <p:nvPr/>
        </p:nvSpPr>
        <p:spPr>
          <a:xfrm rot="16200000">
            <a:off x="8404696" y="2929119"/>
            <a:ext cx="6858002" cy="999761"/>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ENGINEERING AND TECHNOLOGY, CUTM,  BHUBANESWAR, ODISHA</a:t>
            </a:r>
          </a:p>
        </p:txBody>
      </p:sp>
    </p:spTree>
    <p:extLst>
      <p:ext uri="{BB962C8B-B14F-4D97-AF65-F5344CB8AC3E}">
        <p14:creationId xmlns:p14="http://schemas.microsoft.com/office/powerpoint/2010/main" val="108714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55518" y="387926"/>
            <a:ext cx="8697213" cy="610863"/>
          </a:xfrm>
        </p:spPr>
        <p:txBody>
          <a:bodyPr>
            <a:normAutofit/>
          </a:bodyPr>
          <a:lstStyle/>
          <a:p>
            <a:pPr algn="ctr"/>
            <a:r>
              <a:rPr lang="en-US" sz="2800" u="sng" dirty="0"/>
              <a:t>Scope</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96879" y="2209059"/>
            <a:ext cx="4999121" cy="2795232"/>
          </a:xfrm>
        </p:spPr>
        <p:txBody>
          <a:bodyPr/>
          <a:lstStyle/>
          <a:p>
            <a:pPr marL="342900" indent="-342900" algn="just">
              <a:buAutoNum type="arabicPeriod"/>
            </a:pPr>
            <a:r>
              <a:rPr lang="en-US" b="1" dirty="0">
                <a:latin typeface="Times New Roman" panose="02020603050405020304" pitchFamily="18" charset="0"/>
                <a:cs typeface="Times New Roman" panose="02020603050405020304" pitchFamily="18" charset="0"/>
              </a:rPr>
              <a:t>Connecting Students and Mentors: </a:t>
            </a:r>
            <a:r>
              <a:rPr lang="en-US" dirty="0">
                <a:latin typeface="Times New Roman" panose="02020603050405020304" pitchFamily="18" charset="0"/>
                <a:cs typeface="Times New Roman" panose="02020603050405020304" pitchFamily="18" charset="0"/>
              </a:rPr>
              <a:t>This app serves as a bridge a bridge between students seeking guidance and mentors willing to share their knowledge and expertise. </a:t>
            </a:r>
          </a:p>
          <a:p>
            <a:pPr marL="342900" indent="-342900" algn="just">
              <a:buAutoNum type="arabicPeriod"/>
            </a:pPr>
            <a:r>
              <a:rPr lang="en-US" b="1" dirty="0">
                <a:latin typeface="Times New Roman" panose="02020603050405020304" pitchFamily="18" charset="0"/>
                <a:cs typeface="Times New Roman" panose="02020603050405020304" pitchFamily="18" charset="0"/>
              </a:rPr>
              <a:t>Academic Assistance: </a:t>
            </a:r>
            <a:r>
              <a:rPr lang="en-US" dirty="0">
                <a:latin typeface="Times New Roman" panose="02020603050405020304" pitchFamily="18" charset="0"/>
                <a:cs typeface="Times New Roman" panose="02020603050405020304" pitchFamily="18" charset="0"/>
              </a:rPr>
              <a:t>Our app offers a unique opportunity for students to seek academic support.</a:t>
            </a:r>
          </a:p>
          <a:p>
            <a:pPr marL="342900" indent="-342900" algn="just">
              <a:buAutoNum type="arabicPeriod"/>
            </a:pPr>
            <a:r>
              <a:rPr lang="en-US" b="1" dirty="0">
                <a:latin typeface="Times New Roman" panose="02020603050405020304" pitchFamily="18" charset="0"/>
                <a:cs typeface="Times New Roman" panose="02020603050405020304" pitchFamily="18" charset="0"/>
              </a:rPr>
              <a:t>Career Guidance: </a:t>
            </a:r>
            <a:r>
              <a:rPr lang="en-US" dirty="0">
                <a:latin typeface="Times New Roman" panose="02020603050405020304" pitchFamily="18" charset="0"/>
                <a:cs typeface="Times New Roman" panose="02020603050405020304" pitchFamily="18" charset="0"/>
              </a:rPr>
              <a:t>Students can connect with mentors who have expertise in their chosen career paths, gaining invaluable advice on internships, job opportunities, and professional growth.</a:t>
            </a:r>
          </a:p>
          <a:p>
            <a:pPr marL="342900" indent="-342900" algn="just">
              <a:buAutoNum type="arabicPeriod"/>
            </a:pPr>
            <a:r>
              <a:rPr lang="en-US" b="1" dirty="0">
                <a:latin typeface="Times New Roman" panose="02020603050405020304" pitchFamily="18" charset="0"/>
                <a:cs typeface="Times New Roman" panose="02020603050405020304" pitchFamily="18" charset="0"/>
              </a:rPr>
              <a:t>Personal Development: </a:t>
            </a:r>
            <a:r>
              <a:rPr lang="en-US" dirty="0">
                <a:latin typeface="Times New Roman" panose="02020603050405020304" pitchFamily="18" charset="0"/>
                <a:cs typeface="Times New Roman" panose="02020603050405020304" pitchFamily="18" charset="0"/>
              </a:rPr>
              <a:t>We recognize that university life is not just about academics and career aspirations. Our app also facilitates personal growth by enabling students and career aspirations. </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3</a:t>
            </a:r>
          </a:p>
        </p:txBody>
      </p:sp>
      <p:pic>
        <p:nvPicPr>
          <p:cNvPr id="10" name="Picture 9">
            <a:extLst>
              <a:ext uri="{FF2B5EF4-FFF2-40B4-BE49-F238E27FC236}">
                <a16:creationId xmlns:a16="http://schemas.microsoft.com/office/drawing/2014/main" id="{B2654F74-7CF6-DBB8-0BB1-947ED5D15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3" y="175490"/>
            <a:ext cx="761820" cy="7128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A3847C1B-39EB-0056-B95D-0EEA32BDC23C}"/>
              </a:ext>
            </a:extLst>
          </p:cNvPr>
          <p:cNvSpPr txBox="1"/>
          <p:nvPr/>
        </p:nvSpPr>
        <p:spPr>
          <a:xfrm rot="16200000">
            <a:off x="8404696" y="3070696"/>
            <a:ext cx="6858002" cy="716606"/>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APPLIED SCIENCES, CUTM,  BHUBANESWAR, ODISHA</a:t>
            </a:r>
          </a:p>
        </p:txBody>
      </p:sp>
      <p:sp>
        <p:nvSpPr>
          <p:cNvPr id="5" name="Subtitle 2">
            <a:extLst>
              <a:ext uri="{FF2B5EF4-FFF2-40B4-BE49-F238E27FC236}">
                <a16:creationId xmlns:a16="http://schemas.microsoft.com/office/drawing/2014/main" id="{5C5B1EC2-F0E1-B337-1022-C460D18D7F29}"/>
              </a:ext>
            </a:extLst>
          </p:cNvPr>
          <p:cNvSpPr txBox="1">
            <a:spLocks/>
          </p:cNvSpPr>
          <p:nvPr/>
        </p:nvSpPr>
        <p:spPr>
          <a:xfrm>
            <a:off x="578553" y="6470074"/>
            <a:ext cx="10896841"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Presented By: Mr./Ms. Name                                                                                                           Registration No: </a:t>
            </a:r>
          </a:p>
        </p:txBody>
      </p:sp>
      <p:pic>
        <p:nvPicPr>
          <p:cNvPr id="2050" name="Picture 2" descr="Mentorship programs for college students - CIS University">
            <a:extLst>
              <a:ext uri="{FF2B5EF4-FFF2-40B4-BE49-F238E27FC236}">
                <a16:creationId xmlns:a16="http://schemas.microsoft.com/office/drawing/2014/main" id="{FCD9DA14-1223-E23D-8297-B71F59546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331" y="1901047"/>
            <a:ext cx="5234803" cy="40094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059E8D-F689-9B99-5B9E-4C17C6166864}"/>
              </a:ext>
            </a:extLst>
          </p:cNvPr>
          <p:cNvSpPr txBox="1"/>
          <p:nvPr/>
        </p:nvSpPr>
        <p:spPr>
          <a:xfrm rot="16200000">
            <a:off x="8272176" y="2929119"/>
            <a:ext cx="6858002" cy="999761"/>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ENGINEERING AND TECHNOLOGY, CUTM,  BHUBANESWAR, ODISHA</a:t>
            </a:r>
          </a:p>
        </p:txBody>
      </p:sp>
    </p:spTree>
    <p:extLst>
      <p:ext uri="{BB962C8B-B14F-4D97-AF65-F5344CB8AC3E}">
        <p14:creationId xmlns:p14="http://schemas.microsoft.com/office/powerpoint/2010/main" val="173488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55518" y="401178"/>
            <a:ext cx="8697213" cy="610863"/>
          </a:xfrm>
        </p:spPr>
        <p:txBody>
          <a:bodyPr>
            <a:normAutofit/>
          </a:bodyPr>
          <a:lstStyle/>
          <a:p>
            <a:pPr algn="ctr"/>
            <a:r>
              <a:rPr lang="en-US" sz="2800" u="sng" dirty="0"/>
              <a:t>Scope</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6495223" cy="2795232"/>
          </a:xfrm>
        </p:spPr>
        <p:txBody>
          <a:bodyPr/>
          <a:lstStyle/>
          <a:p>
            <a:pPr marL="285750" indent="-285750" algn="just">
              <a:buFont typeface="Arial" panose="020B0604020202020204" pitchFamily="34" charset="0"/>
              <a:buChar char="•"/>
            </a:pPr>
            <a:r>
              <a:rPr lang="en-US" b="1" dirty="0"/>
              <a:t>Mentorship Communities</a:t>
            </a:r>
            <a:r>
              <a:rPr lang="en-US" dirty="0"/>
              <a:t>: The scope of our app extends to creating mentorship communities within our university. This not only fosters a sense of belonging but also encourages mentors to give back to the academic community.	</a:t>
            </a:r>
          </a:p>
          <a:p>
            <a:pPr marL="285750" indent="-285750" algn="just">
              <a:buFont typeface="Arial" panose="020B0604020202020204" pitchFamily="34" charset="0"/>
              <a:buChar char="•"/>
            </a:pPr>
            <a:r>
              <a:rPr lang="en-US" b="1" dirty="0"/>
              <a:t>Feedback and Improvement: </a:t>
            </a:r>
            <a:r>
              <a:rPr lang="en-US" dirty="0"/>
              <a:t>The app allows students to provide feedback and rate their mentorship experiences, ensuring continuous improvement and accountability. This data will be invaluable for both students and mentors in refining their interactions.</a:t>
            </a:r>
          </a:p>
          <a:p>
            <a:pPr marL="285750" indent="-285750" algn="just">
              <a:buFont typeface="Arial" panose="020B0604020202020204" pitchFamily="34" charset="0"/>
              <a:buChar char="•"/>
            </a:pPr>
            <a:r>
              <a:rPr lang="en-US" b="1" dirty="0"/>
              <a:t>User-Friendly Experience: </a:t>
            </a:r>
            <a:r>
              <a:rPr lang="en-US" dirty="0"/>
              <a:t>Our app aims to provide seamless and intuitive user experience. With an appealing user interface, simplified navigation. And responsive design, it’s accessible to all. One of the key features of this app is its user-friendly and aesthetically pleasing user interface.</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009" y="6543964"/>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4</a:t>
            </a:r>
          </a:p>
        </p:txBody>
      </p:sp>
      <p:pic>
        <p:nvPicPr>
          <p:cNvPr id="10" name="Picture 9">
            <a:extLst>
              <a:ext uri="{FF2B5EF4-FFF2-40B4-BE49-F238E27FC236}">
                <a16:creationId xmlns:a16="http://schemas.microsoft.com/office/drawing/2014/main" id="{B2654F74-7CF6-DBB8-0BB1-947ED5D15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3" y="175490"/>
            <a:ext cx="761820" cy="7128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A783AE04-9F1E-7DA8-1742-FA0A10247D03}"/>
              </a:ext>
            </a:extLst>
          </p:cNvPr>
          <p:cNvSpPr txBox="1"/>
          <p:nvPr/>
        </p:nvSpPr>
        <p:spPr>
          <a:xfrm rot="16200000">
            <a:off x="8404696" y="3070696"/>
            <a:ext cx="6858002" cy="716606"/>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APPLIED SCIENCES, CUTM,  BHUBANESWAR, ODISHA</a:t>
            </a:r>
          </a:p>
        </p:txBody>
      </p:sp>
      <p:sp>
        <p:nvSpPr>
          <p:cNvPr id="5" name="Subtitle 2">
            <a:extLst>
              <a:ext uri="{FF2B5EF4-FFF2-40B4-BE49-F238E27FC236}">
                <a16:creationId xmlns:a16="http://schemas.microsoft.com/office/drawing/2014/main" id="{DC973FCC-156C-E1BC-D793-E77F43AF0738}"/>
              </a:ext>
            </a:extLst>
          </p:cNvPr>
          <p:cNvSpPr txBox="1">
            <a:spLocks/>
          </p:cNvSpPr>
          <p:nvPr/>
        </p:nvSpPr>
        <p:spPr>
          <a:xfrm>
            <a:off x="578553" y="6470074"/>
            <a:ext cx="10896841"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Presented By: Mr./Ms. Name                                                                                                           Registration No: </a:t>
            </a:r>
          </a:p>
        </p:txBody>
      </p:sp>
      <p:pic>
        <p:nvPicPr>
          <p:cNvPr id="8" name="Picture 7">
            <a:extLst>
              <a:ext uri="{FF2B5EF4-FFF2-40B4-BE49-F238E27FC236}">
                <a16:creationId xmlns:a16="http://schemas.microsoft.com/office/drawing/2014/main" id="{34CBB69B-899E-1BF9-694A-27EB4B545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385" y="998789"/>
            <a:ext cx="2499751" cy="4899288"/>
          </a:xfrm>
          <a:prstGeom prst="rect">
            <a:avLst/>
          </a:prstGeom>
        </p:spPr>
      </p:pic>
      <p:sp>
        <p:nvSpPr>
          <p:cNvPr id="9" name="TextBox 8">
            <a:extLst>
              <a:ext uri="{FF2B5EF4-FFF2-40B4-BE49-F238E27FC236}">
                <a16:creationId xmlns:a16="http://schemas.microsoft.com/office/drawing/2014/main" id="{B348D37A-26C4-5997-D2F5-31D0E9D8D339}"/>
              </a:ext>
            </a:extLst>
          </p:cNvPr>
          <p:cNvSpPr txBox="1"/>
          <p:nvPr/>
        </p:nvSpPr>
        <p:spPr>
          <a:xfrm rot="16200000">
            <a:off x="8258924" y="2929119"/>
            <a:ext cx="6858002" cy="999761"/>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ENGINEERING AND TECHNOLOGY, CUTM,  BHUBANESWAR, ODISHA</a:t>
            </a:r>
          </a:p>
        </p:txBody>
      </p:sp>
    </p:spTree>
    <p:extLst>
      <p:ext uri="{BB962C8B-B14F-4D97-AF65-F5344CB8AC3E}">
        <p14:creationId xmlns:p14="http://schemas.microsoft.com/office/powerpoint/2010/main" val="311255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55518" y="387926"/>
            <a:ext cx="8697213" cy="610863"/>
          </a:xfrm>
        </p:spPr>
        <p:txBody>
          <a:bodyPr>
            <a:normAutofit/>
          </a:bodyPr>
          <a:lstStyle/>
          <a:p>
            <a:pPr algn="ctr"/>
            <a:r>
              <a:rPr lang="en-US" sz="2800" u="sng" dirty="0"/>
              <a:t>Features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9463" y="2125733"/>
            <a:ext cx="4613564" cy="3524296"/>
          </a:xfrm>
        </p:spPr>
        <p:txBody>
          <a:bodyPr/>
          <a:lstStyle/>
          <a:p>
            <a:r>
              <a:rPr lang="en-US" dirty="0">
                <a:latin typeface="Times New Roman" panose="02020603050405020304" pitchFamily="18" charset="0"/>
                <a:cs typeface="Times New Roman" panose="02020603050405020304" pitchFamily="18" charset="0"/>
              </a:rPr>
              <a:t>This app boasts a range of features, including:</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 registration and profile management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Intelligent mentor-student matching</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Real-time communication tools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Problem submission and resolution tracking</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comprehensive resource center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Progress tracking and personalized recommendations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Notifications for upcoming events and deadlines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Robust reporting for administrators</a:t>
            </a:r>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5</a:t>
            </a:r>
          </a:p>
        </p:txBody>
      </p:sp>
      <p:pic>
        <p:nvPicPr>
          <p:cNvPr id="10" name="Picture 9">
            <a:extLst>
              <a:ext uri="{FF2B5EF4-FFF2-40B4-BE49-F238E27FC236}">
                <a16:creationId xmlns:a16="http://schemas.microsoft.com/office/drawing/2014/main" id="{B2654F74-7CF6-DBB8-0BB1-947ED5D15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3" y="175490"/>
            <a:ext cx="761820" cy="7128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8C772C7D-C5F3-4FAE-6FDB-00B75696A065}"/>
              </a:ext>
            </a:extLst>
          </p:cNvPr>
          <p:cNvSpPr txBox="1"/>
          <p:nvPr/>
        </p:nvSpPr>
        <p:spPr>
          <a:xfrm rot="16200000">
            <a:off x="8404696" y="3070696"/>
            <a:ext cx="6858002" cy="716606"/>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APPLIED SCIENCES, CUTM,  BHUBANESWAR, ODISHA</a:t>
            </a:r>
          </a:p>
        </p:txBody>
      </p:sp>
      <p:sp>
        <p:nvSpPr>
          <p:cNvPr id="5" name="Subtitle 2">
            <a:extLst>
              <a:ext uri="{FF2B5EF4-FFF2-40B4-BE49-F238E27FC236}">
                <a16:creationId xmlns:a16="http://schemas.microsoft.com/office/drawing/2014/main" id="{871F1AC3-29DF-EE85-D25F-F8B7C5822ED0}"/>
              </a:ext>
            </a:extLst>
          </p:cNvPr>
          <p:cNvSpPr txBox="1">
            <a:spLocks/>
          </p:cNvSpPr>
          <p:nvPr/>
        </p:nvSpPr>
        <p:spPr>
          <a:xfrm>
            <a:off x="578553" y="6470074"/>
            <a:ext cx="10893011"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Presented By: Mr./Ms. Name                                                                                                           Registration No: </a:t>
            </a:r>
          </a:p>
        </p:txBody>
      </p:sp>
      <p:pic>
        <p:nvPicPr>
          <p:cNvPr id="3074" name="Picture 2" descr="How Important are Mentors to College Students?">
            <a:extLst>
              <a:ext uri="{FF2B5EF4-FFF2-40B4-BE49-F238E27FC236}">
                <a16:creationId xmlns:a16="http://schemas.microsoft.com/office/drawing/2014/main" id="{2C4FB710-32D1-D83A-493D-BDDB05209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408" y="1647722"/>
            <a:ext cx="6368619" cy="32541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E013B1-76F9-BDCE-7A2B-A7696A433EC7}"/>
              </a:ext>
            </a:extLst>
          </p:cNvPr>
          <p:cNvSpPr txBox="1"/>
          <p:nvPr/>
        </p:nvSpPr>
        <p:spPr>
          <a:xfrm rot="16200000">
            <a:off x="8272176" y="2929119"/>
            <a:ext cx="6858002" cy="999761"/>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ENGINEERING AND TECHNOLOGY, CUTM,  BHUBANESWAR, ODISHA</a:t>
            </a:r>
          </a:p>
        </p:txBody>
      </p:sp>
    </p:spTree>
    <p:extLst>
      <p:ext uri="{BB962C8B-B14F-4D97-AF65-F5344CB8AC3E}">
        <p14:creationId xmlns:p14="http://schemas.microsoft.com/office/powerpoint/2010/main" val="35303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55518" y="387926"/>
            <a:ext cx="8697213" cy="610863"/>
          </a:xfrm>
        </p:spPr>
        <p:txBody>
          <a:bodyPr>
            <a:normAutofit/>
          </a:bodyPr>
          <a:lstStyle/>
          <a:p>
            <a:pPr algn="ctr"/>
            <a:r>
              <a:rPr lang="en-US" sz="2800" u="sng" dirty="0"/>
              <a:t>Working</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9463" y="2154362"/>
            <a:ext cx="5977871" cy="2795232"/>
          </a:xfrm>
        </p:spPr>
        <p:txBody>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Students register and create profiles with personal, academic, and extracurricular details.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student will get to select his mentor.</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Real-time communication features enable students to connect with mentors and get support.</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Challenges, categorized into academic, personal, and administrative, are submitted and addressed.</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resource center provides a wealth of information and guides for students.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Progress tracking helps students set and achieve goals, all while receiving personalized recommendations.</a:t>
            </a:r>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6</a:t>
            </a:r>
          </a:p>
        </p:txBody>
      </p:sp>
      <p:pic>
        <p:nvPicPr>
          <p:cNvPr id="10" name="Picture 9">
            <a:extLst>
              <a:ext uri="{FF2B5EF4-FFF2-40B4-BE49-F238E27FC236}">
                <a16:creationId xmlns:a16="http://schemas.microsoft.com/office/drawing/2014/main" id="{B2654F74-7CF6-DBB8-0BB1-947ED5D15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3" y="175490"/>
            <a:ext cx="761820" cy="7128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C0C6F7C3-C2CB-7DC7-006D-5DED443CCA34}"/>
              </a:ext>
            </a:extLst>
          </p:cNvPr>
          <p:cNvSpPr txBox="1"/>
          <p:nvPr/>
        </p:nvSpPr>
        <p:spPr>
          <a:xfrm rot="16200000">
            <a:off x="8404696" y="3070696"/>
            <a:ext cx="6858002" cy="716606"/>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APPLIED SCIENCES, CUTM,  BHUBANESWAR, ODISHA</a:t>
            </a:r>
          </a:p>
        </p:txBody>
      </p:sp>
      <p:sp>
        <p:nvSpPr>
          <p:cNvPr id="5" name="Subtitle 2">
            <a:extLst>
              <a:ext uri="{FF2B5EF4-FFF2-40B4-BE49-F238E27FC236}">
                <a16:creationId xmlns:a16="http://schemas.microsoft.com/office/drawing/2014/main" id="{3BADE28D-9A93-030C-3578-FB9391E40ACD}"/>
              </a:ext>
            </a:extLst>
          </p:cNvPr>
          <p:cNvSpPr txBox="1">
            <a:spLocks/>
          </p:cNvSpPr>
          <p:nvPr/>
        </p:nvSpPr>
        <p:spPr>
          <a:xfrm>
            <a:off x="578553" y="6470074"/>
            <a:ext cx="10896841"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Presented By: Mr./Ms. Name                                                                                                           Registration No: </a:t>
            </a:r>
          </a:p>
        </p:txBody>
      </p:sp>
      <p:pic>
        <p:nvPicPr>
          <p:cNvPr id="11" name="Picture 10">
            <a:extLst>
              <a:ext uri="{FF2B5EF4-FFF2-40B4-BE49-F238E27FC236}">
                <a16:creationId xmlns:a16="http://schemas.microsoft.com/office/drawing/2014/main" id="{F428F700-7473-1FAF-5E91-50E885D9E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997" y="1223115"/>
            <a:ext cx="2638425" cy="4657725"/>
          </a:xfrm>
          <a:prstGeom prst="rect">
            <a:avLst/>
          </a:prstGeom>
        </p:spPr>
      </p:pic>
      <p:sp>
        <p:nvSpPr>
          <p:cNvPr id="6" name="TextBox 5">
            <a:extLst>
              <a:ext uri="{FF2B5EF4-FFF2-40B4-BE49-F238E27FC236}">
                <a16:creationId xmlns:a16="http://schemas.microsoft.com/office/drawing/2014/main" id="{66A0400A-EE49-B2B9-F556-66EA12A50F54}"/>
              </a:ext>
            </a:extLst>
          </p:cNvPr>
          <p:cNvSpPr txBox="1"/>
          <p:nvPr/>
        </p:nvSpPr>
        <p:spPr>
          <a:xfrm rot="16200000">
            <a:off x="8258924" y="2929119"/>
            <a:ext cx="6858002" cy="999761"/>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ENGINEERING AND TECHNOLOGY, CUTM,  BHUBANESWAR, ODISHA</a:t>
            </a:r>
          </a:p>
        </p:txBody>
      </p:sp>
    </p:spTree>
    <p:extLst>
      <p:ext uri="{BB962C8B-B14F-4D97-AF65-F5344CB8AC3E}">
        <p14:creationId xmlns:p14="http://schemas.microsoft.com/office/powerpoint/2010/main" val="9599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55518" y="387926"/>
            <a:ext cx="8697213" cy="610863"/>
          </a:xfrm>
        </p:spPr>
        <p:txBody>
          <a:bodyPr>
            <a:normAutofit/>
          </a:bodyPr>
          <a:lstStyle/>
          <a:p>
            <a:pPr algn="ctr"/>
            <a:r>
              <a:rPr lang="en-US" sz="2800" u="sng" dirty="0"/>
              <a:t>Working Flow Diagram</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7672" y="6562437"/>
            <a:ext cx="219941" cy="240146"/>
          </a:xfrm>
          <a:solidFill>
            <a:schemeClr val="accent2">
              <a:lumMod val="75000"/>
            </a:schemeClr>
          </a:solidFill>
        </p:spPr>
        <p:txBody>
          <a:bodyPr/>
          <a:lstStyle/>
          <a:p>
            <a:pPr algn="ctr"/>
            <a:r>
              <a:rPr lang="en-US" sz="2000" b="1" dirty="0">
                <a:latin typeface="Aharoni" panose="02010803020104030203" pitchFamily="2" charset="-79"/>
                <a:cs typeface="Aharoni" panose="02010803020104030203" pitchFamily="2" charset="-79"/>
              </a:rPr>
              <a:t>7</a:t>
            </a:r>
          </a:p>
        </p:txBody>
      </p:sp>
      <p:pic>
        <p:nvPicPr>
          <p:cNvPr id="10" name="Picture 9">
            <a:extLst>
              <a:ext uri="{FF2B5EF4-FFF2-40B4-BE49-F238E27FC236}">
                <a16:creationId xmlns:a16="http://schemas.microsoft.com/office/drawing/2014/main" id="{B2654F74-7CF6-DBB8-0BB1-947ED5D15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3" y="175490"/>
            <a:ext cx="761820" cy="7128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C0C6F7C3-C2CB-7DC7-006D-5DED443CCA34}"/>
              </a:ext>
            </a:extLst>
          </p:cNvPr>
          <p:cNvSpPr txBox="1"/>
          <p:nvPr/>
        </p:nvSpPr>
        <p:spPr>
          <a:xfrm rot="16200000">
            <a:off x="8404696" y="3070696"/>
            <a:ext cx="6858002" cy="716606"/>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APPLIED SCIENCES, CUTM,  BHUBANESWAR, ODISHA</a:t>
            </a:r>
          </a:p>
        </p:txBody>
      </p:sp>
      <p:sp>
        <p:nvSpPr>
          <p:cNvPr id="5" name="Subtitle 2">
            <a:extLst>
              <a:ext uri="{FF2B5EF4-FFF2-40B4-BE49-F238E27FC236}">
                <a16:creationId xmlns:a16="http://schemas.microsoft.com/office/drawing/2014/main" id="{3BADE28D-9A93-030C-3578-FB9391E40ACD}"/>
              </a:ext>
            </a:extLst>
          </p:cNvPr>
          <p:cNvSpPr txBox="1">
            <a:spLocks/>
          </p:cNvSpPr>
          <p:nvPr/>
        </p:nvSpPr>
        <p:spPr>
          <a:xfrm>
            <a:off x="578553" y="6470074"/>
            <a:ext cx="10896841"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Presented By: Mr./Ms. Name                                                                                                           Registration No: </a:t>
            </a:r>
          </a:p>
        </p:txBody>
      </p:sp>
      <p:pic>
        <p:nvPicPr>
          <p:cNvPr id="14" name="Picture 13">
            <a:extLst>
              <a:ext uri="{FF2B5EF4-FFF2-40B4-BE49-F238E27FC236}">
                <a16:creationId xmlns:a16="http://schemas.microsoft.com/office/drawing/2014/main" id="{B600954C-2EE7-465D-7A18-4E73653D6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463" y="1126549"/>
            <a:ext cx="9986833" cy="5343525"/>
          </a:xfrm>
          <a:prstGeom prst="rect">
            <a:avLst/>
          </a:prstGeom>
        </p:spPr>
      </p:pic>
      <p:sp>
        <p:nvSpPr>
          <p:cNvPr id="4" name="TextBox 3">
            <a:extLst>
              <a:ext uri="{FF2B5EF4-FFF2-40B4-BE49-F238E27FC236}">
                <a16:creationId xmlns:a16="http://schemas.microsoft.com/office/drawing/2014/main" id="{14DB8625-FA4F-B074-ABB3-CA458DB66A97}"/>
              </a:ext>
            </a:extLst>
          </p:cNvPr>
          <p:cNvSpPr txBox="1"/>
          <p:nvPr/>
        </p:nvSpPr>
        <p:spPr>
          <a:xfrm rot="16200000">
            <a:off x="8258924" y="2929119"/>
            <a:ext cx="6858002" cy="999761"/>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ENGINEERING AND TECHNOLOGY, CUTM,  BHUBANESWAR, ODISHA</a:t>
            </a:r>
          </a:p>
        </p:txBody>
      </p:sp>
    </p:spTree>
    <p:extLst>
      <p:ext uri="{BB962C8B-B14F-4D97-AF65-F5344CB8AC3E}">
        <p14:creationId xmlns:p14="http://schemas.microsoft.com/office/powerpoint/2010/main" val="343235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FE6EC8-1F30-ECD8-4720-F94A07F7E83B}"/>
              </a:ext>
            </a:extLst>
          </p:cNvPr>
          <p:cNvSpPr>
            <a:spLocks noGrp="1"/>
          </p:cNvSpPr>
          <p:nvPr>
            <p:ph type="subTitle" idx="1"/>
          </p:nvPr>
        </p:nvSpPr>
        <p:spPr>
          <a:xfrm>
            <a:off x="6907624" y="3591098"/>
            <a:ext cx="4157942" cy="1057791"/>
          </a:xfrm>
        </p:spPr>
        <p:txBody>
          <a:bodyPr/>
          <a:lstStyle/>
          <a:p>
            <a:r>
              <a:rPr lang="en-IN" dirty="0"/>
              <a:t>A Student and a Mentor both considered as two actors having multiple different functionalities.</a:t>
            </a:r>
          </a:p>
        </p:txBody>
      </p:sp>
      <p:sp>
        <p:nvSpPr>
          <p:cNvPr id="4" name="Title 3">
            <a:extLst>
              <a:ext uri="{FF2B5EF4-FFF2-40B4-BE49-F238E27FC236}">
                <a16:creationId xmlns:a16="http://schemas.microsoft.com/office/drawing/2014/main" id="{174BFBD4-3C26-B72D-9A13-A98E984E4578}"/>
              </a:ext>
            </a:extLst>
          </p:cNvPr>
          <p:cNvSpPr>
            <a:spLocks noGrp="1"/>
          </p:cNvSpPr>
          <p:nvPr>
            <p:ph type="title"/>
          </p:nvPr>
        </p:nvSpPr>
        <p:spPr>
          <a:xfrm>
            <a:off x="6896100" y="2366164"/>
            <a:ext cx="4903377" cy="610863"/>
          </a:xfrm>
        </p:spPr>
        <p:txBody>
          <a:bodyPr>
            <a:normAutofit/>
          </a:bodyPr>
          <a:lstStyle/>
          <a:p>
            <a:r>
              <a:rPr lang="en-IN" sz="4000" dirty="0"/>
              <a:t>Use Case Diagram</a:t>
            </a:r>
          </a:p>
        </p:txBody>
      </p:sp>
      <p:pic>
        <p:nvPicPr>
          <p:cNvPr id="9" name="Picture 8">
            <a:extLst>
              <a:ext uri="{FF2B5EF4-FFF2-40B4-BE49-F238E27FC236}">
                <a16:creationId xmlns:a16="http://schemas.microsoft.com/office/drawing/2014/main" id="{5C7639D9-16DC-7EEF-BA2E-672412111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76" y="566737"/>
            <a:ext cx="6546633" cy="5724525"/>
          </a:xfrm>
          <a:prstGeom prst="rect">
            <a:avLst/>
          </a:prstGeom>
        </p:spPr>
      </p:pic>
      <p:sp>
        <p:nvSpPr>
          <p:cNvPr id="2" name="Subtitle 2">
            <a:extLst>
              <a:ext uri="{FF2B5EF4-FFF2-40B4-BE49-F238E27FC236}">
                <a16:creationId xmlns:a16="http://schemas.microsoft.com/office/drawing/2014/main" id="{5B285850-D1C0-F5A6-3ACA-B8BE1D53C354}"/>
              </a:ext>
            </a:extLst>
          </p:cNvPr>
          <p:cNvSpPr txBox="1">
            <a:spLocks/>
          </p:cNvSpPr>
          <p:nvPr/>
        </p:nvSpPr>
        <p:spPr>
          <a:xfrm>
            <a:off x="420617" y="6470074"/>
            <a:ext cx="11054777" cy="387926"/>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0" marR="0" lvl="0" indent="0"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1600" b="1" i="0" u="none" strike="noStrike" kern="1200" cap="none" spc="0" normalizeH="0" baseline="0" noProof="0" dirty="0">
                <a:ln>
                  <a:noFill/>
                </a:ln>
                <a:solidFill>
                  <a:schemeClr val="bg1"/>
                </a:solidFill>
                <a:effectLst/>
                <a:uLnTx/>
                <a:uFillTx/>
                <a:latin typeface="Bahnschrift SemiBold SemiConden" panose="020B0502040204020203" pitchFamily="34" charset="0"/>
                <a:ea typeface="+mn-ea"/>
                <a:cs typeface="+mn-cs"/>
              </a:rPr>
              <a:t>Presented By: Mr./Ms. Name                                                                                                           Registration No: </a:t>
            </a:r>
          </a:p>
        </p:txBody>
      </p:sp>
      <p:sp>
        <p:nvSpPr>
          <p:cNvPr id="6" name="TextBox 5">
            <a:extLst>
              <a:ext uri="{FF2B5EF4-FFF2-40B4-BE49-F238E27FC236}">
                <a16:creationId xmlns:a16="http://schemas.microsoft.com/office/drawing/2014/main" id="{542D9E74-940A-8A3E-3A1C-D3D32674AB3E}"/>
              </a:ext>
            </a:extLst>
          </p:cNvPr>
          <p:cNvSpPr txBox="1"/>
          <p:nvPr/>
        </p:nvSpPr>
        <p:spPr>
          <a:xfrm rot="16200000">
            <a:off x="8404696" y="3070696"/>
            <a:ext cx="6858002" cy="716606"/>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APPLIED SCIENCES, CUTM,  BHUBANESWAR, ODISHA</a:t>
            </a:r>
          </a:p>
        </p:txBody>
      </p:sp>
      <p:sp>
        <p:nvSpPr>
          <p:cNvPr id="7" name="Slide Number Placeholder 6">
            <a:extLst>
              <a:ext uri="{FF2B5EF4-FFF2-40B4-BE49-F238E27FC236}">
                <a16:creationId xmlns:a16="http://schemas.microsoft.com/office/drawing/2014/main" id="{AF9426BF-33E9-D013-3974-65FD535B718D}"/>
              </a:ext>
            </a:extLst>
          </p:cNvPr>
          <p:cNvSpPr txBox="1">
            <a:spLocks/>
          </p:cNvSpPr>
          <p:nvPr/>
        </p:nvSpPr>
        <p:spPr>
          <a:xfrm>
            <a:off x="0" y="6450394"/>
            <a:ext cx="420617" cy="434109"/>
          </a:xfrm>
          <a:prstGeom prst="rect">
            <a:avLst/>
          </a:prstGeom>
          <a:solidFill>
            <a:schemeClr val="accent2">
              <a:lumMod val="75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chemeClr val="bg1"/>
                </a:solidFill>
                <a:latin typeface="Aharoni" panose="02010803020104030203" pitchFamily="2" charset="-79"/>
                <a:cs typeface="Aharoni" panose="02010803020104030203" pitchFamily="2" charset="-79"/>
              </a:rPr>
              <a:t>8</a:t>
            </a:r>
          </a:p>
        </p:txBody>
      </p:sp>
      <p:sp>
        <p:nvSpPr>
          <p:cNvPr id="8" name="TextBox 7">
            <a:extLst>
              <a:ext uri="{FF2B5EF4-FFF2-40B4-BE49-F238E27FC236}">
                <a16:creationId xmlns:a16="http://schemas.microsoft.com/office/drawing/2014/main" id="{2D20A187-6E0E-5237-BC55-0BF8A0D42573}"/>
              </a:ext>
            </a:extLst>
          </p:cNvPr>
          <p:cNvSpPr txBox="1"/>
          <p:nvPr/>
        </p:nvSpPr>
        <p:spPr>
          <a:xfrm rot="16200000">
            <a:off x="8258924" y="2929119"/>
            <a:ext cx="6858002" cy="999761"/>
          </a:xfrm>
          <a:prstGeom prst="rect">
            <a:avLst/>
          </a:prstGeom>
          <a:solidFill>
            <a:schemeClr val="accent6"/>
          </a:solidFill>
        </p:spPr>
        <p:txBody>
          <a:bodyPr wrap="square">
            <a:spAutoFit/>
          </a:bodyPr>
          <a:lstStyle/>
          <a:p>
            <a:pPr algn="ctr">
              <a:lnSpc>
                <a:spcPct val="115000"/>
              </a:lnSpc>
              <a:spcAft>
                <a:spcPts val="800"/>
              </a:spcAft>
              <a:defRPr/>
            </a:pPr>
            <a:r>
              <a:rPr kumimoji="0" lang="en-IN" sz="14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DEPARTMENT OF MASTER IN COMPUTER APPLICATION</a:t>
            </a: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haroni" panose="02010803020104030203" pitchFamily="2" charset="-79"/>
                <a:ea typeface="Calibri" panose="020F0502020204030204" pitchFamily="34" charset="0"/>
                <a:cs typeface="Aharoni" panose="02010803020104030203" pitchFamily="2" charset="-79"/>
              </a:rPr>
              <a:t>SCHOOL OF ENGINEERING AND TECHNOLOGY, CUTM,  BHUBANESWAR, ODISHA</a:t>
            </a:r>
          </a:p>
        </p:txBody>
      </p:sp>
    </p:spTree>
    <p:extLst>
      <p:ext uri="{BB962C8B-B14F-4D97-AF65-F5344CB8AC3E}">
        <p14:creationId xmlns:p14="http://schemas.microsoft.com/office/powerpoint/2010/main" val="96756500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330</TotalTime>
  <Words>1325</Words>
  <Application>Microsoft Office PowerPoint</Application>
  <PresentationFormat>Widescreen</PresentationFormat>
  <Paragraphs>146</Paragraphs>
  <Slides>15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Aharoni</vt:lpstr>
      <vt:lpstr>Arial</vt:lpstr>
      <vt:lpstr>Bahnschrift SemiBold SemiConden</vt:lpstr>
      <vt:lpstr>Calibri</vt:lpstr>
      <vt:lpstr>Corbel</vt:lpstr>
      <vt:lpstr>Franklin Gothic Book</vt:lpstr>
      <vt:lpstr>Franklin Gothic Demi</vt:lpstr>
      <vt:lpstr>Times New Roman</vt:lpstr>
      <vt:lpstr>Wingdings</vt:lpstr>
      <vt:lpstr>Theme1</vt:lpstr>
      <vt:lpstr>PowerPoint Presentation</vt:lpstr>
      <vt:lpstr>Introduction</vt:lpstr>
      <vt:lpstr>Introduction</vt:lpstr>
      <vt:lpstr>Scope</vt:lpstr>
      <vt:lpstr>Scope</vt:lpstr>
      <vt:lpstr>Features</vt:lpstr>
      <vt:lpstr>Working</vt:lpstr>
      <vt:lpstr>Working Flow Diagram</vt:lpstr>
      <vt:lpstr>Use Case Diagram</vt:lpstr>
      <vt:lpstr>User Interface</vt:lpstr>
      <vt:lpstr>PowerPoint Presentation</vt:lpstr>
      <vt:lpstr>PowerPoint Presentation</vt:lpstr>
      <vt:lpstr>References</vt:lpstr>
      <vt:lpstr>Any Query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Satyananda Swain</dc:creator>
  <cp:lastModifiedBy>919510207474</cp:lastModifiedBy>
  <cp:revision>15</cp:revision>
  <dcterms:created xsi:type="dcterms:W3CDTF">2023-04-12T04:20:17Z</dcterms:created>
  <dcterms:modified xsi:type="dcterms:W3CDTF">2023-11-06T05:23:07Z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