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0"/>
  </p:notesMasterIdLst>
  <p:handoutMasterIdLst>
    <p:handoutMasterId r:id="rId21"/>
  </p:handoutMasterIdLst>
  <p:sldIdLst>
    <p:sldId id="256" r:id="rId2"/>
    <p:sldId id="309" r:id="rId3"/>
    <p:sldId id="342" r:id="rId4"/>
    <p:sldId id="328" r:id="rId5"/>
    <p:sldId id="258" r:id="rId6"/>
    <p:sldId id="304" r:id="rId7"/>
    <p:sldId id="311" r:id="rId8"/>
    <p:sldId id="329" r:id="rId9"/>
    <p:sldId id="330" r:id="rId10"/>
    <p:sldId id="313" r:id="rId11"/>
    <p:sldId id="305" r:id="rId12"/>
    <p:sldId id="318" r:id="rId13"/>
    <p:sldId id="326" r:id="rId14"/>
    <p:sldId id="337" r:id="rId15"/>
    <p:sldId id="339" r:id="rId16"/>
    <p:sldId id="340" r:id="rId17"/>
    <p:sldId id="336" r:id="rId18"/>
    <p:sldId id="341" r:id="rId19"/>
  </p:sldIdLst>
  <p:sldSz cx="9144000" cy="6858000" type="screen4x3"/>
  <p:notesSz cx="9939338" cy="6807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F67"/>
    <a:srgbClr val="1D3CAD"/>
    <a:srgbClr val="181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4660"/>
  </p:normalViewPr>
  <p:slideViewPr>
    <p:cSldViewPr>
      <p:cViewPr varScale="1">
        <p:scale>
          <a:sx n="108" d="100"/>
          <a:sy n="108" d="100"/>
        </p:scale>
        <p:origin x="1944" y="108"/>
      </p:cViewPr>
      <p:guideLst>
        <p:guide orient="horz" pos="2160"/>
        <p:guide pos="2880"/>
      </p:guideLst>
    </p:cSldViewPr>
  </p:slideViewPr>
  <p:notesTextViewPr>
    <p:cViewPr>
      <p:scale>
        <a:sx n="100" d="100"/>
        <a:sy n="100" d="100"/>
      </p:scale>
      <p:origin x="0" y="0"/>
    </p:cViewPr>
  </p:notesTextViewPr>
  <p:notesViewPr>
    <p:cSldViewPr>
      <p:cViewPr varScale="1">
        <p:scale>
          <a:sx n="116" d="100"/>
          <a:sy n="116"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992" y="0"/>
            <a:ext cx="4307046" cy="340360"/>
          </a:xfrm>
          <a:prstGeom prst="rect">
            <a:avLst/>
          </a:prstGeom>
        </p:spPr>
        <p:txBody>
          <a:bodyPr vert="horz" lIns="91440" tIns="45720" rIns="91440" bIns="45720" rtlCol="0"/>
          <a:lstStyle>
            <a:lvl1pPr algn="r">
              <a:defRPr sz="1200"/>
            </a:lvl1pPr>
          </a:lstStyle>
          <a:p>
            <a:fld id="{A2F087A1-26EE-40F7-91BB-3859ED6D9B08}" type="datetimeFigureOut">
              <a:rPr lang="zh-CN" altLang="en-US" smtClean="0"/>
              <a:pPr/>
              <a:t>2021/12/3</a:t>
            </a:fld>
            <a:endParaRPr lang="zh-CN" altLang="en-US"/>
          </a:p>
        </p:txBody>
      </p:sp>
      <p:sp>
        <p:nvSpPr>
          <p:cNvPr id="4" name="页脚占位符 3"/>
          <p:cNvSpPr>
            <a:spLocks noGrp="1"/>
          </p:cNvSpPr>
          <p:nvPr>
            <p:ph type="ftr" sz="quarter" idx="2"/>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992" y="6465659"/>
            <a:ext cx="4307046" cy="340360"/>
          </a:xfrm>
          <a:prstGeom prst="rect">
            <a:avLst/>
          </a:prstGeom>
        </p:spPr>
        <p:txBody>
          <a:bodyPr vert="horz" lIns="91440" tIns="45720" rIns="91440" bIns="45720" rtlCol="0" anchor="b"/>
          <a:lstStyle>
            <a:lvl1pPr algn="r">
              <a:defRPr sz="1200"/>
            </a:lvl1pPr>
          </a:lstStyle>
          <a:p>
            <a:fld id="{94E441B1-3B73-4CC2-9B2F-FA013998DEE2}"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9992" y="0"/>
            <a:ext cx="4307046" cy="340360"/>
          </a:xfrm>
          <a:prstGeom prst="rect">
            <a:avLst/>
          </a:prstGeom>
        </p:spPr>
        <p:txBody>
          <a:bodyPr vert="horz" lIns="91440" tIns="45720" rIns="91440" bIns="45720" rtlCol="0"/>
          <a:lstStyle>
            <a:lvl1pPr algn="r">
              <a:defRPr sz="1200"/>
            </a:lvl1pPr>
          </a:lstStyle>
          <a:p>
            <a:fld id="{C171FF3A-E611-4B07-A4C0-396AD7900E15}" type="datetimeFigureOut">
              <a:rPr lang="zh-CN" altLang="en-US" smtClean="0"/>
              <a:pPr/>
              <a:t>2021/12/3</a:t>
            </a:fld>
            <a:endParaRPr lang="zh-CN" altLang="en-US"/>
          </a:p>
        </p:txBody>
      </p:sp>
      <p:sp>
        <p:nvSpPr>
          <p:cNvPr id="4" name="幻灯片图像占位符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934" y="3233420"/>
            <a:ext cx="7951470" cy="3063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9992" y="6465659"/>
            <a:ext cx="4307046" cy="340360"/>
          </a:xfrm>
          <a:prstGeom prst="rect">
            <a:avLst/>
          </a:prstGeom>
        </p:spPr>
        <p:txBody>
          <a:bodyPr vert="horz" lIns="91440" tIns="45720" rIns="91440" bIns="45720" rtlCol="0" anchor="b"/>
          <a:lstStyle>
            <a:lvl1pPr algn="r">
              <a:defRPr sz="1200"/>
            </a:lvl1pPr>
          </a:lstStyle>
          <a:p>
            <a:fld id="{4D549C73-AFCC-4366-A8B5-03B68EDE12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D549C73-AFCC-4366-A8B5-03B68EDE124D}" type="slidenum">
              <a:rPr lang="zh-CN" altLang="en-US" smtClean="0"/>
              <a:pPr/>
              <a:t>5</a:t>
            </a:fld>
            <a:endParaRPr lang="zh-CN" altLang="en-US"/>
          </a:p>
        </p:txBody>
      </p:sp>
    </p:spTree>
    <p:extLst>
      <p:ext uri="{BB962C8B-B14F-4D97-AF65-F5344CB8AC3E}">
        <p14:creationId xmlns:p14="http://schemas.microsoft.com/office/powerpoint/2010/main" val="203118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D549C73-AFCC-4366-A8B5-03B68EDE124D}" type="slidenum">
              <a:rPr lang="zh-CN" altLang="en-US" smtClean="0"/>
              <a:pPr/>
              <a:t>8</a:t>
            </a:fld>
            <a:endParaRPr lang="zh-CN" altLang="en-US"/>
          </a:p>
        </p:txBody>
      </p:sp>
    </p:spTree>
    <p:extLst>
      <p:ext uri="{BB962C8B-B14F-4D97-AF65-F5344CB8AC3E}">
        <p14:creationId xmlns:p14="http://schemas.microsoft.com/office/powerpoint/2010/main" val="773591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page (with pic)">
    <p:spTree>
      <p:nvGrpSpPr>
        <p:cNvPr id="1" name=""/>
        <p:cNvGrpSpPr/>
        <p:nvPr/>
      </p:nvGrpSpPr>
      <p:grpSpPr>
        <a:xfrm>
          <a:off x="0" y="0"/>
          <a:ext cx="0" cy="0"/>
          <a:chOff x="0" y="0"/>
          <a:chExt cx="0" cy="0"/>
        </a:xfrm>
      </p:grpSpPr>
      <p:sp>
        <p:nvSpPr>
          <p:cNvPr id="8" name="Rectangle 7"/>
          <p:cNvSpPr/>
          <p:nvPr/>
        </p:nvSpPr>
        <p:spPr>
          <a:xfrm>
            <a:off x="3428993" y="980729"/>
            <a:ext cx="5280972"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3857621" y="2852936"/>
            <a:ext cx="4457964"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3786183" y="1236865"/>
            <a:ext cx="4580976" cy="1470025"/>
          </a:xfrm>
        </p:spPr>
        <p:txBody>
          <a:bodyPr anchor="b" anchorCtr="0">
            <a:noAutofit/>
          </a:bodyPr>
          <a:lstStyle>
            <a:lvl1pPr algn="r">
              <a:defRPr sz="2400" b="1">
                <a:solidFill>
                  <a:schemeClr val="tx1">
                    <a:lumMod val="65000"/>
                    <a:lumOff val="35000"/>
                  </a:schemeClr>
                </a:solidFill>
                <a:latin typeface="Arial" pitchFamily="34" charset="0"/>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3786183" y="3090226"/>
            <a:ext cx="4554220" cy="1752600"/>
          </a:xfrm>
        </p:spPr>
        <p:txBody>
          <a:bodyPr>
            <a:noAutofit/>
          </a:bodyPr>
          <a:lstStyle>
            <a:lvl1pPr marL="0" indent="0" algn="r">
              <a:buNone/>
              <a:defRPr sz="1800">
                <a:solidFill>
                  <a:schemeClr val="tx1">
                    <a:lumMod val="65000"/>
                    <a:lumOff val="35000"/>
                  </a:schemeClr>
                </a:solidFill>
                <a:latin typeface="Arial" pitchFamily="34" charset="0"/>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11" name="Picture 10"/>
          <p:cNvPicPr>
            <a:picLocks noChangeAspect="1" noChangeArrowheads="1"/>
          </p:cNvPicPr>
          <p:nvPr/>
        </p:nvPicPr>
        <p:blipFill>
          <a:blip r:embed="rId2" cstate="print"/>
          <a:srcRect l="8935" r="1949" b="690"/>
          <a:stretch>
            <a:fillRect/>
          </a:stretch>
        </p:blipFill>
        <p:spPr bwMode="auto">
          <a:xfrm>
            <a:off x="428599" y="978161"/>
            <a:ext cx="2872292" cy="4032000"/>
          </a:xfrm>
          <a:prstGeom prst="rect">
            <a:avLst/>
          </a:prstGeom>
          <a:noFill/>
          <a:ln w="9525">
            <a:noFill/>
            <a:miter lim="800000"/>
            <a:headEnd/>
            <a:tailEnd/>
          </a:ln>
          <a:effectLst/>
        </p:spPr>
      </p:pic>
      <p:pic>
        <p:nvPicPr>
          <p:cNvPr id="4" name="图片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Front page">
    <p:spTree>
      <p:nvGrpSpPr>
        <p:cNvPr id="1" name=""/>
        <p:cNvGrpSpPr/>
        <p:nvPr/>
      </p:nvGrpSpPr>
      <p:grpSpPr>
        <a:xfrm>
          <a:off x="0" y="0"/>
          <a:ext cx="0" cy="0"/>
          <a:chOff x="0" y="0"/>
          <a:chExt cx="0" cy="0"/>
        </a:xfrm>
      </p:grpSpPr>
      <p:sp>
        <p:nvSpPr>
          <p:cNvPr id="8" name="Rectangle 7"/>
          <p:cNvSpPr/>
          <p:nvPr/>
        </p:nvSpPr>
        <p:spPr>
          <a:xfrm>
            <a:off x="429044" y="980729"/>
            <a:ext cx="8280920"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827584" y="2852936"/>
            <a:ext cx="7488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785789" y="1236865"/>
            <a:ext cx="7581372" cy="1470025"/>
          </a:xfrm>
        </p:spPr>
        <p:txBody>
          <a:bodyPr anchor="b" anchorCtr="0">
            <a:noAutofit/>
          </a:bodyPr>
          <a:lstStyle>
            <a:lvl1pPr algn="r">
              <a:defRPr sz="24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785791" y="3090226"/>
            <a:ext cx="7554617" cy="1752600"/>
          </a:xfrm>
        </p:spPr>
        <p:txBody>
          <a:bodyPr>
            <a:noAutofit/>
          </a:bodyPr>
          <a:lstStyle>
            <a:lvl1pPr marL="0" indent="0" algn="r">
              <a:buNone/>
              <a:defRPr sz="1800">
                <a:solidFill>
                  <a:schemeClr val="tx1">
                    <a:lumMod val="65000"/>
                    <a:lumOff val="35000"/>
                  </a:schemeClr>
                </a:solidFill>
                <a:latin typeface="+mj-lt"/>
                <a:ea typeface="+mj-ea"/>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2 column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0" y="1628780"/>
            <a:ext cx="406082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9742" y="264006"/>
            <a:ext cx="8270875"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6" y="981843"/>
            <a:ext cx="828635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9737" y="1019175"/>
            <a:ext cx="8274051"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sp>
        <p:nvSpPr>
          <p:cNvPr id="8" name="Content Placeholder 34"/>
          <p:cNvSpPr>
            <a:spLocks noGrp="1"/>
          </p:cNvSpPr>
          <p:nvPr>
            <p:ph sz="quarter" idx="13"/>
          </p:nvPr>
        </p:nvSpPr>
        <p:spPr>
          <a:xfrm>
            <a:off x="4643622" y="1628780"/>
            <a:ext cx="40671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427436" y="6147508"/>
            <a:ext cx="2586151" cy="5849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2" y="1628780"/>
            <a:ext cx="82708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6559" y="273998"/>
            <a:ext cx="8270876"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5" y="980727"/>
            <a:ext cx="8280000" cy="45719"/>
          </a:xfrm>
          <a:prstGeom prst="rect">
            <a:avLst/>
          </a:prstGeom>
          <a:solidFill>
            <a:schemeClr val="accent1">
              <a:lumMod val="5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solidFill>
                <a:schemeClr val="accent1">
                  <a:lumMod val="50000"/>
                </a:schemeClr>
              </a:solidFill>
            </a:endParaRPr>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6560" y="1033305"/>
            <a:ext cx="8270875"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9" y="6008766"/>
            <a:ext cx="2952328" cy="6677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ENG)">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427725"/>
            <a:ext cx="8278119" cy="4593565"/>
          </a:xfrm>
          <a:prstGeom prst="rect">
            <a:avLst/>
          </a:prstGeom>
        </p:spPr>
        <p:txBody>
          <a:bodyPr wrap="square" lIns="80402" tIns="40168" rIns="80402" bIns="40168">
            <a:noAutofit/>
          </a:bodyPr>
          <a:lstStyle/>
          <a:p>
            <a:pPr algn="just"/>
            <a:r>
              <a:rPr lang="en-US" altLang="zh-TW" sz="600" baseline="0" dirty="0">
                <a:latin typeface="Arial" pitchFamily="34" charset="0"/>
                <a:cs typeface="Arial" pitchFamily="34" charset="0"/>
              </a:rPr>
              <a:t>NOT FOR PUBLICATION OR DISTRIBUTION, DIRECTLY OR INDIRECTLY, IN OR INTO THE UNITED STATES OR IN ANY OTHER JURISDICTION OTHER THAN IN COMPLIANCE WITH APPLICABLE LAWS.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has been prepared by Guosen Securities (HK) Financial Holdings Co., Ltd. (the “Issuer”) solely for information purposes. By accepting this document, you agree to maintain absolute confidentiality regarding the information disclosed in this document. This document may not be taken away, reproduced or redistributed, in whole or in part, to any other person without the prior written consent of the Issuer, </a:t>
            </a:r>
            <a:r>
              <a:rPr lang="en-US" altLang="zh-TW" sz="600" baseline="0" dirty="0" err="1">
                <a:latin typeface="Arial" pitchFamily="34" charset="0"/>
                <a:cs typeface="Arial" pitchFamily="34" charset="0"/>
              </a:rPr>
              <a:t>Guotai</a:t>
            </a:r>
            <a:r>
              <a:rPr lang="en-US" altLang="zh-TW" sz="600" baseline="0" dirty="0">
                <a:latin typeface="Arial" pitchFamily="34" charset="0"/>
                <a:cs typeface="Arial" pitchFamily="34" charset="0"/>
              </a:rPr>
              <a:t> </a:t>
            </a:r>
            <a:r>
              <a:rPr lang="en-US" altLang="zh-TW" sz="600" baseline="0" dirty="0" err="1">
                <a:latin typeface="Arial" pitchFamily="34" charset="0"/>
                <a:cs typeface="Arial" pitchFamily="34" charset="0"/>
              </a:rPr>
              <a:t>Junan</a:t>
            </a:r>
            <a:r>
              <a:rPr lang="en-US" altLang="zh-TW" sz="600" baseline="0" dirty="0">
                <a:latin typeface="Arial" pitchFamily="34" charset="0"/>
                <a:cs typeface="Arial" pitchFamily="34" charset="0"/>
              </a:rPr>
              <a:t> Securities (Hong Kong) Limited and Morgan Stanley &amp; Co. International </a:t>
            </a:r>
            <a:r>
              <a:rPr lang="en-US" altLang="zh-TW" sz="600" baseline="0" dirty="0" err="1">
                <a:latin typeface="Arial" pitchFamily="34" charset="0"/>
                <a:cs typeface="Arial" pitchFamily="34" charset="0"/>
              </a:rPr>
              <a:t>plc</a:t>
            </a:r>
            <a:r>
              <a:rPr lang="en-US" altLang="zh-TW" sz="600" baseline="0" dirty="0">
                <a:latin typeface="Arial" pitchFamily="34" charset="0"/>
                <a:cs typeface="Arial" pitchFamily="34" charset="0"/>
              </a:rPr>
              <a:t> (together, the "Joint Lead Managers").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does not constitute or form part of and should not be construed as, an offer to sell or issue or the solicitation of an offer to purchase or subscribe any securities or any guarantee of securities (together "Securities") of the Issuer or any of their respective subsidiaries or affiliates (together, the "Group") in any jurisdiction or an inducement to enter into investment activity. In particular, this document and the information contained herein are not an offer of the Securities for sale in the United States and are not for publication or distribution in the United States. The document is being given to you on the basis that you have confirmed your representation that you are not located or resident in the United States and, to the extent you purchase the Securities described herein you will be doing so pursuant to Regulation S under the United States Securities Act of 1933, as amended (the "Securities Act").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SECURITIES HAVE NOT BEEN, AND WILL NOT BE, REGISTERED UNDER THE SECURITIES ACT, OR THE SECURITIES LAWS OF ANY STATE OF THE UNITED STATES OR OTHER JURISDICTION AND MAY NOT BE OFFERED OR SOLD WITHIN THE UNITED STATES, EXCEPT IN CERTAIN TRANSACTIONS EXEMPT FROM THE REGISTRATION REQUIREMENTS OF THE SECURITIES ACT. NO PUBLIC OFFERING OF THE SECURITIES WILL BE MADE IN THE UNITED STATES OR IN ANY OTHER JURISDICTION WHERE SUCH AN OFFERING IS RESTRICTED OR PROHIBITED.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is for information and convenient reference and does not constitute or form part of, and should not be construed as, any offer for sale or subscription of, or solicitation of any offer to buy or subscribe for, any securities of the Issuer nor should it or any part of it form the basis of, or be relied on in connection with, any contract or commitment whatsoever. This document does not constitute a recommendation regarding the securities of the Issuer and should not be treated as giving investment advice. Any investment decision to purchase securities in the context of a proposed offering, if any, should be made on the basis of the final terms and conditions of the securities and the information contained in an offering circular to be published in relation to such an offering and not on the basis of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information contained in this document has not been independently verified. No representation or warranty, express or implied, is made as to, and no reliance should be placed on, the fairness, reliability, accuracy, completeness or correctness of such information or opinions contained herein. The presentation should not be regarded by recipients as a substitute for the exercise of their own judgment. The information contained in this document should be considered in the context of the circumstances prevailing at the time and has not been, and will not be, updated to reflect material developments which may occur after the date of the presentation. None of the Issuer and the Joint Lead Managers is under any obligation to keep current the information contained in this document and any opinions expressed in it are subject to change without notice. None of the Issuer and the Joint Lead Managers nor any of their respective affiliates, advisers or representatives accept any liability whatsoever (whether in contract, tort, strict liability or otherwise) for any direct, indirect, incidental, consequential, punitive or special damages howsoever arising from any use of this document or its contents or otherwise arising in connection with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Certain statements in this document may constitute "forward-looking statements". These statements reflect the Group’s beliefs and expectations about the future and are subject to risks and uncertainties. These forward-looking statements are based on a number of assumptions about the Group’s operations and factors beyond the Group’s control, and accordingly, actual results may differ materially from these forward-looking statements. You are cautioned not to rely on such forward-looking statements. The Group does not undertake to revise forward-looking statements to reflect future events or circumstances.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Any reference to particular proposed terms of any issue of Securities is intended as a summary and not a complete description. Terms or characteristics may change before closing and the issue of Securities may not proceed. No consideration has been given to particular investment objectives, finances or needs of any recipient. This document is not intended to provide and should not be relied upon for tax, legal or accounting advice, investment recommendations or a credit or other evaluation of the issue of Securities. Prospective investors should consult their tax, legal, accounting or other advisers. The issue of Securities will involve particular risks – prospective investors should read and understand the explanations of relevant risks in the final version of the offering circular relating to such Securities before making any decisions.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presentation contains no information or material which may result in it being deemed (1) to be a prospectus within the meaning of section 2(1) of the Companies (Winding up and Miscellaneous Provisions) Ordinance (Chapter 32 of the Laws of Hong Kong) (the “Companies Ordinance”), or an advertisement or extract from or abridged version of a prospectus within the meaning of Section 38b of the Companies Ordinance or an advertisement, invitation or document containing an advertisement or invitation falling within the meaning of Section 103 of the Securities and Futures Ordinance (Chapter 571 of the laws of Hong Kong) or (2) in Hong Kong to have effected an offer to the public without compliance with the laws of Hong Kong or being able to invoke any exemption available under the laws of Hong Kong and is subject to material change. This document does not constitute a prospectus, notice, circular, brochure or advertisement offering to sell or inviting offers to acquire, purchase or subscribe for any securities in Hong Kong or calculated to invite such offers or inducing or intended to induce subscription for or purchase of any securities in Hong Kong. This presentation is for distribution in Hong Kong only to persons who are "professional investors" as defined in Part 1 of Schedule 1 of the Securities and Futures Ordinance (Chapter 571 of the laws of Hong Kong) and any rules made thereunder and whose ordinary business is to buy and sell shares or debentures, whether as principal or agent.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All rights reserved. This document contains confidential and proprietary information and no part of it may be reproduced, redistributed or passed on, directly or indirectly, to any other person (whether within or outside your </a:t>
            </a:r>
            <a:r>
              <a:rPr lang="en-US" altLang="zh-TW" sz="600" baseline="0" dirty="0" err="1">
                <a:latin typeface="Arial" pitchFamily="34" charset="0"/>
                <a:cs typeface="Arial" pitchFamily="34" charset="0"/>
              </a:rPr>
              <a:t>organisation</a:t>
            </a:r>
            <a:r>
              <a:rPr lang="en-US" altLang="zh-TW" sz="600" baseline="0" dirty="0">
                <a:latin typeface="Arial" pitchFamily="34" charset="0"/>
                <a:cs typeface="Arial" pitchFamily="34" charset="0"/>
              </a:rPr>
              <a:t> / firm) or published, in whole or in part, for any purpose. </a:t>
            </a:r>
          </a:p>
          <a:p>
            <a:pPr algn="just"/>
            <a:endParaRPr lang="en-US" altLang="zh-TW" sz="600" baseline="0" dirty="0">
              <a:latin typeface="Arial" pitchFamily="34" charset="0"/>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en-US" altLang="zh-TW" sz="2200" b="1" kern="1200" dirty="0">
                <a:solidFill>
                  <a:schemeClr val="tx1">
                    <a:lumMod val="65000"/>
                    <a:lumOff val="35000"/>
                  </a:schemeClr>
                </a:solidFill>
                <a:latin typeface="+mj-lt"/>
                <a:ea typeface="+mj-ea"/>
                <a:cs typeface="Arial" pitchFamily="34" charset="0"/>
              </a:rPr>
              <a:t>Disclaimer</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laimer (CHI)">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628775"/>
            <a:ext cx="8278119" cy="3785652"/>
          </a:xfrm>
          <a:prstGeom prst="rect">
            <a:avLst/>
          </a:prstGeom>
        </p:spPr>
        <p:txBody>
          <a:bodyPr wrap="square" lIns="80402" tIns="40168" rIns="80402" bIns="40168">
            <a:noAutofit/>
          </a:bodyPr>
          <a:lstStyle/>
          <a:p>
            <a:pPr algn="just"/>
            <a:r>
              <a:rPr lang="zh-CN" altLang="en-US" sz="1000" kern="1200" dirty="0">
                <a:solidFill>
                  <a:schemeClr val="tx1"/>
                </a:solidFill>
                <a:latin typeface="+mj-ea"/>
                <a:ea typeface="+mn-ea"/>
                <a:cs typeface="Arial" pitchFamily="34" charset="0"/>
              </a:rPr>
              <a:t>本机密档仅供收件人之用，于未经国信证券（香港）</a:t>
            </a:r>
            <a:r>
              <a:rPr lang="zh-TW" altLang="en-US" sz="1000" kern="1200" dirty="0">
                <a:solidFill>
                  <a:schemeClr val="tx1"/>
                </a:solidFill>
                <a:latin typeface="+mj-ea"/>
                <a:ea typeface="+mn-ea"/>
                <a:cs typeface="Arial" pitchFamily="34" charset="0"/>
              </a:rPr>
              <a:t>经纪</a:t>
            </a:r>
            <a:r>
              <a:rPr lang="zh-CN" altLang="en-US" sz="1000" kern="1200" dirty="0">
                <a:solidFill>
                  <a:schemeClr val="tx1"/>
                </a:solidFill>
                <a:latin typeface="+mj-ea"/>
                <a:ea typeface="+mn-ea"/>
                <a:cs typeface="Arial" pitchFamily="34" charset="0"/>
              </a:rPr>
              <a:t>有限公司</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以下简称为“国信（香港）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书面同意下，一律不得将全部或部分内容抄录、复制、转发或转交给其他人士作任何用途。</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本档是采纳了国信（香港）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认为可靠及准确的资料所编制，但基于该些数据未经进一步审查，所以无法保证当中内容的准确性或完整性。此外，本档中的言论、意见及预测是在合理情况下确认其基础是根据一些合理和公平的假设而定。但是，本档所根据的资料及假设，一律未经或不可能经由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或其关连人士进行独立核证或假设；其中或可能存在一些跟本档提及的项目或投资有关的重要事实、风险或考虑因素。</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因此，对于本档所载的资料或假设、本档所根据的资料或假设，或本档在发表后该些资料或假设有否变动，国信（香港）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与其母公司国信证券股份有限公司（以下简称为“国信证券”</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、控股公司国信证券（香港）金融控股有限公司（以下简称为“国信香港”</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、联属公司，以及彼等之董事、经理、雇员或代理等之任何关连人士均并不作出任何明示或默示的声明或保证，亦概不负责因本档或当中的数据或假设的准确性或完整性而招致的直接或间接损失或损害。</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所载的一切内容不是或不应据此而认为是对未来的任何表现之预计或任何回报得以达到的一项承诺或声明。投资具有很高的风险性，有很多危险和不确定性因素，这可能会使投资者失去所有的投入资金，而且过去的情况往往并不能说明未来的结果。在进行任何投资或项目之前，收件人必须独自评核本档中的数据或假设的合理性，准确性及充分性。本档并不构成任何合约或承诺的基础，亦不应视为任何合约或承诺之依据。</a:t>
            </a:r>
            <a:endParaRPr lang="en-US" altLang="zh-TW" sz="1000" kern="1200" dirty="0">
              <a:solidFill>
                <a:schemeClr val="tx1"/>
              </a:solidFill>
              <a:latin typeface="+mj-ea"/>
              <a:ea typeface="+mn-ea"/>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zh-TW" altLang="en-US" sz="2200" b="1" kern="1200" baseline="0" dirty="0">
                <a:solidFill>
                  <a:srgbClr val="595959"/>
                </a:solidFill>
                <a:latin typeface="Microsoft JhengHei"/>
                <a:ea typeface="+mn-ea"/>
              </a:rPr>
              <a:t>免责声明</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17A671-E923-4513-9F2B-10C77F677B2B}"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FC88D4-E2B2-4221-8D40-E405847E3E5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80402" tIns="40168" rIns="80402" bIns="40168" rtlCol="0" anchor="ctr">
            <a:noAutofit/>
          </a:bodyPr>
          <a:lstStyle/>
          <a:p>
            <a:r>
              <a:rPr lang="zh-CN" altLang="en-US"/>
              <a:t>单击此处编辑母版标题样式</a:t>
            </a:r>
            <a:endParaRPr lang="zh-TW" altLang="en-US" dirty="0"/>
          </a:p>
        </p:txBody>
      </p:sp>
      <p:sp>
        <p:nvSpPr>
          <p:cNvPr id="3" name="Text Placeholder 2"/>
          <p:cNvSpPr>
            <a:spLocks noGrp="1"/>
          </p:cNvSpPr>
          <p:nvPr>
            <p:ph type="body" idx="1"/>
          </p:nvPr>
        </p:nvSpPr>
        <p:spPr>
          <a:xfrm>
            <a:off x="457200" y="1600253"/>
            <a:ext cx="8229600" cy="4525963"/>
          </a:xfrm>
          <a:prstGeom prst="rect">
            <a:avLst/>
          </a:prstGeom>
        </p:spPr>
        <p:txBody>
          <a:bodyPr vert="horz" lIns="80402" tIns="40168" rIns="80402" bIns="40168" rtlCol="0">
            <a:noAutofit/>
          </a:bodyPr>
          <a:lstStyle/>
          <a:p>
            <a:pPr marL="200616" lvl="0" indent="-200616" algn="l" defTabSz="802647" rtl="0" eaLnBrk="1" latinLnBrk="0" hangingPunct="1">
              <a:lnSpc>
                <a:spcPts val="1999"/>
              </a:lnSpc>
              <a:spcBef>
                <a:spcPct val="20000"/>
              </a:spcBef>
              <a:buClr>
                <a:schemeClr val="accent2"/>
              </a:buClr>
              <a:buFont typeface="Wingdings" pitchFamily="2" charset="2"/>
              <a:buChar char="n"/>
            </a:pPr>
            <a:r>
              <a:rPr lang="zh-CN" altLang="en-US"/>
              <a:t>单击此处编辑母版文本样式</a:t>
            </a:r>
          </a:p>
          <a:p>
            <a:pPr marL="200616" lvl="1" indent="-200616" algn="l" defTabSz="802647" rtl="0" eaLnBrk="1" latinLnBrk="0" hangingPunct="1">
              <a:lnSpc>
                <a:spcPts val="1999"/>
              </a:lnSpc>
              <a:spcBef>
                <a:spcPct val="20000"/>
              </a:spcBef>
              <a:buClr>
                <a:schemeClr val="accent2"/>
              </a:buClr>
              <a:buFont typeface="Wingdings" pitchFamily="2" charset="2"/>
              <a:buChar char="n"/>
            </a:pPr>
            <a:r>
              <a:rPr lang="zh-CN" altLang="en-US"/>
              <a:t>第二级</a:t>
            </a:r>
          </a:p>
          <a:p>
            <a:pPr marL="200616" lvl="2" indent="-200616" algn="l" defTabSz="802647" rtl="0" eaLnBrk="1" latinLnBrk="0" hangingPunct="1">
              <a:lnSpc>
                <a:spcPts val="1999"/>
              </a:lnSpc>
              <a:spcBef>
                <a:spcPct val="20000"/>
              </a:spcBef>
              <a:buClr>
                <a:schemeClr val="accent2"/>
              </a:buClr>
              <a:buFont typeface="Wingdings" pitchFamily="2" charset="2"/>
              <a:buChar char="n"/>
            </a:pPr>
            <a:r>
              <a:rPr lang="zh-CN" altLang="en-US"/>
              <a:t>第三级</a:t>
            </a:r>
          </a:p>
          <a:p>
            <a:pPr marL="200616" lvl="3" indent="-200616" algn="l" defTabSz="802647" rtl="0" eaLnBrk="1" latinLnBrk="0" hangingPunct="1">
              <a:lnSpc>
                <a:spcPts val="1999"/>
              </a:lnSpc>
              <a:spcBef>
                <a:spcPct val="20000"/>
              </a:spcBef>
              <a:buClr>
                <a:schemeClr val="accent2"/>
              </a:buClr>
              <a:buFont typeface="Wingdings" pitchFamily="2" charset="2"/>
              <a:buChar char="n"/>
            </a:pPr>
            <a:r>
              <a:rPr lang="zh-CN" altLang="en-US"/>
              <a:t>第四级</a:t>
            </a:r>
          </a:p>
          <a:p>
            <a:pPr marL="200616" lvl="4" indent="-200616" algn="l" defTabSz="802647" rtl="0" eaLnBrk="1" latinLnBrk="0" hangingPunct="1">
              <a:lnSpc>
                <a:spcPts val="1999"/>
              </a:lnSpc>
              <a:spcBef>
                <a:spcPct val="20000"/>
              </a:spcBef>
              <a:buClr>
                <a:schemeClr val="accent2"/>
              </a:buClr>
              <a:buFont typeface="Wingdings" pitchFamily="2" charset="2"/>
              <a:buChar char="n"/>
            </a:pPr>
            <a:r>
              <a:rPr lang="zh-CN" altLang="en-US"/>
              <a:t>第五级</a:t>
            </a:r>
            <a:endParaRPr lang="zh-TW" alt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80402" tIns="40168" rIns="80402" bIns="40168" rtlCol="0" anchor="ctr">
            <a:noAutofit/>
          </a:bodyPr>
          <a:lstStyle>
            <a:lvl1pPr marL="0" algn="l"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0417A671-E923-4513-9F2B-10C77F677B2B}" type="datetimeFigureOut">
              <a:rPr lang="zh-CN" altLang="en-US" smtClean="0"/>
              <a:pPr/>
              <a:t>2021/12/3</a:t>
            </a:fld>
            <a:endParaRPr lang="zh-CN" alt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80402" tIns="40168" rIns="80402" bIns="40168" rtlCol="0" anchor="ctr">
            <a:noAutofit/>
          </a:bodyPr>
          <a:lstStyle>
            <a:lvl1pPr algn="ctr">
              <a:defRPr lang="zh-TW" altLang="en-US" sz="1000" kern="1200" baseline="0" dirty="0">
                <a:solidFill>
                  <a:schemeClr val="tx1">
                    <a:lumMod val="75000"/>
                    <a:lumOff val="25000"/>
                  </a:schemeClr>
                </a:solidFill>
                <a:latin typeface="Arial" pitchFamily="34" charset="0"/>
                <a:ea typeface="+mj-ea"/>
                <a:cs typeface="Arial" pitchFamily="34" charset="0"/>
              </a:defRPr>
            </a:lvl1pPr>
          </a:lstStyle>
          <a:p>
            <a:endParaRPr lang="zh-CN" alt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80402" tIns="40168" rIns="80402" bIns="40168" rtlCol="0" anchor="ctr">
            <a:noAutofit/>
          </a:bodyPr>
          <a:lstStyle>
            <a:lvl1pPr marL="0" algn="r"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90FC88D4-E2B2-4221-8D40-E405847E3E5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802647" rtl="0" eaLnBrk="1" latinLnBrk="0" hangingPunct="1">
        <a:spcBef>
          <a:spcPct val="0"/>
        </a:spcBef>
        <a:buNone/>
        <a:defRPr lang="zh-TW" altLang="en-US" sz="2200" b="1" kern="1200" dirty="0">
          <a:solidFill>
            <a:schemeClr val="tx1">
              <a:lumMod val="65000"/>
              <a:lumOff val="35000"/>
            </a:schemeClr>
          </a:solidFill>
          <a:latin typeface="+mj-lt"/>
          <a:ea typeface="+mj-ea"/>
          <a:cs typeface="Arial" pitchFamily="34" charset="0"/>
        </a:defRPr>
      </a:lvl1pPr>
    </p:titleStyle>
    <p:bodyStyle>
      <a:lvl1pPr marL="301095" indent="-301095" algn="l" defTabSz="802647" rtl="0" eaLnBrk="1" latinLnBrk="0" hangingPunct="1">
        <a:spcBef>
          <a:spcPct val="20000"/>
        </a:spcBef>
        <a:buFont typeface="Arial" pitchFamily="34" charset="0"/>
        <a:buChar char="•"/>
        <a:defRPr lang="en-US" altLang="zh-TW" sz="1400" kern="1200" dirty="0" smtClean="0">
          <a:solidFill>
            <a:schemeClr val="tx1"/>
          </a:solidFill>
          <a:latin typeface="+mn-lt"/>
          <a:ea typeface="+mn-ea"/>
          <a:cs typeface="+mn-cs"/>
        </a:defRPr>
      </a:lvl1pPr>
      <a:lvl2pPr marL="652128" indent="-250823" algn="l" defTabSz="802647" rtl="0" eaLnBrk="1" latinLnBrk="0" hangingPunct="1">
        <a:spcBef>
          <a:spcPct val="20000"/>
        </a:spcBef>
        <a:buFont typeface="Arial" pitchFamily="34" charset="0"/>
        <a:buChar char="–"/>
        <a:defRPr lang="en-US" altLang="zh-TW" sz="1300" kern="1200" dirty="0" smtClean="0">
          <a:solidFill>
            <a:schemeClr val="tx1"/>
          </a:solidFill>
          <a:latin typeface="+mn-lt"/>
          <a:ea typeface="+mn-ea"/>
          <a:cs typeface="+mn-cs"/>
        </a:defRPr>
      </a:lvl2pPr>
      <a:lvl3pPr marL="1003286" indent="-200616" algn="l" defTabSz="802647" rtl="0" eaLnBrk="1" latinLnBrk="0" hangingPunct="1">
        <a:spcBef>
          <a:spcPct val="20000"/>
        </a:spcBef>
        <a:buFont typeface="Arial" pitchFamily="34" charset="0"/>
        <a:buChar char="•"/>
        <a:defRPr lang="en-US" altLang="zh-TW" sz="1200" kern="1200" dirty="0" smtClean="0">
          <a:solidFill>
            <a:schemeClr val="tx1"/>
          </a:solidFill>
          <a:latin typeface="+mn-lt"/>
          <a:ea typeface="+mn-ea"/>
          <a:cs typeface="+mn-cs"/>
        </a:defRPr>
      </a:lvl3pPr>
      <a:lvl4pPr marL="1404601" indent="-200616" algn="l" defTabSz="802647" rtl="0" eaLnBrk="1" latinLnBrk="0" hangingPunct="1">
        <a:spcBef>
          <a:spcPct val="20000"/>
        </a:spcBef>
        <a:buFont typeface="Arial" pitchFamily="34" charset="0"/>
        <a:buChar char="–"/>
        <a:defRPr lang="en-US" altLang="zh-TW" sz="1100" kern="1200" dirty="0" smtClean="0">
          <a:solidFill>
            <a:schemeClr val="tx1"/>
          </a:solidFill>
          <a:latin typeface="+mn-lt"/>
          <a:ea typeface="+mn-ea"/>
          <a:cs typeface="+mn-cs"/>
        </a:defRPr>
      </a:lvl4pPr>
      <a:lvl5pPr marL="1805919" indent="-200616" algn="l" defTabSz="802647" rtl="0" eaLnBrk="1" latinLnBrk="0" hangingPunct="1">
        <a:spcBef>
          <a:spcPct val="20000"/>
        </a:spcBef>
        <a:buFont typeface="Arial" pitchFamily="34" charset="0"/>
        <a:buChar char="»"/>
        <a:defRPr lang="zh-TW" altLang="en-US" sz="1000" kern="1200" dirty="0">
          <a:solidFill>
            <a:schemeClr val="tx1"/>
          </a:solidFill>
          <a:latin typeface="+mn-lt"/>
          <a:ea typeface="+mn-ea"/>
          <a:cs typeface="+mn-cs"/>
        </a:defRPr>
      </a:lvl5pPr>
      <a:lvl6pPr marL="220724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608564"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00986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411177"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802647" rtl="0" eaLnBrk="1" latinLnBrk="0" hangingPunct="1">
        <a:defRPr sz="1800" kern="1200">
          <a:solidFill>
            <a:schemeClr val="tx1"/>
          </a:solidFill>
          <a:latin typeface="+mn-lt"/>
          <a:ea typeface="+mn-ea"/>
          <a:cs typeface="+mn-cs"/>
        </a:defRPr>
      </a:lvl1pPr>
      <a:lvl2pPr marL="401299" algn="l" defTabSz="802647" rtl="0" eaLnBrk="1" latinLnBrk="0" hangingPunct="1">
        <a:defRPr sz="1800" kern="1200">
          <a:solidFill>
            <a:schemeClr val="tx1"/>
          </a:solidFill>
          <a:latin typeface="+mn-lt"/>
          <a:ea typeface="+mn-ea"/>
          <a:cs typeface="+mn-cs"/>
        </a:defRPr>
      </a:lvl2pPr>
      <a:lvl3pPr marL="802647" algn="l" defTabSz="802647" rtl="0" eaLnBrk="1" latinLnBrk="0" hangingPunct="1">
        <a:defRPr sz="1800" kern="1200">
          <a:solidFill>
            <a:schemeClr val="tx1"/>
          </a:solidFill>
          <a:latin typeface="+mn-lt"/>
          <a:ea typeface="+mn-ea"/>
          <a:cs typeface="+mn-cs"/>
        </a:defRPr>
      </a:lvl3pPr>
      <a:lvl4pPr marL="1203955" algn="l" defTabSz="802647" rtl="0" eaLnBrk="1" latinLnBrk="0" hangingPunct="1">
        <a:defRPr sz="1800" kern="1200">
          <a:solidFill>
            <a:schemeClr val="tx1"/>
          </a:solidFill>
          <a:latin typeface="+mn-lt"/>
          <a:ea typeface="+mn-ea"/>
          <a:cs typeface="+mn-cs"/>
        </a:defRPr>
      </a:lvl4pPr>
      <a:lvl5pPr marL="1605267" algn="l" defTabSz="802647" rtl="0" eaLnBrk="1" latinLnBrk="0" hangingPunct="1">
        <a:defRPr sz="1800" kern="1200">
          <a:solidFill>
            <a:schemeClr val="tx1"/>
          </a:solidFill>
          <a:latin typeface="+mn-lt"/>
          <a:ea typeface="+mn-ea"/>
          <a:cs typeface="+mn-cs"/>
        </a:defRPr>
      </a:lvl5pPr>
      <a:lvl6pPr marL="2006575" algn="l" defTabSz="802647" rtl="0" eaLnBrk="1" latinLnBrk="0" hangingPunct="1">
        <a:defRPr sz="1800" kern="1200">
          <a:solidFill>
            <a:schemeClr val="tx1"/>
          </a:solidFill>
          <a:latin typeface="+mn-lt"/>
          <a:ea typeface="+mn-ea"/>
          <a:cs typeface="+mn-cs"/>
        </a:defRPr>
      </a:lvl6pPr>
      <a:lvl7pPr marL="2407890" algn="l" defTabSz="802647" rtl="0" eaLnBrk="1" latinLnBrk="0" hangingPunct="1">
        <a:defRPr sz="1800" kern="1200">
          <a:solidFill>
            <a:schemeClr val="tx1"/>
          </a:solidFill>
          <a:latin typeface="+mn-lt"/>
          <a:ea typeface="+mn-ea"/>
          <a:cs typeface="+mn-cs"/>
        </a:defRPr>
      </a:lvl7pPr>
      <a:lvl8pPr marL="2809211" algn="l" defTabSz="802647" rtl="0" eaLnBrk="1" latinLnBrk="0" hangingPunct="1">
        <a:defRPr sz="1800" kern="1200">
          <a:solidFill>
            <a:schemeClr val="tx1"/>
          </a:solidFill>
          <a:latin typeface="+mn-lt"/>
          <a:ea typeface="+mn-ea"/>
          <a:cs typeface="+mn-cs"/>
        </a:defRPr>
      </a:lvl8pPr>
      <a:lvl9pPr marL="3210529" algn="l" defTabSz="8026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hkexnews.hk/" TargetMode="External"/><Relationship Id="rId7" Type="http://schemas.openxmlformats.org/officeDocument/2006/relationships/hyperlink" Target="http://www.bizfile.gov.s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www.gov.hk/" TargetMode="External"/><Relationship Id="rId5" Type="http://schemas.openxmlformats.org/officeDocument/2006/relationships/hyperlink" Target="http://www.icris.cr.gov.hk/" TargetMode="External"/><Relationship Id="rId4" Type="http://schemas.openxmlformats.org/officeDocument/2006/relationships/hyperlink" Target="http://www.cbil.com.h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63888" y="1236865"/>
            <a:ext cx="4803271" cy="1472055"/>
          </a:xfrm>
        </p:spPr>
        <p:txBody>
          <a:bodyPr/>
          <a:lstStyle/>
          <a:p>
            <a:r>
              <a:rPr lang="zh-TW" altLang="en-US" dirty="0"/>
              <a:t>机构</a:t>
            </a:r>
            <a:r>
              <a:rPr lang="zh-CN" altLang="en-US" dirty="0"/>
              <a:t>专业投资者简介及开户指引</a:t>
            </a:r>
          </a:p>
        </p:txBody>
      </p:sp>
      <p:sp>
        <p:nvSpPr>
          <p:cNvPr id="3" name="副标题 2"/>
          <p:cNvSpPr>
            <a:spLocks noGrp="1"/>
          </p:cNvSpPr>
          <p:nvPr>
            <p:ph type="subTitle" idx="1"/>
          </p:nvPr>
        </p:nvSpPr>
        <p:spPr/>
        <p:txBody>
          <a:bodyPr/>
          <a:lstStyle/>
          <a:p>
            <a:r>
              <a:rPr lang="zh-CN" altLang="en-US" dirty="0"/>
              <a:t>账户管理组</a:t>
            </a:r>
            <a:r>
              <a:rPr lang="en-US" altLang="zh-CN" dirty="0"/>
              <a:t>-</a:t>
            </a:r>
            <a:r>
              <a:rPr lang="zh-CN" altLang="en-US" dirty="0"/>
              <a:t>综合运营部</a:t>
            </a:r>
          </a:p>
          <a:p>
            <a:endParaRPr lang="zh-CN" altLang="en-US" dirty="0"/>
          </a:p>
          <a:p>
            <a:endParaRPr lang="zh-CN" altLang="en-US" dirty="0"/>
          </a:p>
          <a:p>
            <a:r>
              <a:rPr lang="en-US" altLang="zh-CN" dirty="0"/>
              <a:t>2021</a:t>
            </a:r>
            <a:r>
              <a:rPr lang="zh-CN" altLang="en-US" dirty="0"/>
              <a:t>年</a:t>
            </a:r>
            <a:r>
              <a:rPr lang="en-US" altLang="zh-CN" dirty="0"/>
              <a:t>12</a:t>
            </a:r>
            <a:r>
              <a:rPr lang="zh-CN" altLang="en-US" dirty="0"/>
              <a:t>月</a:t>
            </a:r>
            <a:r>
              <a:rPr lang="en-US" altLang="zh-CN" dirty="0"/>
              <a:t>XX</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p:txBody>
          <a:bodyPr/>
          <a:lstStyle/>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前线提供同业机构名称及联络方式于</a:t>
            </a: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，以便与同业对接开户所需</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根据对手提供开户清单作文件齐备及开户书填写</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zh-CN" sz="1400" dirty="0">
                <a:solidFill>
                  <a:srgbClr val="000000"/>
                </a:solidFill>
                <a:effectLst/>
                <a:latin typeface="+mj-ea"/>
                <a:ea typeface="+mj-ea"/>
                <a:cs typeface="Calibri" panose="020F0502020204030204" pitchFamily="34" charset="0"/>
              </a:rPr>
              <a:t>若有开户协议条文、反洗钱问卷</a:t>
            </a:r>
            <a:r>
              <a:rPr lang="zh-CN" altLang="en-US" sz="1400" dirty="0">
                <a:solidFill>
                  <a:srgbClr val="000000"/>
                </a:solidFill>
                <a:effectLst/>
                <a:latin typeface="+mj-ea"/>
                <a:ea typeface="+mj-ea"/>
                <a:cs typeface="Calibri" panose="020F0502020204030204" pitchFamily="34" charset="0"/>
              </a:rPr>
              <a:t>、</a:t>
            </a:r>
            <a:r>
              <a:rPr lang="zh-CN" altLang="zh-CN" sz="1400" dirty="0">
                <a:solidFill>
                  <a:srgbClr val="000000"/>
                </a:solidFill>
                <a:effectLst/>
                <a:latin typeface="+mj-ea"/>
                <a:ea typeface="+mj-ea"/>
                <a:cs typeface="Calibri" panose="020F0502020204030204" pitchFamily="34" charset="0"/>
              </a:rPr>
              <a:t>公司敏感信息披露等特殊请况，可提合规审视或征询意见。</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前线提供授权人名单（开户签署、交易操作及资金调拨）于战略发展部，作为出具董事会决议摘录之用，及后附加在</a:t>
            </a:r>
            <a:r>
              <a:rPr lang="en-US" altLang="zh-CN" sz="1400" dirty="0">
                <a:solidFill>
                  <a:srgbClr val="000000"/>
                </a:solidFill>
                <a:effectLst/>
                <a:latin typeface="+mj-ea"/>
                <a:ea typeface="+mj-ea"/>
                <a:cs typeface="Calibri" panose="020F0502020204030204" pitchFamily="34" charset="0"/>
              </a:rPr>
              <a:t>OA</a:t>
            </a:r>
            <a:r>
              <a:rPr lang="zh-CN" altLang="en-US" sz="1400" dirty="0">
                <a:solidFill>
                  <a:srgbClr val="000000"/>
                </a:solidFill>
                <a:effectLst/>
                <a:latin typeface="+mj-ea"/>
                <a:ea typeface="+mj-ea"/>
                <a:cs typeface="Calibri" panose="020F0502020204030204" pitchFamily="34" charset="0"/>
              </a:rPr>
              <a:t>内送审</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整理授权人身份证验证本，或提人事部安排出具身份证资料核实确认函</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文件齐备后，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把文件副本发送对方作预审，待确认后</a:t>
            </a:r>
            <a:r>
              <a:rPr lang="zh-CN" altLang="zh-CN" sz="1400" dirty="0">
                <a:solidFill>
                  <a:srgbClr val="000000"/>
                </a:solidFill>
                <a:effectLst/>
                <a:latin typeface="+mj-ea"/>
                <a:ea typeface="+mj-ea"/>
                <a:cs typeface="Calibri" panose="020F0502020204030204" pitchFamily="34" charset="0"/>
              </a:rPr>
              <a:t>直接寄递开户原件作开户办理</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同业账户成功开出后，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latin typeface="+mj-ea"/>
                <a:ea typeface="+mj-ea"/>
                <a:cs typeface="Calibri" panose="020F0502020204030204" pitchFamily="34" charset="0"/>
              </a:rPr>
              <a:t>把</a:t>
            </a:r>
            <a:r>
              <a:rPr lang="zh-CN" altLang="zh-CN" sz="1400" dirty="0">
                <a:solidFill>
                  <a:srgbClr val="000000"/>
                </a:solidFill>
                <a:effectLst/>
                <a:latin typeface="+mj-ea"/>
                <a:ea typeface="+mj-ea"/>
                <a:cs typeface="Calibri" panose="020F0502020204030204" pitchFamily="34" charset="0"/>
              </a:rPr>
              <a:t>迎函后</a:t>
            </a:r>
            <a:r>
              <a:rPr lang="zh-CN" altLang="en-US" sz="1400" dirty="0">
                <a:solidFill>
                  <a:srgbClr val="000000"/>
                </a:solidFill>
                <a:effectLst/>
                <a:latin typeface="+mj-ea"/>
                <a:ea typeface="+mj-ea"/>
                <a:cs typeface="Calibri" panose="020F0502020204030204" pitchFamily="34" charset="0"/>
              </a:rPr>
              <a:t>及账户号码，</a:t>
            </a:r>
            <a:r>
              <a:rPr lang="zh-CN" altLang="zh-CN" sz="1400" dirty="0">
                <a:solidFill>
                  <a:srgbClr val="000000"/>
                </a:solidFill>
                <a:effectLst/>
                <a:latin typeface="+mj-ea"/>
                <a:ea typeface="+mj-ea"/>
                <a:cs typeface="Calibri" panose="020F0502020204030204" pitchFamily="34" charset="0"/>
              </a:rPr>
              <a:t>以电邮发送通知</a:t>
            </a:r>
            <a:r>
              <a:rPr lang="zh-CN" altLang="en-US" sz="1400" dirty="0">
                <a:solidFill>
                  <a:srgbClr val="000000"/>
                </a:solidFill>
                <a:effectLst/>
                <a:latin typeface="+mj-ea"/>
                <a:ea typeface="+mj-ea"/>
                <a:cs typeface="Calibri" panose="020F0502020204030204" pitchFamily="34" charset="0"/>
              </a:rPr>
              <a:t>相关部门</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资料储存在</a:t>
            </a:r>
            <a:r>
              <a:rPr lang="en-US" altLang="zh-CN" sz="1400" dirty="0">
                <a:solidFill>
                  <a:srgbClr val="000000"/>
                </a:solidFill>
                <a:effectLst/>
                <a:latin typeface="+mj-ea"/>
                <a:ea typeface="+mj-ea"/>
                <a:cs typeface="Calibri" panose="020F0502020204030204" pitchFamily="34" charset="0"/>
              </a:rPr>
              <a:t>ABC</a:t>
            </a:r>
            <a:r>
              <a:rPr lang="zh-CN" altLang="en-US" sz="1400" dirty="0">
                <a:solidFill>
                  <a:srgbClr val="000000"/>
                </a:solidFill>
                <a:effectLst/>
                <a:latin typeface="+mj-ea"/>
                <a:ea typeface="+mj-ea"/>
                <a:cs typeface="Calibri" panose="020F0502020204030204" pitchFamily="34" charset="0"/>
              </a:rPr>
              <a:t>系统（</a:t>
            </a:r>
            <a:r>
              <a:rPr lang="en-US" altLang="zh-CN" sz="1400" dirty="0">
                <a:solidFill>
                  <a:srgbClr val="000000"/>
                </a:solidFill>
                <a:effectLst/>
                <a:latin typeface="+mj-ea"/>
                <a:ea typeface="+mj-ea"/>
                <a:cs typeface="Calibri" panose="020F0502020204030204" pitchFamily="34" charset="0"/>
              </a:rPr>
              <a:t>Broker</a:t>
            </a:r>
            <a:r>
              <a:rPr lang="zh-CN" altLang="en-US" sz="1400" dirty="0">
                <a:solidFill>
                  <a:srgbClr val="000000"/>
                </a:solidFill>
                <a:effectLst/>
                <a:latin typeface="+mj-ea"/>
                <a:ea typeface="+mj-ea"/>
                <a:cs typeface="Calibri" panose="020F0502020204030204" pitchFamily="34" charset="0"/>
              </a:rPr>
              <a:t>）</a:t>
            </a:r>
            <a:r>
              <a:rPr lang="zh-CN" altLang="en-US" sz="1400" dirty="0">
                <a:solidFill>
                  <a:srgbClr val="000000"/>
                </a:solidFill>
                <a:latin typeface="+mj-ea"/>
                <a:ea typeface="+mj-ea"/>
                <a:cs typeface="Calibri" panose="020F0502020204030204" pitchFamily="34" charset="0"/>
              </a:rPr>
              <a:t>及录入内部报表</a:t>
            </a:r>
            <a:r>
              <a:rPr lang="zh-CN" altLang="en-US" sz="1400" dirty="0">
                <a:solidFill>
                  <a:srgbClr val="000000"/>
                </a:solidFill>
                <a:effectLst/>
                <a:latin typeface="+mj-ea"/>
                <a:ea typeface="+mj-ea"/>
                <a:cs typeface="Calibri" panose="020F0502020204030204" pitchFamily="34" charset="0"/>
              </a:rPr>
              <a:t>內，文件</a:t>
            </a:r>
            <a:r>
              <a:rPr lang="zh-CN" altLang="zh-CN" sz="1400" dirty="0">
                <a:solidFill>
                  <a:srgbClr val="000000"/>
                </a:solidFill>
                <a:effectLst/>
                <a:latin typeface="+mj-ea"/>
                <a:ea typeface="+mj-ea"/>
                <a:cs typeface="Calibri" panose="020F0502020204030204" pitchFamily="34" charset="0"/>
              </a:rPr>
              <a:t>扫描</a:t>
            </a:r>
            <a:r>
              <a:rPr lang="zh-CN" altLang="en-US" sz="1400" dirty="0">
                <a:solidFill>
                  <a:srgbClr val="000000"/>
                </a:solidFill>
                <a:latin typeface="+mj-ea"/>
                <a:ea typeface="+mj-ea"/>
                <a:cs typeface="Calibri" panose="020F0502020204030204" pitchFamily="34" charset="0"/>
              </a:rPr>
              <a:t>至部门档案库归档</a:t>
            </a:r>
            <a:r>
              <a:rPr lang="zh-CN" altLang="zh-CN" sz="1400" dirty="0">
                <a:solidFill>
                  <a:srgbClr val="000000"/>
                </a:solidFill>
                <a:effectLst/>
                <a:latin typeface="+mj-ea"/>
                <a:ea typeface="+mj-ea"/>
                <a:cs typeface="Calibri" panose="020F0502020204030204" pitchFamily="34" charset="0"/>
              </a:rPr>
              <a:t>。</a:t>
            </a:r>
            <a:r>
              <a:rPr lang="en-US" altLang="zh-CN" sz="1400" kern="0" dirty="0">
                <a:effectLst/>
                <a:latin typeface="+mj-ea"/>
                <a:ea typeface="+mj-ea"/>
                <a:cs typeface="Calibri" panose="020F0502020204030204" pitchFamily="34" charset="0"/>
              </a:rPr>
              <a:t> </a:t>
            </a:r>
            <a:endParaRPr lang="zh-CN" altLang="zh-CN" sz="1400" kern="100" dirty="0">
              <a:effectLst/>
              <a:latin typeface="+mj-ea"/>
              <a:ea typeface="+mj-ea"/>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r>
              <a:rPr lang="zh-CN" altLang="en-US" sz="2400" dirty="0"/>
              <a:t>机构专业投资者开户流程、文件需求说明</a:t>
            </a:r>
            <a:endParaRPr lang="zh-CN" altLang="en-US" sz="2400" dirty="0">
              <a:latin typeface="+mj-ea"/>
            </a:endParaRPr>
          </a:p>
        </p:txBody>
      </p:sp>
      <p:sp>
        <p:nvSpPr>
          <p:cNvPr id="4" name="Text Placeholder 3">
            <a:extLst>
              <a:ext uri="{FF2B5EF4-FFF2-40B4-BE49-F238E27FC236}">
                <a16:creationId xmlns:a16="http://schemas.microsoft.com/office/drawing/2014/main" id="{3E123F29-F9DE-4680-8356-FA2D5AE3A4F8}"/>
              </a:ext>
            </a:extLst>
          </p:cNvPr>
          <p:cNvSpPr>
            <a:spLocks noGrp="1"/>
          </p:cNvSpPr>
          <p:nvPr>
            <p:ph type="body" sz="quarter" idx="12"/>
          </p:nvPr>
        </p:nvSpPr>
        <p:spPr/>
        <p:txBody>
          <a:bodyPr/>
          <a:lstStyle/>
          <a:p>
            <a:r>
              <a:rPr lang="zh-TW" altLang="en-US" sz="1800" dirty="0">
                <a:latin typeface="+mn-ea"/>
                <a:cs typeface="Calibri" panose="020F0502020204030204" pitchFamily="34" charset="0"/>
              </a:rPr>
              <a:t>外部</a:t>
            </a:r>
            <a:r>
              <a:rPr lang="zh-CN" altLang="en-US" sz="1800" dirty="0">
                <a:latin typeface="+mn-ea"/>
                <a:cs typeface="Calibri" panose="020F0502020204030204" pitchFamily="34" charset="0"/>
              </a:rPr>
              <a:t>同业账户</a:t>
            </a:r>
            <a:r>
              <a:rPr lang="en-US" altLang="zh-CN" sz="1800" dirty="0">
                <a:latin typeface="+mn-ea"/>
                <a:cs typeface="Calibri" panose="020F0502020204030204" pitchFamily="34" charset="0"/>
              </a:rPr>
              <a:t>Outside brokerage</a:t>
            </a:r>
            <a:endParaRPr lang="LID4096" sz="1800" dirty="0"/>
          </a:p>
        </p:txBody>
      </p:sp>
    </p:spTree>
    <p:extLst>
      <p:ext uri="{BB962C8B-B14F-4D97-AF65-F5344CB8AC3E}">
        <p14:creationId xmlns:p14="http://schemas.microsoft.com/office/powerpoint/2010/main" val="401791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75114B-0B86-4486-AD52-2DBBED2CD481}"/>
              </a:ext>
            </a:extLst>
          </p:cNvPr>
          <p:cNvSpPr>
            <a:spLocks noGrp="1"/>
          </p:cNvSpPr>
          <p:nvPr>
            <p:ph type="ctrTitle"/>
          </p:nvPr>
        </p:nvSpPr>
        <p:spPr/>
        <p:txBody>
          <a:bodyPr/>
          <a:lstStyle/>
          <a:p>
            <a:r>
              <a:rPr lang="zh-CN" altLang="en-US" sz="2400" dirty="0">
                <a:latin typeface="+mj-ea"/>
              </a:rPr>
              <a:t>专业投资者年度续期审查、资格注销</a:t>
            </a:r>
            <a:endParaRPr lang="zh-CN" altLang="en-US" sz="2400" dirty="0"/>
          </a:p>
        </p:txBody>
      </p:sp>
      <p:sp>
        <p:nvSpPr>
          <p:cNvPr id="2" name="Subtitle 1">
            <a:extLst>
              <a:ext uri="{FF2B5EF4-FFF2-40B4-BE49-F238E27FC236}">
                <a16:creationId xmlns:a16="http://schemas.microsoft.com/office/drawing/2014/main" id="{B2F8348E-AD9C-4609-BD34-14202C0E1FE8}"/>
              </a:ext>
            </a:extLst>
          </p:cNvPr>
          <p:cNvSpPr>
            <a:spLocks noGrp="1"/>
          </p:cNvSpPr>
          <p:nvPr>
            <p:ph type="subTitle" idx="1"/>
          </p:nvPr>
        </p:nvSpPr>
        <p:spPr/>
        <p:txBody>
          <a:bodyPr/>
          <a:lstStyle/>
          <a:p>
            <a:r>
              <a:rPr lang="zh-CN" altLang="en-US" dirty="0"/>
              <a:t>账户管理组</a:t>
            </a:r>
            <a:endParaRPr lang="en-US" altLang="zh-CN" dirty="0"/>
          </a:p>
          <a:p>
            <a:endParaRPr lang="LID4096" dirty="0"/>
          </a:p>
        </p:txBody>
      </p:sp>
    </p:spTree>
    <p:extLst>
      <p:ext uri="{BB962C8B-B14F-4D97-AF65-F5344CB8AC3E}">
        <p14:creationId xmlns:p14="http://schemas.microsoft.com/office/powerpoint/2010/main" val="271285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p:txBody>
          <a:bodyPr/>
          <a:lstStyle/>
          <a:p>
            <a:pPr>
              <a:spcBef>
                <a:spcPts val="1200"/>
              </a:spcBef>
            </a:pPr>
            <a:r>
              <a:rPr lang="zh-TW" altLang="zh-CN" sz="1400" kern="100" dirty="0">
                <a:effectLst/>
                <a:latin typeface="+mn-ea"/>
                <a:cs typeface="Calibri" panose="020F0502020204030204" pitchFamily="34" charset="0"/>
              </a:rPr>
              <a:t>客户在到期日前仍属于</a:t>
            </a:r>
            <a:r>
              <a:rPr lang="zh-CN" altLang="zh-CN" sz="1400" kern="100" dirty="0">
                <a:effectLst/>
                <a:latin typeface="+mn-ea"/>
                <a:cs typeface="Calibri" panose="020F0502020204030204" pitchFamily="34" charset="0"/>
              </a:rPr>
              <a:t>“</a:t>
            </a:r>
            <a:r>
              <a:rPr lang="zh-TW" altLang="zh-CN" sz="1400" kern="100" dirty="0">
                <a:effectLst/>
                <a:latin typeface="+mn-ea"/>
                <a:cs typeface="Calibri" panose="020F0502020204030204" pitchFamily="34" charset="0"/>
              </a:rPr>
              <a:t>专业投资者</a:t>
            </a:r>
            <a:r>
              <a:rPr lang="zh-CN" altLang="zh-CN" sz="1400" kern="100" dirty="0">
                <a:effectLst/>
                <a:latin typeface="+mn-ea"/>
                <a:cs typeface="Calibri" panose="020F0502020204030204" pitchFamily="34" charset="0"/>
              </a:rPr>
              <a:t>”</a:t>
            </a:r>
            <a:r>
              <a:rPr lang="zh-TW" altLang="zh-CN" sz="1400" kern="100" dirty="0">
                <a:effectLst/>
                <a:latin typeface="+mn-ea"/>
                <a:cs typeface="Calibri" panose="020F0502020204030204" pitchFamily="34" charset="0"/>
              </a:rPr>
              <a:t>定义的第（</a:t>
            </a:r>
            <a:r>
              <a:rPr lang="zh-CN" altLang="zh-CN" sz="1400" kern="100" dirty="0">
                <a:effectLst/>
                <a:latin typeface="+mn-ea"/>
                <a:cs typeface="Calibri" panose="020F0502020204030204" pitchFamily="34" charset="0"/>
              </a:rPr>
              <a:t>a</a:t>
            </a:r>
            <a:r>
              <a:rPr lang="zh-TW" altLang="zh-CN" sz="1400" kern="100" dirty="0">
                <a:effectLst/>
                <a:latin typeface="+mn-ea"/>
                <a:cs typeface="Calibri" panose="020F0502020204030204" pitchFamily="34" charset="0"/>
              </a:rPr>
              <a:t>）至（</a:t>
            </a:r>
            <a:r>
              <a:rPr lang="zh-CN" altLang="zh-CN" sz="1400" kern="100" dirty="0">
                <a:effectLst/>
                <a:latin typeface="+mn-ea"/>
                <a:cs typeface="Calibri" panose="020F0502020204030204" pitchFamily="34" charset="0"/>
              </a:rPr>
              <a:t>i</a:t>
            </a:r>
            <a:r>
              <a:rPr lang="zh-TW" altLang="zh-CN" sz="1400" kern="100" dirty="0">
                <a:effectLst/>
                <a:latin typeface="+mn-ea"/>
                <a:cs typeface="Calibri" panose="020F0502020204030204" pitchFamily="34" charset="0"/>
              </a:rPr>
              <a:t>）款，</a:t>
            </a:r>
            <a:r>
              <a:rPr lang="zh-CN" altLang="en-US" sz="1400" kern="100" dirty="0">
                <a:effectLst/>
                <a:latin typeface="+mn-ea"/>
                <a:cs typeface="Calibri" panose="020F0502020204030204" pitchFamily="34" charset="0"/>
              </a:rPr>
              <a:t>除非以</a:t>
            </a:r>
            <a:r>
              <a:rPr lang="en-US" altLang="zh-CN" sz="1400" kern="100" dirty="0">
                <a:effectLst/>
                <a:latin typeface="+mn-ea"/>
                <a:cs typeface="Calibri" panose="020F0502020204030204" pitchFamily="34" charset="0"/>
              </a:rPr>
              <a:t>14</a:t>
            </a:r>
            <a:r>
              <a:rPr lang="zh-CN" altLang="en-US" sz="1400" kern="100" dirty="0">
                <a:effectLst/>
                <a:latin typeface="+mn-ea"/>
                <a:cs typeface="Calibri" panose="020F0502020204030204" pitchFamily="34" charset="0"/>
              </a:rPr>
              <a:t>天书面通知</a:t>
            </a:r>
            <a:r>
              <a:rPr lang="zh-TW" altLang="zh-CN" sz="1400" b="1" kern="100" dirty="0">
                <a:effectLst/>
                <a:latin typeface="+mn-ea"/>
                <a:cs typeface="Calibri" panose="020F0502020204030204" pitchFamily="34" charset="0"/>
              </a:rPr>
              <a:t>撤</a:t>
            </a:r>
            <a:r>
              <a:rPr lang="zh-CN" altLang="en-US" sz="1400" b="1" kern="100" dirty="0">
                <a:effectLst/>
                <a:latin typeface="+mn-ea"/>
                <a:cs typeface="Calibri" panose="020F0502020204030204" pitchFamily="34" charset="0"/>
              </a:rPr>
              <a:t>销</a:t>
            </a:r>
            <a:r>
              <a:rPr lang="en-US" altLang="zh-CN" sz="1400" kern="100" dirty="0">
                <a:effectLst/>
                <a:latin typeface="+mn-ea"/>
                <a:cs typeface="Calibri" panose="020F0502020204030204" pitchFamily="34" charset="0"/>
              </a:rPr>
              <a:t>IPI</a:t>
            </a:r>
            <a:r>
              <a:rPr lang="zh-CN" altLang="en-US" sz="1400" kern="100" dirty="0">
                <a:effectLst/>
                <a:latin typeface="+mn-ea"/>
                <a:cs typeface="Calibri" panose="020F0502020204030204" pitchFamily="34" charset="0"/>
              </a:rPr>
              <a:t>身份，否则机构专业投资者身份将被默认为持续有效，无须再作资格审查，于每年度周年日</a:t>
            </a:r>
            <a:r>
              <a:rPr lang="en-US" altLang="zh-CN" sz="1400" kern="100" dirty="0">
                <a:latin typeface="+mn-ea"/>
                <a:cs typeface="Calibri" panose="020F0502020204030204" pitchFamily="34" charset="0"/>
              </a:rPr>
              <a:t>6</a:t>
            </a:r>
            <a:r>
              <a:rPr lang="zh-CN" altLang="en-US" sz="1400" kern="100" dirty="0">
                <a:latin typeface="+mn-ea"/>
                <a:cs typeface="Calibri" panose="020F0502020204030204" pitchFamily="34" charset="0"/>
              </a:rPr>
              <a:t>月</a:t>
            </a:r>
            <a:r>
              <a:rPr lang="en-US" altLang="zh-CN" sz="1400" kern="100" dirty="0">
                <a:latin typeface="+mn-ea"/>
                <a:cs typeface="Calibri" panose="020F0502020204030204" pitchFamily="34" charset="0"/>
              </a:rPr>
              <a:t>30</a:t>
            </a:r>
            <a:r>
              <a:rPr lang="zh-CN" altLang="en-US" sz="1400" kern="100" dirty="0">
                <a:latin typeface="+mn-ea"/>
                <a:cs typeface="Calibri" panose="020F0502020204030204" pitchFamily="34" charset="0"/>
              </a:rPr>
              <a:t>日</a:t>
            </a:r>
            <a:r>
              <a:rPr lang="zh-CN" altLang="en-US" sz="1400" kern="100" dirty="0">
                <a:effectLst/>
                <a:latin typeface="+mn-ea"/>
                <a:cs typeface="Calibri" panose="020F0502020204030204" pitchFamily="34" charset="0"/>
              </a:rPr>
              <a:t>自动续期</a:t>
            </a:r>
            <a:r>
              <a:rPr lang="en-US" altLang="zh-CN" sz="1400" kern="100" dirty="0">
                <a:effectLst/>
                <a:latin typeface="+mn-ea"/>
                <a:cs typeface="Calibri" panose="020F0502020204030204" pitchFamily="34" charset="0"/>
              </a:rPr>
              <a:t>1</a:t>
            </a:r>
            <a:r>
              <a:rPr lang="zh-CN" altLang="en-US" sz="1400" kern="100" dirty="0">
                <a:effectLst/>
                <a:latin typeface="+mn-ea"/>
                <a:cs typeface="Calibri" panose="020F0502020204030204" pitchFamily="34" charset="0"/>
              </a:rPr>
              <a:t>年</a:t>
            </a:r>
            <a:endParaRPr lang="en-US" altLang="zh-CN" sz="1400" kern="100" dirty="0">
              <a:latin typeface="+mn-ea"/>
              <a:cs typeface="Calibri" panose="020F0502020204030204" pitchFamily="34" charset="0"/>
            </a:endParaRPr>
          </a:p>
          <a:p>
            <a:pPr>
              <a:spcBef>
                <a:spcPts val="1200"/>
              </a:spcBef>
            </a:pPr>
            <a:r>
              <a:rPr lang="zh-CN" altLang="en-US" sz="1400" kern="100" dirty="0">
                <a:latin typeface="+mn-ea"/>
                <a:cs typeface="Calibri" panose="020F0502020204030204" pitchFamily="34" charset="0"/>
              </a:rPr>
              <a:t>国信香港将于续期到期日前</a:t>
            </a:r>
            <a:r>
              <a:rPr lang="en-US" altLang="zh-CN" sz="1400" kern="100" dirty="0">
                <a:latin typeface="+mn-ea"/>
                <a:cs typeface="Calibri" panose="020F0502020204030204" pitchFamily="34" charset="0"/>
              </a:rPr>
              <a:t>14</a:t>
            </a:r>
            <a:r>
              <a:rPr lang="zh-CN" altLang="en-US" sz="1400" kern="100" dirty="0">
                <a:latin typeface="+mn-ea"/>
                <a:cs typeface="Calibri" panose="020F0502020204030204" pitchFamily="34" charset="0"/>
              </a:rPr>
              <a:t>天內，以电邮发送续期通知书至</a:t>
            </a:r>
            <a:r>
              <a:rPr lang="en-US" altLang="zh-CN" sz="1400" kern="100" dirty="0">
                <a:latin typeface="+mn-ea"/>
                <a:cs typeface="Calibri" panose="020F0502020204030204" pitchFamily="34" charset="0"/>
              </a:rPr>
              <a:t>IPI</a:t>
            </a:r>
            <a:r>
              <a:rPr lang="zh-CN" altLang="en-US" sz="1400" kern="100" dirty="0">
                <a:latin typeface="+mn-ea"/>
                <a:cs typeface="Calibri" panose="020F0502020204030204" pitchFamily="34" charset="0"/>
              </a:rPr>
              <a:t>客户，于此期间，要是客户没有就续期提出反对，则会作默认同意续期</a:t>
            </a:r>
            <a:r>
              <a:rPr lang="en-US" altLang="zh-CN" sz="1400" kern="100" dirty="0">
                <a:latin typeface="+mn-ea"/>
                <a:cs typeface="Calibri" panose="020F0502020204030204" pitchFamily="34" charset="0"/>
              </a:rPr>
              <a:t>1</a:t>
            </a:r>
            <a:r>
              <a:rPr lang="zh-CN" altLang="en-US" sz="1400" kern="100" dirty="0">
                <a:latin typeface="+mn-ea"/>
                <a:cs typeface="Calibri" panose="020F0502020204030204" pitchFamily="34" charset="0"/>
              </a:rPr>
              <a:t>年</a:t>
            </a:r>
            <a:endParaRPr lang="en-US" altLang="zh-CN" sz="1400" kern="100" dirty="0">
              <a:latin typeface="+mn-ea"/>
              <a:cs typeface="Calibri" panose="020F0502020204030204" pitchFamily="34" charset="0"/>
            </a:endParaRPr>
          </a:p>
          <a:p>
            <a:pPr>
              <a:spcBef>
                <a:spcPts val="1200"/>
              </a:spcBef>
            </a:pPr>
            <a:r>
              <a:rPr lang="zh-CN" altLang="en-US" sz="1400" kern="100" dirty="0">
                <a:latin typeface="+mn-ea"/>
                <a:cs typeface="Calibri" panose="020F0502020204030204" pitchFamily="34" charset="0"/>
              </a:rPr>
              <a:t>年度续期完成之后，</a:t>
            </a:r>
            <a:r>
              <a:rPr lang="en-US" altLang="zh-CN" sz="1400" kern="100" dirty="0">
                <a:latin typeface="+mn-ea"/>
                <a:cs typeface="Calibri" panose="020F0502020204030204" pitchFamily="34" charset="0"/>
              </a:rPr>
              <a:t>CCT</a:t>
            </a:r>
            <a:r>
              <a:rPr lang="zh-CN" altLang="en-US" sz="1400" b="0" kern="100" dirty="0">
                <a:solidFill>
                  <a:schemeClr val="tx1"/>
                </a:solidFill>
                <a:effectLst/>
                <a:latin typeface="+mn-ea"/>
                <a:cs typeface="Calibri" panose="020F0502020204030204" pitchFamily="34" charset="0"/>
              </a:rPr>
              <a:t>将安排出具</a:t>
            </a:r>
            <a:r>
              <a:rPr lang="en-US" altLang="zh-CN" sz="1400" b="0" kern="100" dirty="0">
                <a:solidFill>
                  <a:schemeClr val="tx1"/>
                </a:solidFill>
                <a:effectLst/>
                <a:latin typeface="+mn-ea"/>
                <a:cs typeface="Calibri" panose="020F0502020204030204" pitchFamily="34" charset="0"/>
              </a:rPr>
              <a:t>《</a:t>
            </a:r>
            <a:r>
              <a:rPr lang="zh-CN" altLang="en-US" sz="1400" b="0" kern="100" dirty="0">
                <a:solidFill>
                  <a:schemeClr val="tx1"/>
                </a:solidFill>
                <a:effectLst/>
                <a:latin typeface="+mn-ea"/>
                <a:cs typeface="Calibri" panose="020F0502020204030204" pitchFamily="34" charset="0"/>
              </a:rPr>
              <a:t>续期确认函</a:t>
            </a:r>
            <a:r>
              <a:rPr lang="en-US" altLang="zh-CN" sz="1400" b="0" kern="100" dirty="0">
                <a:solidFill>
                  <a:schemeClr val="tx1"/>
                </a:solidFill>
                <a:effectLst/>
                <a:latin typeface="+mn-ea"/>
                <a:cs typeface="Calibri" panose="020F0502020204030204" pitchFamily="34" charset="0"/>
              </a:rPr>
              <a:t>》</a:t>
            </a:r>
            <a:r>
              <a:rPr lang="zh-CN" altLang="en-US" sz="1400" b="0" kern="100" dirty="0">
                <a:solidFill>
                  <a:schemeClr val="tx1"/>
                </a:solidFill>
                <a:effectLst/>
                <a:latin typeface="+mn-ea"/>
                <a:cs typeface="Calibri" panose="020F0502020204030204" pitchFamily="34" charset="0"/>
              </a:rPr>
              <a:t>，并由客服代为发送至客户邮箱。</a:t>
            </a:r>
            <a:endParaRPr lang="en-US" altLang="zh-CN" sz="1400" b="0" kern="100" dirty="0">
              <a:solidFill>
                <a:schemeClr val="tx1"/>
              </a:solidFill>
              <a:effectLst/>
              <a:latin typeface="+mn-ea"/>
              <a:cs typeface="Calibri" panose="020F0502020204030204" pitchFamily="34" charset="0"/>
            </a:endParaRPr>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p:txBody>
          <a:bodyPr/>
          <a:lstStyle/>
          <a:p>
            <a:r>
              <a:rPr lang="zh-CN" altLang="en-US" sz="2400" dirty="0">
                <a:latin typeface="+mj-ea"/>
              </a:rPr>
              <a:t>专业投资者年度续期审查、资格注销</a:t>
            </a:r>
            <a:endParaRPr lang="zh-CN" altLang="en-US" sz="24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p:txBody>
          <a:bodyPr/>
          <a:lstStyle/>
          <a:p>
            <a:r>
              <a:rPr lang="zh-CN" altLang="en-US" sz="1800" dirty="0">
                <a:latin typeface="+mj-ea"/>
                <a:ea typeface="+mj-ea"/>
              </a:rPr>
              <a:t>机构专业投资者</a:t>
            </a:r>
            <a:r>
              <a:rPr lang="en-US" altLang="zh-CN" sz="1800" dirty="0">
                <a:latin typeface="+mj-ea"/>
                <a:ea typeface="+mj-ea"/>
              </a:rPr>
              <a:t>IPI</a:t>
            </a:r>
            <a:r>
              <a:rPr lang="zh-CN" altLang="en-US" sz="1800" kern="100" dirty="0">
                <a:effectLst/>
                <a:latin typeface="+mn-ea"/>
                <a:cs typeface="Calibri" panose="020F0502020204030204" pitchFamily="34" charset="0"/>
              </a:rPr>
              <a:t>年度</a:t>
            </a:r>
            <a:r>
              <a:rPr lang="zh-CN" altLang="en-US" sz="1800" dirty="0">
                <a:latin typeface="+mj-ea"/>
                <a:ea typeface="+mj-ea"/>
              </a:rPr>
              <a:t>续期审查</a:t>
            </a:r>
          </a:p>
          <a:p>
            <a:endParaRPr lang="zh-CN" altLang="en-US" dirty="0"/>
          </a:p>
        </p:txBody>
      </p:sp>
    </p:spTree>
    <p:extLst>
      <p:ext uri="{BB962C8B-B14F-4D97-AF65-F5344CB8AC3E}">
        <p14:creationId xmlns:p14="http://schemas.microsoft.com/office/powerpoint/2010/main" val="410544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E4B51-1C38-4E63-A81A-07F796556DFA}"/>
              </a:ext>
            </a:extLst>
          </p:cNvPr>
          <p:cNvSpPr>
            <a:spLocks noGrp="1"/>
          </p:cNvSpPr>
          <p:nvPr>
            <p:ph sz="quarter" idx="11"/>
          </p:nvPr>
        </p:nvSpPr>
        <p:spPr/>
        <p:txBody>
          <a:bodyPr/>
          <a:lstStyle/>
          <a:p>
            <a:pPr marL="342900" indent="-342900" algn="just">
              <a:spcBef>
                <a:spcPts val="1200"/>
              </a:spcBef>
              <a:buFont typeface="+mj-ea"/>
              <a:buAutoNum type="circleNumDbPlain"/>
            </a:pPr>
            <a:r>
              <a:rPr lang="en-US" altLang="zh-CN" sz="1400" kern="100" dirty="0">
                <a:effectLst/>
                <a:latin typeface="+mn-ea"/>
                <a:cs typeface="Calibri" panose="020F0502020204030204" pitchFamily="34" charset="0"/>
              </a:rPr>
              <a:t>【</a:t>
            </a:r>
            <a:r>
              <a:rPr lang="zh-CN" altLang="en-US" sz="1400" b="1" kern="100" dirty="0">
                <a:effectLst/>
                <a:latin typeface="+mn-ea"/>
                <a:cs typeface="Calibri" panose="020F0502020204030204" pitchFamily="34" charset="0"/>
              </a:rPr>
              <a:t>客户主动提出</a:t>
            </a:r>
            <a:r>
              <a:rPr lang="en-US" altLang="zh-CN" sz="1400" kern="100" dirty="0">
                <a:effectLst/>
                <a:latin typeface="+mn-ea"/>
                <a:cs typeface="Calibri" panose="020F0502020204030204" pitchFamily="34" charset="0"/>
              </a:rPr>
              <a:t>】</a:t>
            </a:r>
            <a:r>
              <a:rPr lang="zh-CN" altLang="zh-CN" sz="1400" kern="100" dirty="0">
                <a:effectLst/>
                <a:latin typeface="+mn-ea"/>
                <a:cs typeface="Calibri" panose="020F0502020204030204" pitchFamily="34" charset="0"/>
              </a:rPr>
              <a:t>专业投资者</a:t>
            </a:r>
            <a:r>
              <a:rPr lang="zh-CN" altLang="en-US" sz="1400" kern="100" dirty="0">
                <a:effectLst/>
                <a:latin typeface="+mn-ea"/>
                <a:cs typeface="Calibri" panose="020F0502020204030204" pitchFamily="34" charset="0"/>
              </a:rPr>
              <a:t>可随时</a:t>
            </a:r>
            <a:r>
              <a:rPr lang="zh-CN" altLang="zh-CN" sz="1400" kern="100" dirty="0">
                <a:effectLst/>
                <a:latin typeface="+mn-ea"/>
                <a:cs typeface="Calibri" panose="020F0502020204030204" pitchFamily="34" charset="0"/>
              </a:rPr>
              <a:t>向国信证券</a:t>
            </a:r>
            <a:r>
              <a:rPr lang="zh-CN" altLang="en-US" sz="1400" kern="100" dirty="0">
                <a:effectLst/>
                <a:latin typeface="+mn-ea"/>
                <a:cs typeface="Calibri" panose="020F0502020204030204" pitchFamily="34" charset="0"/>
              </a:rPr>
              <a:t>提交书面通知</a:t>
            </a:r>
            <a:r>
              <a:rPr lang="zh-CN" altLang="zh-CN" sz="1400" kern="100" dirty="0">
                <a:effectLst/>
                <a:latin typeface="+mn-ea"/>
                <a:cs typeface="Calibri" panose="020F0502020204030204" pitchFamily="34" charset="0"/>
              </a:rPr>
              <a:t>，撤回对任何产品类别</a:t>
            </a:r>
            <a:r>
              <a:rPr lang="zh-CN" altLang="en-US" sz="1400" kern="100" dirty="0">
                <a:effectLst/>
                <a:latin typeface="+mn-ea"/>
                <a:cs typeface="Calibri" panose="020F0502020204030204" pitchFamily="34" charset="0"/>
              </a:rPr>
              <a:t>、</a:t>
            </a:r>
            <a:r>
              <a:rPr lang="zh-CN" altLang="zh-CN" sz="1400" kern="100" dirty="0">
                <a:effectLst/>
                <a:latin typeface="+mn-ea"/>
                <a:cs typeface="Calibri" panose="020F0502020204030204" pitchFamily="34" charset="0"/>
              </a:rPr>
              <a:t>相关市场的专业投资者身份。</a:t>
            </a:r>
            <a:r>
              <a:rPr lang="zh-CN" altLang="en-US" sz="1400" kern="100" dirty="0">
                <a:effectLst/>
                <a:latin typeface="+mn-ea"/>
                <a:cs typeface="Calibri" panose="020F0502020204030204" pitchFamily="34" charset="0"/>
              </a:rPr>
              <a:t>国信香港当收取客户</a:t>
            </a:r>
            <a:r>
              <a:rPr lang="zh-CN" altLang="zh-CN" sz="1400" kern="100" dirty="0">
                <a:effectLst/>
                <a:latin typeface="+mn-ea"/>
                <a:cs typeface="Calibri" panose="020F0502020204030204" pitchFamily="34" charset="0"/>
              </a:rPr>
              <a:t>书面通知，</a:t>
            </a:r>
            <a:r>
              <a:rPr lang="zh-CN" altLang="en-US" sz="1400" kern="100" dirty="0">
                <a:effectLst/>
                <a:latin typeface="+mn-ea"/>
                <a:cs typeface="Calibri" panose="020F0502020204030204" pitchFamily="34" charset="0"/>
              </a:rPr>
              <a:t>必须</a:t>
            </a:r>
            <a:r>
              <a:rPr lang="zh-CN" altLang="zh-CN" sz="1400" kern="100" dirty="0">
                <a:effectLst/>
                <a:latin typeface="+mn-ea"/>
                <a:cs typeface="Calibri" panose="020F0502020204030204" pitchFamily="34" charset="0"/>
              </a:rPr>
              <a:t>在</a:t>
            </a:r>
            <a:r>
              <a:rPr lang="en-US" altLang="zh-CN" sz="1400" kern="100" dirty="0">
                <a:effectLst/>
                <a:latin typeface="+mn-ea"/>
                <a:cs typeface="Calibri" panose="020F0502020204030204" pitchFamily="34" charset="0"/>
              </a:rPr>
              <a:t>14</a:t>
            </a:r>
            <a:r>
              <a:rPr lang="zh-CN" altLang="zh-CN" sz="1400" kern="100" dirty="0">
                <a:effectLst/>
                <a:latin typeface="+mn-ea"/>
                <a:cs typeface="Calibri" panose="020F0502020204030204" pitchFamily="34" charset="0"/>
              </a:rPr>
              <a:t>个工作天内处理，并</a:t>
            </a:r>
            <a:r>
              <a:rPr lang="zh-CN" altLang="en-US" sz="1400" kern="100" dirty="0">
                <a:effectLst/>
                <a:latin typeface="+mn-ea"/>
                <a:cs typeface="Calibri" panose="020F0502020204030204" pitchFamily="34" charset="0"/>
              </a:rPr>
              <a:t>发通知确认资格</a:t>
            </a:r>
            <a:r>
              <a:rPr lang="zh-CN" altLang="zh-CN" sz="1400" kern="100" dirty="0">
                <a:effectLst/>
                <a:latin typeface="+mn-ea"/>
                <a:cs typeface="Calibri" panose="020F0502020204030204" pitchFamily="34" charset="0"/>
              </a:rPr>
              <a:t>撤回的生效日期。</a:t>
            </a:r>
            <a:endParaRPr lang="en-US" altLang="zh-CN" sz="1400" kern="100" dirty="0">
              <a:effectLst/>
              <a:latin typeface="+mn-ea"/>
              <a:cs typeface="Calibri" panose="020F0502020204030204" pitchFamily="34" charset="0"/>
            </a:endParaRPr>
          </a:p>
          <a:p>
            <a:pPr marL="342900" indent="-342900" algn="just">
              <a:spcBef>
                <a:spcPts val="1200"/>
              </a:spcBef>
              <a:buFont typeface="+mj-ea"/>
              <a:buAutoNum type="circleNumDbPlain"/>
            </a:pPr>
            <a:r>
              <a:rPr lang="en-US" altLang="zh-CN" sz="1400" kern="100" dirty="0">
                <a:latin typeface="+mn-ea"/>
                <a:cs typeface="Calibri" panose="020F0502020204030204" pitchFamily="34" charset="0"/>
              </a:rPr>
              <a:t>【</a:t>
            </a:r>
            <a:r>
              <a:rPr lang="zh-CN" altLang="en-US" sz="1400" b="1" kern="100" dirty="0">
                <a:latin typeface="+mn-ea"/>
                <a:cs typeface="Calibri" panose="020F0502020204030204" pitchFamily="34" charset="0"/>
              </a:rPr>
              <a:t>为符合续期要求</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即使专业投资者初始资格认可，国信香港仍需持续为客户进行年度续期审查。若客户于周年到期日仍未满足政策要求、或未能完成续期审批的账户，其现有专业投资者资格将在周年届满当天被注销。</a:t>
            </a:r>
            <a:endParaRPr lang="en-US" altLang="zh-CN" sz="1400" kern="100" dirty="0">
              <a:latin typeface="+mn-ea"/>
              <a:cs typeface="Calibri" panose="020F0502020204030204" pitchFamily="34" charset="0"/>
            </a:endParaRPr>
          </a:p>
          <a:p>
            <a:pPr marL="342900" indent="-342900" algn="just">
              <a:spcBef>
                <a:spcPts val="1200"/>
              </a:spcBef>
              <a:buFont typeface="+mj-ea"/>
              <a:buAutoNum type="circleNumDbPlain"/>
            </a:pPr>
            <a:r>
              <a:rPr lang="en-US" altLang="zh-CN" sz="1400" kern="100" dirty="0">
                <a:effectLst/>
                <a:latin typeface="+mn-ea"/>
                <a:cs typeface="Calibri" panose="020F0502020204030204" pitchFamily="34" charset="0"/>
              </a:rPr>
              <a:t>【</a:t>
            </a:r>
            <a:r>
              <a:rPr lang="zh-CN" altLang="en-US" sz="1400" b="1" kern="100" dirty="0">
                <a:effectLst/>
                <a:latin typeface="+mn-ea"/>
                <a:cs typeface="Calibri" panose="020F0502020204030204" pitchFamily="34" charset="0"/>
              </a:rPr>
              <a:t>业务决策</a:t>
            </a:r>
            <a:r>
              <a:rPr lang="en-US" altLang="zh-CN" sz="1400" kern="100" dirty="0">
                <a:effectLst/>
                <a:latin typeface="+mn-ea"/>
                <a:cs typeface="Calibri" panose="020F0502020204030204" pitchFamily="34" charset="0"/>
              </a:rPr>
              <a:t>】</a:t>
            </a:r>
            <a:r>
              <a:rPr lang="zh-CN" altLang="zh-CN" sz="1400" kern="100" dirty="0">
                <a:effectLst/>
                <a:latin typeface="+mn-ea"/>
                <a:cs typeface="Calibri" panose="020F0502020204030204" pitchFamily="34" charset="0"/>
              </a:rPr>
              <a:t>国信香港</a:t>
            </a:r>
            <a:r>
              <a:rPr lang="zh-CN" altLang="en-US" sz="1400" kern="100" dirty="0">
                <a:effectLst/>
                <a:latin typeface="+mn-ea"/>
                <a:cs typeface="Calibri" panose="020F0502020204030204" pitchFamily="34" charset="0"/>
              </a:rPr>
              <a:t>有权利</a:t>
            </a:r>
            <a:r>
              <a:rPr lang="zh-CN" altLang="en-US" sz="1400" kern="100" dirty="0">
                <a:latin typeface="+mn-ea"/>
                <a:cs typeface="Calibri" panose="020F0502020204030204" pitchFamily="34" charset="0"/>
              </a:rPr>
              <a:t>基于业务决策，</a:t>
            </a:r>
            <a:r>
              <a:rPr lang="zh-CN" altLang="zh-CN" sz="1400" kern="100" dirty="0">
                <a:effectLst/>
                <a:latin typeface="+mn-ea"/>
                <a:cs typeface="Calibri" panose="020F0502020204030204" pitchFamily="34" charset="0"/>
              </a:rPr>
              <a:t>随时向</a:t>
            </a:r>
            <a:r>
              <a:rPr lang="zh-CN" altLang="en-US" sz="1400" kern="100" dirty="0">
                <a:effectLst/>
                <a:latin typeface="+mn-ea"/>
                <a:cs typeface="Calibri" panose="020F0502020204030204" pitchFamily="34" charset="0"/>
              </a:rPr>
              <a:t>现有专业投资者</a:t>
            </a:r>
            <a:r>
              <a:rPr lang="zh-CN" altLang="zh-CN" sz="1400" kern="100" dirty="0">
                <a:effectLst/>
                <a:latin typeface="+mn-ea"/>
                <a:cs typeface="Calibri" panose="020F0502020204030204" pitchFamily="34" charset="0"/>
              </a:rPr>
              <a:t>发出通知期</a:t>
            </a:r>
            <a:r>
              <a:rPr lang="zh-CN" altLang="zh-CN" sz="1400" u="sng" kern="100" dirty="0">
                <a:effectLst/>
                <a:latin typeface="+mn-ea"/>
                <a:cs typeface="Calibri" panose="020F0502020204030204" pitchFamily="34" charset="0"/>
              </a:rPr>
              <a:t>不少于</a:t>
            </a:r>
            <a:r>
              <a:rPr lang="en-US" altLang="zh-CN" sz="1400" u="sng" kern="100" dirty="0">
                <a:effectLst/>
                <a:latin typeface="+mn-ea"/>
                <a:cs typeface="Calibri" panose="020F0502020204030204" pitchFamily="34" charset="0"/>
              </a:rPr>
              <a:t>14</a:t>
            </a:r>
            <a:r>
              <a:rPr lang="zh-CN" altLang="zh-CN" sz="1400" u="sng" kern="100" dirty="0">
                <a:effectLst/>
                <a:latin typeface="+mn-ea"/>
                <a:cs typeface="Calibri" panose="020F0502020204030204" pitchFamily="34" charset="0"/>
              </a:rPr>
              <a:t>天</a:t>
            </a:r>
            <a:r>
              <a:rPr lang="zh-CN" altLang="zh-CN" sz="1400" kern="100" dirty="0">
                <a:effectLst/>
                <a:latin typeface="+mn-ea"/>
                <a:cs typeface="Calibri" panose="020F0502020204030204" pitchFamily="34" charset="0"/>
              </a:rPr>
              <a:t>的书面通知</a:t>
            </a:r>
            <a:r>
              <a:rPr lang="zh-CN" altLang="en-US" sz="1400" kern="100" dirty="0">
                <a:effectLst/>
                <a:latin typeface="+mn-ea"/>
                <a:cs typeface="Calibri" panose="020F0502020204030204" pitchFamily="34" charset="0"/>
              </a:rPr>
              <a:t>，为该专业投资者进行资格注销。</a:t>
            </a:r>
            <a:endParaRPr lang="zh-CN" altLang="zh-CN" sz="1400" kern="100" dirty="0">
              <a:effectLst/>
              <a:latin typeface="+mn-ea"/>
              <a:cs typeface="Times New Roman" panose="02020603050405020304" pitchFamily="18" charset="0"/>
            </a:endParaRPr>
          </a:p>
        </p:txBody>
      </p:sp>
      <p:sp>
        <p:nvSpPr>
          <p:cNvPr id="3" name="标题 2">
            <a:extLst>
              <a:ext uri="{FF2B5EF4-FFF2-40B4-BE49-F238E27FC236}">
                <a16:creationId xmlns:a16="http://schemas.microsoft.com/office/drawing/2014/main" id="{C6ABAABD-462D-4B11-B500-2545386443E5}"/>
              </a:ext>
            </a:extLst>
          </p:cNvPr>
          <p:cNvSpPr>
            <a:spLocks noGrp="1"/>
          </p:cNvSpPr>
          <p:nvPr>
            <p:ph type="title"/>
          </p:nvPr>
        </p:nvSpPr>
        <p:spPr/>
        <p:txBody>
          <a:bodyPr/>
          <a:lstStyle/>
          <a:p>
            <a:r>
              <a:rPr lang="zh-CN" altLang="en-US" sz="2400" dirty="0">
                <a:latin typeface="+mj-ea"/>
              </a:rPr>
              <a:t>专业投资者年度续期审查、资格注销</a:t>
            </a:r>
            <a:endParaRPr lang="zh-CN" altLang="en-US" sz="2400" dirty="0"/>
          </a:p>
        </p:txBody>
      </p:sp>
      <p:sp>
        <p:nvSpPr>
          <p:cNvPr id="4" name="文本占位符 3">
            <a:extLst>
              <a:ext uri="{FF2B5EF4-FFF2-40B4-BE49-F238E27FC236}">
                <a16:creationId xmlns:a16="http://schemas.microsoft.com/office/drawing/2014/main" id="{0FF269B9-07F9-4419-8F56-2DD6957138D7}"/>
              </a:ext>
            </a:extLst>
          </p:cNvPr>
          <p:cNvSpPr>
            <a:spLocks noGrp="1"/>
          </p:cNvSpPr>
          <p:nvPr>
            <p:ph type="body" sz="quarter" idx="12"/>
          </p:nvPr>
        </p:nvSpPr>
        <p:spPr/>
        <p:txBody>
          <a:bodyPr/>
          <a:lstStyle/>
          <a:p>
            <a:pPr>
              <a:spcBef>
                <a:spcPts val="600"/>
              </a:spcBef>
            </a:pPr>
            <a:r>
              <a:rPr lang="zh-TW" altLang="zh-CN" sz="1800" kern="100" dirty="0">
                <a:effectLst/>
                <a:latin typeface="+mj-ea"/>
                <a:ea typeface="+mj-ea"/>
                <a:cs typeface="Calibri" panose="020F0502020204030204" pitchFamily="34" charset="0"/>
              </a:rPr>
              <a:t>撤回被视为专业投资者的权利</a:t>
            </a:r>
            <a:r>
              <a:rPr lang="zh-CN" altLang="en-US" sz="1800" kern="100" dirty="0">
                <a:latin typeface="+mj-ea"/>
                <a:ea typeface="+mj-ea"/>
                <a:cs typeface="Calibri" panose="020F0502020204030204" pitchFamily="34" charset="0"/>
              </a:rPr>
              <a:t>，可分为以下３类情况：</a:t>
            </a:r>
            <a:endParaRPr lang="zh-CN" altLang="zh-CN" sz="1800" kern="100" dirty="0">
              <a:effectLst/>
              <a:latin typeface="+mj-ea"/>
              <a:ea typeface="+mj-ea"/>
            </a:endParaRPr>
          </a:p>
        </p:txBody>
      </p:sp>
    </p:spTree>
    <p:extLst>
      <p:ext uri="{BB962C8B-B14F-4D97-AF65-F5344CB8AC3E}">
        <p14:creationId xmlns:p14="http://schemas.microsoft.com/office/powerpoint/2010/main" val="87699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0B79A2-AE5B-497D-834B-706A6421DF9F}"/>
              </a:ext>
            </a:extLst>
          </p:cNvPr>
          <p:cNvSpPr>
            <a:spLocks noGrp="1"/>
          </p:cNvSpPr>
          <p:nvPr>
            <p:ph type="ctr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
        <p:nvSpPr>
          <p:cNvPr id="2" name="内容占位符 1">
            <a:extLst>
              <a:ext uri="{FF2B5EF4-FFF2-40B4-BE49-F238E27FC236}">
                <a16:creationId xmlns:a16="http://schemas.microsoft.com/office/drawing/2014/main" id="{F9700345-2C82-48E6-A6F0-F471B69C5819}"/>
              </a:ext>
            </a:extLst>
          </p:cNvPr>
          <p:cNvSpPr>
            <a:spLocks noGrp="1"/>
          </p:cNvSpPr>
          <p:nvPr>
            <p:ph type="subTitle" idx="1"/>
          </p:nvPr>
        </p:nvSpPr>
        <p:spPr/>
        <p:txBody>
          <a:bodyPr/>
          <a:lstStyle/>
          <a:p>
            <a:r>
              <a:rPr lang="zh-CN" altLang="en-US" dirty="0"/>
              <a:t>账户管理组</a:t>
            </a:r>
            <a:endParaRPr lang="en-US" altLang="zh-CN" dirty="0"/>
          </a:p>
          <a:p>
            <a:endParaRPr lang="zh-CN" altLang="en-US" dirty="0"/>
          </a:p>
        </p:txBody>
      </p:sp>
    </p:spTree>
    <p:extLst>
      <p:ext uri="{BB962C8B-B14F-4D97-AF65-F5344CB8AC3E}">
        <p14:creationId xmlns:p14="http://schemas.microsoft.com/office/powerpoint/2010/main" val="59111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436559" y="1268412"/>
            <a:ext cx="8270875" cy="4321175"/>
          </a:xfrm>
        </p:spPr>
        <p:txBody>
          <a:bodyPr/>
          <a:lstStyle/>
          <a:p>
            <a:pPr>
              <a:spcBef>
                <a:spcPts val="600"/>
              </a:spcBef>
            </a:pPr>
            <a:r>
              <a:rPr lang="zh-CN" altLang="en-US" sz="1400" b="1" dirty="0">
                <a:latin typeface="+mn-ea"/>
              </a:rPr>
              <a:t>专业投资者（机构）</a:t>
            </a:r>
            <a:r>
              <a:rPr lang="zh-CN" altLang="en-US" sz="1400" dirty="0">
                <a:latin typeface="+mn-ea"/>
              </a:rPr>
              <a:t>：</a:t>
            </a:r>
            <a:endParaRPr lang="en-US" altLang="zh-CN" sz="1400" dirty="0">
              <a:latin typeface="+mn-ea"/>
            </a:endParaRPr>
          </a:p>
          <a:p>
            <a:pPr marL="392913" indent="-342900">
              <a:spcBef>
                <a:spcPts val="600"/>
              </a:spcBef>
              <a:buFont typeface="+mj-ea"/>
              <a:buAutoNum type="circleNumDbPlain"/>
            </a:pPr>
            <a:r>
              <a:rPr lang="zh-CN" altLang="en-US" sz="1400" b="1" dirty="0">
                <a:latin typeface="+mn-ea"/>
                <a:cs typeface="Calibri" panose="020F0502020204030204" pitchFamily="34" charset="0"/>
              </a:rPr>
              <a:t>认可持牌机构全资附属公司（或）全资</a:t>
            </a:r>
            <a:r>
              <a:rPr lang="en-US" altLang="zh-CN" sz="1400" b="1" dirty="0">
                <a:latin typeface="+mn-ea"/>
                <a:cs typeface="Calibri" panose="020F0502020204030204" pitchFamily="34" charset="0"/>
              </a:rPr>
              <a:t>100%</a:t>
            </a:r>
            <a:r>
              <a:rPr lang="zh-CN" altLang="en-US" sz="1400" b="1" dirty="0">
                <a:latin typeface="+mn-ea"/>
                <a:cs typeface="Calibri" panose="020F0502020204030204" pitchFamily="34" charset="0"/>
              </a:rPr>
              <a:t>拥有持牌机构已发行的控权公司：</a:t>
            </a:r>
            <a:endParaRPr lang="en-US" altLang="zh-CN" sz="1400" b="1" dirty="0">
              <a:latin typeface="+mn-ea"/>
              <a:cs typeface="Calibri" panose="020F0502020204030204" pitchFamily="34" charset="0"/>
            </a:endParaRPr>
          </a:p>
          <a:p>
            <a:pPr lvl="2">
              <a:spcBef>
                <a:spcPts val="600"/>
              </a:spcBef>
            </a:pPr>
            <a:r>
              <a:rPr lang="zh-CN" altLang="en-US" sz="1400" dirty="0">
                <a:effectLst/>
                <a:latin typeface="+mn-ea"/>
                <a:cs typeface="Calibri" panose="020F0502020204030204" pitchFamily="34" charset="0"/>
              </a:rPr>
              <a:t>根据证监会指引，上述</a:t>
            </a:r>
            <a:r>
              <a:rPr lang="en-US" altLang="zh-CN" sz="1400" dirty="0">
                <a:effectLst/>
                <a:latin typeface="+mn-ea"/>
                <a:cs typeface="Calibri" panose="020F0502020204030204" pitchFamily="34" charset="0"/>
              </a:rPr>
              <a:t>2</a:t>
            </a:r>
            <a:r>
              <a:rPr lang="zh-CN" altLang="en-US" sz="1400" dirty="0">
                <a:effectLst/>
                <a:latin typeface="+mn-ea"/>
                <a:cs typeface="Calibri" panose="020F0502020204030204" pitchFamily="34" charset="0"/>
              </a:rPr>
              <a:t>种</a:t>
            </a:r>
            <a:r>
              <a:rPr lang="zh-CN" altLang="en-US" sz="1400" u="sng" dirty="0">
                <a:solidFill>
                  <a:srgbClr val="FF0000"/>
                </a:solidFill>
                <a:effectLst/>
                <a:latin typeface="+mn-ea"/>
                <a:cs typeface="Calibri" panose="020F0502020204030204" pitchFamily="34" charset="0"/>
              </a:rPr>
              <a:t>全资</a:t>
            </a:r>
            <a:r>
              <a:rPr lang="zh-CN" altLang="en-US" sz="1400" dirty="0">
                <a:effectLst/>
                <a:latin typeface="+mn-ea"/>
                <a:cs typeface="Calibri" panose="020F0502020204030204" pitchFamily="34" charset="0"/>
              </a:rPr>
              <a:t>控权模式，皆可</a:t>
            </a:r>
            <a:r>
              <a:rPr lang="zh-CN" altLang="en-US" sz="1400" u="sng" dirty="0">
                <a:solidFill>
                  <a:srgbClr val="FF0000"/>
                </a:solidFill>
                <a:effectLst/>
                <a:latin typeface="+mn-ea"/>
                <a:cs typeface="Calibri" panose="020F0502020204030204" pitchFamily="34" charset="0"/>
              </a:rPr>
              <a:t>间接</a:t>
            </a:r>
            <a:r>
              <a:rPr lang="zh-CN" altLang="en-US" sz="1400" dirty="0">
                <a:effectLst/>
                <a:latin typeface="+mn-ea"/>
                <a:cs typeface="Calibri" panose="020F0502020204030204" pitchFamily="34" charset="0"/>
              </a:rPr>
              <a:t>被视为机构专业投资者，唯文件需求上，客户必须附加公司架构图，及股权持有量等文件作为佐证（如：周年报表、财务报表、年报、或第三方可信赖机关提供的股权证明）</a:t>
            </a:r>
            <a:r>
              <a:rPr lang="zh-CN" altLang="en-US" sz="1400" kern="100" dirty="0">
                <a:effectLst/>
                <a:latin typeface="+mn-ea"/>
                <a:cs typeface="Calibri" panose="020F0502020204030204" pitchFamily="34" charset="0"/>
              </a:rPr>
              <a:t>。</a:t>
            </a:r>
            <a:endParaRPr lang="en-US" altLang="zh-CN" sz="1400" dirty="0">
              <a:effectLst/>
              <a:latin typeface="+mn-ea"/>
              <a:cs typeface="Calibri" panose="020F0502020204030204" pitchFamily="34" charset="0"/>
            </a:endParaRPr>
          </a:p>
          <a:p>
            <a:pPr marL="551707" lvl="2" indent="0">
              <a:spcBef>
                <a:spcPts val="600"/>
              </a:spcBef>
              <a:buNone/>
            </a:pPr>
            <a:r>
              <a:rPr lang="en-US" altLang="zh-CN" sz="1400" dirty="0">
                <a:solidFill>
                  <a:schemeClr val="tx2"/>
                </a:solidFill>
                <a:latin typeface="+mn-ea"/>
                <a:cs typeface="Calibri" panose="020F0502020204030204" pitchFamily="34" charset="0"/>
              </a:rPr>
              <a:t>【</a:t>
            </a:r>
            <a:r>
              <a:rPr lang="zh-CN" altLang="en-US" sz="1400" dirty="0">
                <a:solidFill>
                  <a:schemeClr val="tx2"/>
                </a:solidFill>
                <a:latin typeface="+mn-ea"/>
                <a:cs typeface="Calibri" panose="020F0502020204030204" pitchFamily="34" charset="0"/>
              </a:rPr>
              <a:t>举例</a:t>
            </a:r>
            <a:r>
              <a:rPr lang="en-US" altLang="zh-CN" sz="1400" dirty="0">
                <a:solidFill>
                  <a:schemeClr val="tx2"/>
                </a:solidFill>
                <a:latin typeface="+mn-ea"/>
                <a:cs typeface="Calibri" panose="020F0502020204030204" pitchFamily="34" charset="0"/>
              </a:rPr>
              <a:t>】A</a:t>
            </a:r>
            <a:r>
              <a:rPr lang="zh-CN" altLang="en-US" sz="1400" dirty="0">
                <a:solidFill>
                  <a:schemeClr val="tx2"/>
                </a:solidFill>
                <a:latin typeface="+mn-ea"/>
                <a:cs typeface="Calibri" panose="020F0502020204030204" pitchFamily="34" charset="0"/>
              </a:rPr>
              <a:t>公司（新客户）确认为 </a:t>
            </a:r>
            <a:r>
              <a:rPr lang="en-US" altLang="zh-CN" sz="1400" dirty="0">
                <a:solidFill>
                  <a:schemeClr val="tx2"/>
                </a:solidFill>
                <a:latin typeface="+mn-ea"/>
                <a:cs typeface="Calibri" panose="020F0502020204030204" pitchFamily="34" charset="0"/>
              </a:rPr>
              <a:t>B</a:t>
            </a:r>
            <a:r>
              <a:rPr lang="zh-CN" altLang="en-US" sz="1400" dirty="0">
                <a:solidFill>
                  <a:schemeClr val="tx2"/>
                </a:solidFill>
                <a:latin typeface="+mn-ea"/>
                <a:cs typeface="Calibri" panose="020F0502020204030204" pitchFamily="34" charset="0"/>
              </a:rPr>
              <a:t>公司全资拥有（非持牌），而</a:t>
            </a:r>
            <a:r>
              <a:rPr lang="en-US" altLang="zh-CN" sz="1400" dirty="0">
                <a:solidFill>
                  <a:schemeClr val="tx2"/>
                </a:solidFill>
                <a:latin typeface="+mn-ea"/>
                <a:cs typeface="Calibri" panose="020F0502020204030204" pitchFamily="34" charset="0"/>
              </a:rPr>
              <a:t>B</a:t>
            </a:r>
            <a:r>
              <a:rPr lang="zh-CN" altLang="en-US" sz="1400" dirty="0">
                <a:solidFill>
                  <a:schemeClr val="tx2"/>
                </a:solidFill>
                <a:latin typeface="+mn-ea"/>
                <a:cs typeface="Calibri" panose="020F0502020204030204" pitchFamily="34" charset="0"/>
              </a:rPr>
              <a:t>公司同时全资拥有</a:t>
            </a:r>
            <a:r>
              <a:rPr lang="en-US" altLang="zh-CN" sz="1400" dirty="0">
                <a:solidFill>
                  <a:schemeClr val="tx2"/>
                </a:solidFill>
                <a:latin typeface="+mn-ea"/>
                <a:cs typeface="Calibri" panose="020F0502020204030204" pitchFamily="34" charset="0"/>
              </a:rPr>
              <a:t>C</a:t>
            </a:r>
            <a:r>
              <a:rPr lang="zh-CN" altLang="en-US" sz="1400" dirty="0">
                <a:solidFill>
                  <a:schemeClr val="tx2"/>
                </a:solidFill>
                <a:latin typeface="+mn-ea"/>
                <a:cs typeface="Calibri" panose="020F0502020204030204" pitchFamily="34" charset="0"/>
              </a:rPr>
              <a:t>公司（</a:t>
            </a:r>
            <a:r>
              <a:rPr lang="en-US" altLang="zh-CN" sz="1400" dirty="0">
                <a:solidFill>
                  <a:schemeClr val="tx2"/>
                </a:solidFill>
                <a:latin typeface="+mn-ea"/>
                <a:cs typeface="Calibri" panose="020F0502020204030204" pitchFamily="34" charset="0"/>
              </a:rPr>
              <a:t>IPI</a:t>
            </a:r>
            <a:r>
              <a:rPr lang="zh-CN" altLang="en-US" sz="1400" dirty="0">
                <a:solidFill>
                  <a:schemeClr val="tx2"/>
                </a:solidFill>
                <a:latin typeface="+mn-ea"/>
                <a:cs typeface="Calibri" panose="020F0502020204030204" pitchFamily="34" charset="0"/>
              </a:rPr>
              <a:t>持牌机构），此情况下，</a:t>
            </a:r>
            <a:r>
              <a:rPr lang="en-US" altLang="zh-CN" sz="1400" dirty="0">
                <a:solidFill>
                  <a:schemeClr val="tx2"/>
                </a:solidFill>
                <a:latin typeface="+mn-ea"/>
                <a:cs typeface="Calibri" panose="020F0502020204030204" pitchFamily="34" charset="0"/>
              </a:rPr>
              <a:t>A</a:t>
            </a:r>
            <a:r>
              <a:rPr lang="zh-CN" altLang="en-US" sz="1400" dirty="0">
                <a:solidFill>
                  <a:schemeClr val="tx2"/>
                </a:solidFill>
                <a:latin typeface="+mn-ea"/>
                <a:cs typeface="Calibri" panose="020F0502020204030204" pitchFamily="34" charset="0"/>
              </a:rPr>
              <a:t>公司及</a:t>
            </a:r>
            <a:r>
              <a:rPr lang="en-US" altLang="zh-CN" sz="1400" dirty="0">
                <a:solidFill>
                  <a:schemeClr val="tx2"/>
                </a:solidFill>
                <a:latin typeface="+mn-ea"/>
                <a:cs typeface="Calibri" panose="020F0502020204030204" pitchFamily="34" charset="0"/>
              </a:rPr>
              <a:t>B</a:t>
            </a:r>
            <a:r>
              <a:rPr lang="zh-CN" altLang="en-US" sz="1400" dirty="0">
                <a:solidFill>
                  <a:schemeClr val="tx2"/>
                </a:solidFill>
                <a:latin typeface="+mn-ea"/>
                <a:cs typeface="Calibri" panose="020F0502020204030204" pitchFamily="34" charset="0"/>
              </a:rPr>
              <a:t>公司可被接纳为间接专业投资者（</a:t>
            </a:r>
            <a:r>
              <a:rPr lang="en-US" altLang="zh-CN" sz="1400" dirty="0">
                <a:solidFill>
                  <a:schemeClr val="tx2"/>
                </a:solidFill>
                <a:latin typeface="+mn-ea"/>
                <a:cs typeface="Calibri" panose="020F0502020204030204" pitchFamily="34" charset="0"/>
              </a:rPr>
              <a:t>Deemed IPI</a:t>
            </a:r>
            <a:r>
              <a:rPr lang="zh-CN" altLang="en-US" sz="1400" dirty="0">
                <a:solidFill>
                  <a:schemeClr val="tx2"/>
                </a:solidFill>
                <a:latin typeface="+mn-ea"/>
                <a:cs typeface="Calibri" panose="020F0502020204030204" pitchFamily="34" charset="0"/>
              </a:rPr>
              <a:t> ）开户</a:t>
            </a:r>
            <a:endParaRPr lang="en-US" altLang="zh-CN" sz="1400" dirty="0">
              <a:solidFill>
                <a:schemeClr val="tx2"/>
              </a:solidFill>
              <a:latin typeface="+mn-ea"/>
              <a:cs typeface="Calibri" panose="020F0502020204030204" pitchFamily="34" charset="0"/>
            </a:endParaRPr>
          </a:p>
          <a:p>
            <a:pPr marL="392913" indent="-342900">
              <a:spcBef>
                <a:spcPts val="600"/>
              </a:spcBef>
              <a:buFont typeface="+mj-ea"/>
              <a:buAutoNum type="circleNumDbPlain"/>
            </a:pPr>
            <a:r>
              <a:rPr lang="zh-CN" altLang="en-US" sz="1400" b="1" dirty="0">
                <a:latin typeface="+mn-ea"/>
              </a:rPr>
              <a:t>以“</a:t>
            </a:r>
            <a:r>
              <a:rPr lang="en-US" altLang="zh-CN" sz="1400" b="1" dirty="0">
                <a:latin typeface="+mn-ea"/>
              </a:rPr>
              <a:t>Alert”</a:t>
            </a:r>
            <a:r>
              <a:rPr lang="zh-CN" altLang="en-US" sz="1400" b="1" dirty="0">
                <a:latin typeface="+mn-ea"/>
              </a:rPr>
              <a:t>作开户、交收指令及关系认证：</a:t>
            </a:r>
            <a:endParaRPr lang="en-US" altLang="zh-CN" sz="1400" b="1" dirty="0">
              <a:latin typeface="+mn-ea"/>
            </a:endParaRPr>
          </a:p>
          <a:p>
            <a:pPr marL="837457" lvl="2" indent="-285750">
              <a:spcBef>
                <a:spcPts val="600"/>
              </a:spcBef>
            </a:pPr>
            <a:r>
              <a:rPr lang="zh-CN" altLang="en-US" sz="1400" dirty="0">
                <a:latin typeface="+mn-ea"/>
              </a:rPr>
              <a:t>根据市场惯例，</a:t>
            </a:r>
            <a:r>
              <a:rPr lang="zh-CN" altLang="zh-CN" sz="1400" dirty="0">
                <a:effectLst/>
                <a:latin typeface="+mn-ea"/>
              </a:rPr>
              <a:t>持牌机构</a:t>
            </a:r>
            <a:r>
              <a:rPr lang="en-US" altLang="zh-CN" sz="1400" dirty="0">
                <a:effectLst/>
                <a:latin typeface="+mn-ea"/>
              </a:rPr>
              <a:t>/</a:t>
            </a:r>
            <a:r>
              <a:rPr lang="zh-CN" altLang="zh-CN" sz="1400" dirty="0">
                <a:effectLst/>
                <a:latin typeface="+mn-ea"/>
              </a:rPr>
              <a:t>基金经理</a:t>
            </a:r>
            <a:r>
              <a:rPr lang="zh-CN" altLang="en-US" sz="1400" dirty="0">
                <a:effectLst/>
                <a:latin typeface="+mn-ea"/>
              </a:rPr>
              <a:t>提供</a:t>
            </a:r>
            <a:r>
              <a:rPr lang="zh-CN" altLang="zh-CN" sz="1400" dirty="0">
                <a:effectLst/>
                <a:latin typeface="+mn-ea"/>
              </a:rPr>
              <a:t>“</a:t>
            </a:r>
            <a:r>
              <a:rPr lang="en-US" altLang="zh-CN" sz="1400" dirty="0">
                <a:solidFill>
                  <a:schemeClr val="tx2"/>
                </a:solidFill>
                <a:effectLst/>
                <a:latin typeface="+mn-ea"/>
              </a:rPr>
              <a:t>Alert ACRONYM</a:t>
            </a:r>
            <a:r>
              <a:rPr lang="zh-CN" altLang="zh-CN" sz="1400" dirty="0">
                <a:effectLst/>
                <a:latin typeface="+mn-ea"/>
              </a:rPr>
              <a:t>“</a:t>
            </a:r>
            <a:r>
              <a:rPr lang="zh-CN" altLang="en-US" sz="1400" dirty="0">
                <a:effectLst/>
                <a:latin typeface="+mn-ea"/>
              </a:rPr>
              <a:t>作为开户申请，只要透过</a:t>
            </a:r>
            <a:r>
              <a:rPr lang="en-US" altLang="zh-CN" sz="1400" dirty="0">
                <a:effectLst/>
                <a:latin typeface="+mn-ea"/>
              </a:rPr>
              <a:t>Alert</a:t>
            </a:r>
            <a:r>
              <a:rPr lang="zh-CN" altLang="en-US" sz="1400" dirty="0">
                <a:effectLst/>
                <a:latin typeface="+mn-ea"/>
              </a:rPr>
              <a:t>导出的数据，能清楚显示相对应主体机构（</a:t>
            </a:r>
            <a:r>
              <a:rPr lang="en-US" altLang="zh-CN" sz="1400" dirty="0">
                <a:effectLst/>
                <a:latin typeface="+mn-ea"/>
              </a:rPr>
              <a:t>Master</a:t>
            </a:r>
            <a:r>
              <a:rPr lang="zh-CN" altLang="en-US" sz="1400" dirty="0">
                <a:effectLst/>
                <a:latin typeface="+mn-ea"/>
              </a:rPr>
              <a:t>）及</a:t>
            </a:r>
            <a:r>
              <a:rPr lang="zh-CN" altLang="en-US" sz="1400" dirty="0">
                <a:latin typeface="+mn-ea"/>
              </a:rPr>
              <a:t>基金名称与子账户一致，可被视为有效的关系证明（代替</a:t>
            </a:r>
            <a:r>
              <a:rPr lang="en-US" altLang="zh-CN" sz="1400" dirty="0">
                <a:latin typeface="+mn-ea"/>
              </a:rPr>
              <a:t>IMA</a:t>
            </a:r>
            <a:r>
              <a:rPr lang="zh-CN" altLang="en-US" sz="1400" dirty="0">
                <a:latin typeface="+mn-ea"/>
              </a:rPr>
              <a:t>、</a:t>
            </a:r>
            <a:r>
              <a:rPr lang="en-US" altLang="zh-CN" sz="1400" dirty="0">
                <a:latin typeface="+mn-ea"/>
              </a:rPr>
              <a:t>PPM</a:t>
            </a:r>
            <a:r>
              <a:rPr lang="zh-CN" altLang="en-US" sz="1400" dirty="0">
                <a:latin typeface="+mn-ea"/>
              </a:rPr>
              <a:t>、招股说明书等）、开户及交收指令</a:t>
            </a:r>
            <a:r>
              <a:rPr lang="zh-CN" altLang="en-US" sz="1400" kern="100" dirty="0">
                <a:effectLst/>
                <a:latin typeface="+mn-ea"/>
                <a:cs typeface="Calibri" panose="020F0502020204030204" pitchFamily="34" charset="0"/>
              </a:rPr>
              <a:t>。</a:t>
            </a:r>
            <a:endParaRPr lang="en-US" altLang="zh-CN" sz="1400" dirty="0">
              <a:latin typeface="+mn-ea"/>
            </a:endParaRPr>
          </a:p>
          <a:p>
            <a:endParaRPr lang="en-US" altLang="zh-CN" sz="1400" dirty="0">
              <a:latin typeface="+mn-ea"/>
            </a:endParaRPr>
          </a:p>
          <a:p>
            <a:pPr lvl="2"/>
            <a:endParaRPr lang="en-US" altLang="zh-CN" sz="1400" dirty="0">
              <a:latin typeface="+mn-ea"/>
            </a:endParaRPr>
          </a:p>
          <a:p>
            <a:endParaRPr lang="zh-CN" altLang="en-US" sz="1400" dirty="0">
              <a:latin typeface="+mn-ea"/>
            </a:endParaRPr>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latin typeface="+mj-ea"/>
              </a:rPr>
              <a:t>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413805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p:txBody>
          <a:bodyPr/>
          <a:lstStyle/>
          <a:p>
            <a:pPr marL="392913" indent="-342900">
              <a:spcBef>
                <a:spcPts val="600"/>
              </a:spcBef>
              <a:buFont typeface="+mj-ea"/>
              <a:buAutoNum type="circleNumDbPlain" startAt="3"/>
            </a:pPr>
            <a:r>
              <a:rPr lang="zh-CN" altLang="en-US" sz="1400" b="1" dirty="0">
                <a:latin typeface="+mn-ea"/>
                <a:cs typeface="Calibri" panose="020F0502020204030204" pitchFamily="34" charset="0"/>
              </a:rPr>
              <a:t>投资顾问</a:t>
            </a:r>
            <a:r>
              <a:rPr lang="en-US" altLang="zh-CN" sz="1400" b="1" dirty="0">
                <a:latin typeface="+mn-ea"/>
                <a:cs typeface="Calibri" panose="020F0502020204030204" pitchFamily="34" charset="0"/>
              </a:rPr>
              <a:t>Investment Advisor</a:t>
            </a:r>
            <a:r>
              <a:rPr lang="zh-CN" altLang="en-US" sz="1400" b="1" dirty="0">
                <a:latin typeface="+mn-ea"/>
              </a:rPr>
              <a:t>（</a:t>
            </a:r>
            <a:r>
              <a:rPr lang="en-US" altLang="zh-CN" sz="1400" b="1" dirty="0">
                <a:latin typeface="+mn-ea"/>
                <a:cs typeface="Calibri" panose="020F0502020204030204" pitchFamily="34" charset="0"/>
              </a:rPr>
              <a:t>IA</a:t>
            </a:r>
            <a:r>
              <a:rPr lang="zh-CN" altLang="en-US" sz="1400" b="1" dirty="0">
                <a:latin typeface="+mn-ea"/>
              </a:rPr>
              <a:t>）</a:t>
            </a:r>
            <a:r>
              <a:rPr lang="zh-CN" altLang="en-US" sz="1400" b="1" dirty="0">
                <a:latin typeface="+mn-ea"/>
                <a:cs typeface="Calibri" panose="020F0502020204030204" pitchFamily="34" charset="0"/>
              </a:rPr>
              <a:t>开设主体账户：</a:t>
            </a:r>
            <a:endParaRPr lang="en-US" altLang="zh-CN" sz="1400" b="1" dirty="0">
              <a:latin typeface="+mn-ea"/>
              <a:cs typeface="Calibri" panose="020F0502020204030204" pitchFamily="34" charset="0"/>
            </a:endParaRPr>
          </a:p>
          <a:p>
            <a:pPr lvl="1">
              <a:spcBef>
                <a:spcPts val="600"/>
              </a:spcBef>
              <a:buFont typeface="Wingdings" panose="05000000000000000000" pitchFamily="2" charset="2"/>
              <a:buChar char="§"/>
            </a:pPr>
            <a:r>
              <a:rPr lang="zh-CN" altLang="en-US" sz="1400" dirty="0">
                <a:effectLst/>
                <a:latin typeface="+mn-ea"/>
                <a:cs typeface="Calibri" panose="020F0502020204030204" pitchFamily="34" charset="0"/>
              </a:rPr>
              <a:t>根据国信经纪内部合规客户指引，基于账户责任及反洗钱（第三方资金调拨）考虑，在正常情况</a:t>
            </a:r>
            <a:r>
              <a:rPr lang="zh-TW" altLang="en-US" sz="1400" dirty="0">
                <a:latin typeface="+mn-ea"/>
                <a:cs typeface="Calibri" panose="020F0502020204030204" pitchFamily="34" charset="0"/>
              </a:rPr>
              <a:t>兀下</a:t>
            </a:r>
            <a:r>
              <a:rPr lang="en-US" altLang="zh-CN" sz="1400" dirty="0">
                <a:effectLst/>
                <a:latin typeface="+mn-ea"/>
                <a:cs typeface="Calibri" panose="020F0502020204030204" pitchFamily="34" charset="0"/>
              </a:rPr>
              <a:t>IA</a:t>
            </a:r>
            <a:r>
              <a:rPr lang="zh-CN" altLang="zh-CN" sz="1400" dirty="0">
                <a:effectLst/>
                <a:latin typeface="+mn-ea"/>
                <a:cs typeface="Calibri" panose="020F0502020204030204" pitchFamily="34" charset="0"/>
              </a:rPr>
              <a:t>不被</a:t>
            </a:r>
            <a:r>
              <a:rPr lang="zh-CN" altLang="en-US" sz="1400" dirty="0">
                <a:effectLst/>
                <a:latin typeface="+mn-ea"/>
                <a:cs typeface="Calibri" panose="020F0502020204030204" pitchFamily="34" charset="0"/>
              </a:rPr>
              <a:t>视作</a:t>
            </a:r>
            <a:r>
              <a:rPr lang="zh-CN" altLang="zh-CN" sz="1400" dirty="0">
                <a:effectLst/>
                <a:latin typeface="+mn-ea"/>
                <a:cs typeface="Calibri" panose="020F0502020204030204" pitchFamily="34" charset="0"/>
              </a:rPr>
              <a:t>合适的主</a:t>
            </a:r>
            <a:r>
              <a:rPr lang="zh-CN" altLang="en-US" sz="1400" dirty="0">
                <a:effectLst/>
                <a:latin typeface="+mn-ea"/>
                <a:cs typeface="Calibri" panose="020F0502020204030204" pitchFamily="34" charset="0"/>
              </a:rPr>
              <a:t>体</a:t>
            </a:r>
            <a:r>
              <a:rPr lang="zh-CN" altLang="zh-CN" sz="1400" dirty="0">
                <a:effectLst/>
                <a:latin typeface="+mn-ea"/>
                <a:cs typeface="Calibri" panose="020F0502020204030204" pitchFamily="34" charset="0"/>
              </a:rPr>
              <a:t>账户</a:t>
            </a:r>
            <a:r>
              <a:rPr lang="zh-CN" altLang="en-US" sz="1400" dirty="0">
                <a:latin typeface="+mn-ea"/>
                <a:cs typeface="Calibri" panose="020F0502020204030204" pitchFamily="34" charset="0"/>
              </a:rPr>
              <a:t>（</a:t>
            </a:r>
            <a:r>
              <a:rPr lang="en-US" altLang="zh-CN" sz="1400" dirty="0">
                <a:effectLst/>
                <a:latin typeface="+mn-ea"/>
                <a:cs typeface="Calibri" panose="020F0502020204030204" pitchFamily="34" charset="0"/>
              </a:rPr>
              <a:t>Master</a:t>
            </a:r>
            <a:r>
              <a:rPr lang="zh-CN" altLang="en-US" sz="1400" dirty="0">
                <a:latin typeface="+mn-ea"/>
                <a:cs typeface="Calibri" panose="020F0502020204030204" pitchFamily="34" charset="0"/>
              </a:rPr>
              <a:t>）</a:t>
            </a:r>
            <a:r>
              <a:rPr lang="zh-CN" altLang="en-US" sz="1400" dirty="0">
                <a:effectLst/>
                <a:latin typeface="+mn-ea"/>
                <a:cs typeface="Calibri" panose="020F0502020204030204" pitchFamily="34" charset="0"/>
              </a:rPr>
              <a:t>而开立子账户（</a:t>
            </a:r>
            <a:r>
              <a:rPr lang="en-US" altLang="zh-CN" sz="1400" dirty="0">
                <a:effectLst/>
                <a:latin typeface="+mn-ea"/>
                <a:cs typeface="Calibri" panose="020F0502020204030204" pitchFamily="34" charset="0"/>
              </a:rPr>
              <a:t>sub</a:t>
            </a:r>
            <a:r>
              <a:rPr lang="zh-CN" altLang="en-US" sz="1400" dirty="0">
                <a:effectLst/>
                <a:latin typeface="+mn-ea"/>
                <a:cs typeface="Calibri" panose="020F0502020204030204" pitchFamily="34" charset="0"/>
              </a:rPr>
              <a:t>）</a:t>
            </a:r>
            <a:r>
              <a:rPr lang="zh-CN" altLang="zh-CN" sz="1400" dirty="0">
                <a:effectLst/>
                <a:latin typeface="+mn-ea"/>
                <a:cs typeface="Calibri" panose="020F0502020204030204" pitchFamily="34" charset="0"/>
              </a:rPr>
              <a:t>。</a:t>
            </a:r>
            <a:r>
              <a:rPr lang="zh-CN" altLang="en-US" sz="1400" dirty="0">
                <a:effectLst/>
                <a:latin typeface="+mn-ea"/>
                <a:cs typeface="Calibri" panose="020F0502020204030204" pitchFamily="34" charset="0"/>
              </a:rPr>
              <a:t>若必须以</a:t>
            </a:r>
            <a:r>
              <a:rPr lang="en-US" altLang="zh-CN" sz="1400" dirty="0">
                <a:effectLst/>
                <a:latin typeface="+mn-ea"/>
                <a:cs typeface="Calibri" panose="020F0502020204030204" pitchFamily="34" charset="0"/>
              </a:rPr>
              <a:t>IA</a:t>
            </a:r>
            <a:r>
              <a:rPr lang="zh-CN" altLang="en-US" sz="1400" dirty="0">
                <a:effectLst/>
                <a:latin typeface="+mn-ea"/>
                <a:cs typeface="Calibri" panose="020F0502020204030204" pitchFamily="34" charset="0"/>
              </a:rPr>
              <a:t>开设账户，客户须提供具体架构证明，确认与投资经理</a:t>
            </a:r>
            <a:r>
              <a:rPr lang="zh-CN" altLang="en-US" sz="1400" dirty="0">
                <a:latin typeface="+mn-ea"/>
                <a:cs typeface="Calibri" panose="020F0502020204030204" pitchFamily="34" charset="0"/>
              </a:rPr>
              <a:t>（</a:t>
            </a:r>
            <a:r>
              <a:rPr lang="en-US" altLang="zh-CN" sz="1400" dirty="0">
                <a:effectLst/>
                <a:latin typeface="+mn-ea"/>
                <a:cs typeface="Calibri" panose="020F0502020204030204" pitchFamily="34" charset="0"/>
              </a:rPr>
              <a:t>Investment Manager</a:t>
            </a:r>
            <a:r>
              <a:rPr lang="zh-CN" altLang="en-US" sz="1400" dirty="0">
                <a:latin typeface="+mn-ea"/>
                <a:cs typeface="Calibri" panose="020F0502020204030204" pitchFamily="34" charset="0"/>
              </a:rPr>
              <a:t>）</a:t>
            </a:r>
            <a:r>
              <a:rPr lang="zh-CN" altLang="en-US" sz="1400" dirty="0">
                <a:effectLst/>
                <a:latin typeface="+mn-ea"/>
                <a:cs typeface="Calibri" panose="020F0502020204030204" pitchFamily="34" charset="0"/>
              </a:rPr>
              <a:t>并非为外聘的第三方公司，而是同一集团体系內的公司，便以特殊情况提交合规作单一事件审理。</a:t>
            </a:r>
            <a:endParaRPr lang="en-US" altLang="zh-CN" sz="1400" dirty="0">
              <a:effectLst/>
              <a:latin typeface="+mn-ea"/>
              <a:cs typeface="Calibri" panose="020F0502020204030204" pitchFamily="34" charset="0"/>
            </a:endParaRPr>
          </a:p>
          <a:p>
            <a:pPr marL="342900" indent="-342900">
              <a:spcBef>
                <a:spcPts val="600"/>
              </a:spcBef>
              <a:buFont typeface="+mj-ea"/>
              <a:buAutoNum type="circleNumDbPlain" startAt="3"/>
            </a:pPr>
            <a:r>
              <a:rPr lang="en-US" altLang="zh-CN" sz="1400" b="1" dirty="0">
                <a:latin typeface="+mn-ea"/>
                <a:cs typeface="Calibri" panose="020F0502020204030204" pitchFamily="34" charset="0"/>
              </a:rPr>
              <a:t>Direct market access</a:t>
            </a:r>
            <a:r>
              <a:rPr lang="zh-CN" altLang="en-US" sz="1400" dirty="0">
                <a:latin typeface="+mn-ea"/>
                <a:cs typeface="Calibri" panose="020F0502020204030204" pitchFamily="34" charset="0"/>
              </a:rPr>
              <a:t>（</a:t>
            </a:r>
            <a:r>
              <a:rPr lang="en-US" altLang="zh-CN" sz="1400" b="1" dirty="0">
                <a:latin typeface="+mn-ea"/>
                <a:cs typeface="Calibri" panose="020F0502020204030204" pitchFamily="34" charset="0"/>
              </a:rPr>
              <a:t>DMA</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marL="536637" lvl="1" indent="-285750">
              <a:spcBef>
                <a:spcPts val="600"/>
              </a:spcBef>
              <a:buFont typeface="Wingdings" panose="05000000000000000000" pitchFamily="2" charset="2"/>
              <a:buChar char="q"/>
            </a:pPr>
            <a:r>
              <a:rPr lang="zh-CN" altLang="en-US" sz="1400" dirty="0">
                <a:latin typeface="+mn-ea"/>
                <a:cs typeface="Calibri" panose="020F0502020204030204" pitchFamily="34" charset="0"/>
              </a:rPr>
              <a:t>客户若提出</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系统设置作为直接下单，前线经纪需填写国信经纪公司</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评估表格，经由业务</a:t>
            </a:r>
            <a:r>
              <a:rPr lang="en-US" altLang="zh-CN" sz="1400" dirty="0">
                <a:latin typeface="+mn-ea"/>
                <a:cs typeface="Calibri" panose="020F0502020204030204" pitchFamily="34" charset="0"/>
              </a:rPr>
              <a:t>RO</a:t>
            </a:r>
            <a:r>
              <a:rPr lang="zh-CN" altLang="en-US" sz="1400" dirty="0">
                <a:latin typeface="+mn-ea"/>
                <a:cs typeface="Calibri" panose="020F0502020204030204" pitchFamily="34" charset="0"/>
              </a:rPr>
              <a:t>同意后，发送给</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部门（抄送</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）作系统开通及测试，完成后以电邮通知</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作后续办理</a:t>
            </a:r>
            <a:r>
              <a:rPr lang="zh-CN" altLang="en-US" sz="1400" kern="100" dirty="0">
                <a:effectLst/>
                <a:latin typeface="+mn-ea"/>
                <a:cs typeface="Calibri" panose="020F0502020204030204" pitchFamily="34" charset="0"/>
              </a:rPr>
              <a:t>。</a:t>
            </a:r>
            <a:endParaRPr lang="en-US" altLang="zh-CN" sz="1400" dirty="0">
              <a:latin typeface="+mn-ea"/>
              <a:cs typeface="Calibri" panose="020F0502020204030204" pitchFamily="34" charset="0"/>
            </a:endParaRPr>
          </a:p>
          <a:p>
            <a:pPr marL="536637" lvl="1" indent="-285750">
              <a:spcBef>
                <a:spcPts val="600"/>
              </a:spcBef>
              <a:buFont typeface="Wingdings" panose="05000000000000000000" pitchFamily="2" charset="2"/>
              <a:buChar char="q"/>
            </a:pP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于</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系统在客户账户內作相应信息设置（</a:t>
            </a:r>
            <a:r>
              <a:rPr lang="en-US" altLang="zh-CN" sz="1400" dirty="0">
                <a:latin typeface="+mn-ea"/>
                <a:cs typeface="Calibri" panose="020F0502020204030204" pitchFamily="34" charset="0"/>
              </a:rPr>
              <a:t>DMA=Yes</a:t>
            </a:r>
            <a:r>
              <a:rPr lang="zh-CN" altLang="en-US" sz="1400" dirty="0">
                <a:latin typeface="+mn-ea"/>
                <a:cs typeface="Calibri" panose="020F0502020204030204" pitchFamily="34" charset="0"/>
              </a:rPr>
              <a:t>），同步在</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账户內设沽空限制</a:t>
            </a:r>
            <a:r>
              <a:rPr lang="zh-CN" altLang="en-US" sz="1400" kern="100" dirty="0">
                <a:effectLst/>
                <a:latin typeface="+mn-ea"/>
                <a:cs typeface="Calibri" panose="020F0502020204030204" pitchFamily="34" charset="0"/>
              </a:rPr>
              <a:t>。</a:t>
            </a:r>
            <a:r>
              <a:rPr lang="zh-CN" altLang="en-US" sz="1400" dirty="0">
                <a:latin typeface="+mn-ea"/>
                <a:cs typeface="Calibri" panose="020F0502020204030204" pitchFamily="34" charset="0"/>
              </a:rPr>
              <a:t> （</a:t>
            </a:r>
            <a:r>
              <a:rPr lang="en-US" altLang="zh-CN" sz="1400" dirty="0">
                <a:latin typeface="+mn-ea"/>
                <a:cs typeface="Calibri" panose="020F0502020204030204" pitchFamily="34" charset="0"/>
              </a:rPr>
              <a:t>Exchange Short Sell=No</a:t>
            </a:r>
            <a:r>
              <a:rPr lang="zh-CN" altLang="en-US" sz="1400" dirty="0">
                <a:latin typeface="+mn-ea"/>
                <a:cs typeface="Calibri" panose="020F0502020204030204" pitchFamily="34" charset="0"/>
              </a:rPr>
              <a:t>）完成后发送通知相关部门（机构销售、风险管理、</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部门）确认。</a:t>
            </a:r>
            <a:endParaRPr lang="en-US" altLang="zh-CN" sz="1400" dirty="0">
              <a:latin typeface="+mn-ea"/>
              <a:cs typeface="Calibri" panose="020F0502020204030204" pitchFamily="34" charset="0"/>
            </a:endParaRPr>
          </a:p>
          <a:p>
            <a:pPr marL="593787" lvl="1" indent="-342900">
              <a:spcBef>
                <a:spcPts val="600"/>
              </a:spcBef>
            </a:pPr>
            <a:endParaRPr lang="en-US" altLang="zh-CN" sz="1400" dirty="0">
              <a:latin typeface="+mn-ea"/>
            </a:endParaRPr>
          </a:p>
          <a:p>
            <a:pPr marL="392913" indent="-342900">
              <a:buFont typeface="+mj-ea"/>
              <a:buAutoNum type="circleNumDbPlain" startAt="3"/>
            </a:pPr>
            <a:endParaRPr lang="en-US" altLang="zh-CN" sz="1400" dirty="0">
              <a:latin typeface="+mn-ea"/>
            </a:endParaRPr>
          </a:p>
          <a:p>
            <a:pPr marL="392913" indent="-342900">
              <a:buFont typeface="+mj-ea"/>
              <a:buAutoNum type="circleNumDbPlain" startAt="3"/>
            </a:pPr>
            <a:endParaRPr lang="en-US" altLang="zh-CN" sz="1400" dirty="0">
              <a:latin typeface="+mn-ea"/>
            </a:endParaRPr>
          </a:p>
          <a:p>
            <a:endParaRPr lang="en-US" altLang="zh-CN" sz="1400" dirty="0">
              <a:latin typeface="+mn-ea"/>
            </a:endParaRPr>
          </a:p>
          <a:p>
            <a:pPr lvl="2"/>
            <a:endParaRPr lang="en-US" altLang="zh-CN" sz="1400" dirty="0">
              <a:latin typeface="+mn-ea"/>
            </a:endParaRPr>
          </a:p>
          <a:p>
            <a:endParaRPr lang="zh-CN" altLang="en-US" sz="1400" dirty="0">
              <a:latin typeface="+mn-ea"/>
            </a:endParaRPr>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latin typeface="+mj-ea"/>
              </a:rPr>
              <a:t>特殊事例分享</a:t>
            </a:r>
            <a:endParaRPr lang="en-US" altLang="zh-CN" sz="2400" dirty="0">
              <a:solidFill>
                <a:srgbClr val="000000"/>
              </a:solidFill>
              <a:effectLst/>
              <a:latin typeface="+mj-ea"/>
              <a:ea typeface="+mj-ea"/>
              <a:cs typeface="Calibri" panose="020F0502020204030204" pitchFamily="34" charset="0"/>
            </a:endParaRPr>
          </a:p>
        </p:txBody>
      </p:sp>
      <p:sp>
        <p:nvSpPr>
          <p:cNvPr id="4" name="Text Placeholder 3">
            <a:extLst>
              <a:ext uri="{FF2B5EF4-FFF2-40B4-BE49-F238E27FC236}">
                <a16:creationId xmlns:a16="http://schemas.microsoft.com/office/drawing/2014/main" id="{1F484057-2059-498D-BA71-75BFB92B0684}"/>
              </a:ext>
            </a:extLst>
          </p:cNvPr>
          <p:cNvSpPr>
            <a:spLocks noGrp="1"/>
          </p:cNvSpPr>
          <p:nvPr>
            <p:ph type="body" sz="quarter" idx="12"/>
          </p:nvPr>
        </p:nvSpPr>
        <p:spPr/>
        <p:txBody>
          <a:bodyPr/>
          <a:lstStyle/>
          <a:p>
            <a:endParaRPr lang="LID4096" dirty="0"/>
          </a:p>
        </p:txBody>
      </p:sp>
    </p:spTree>
    <p:extLst>
      <p:ext uri="{BB962C8B-B14F-4D97-AF65-F5344CB8AC3E}">
        <p14:creationId xmlns:p14="http://schemas.microsoft.com/office/powerpoint/2010/main" val="397970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p:txBody>
          <a:bodyPr/>
          <a:lstStyle/>
          <a:p>
            <a:pPr marL="392913" indent="-342900">
              <a:buFont typeface="+mj-ea"/>
              <a:buAutoNum type="circleNumDbPlain" startAt="5"/>
            </a:pPr>
            <a:r>
              <a:rPr lang="zh-CN" altLang="zh-CN" sz="1400" b="1" kern="100" dirty="0">
                <a:effectLst/>
                <a:latin typeface="Microsoft JhengHei (Body)"/>
                <a:cs typeface="Times New Roman" panose="02020603050405020304" pitchFamily="18" charset="0"/>
              </a:rPr>
              <a:t>机构客户</a:t>
            </a:r>
            <a:r>
              <a:rPr lang="en-US" altLang="zh-CN" sz="1400" b="1" kern="100" dirty="0">
                <a:effectLst/>
                <a:latin typeface="Microsoft JhengHei (Body)"/>
                <a:cs typeface="Times New Roman" panose="02020603050405020304" pitchFamily="18" charset="0"/>
              </a:rPr>
              <a:t>- SPC</a:t>
            </a:r>
            <a:r>
              <a:rPr lang="zh-CN" altLang="zh-CN" sz="1400" b="1" kern="100" dirty="0">
                <a:effectLst/>
                <a:latin typeface="Microsoft JhengHei (Body)"/>
                <a:cs typeface="Times New Roman" panose="02020603050405020304" pitchFamily="18" charset="0"/>
              </a:rPr>
              <a:t>独立投资组合公司</a:t>
            </a:r>
            <a:r>
              <a:rPr lang="en-US" altLang="zh-CN" sz="1400" b="1" kern="100" dirty="0">
                <a:effectLst/>
                <a:latin typeface="Microsoft JhengHei (Body)"/>
                <a:cs typeface="Times New Roman" panose="02020603050405020304" pitchFamily="18" charset="0"/>
              </a:rPr>
              <a:t> / SP (</a:t>
            </a:r>
            <a:r>
              <a:rPr lang="zh-CN" altLang="zh-CN" sz="1400" b="1" kern="100" dirty="0">
                <a:effectLst/>
                <a:latin typeface="Microsoft JhengHei (Body)"/>
                <a:cs typeface="Times New Roman" panose="02020603050405020304" pitchFamily="18" charset="0"/>
              </a:rPr>
              <a:t>独立投资组合</a:t>
            </a:r>
            <a:r>
              <a:rPr lang="en-US" altLang="zh-CN" sz="1400" b="1" kern="100" dirty="0">
                <a:effectLst/>
                <a:latin typeface="Microsoft JhengHei (Body)"/>
                <a:cs typeface="Times New Roman" panose="02020603050405020304" pitchFamily="18" charset="0"/>
              </a:rPr>
              <a:t>)</a:t>
            </a:r>
            <a:endParaRPr lang="zh-CN" altLang="zh-CN" sz="1400" kern="100" dirty="0">
              <a:effectLst/>
              <a:latin typeface="Microsoft JhengHei (Body)"/>
              <a:cs typeface="Times New Roman" panose="02020603050405020304" pitchFamily="18" charset="0"/>
            </a:endParaRPr>
          </a:p>
          <a:p>
            <a:pPr marL="698456" indent="-285750" algn="just"/>
            <a:r>
              <a:rPr lang="zh-CN" altLang="zh-CN" sz="1400" kern="100" dirty="0">
                <a:effectLst/>
                <a:latin typeface="Microsoft JhengHei (Body)"/>
                <a:cs typeface="Times New Roman" panose="02020603050405020304" pitchFamily="18" charset="0"/>
              </a:rPr>
              <a:t>独立投资组合公司</a:t>
            </a:r>
            <a:r>
              <a:rPr lang="zh-CN" altLang="en-US"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SPC”</a:t>
            </a:r>
            <a:r>
              <a:rPr lang="zh-CN" altLang="zh-CN" sz="1400" kern="100" dirty="0">
                <a:effectLst/>
                <a:latin typeface="Microsoft JhengHei (Body)"/>
                <a:cs typeface="Times New Roman" panose="02020603050405020304" pitchFamily="18" charset="0"/>
              </a:rPr>
              <a:t>属于独立法人，可同时管理</a:t>
            </a:r>
            <a:r>
              <a:rPr lang="zh-CN" altLang="en-US" sz="1400" kern="100" dirty="0">
                <a:effectLst/>
                <a:latin typeface="Microsoft JhengHei (Body)"/>
                <a:cs typeface="Times New Roman" panose="02020603050405020304" pitchFamily="18" charset="0"/>
              </a:rPr>
              <a:t>多于</a:t>
            </a:r>
            <a:r>
              <a:rPr lang="en-US" altLang="zh-CN" sz="1400" kern="100" dirty="0">
                <a:effectLst/>
                <a:latin typeface="Microsoft JhengHei (Body)"/>
                <a:cs typeface="Times New Roman" panose="02020603050405020304" pitchFamily="18" charset="0"/>
              </a:rPr>
              <a:t>1</a:t>
            </a:r>
            <a:r>
              <a:rPr lang="zh-CN" altLang="en-US" sz="1400" kern="100" dirty="0">
                <a:effectLst/>
                <a:latin typeface="Microsoft JhengHei (Body)"/>
                <a:cs typeface="Times New Roman" panose="02020603050405020304" pitchFamily="18" charset="0"/>
              </a:rPr>
              <a:t>个独</a:t>
            </a:r>
            <a:r>
              <a:rPr lang="zh-CN" altLang="zh-CN" sz="1400" kern="100" dirty="0">
                <a:effectLst/>
                <a:latin typeface="Microsoft JhengHei (Body)"/>
                <a:cs typeface="Times New Roman" panose="02020603050405020304" pitchFamily="18" charset="0"/>
              </a:rPr>
              <a:t>立投资组合</a:t>
            </a:r>
            <a:r>
              <a:rPr lang="zh-CN" altLang="en-US"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SP</a:t>
            </a:r>
            <a:r>
              <a:rPr lang="zh-CN" altLang="en-US" sz="1400" kern="100" dirty="0">
                <a:effectLst/>
                <a:latin typeface="Microsoft JhengHei (Body)"/>
                <a:cs typeface="Times New Roman" panose="02020603050405020304" pitchFamily="18" charset="0"/>
              </a:rPr>
              <a:t>”，要求于</a:t>
            </a:r>
            <a:r>
              <a:rPr lang="zh-CN" altLang="zh-CN" sz="1400" kern="100" dirty="0">
                <a:effectLst/>
                <a:latin typeface="Microsoft JhengHei (Body)"/>
                <a:cs typeface="Times New Roman" panose="02020603050405020304" pitchFamily="18" charset="0"/>
              </a:rPr>
              <a:t>我司开立</a:t>
            </a:r>
            <a:r>
              <a:rPr lang="zh-CN" altLang="en-US" sz="1400" kern="100" dirty="0">
                <a:effectLst/>
                <a:latin typeface="Microsoft JhengHei (Body)"/>
                <a:cs typeface="Times New Roman" panose="02020603050405020304" pitchFamily="18" charset="0"/>
              </a:rPr>
              <a:t>多个</a:t>
            </a:r>
            <a:r>
              <a:rPr lang="zh-CN" altLang="zh-CN" sz="1400" kern="100" dirty="0">
                <a:effectLst/>
                <a:latin typeface="Microsoft JhengHei (Body)"/>
                <a:cs typeface="Times New Roman" panose="02020603050405020304" pitchFamily="18" charset="0"/>
              </a:rPr>
              <a:t>子账户</a:t>
            </a:r>
            <a:endParaRPr lang="en-US" altLang="zh-CN" sz="1400" kern="100" dirty="0">
              <a:effectLst/>
              <a:latin typeface="Microsoft JhengHei (Body)"/>
              <a:cs typeface="Times New Roman" panose="02020603050405020304" pitchFamily="18" charset="0"/>
            </a:endParaRPr>
          </a:p>
          <a:p>
            <a:pPr marL="698456" indent="-285750" algn="just"/>
            <a:r>
              <a:rPr lang="en-US" altLang="zh-CN" sz="1400" kern="100" dirty="0">
                <a:effectLst/>
                <a:latin typeface="Microsoft JhengHei (Body)"/>
                <a:cs typeface="Times New Roman" panose="02020603050405020304" pitchFamily="18" charset="0"/>
              </a:rPr>
              <a:t>SPC</a:t>
            </a:r>
            <a:r>
              <a:rPr lang="zh-CN" altLang="zh-CN" sz="1400" kern="100" dirty="0">
                <a:effectLst/>
                <a:latin typeface="Microsoft JhengHei (Body)"/>
                <a:cs typeface="Times New Roman" panose="02020603050405020304" pitchFamily="18" charset="0"/>
              </a:rPr>
              <a:t>开户流程与一般</a:t>
            </a:r>
            <a:r>
              <a:rPr lang="zh-CN" altLang="en-US" sz="1400" kern="100" dirty="0">
                <a:effectLst/>
                <a:latin typeface="Microsoft JhengHei (Body)"/>
                <a:cs typeface="Times New Roman" panose="02020603050405020304" pitchFamily="18" charset="0"/>
              </a:rPr>
              <a:t>机构</a:t>
            </a:r>
            <a:r>
              <a:rPr lang="zh-CN" altLang="zh-CN" sz="1400" kern="100" dirty="0">
                <a:effectLst/>
                <a:latin typeface="Microsoft JhengHei (Body)"/>
                <a:cs typeface="Times New Roman" panose="02020603050405020304" pitchFamily="18" charset="0"/>
              </a:rPr>
              <a:t>专业投资者（</a:t>
            </a:r>
            <a:r>
              <a:rPr lang="en-US" altLang="zh-CN" sz="1400" kern="100" dirty="0">
                <a:effectLst/>
                <a:latin typeface="Microsoft JhengHei (Body)"/>
                <a:cs typeface="Times New Roman" panose="02020603050405020304" pitchFamily="18" charset="0"/>
              </a:rPr>
              <a:t>IPI</a:t>
            </a:r>
            <a:r>
              <a:rPr lang="zh-CN" altLang="zh-CN" sz="1400" kern="100" dirty="0">
                <a:effectLst/>
                <a:latin typeface="Microsoft JhengHei (Body)"/>
                <a:cs typeface="Times New Roman" panose="02020603050405020304" pitchFamily="18" charset="0"/>
              </a:rPr>
              <a:t>）相若，但文件需求</a:t>
            </a:r>
            <a:r>
              <a:rPr lang="zh-CN" altLang="en-US" sz="1400" kern="100" dirty="0">
                <a:effectLst/>
                <a:latin typeface="Microsoft JhengHei (Body)"/>
                <a:cs typeface="Times New Roman" panose="02020603050405020304" pitchFamily="18" charset="0"/>
              </a:rPr>
              <a:t>则</a:t>
            </a:r>
            <a:r>
              <a:rPr lang="zh-CN" altLang="zh-CN" sz="1400" kern="100" dirty="0">
                <a:effectLst/>
                <a:latin typeface="Microsoft JhengHei (Body)"/>
                <a:cs typeface="Times New Roman" panose="02020603050405020304" pitchFamily="18" charset="0"/>
              </a:rPr>
              <a:t>视乎</a:t>
            </a:r>
            <a:r>
              <a:rPr lang="zh-CN" altLang="en-US" sz="1400" kern="100" dirty="0">
                <a:effectLst/>
                <a:latin typeface="Microsoft JhengHei (Body)"/>
                <a:cs typeface="Times New Roman" panose="02020603050405020304" pitchFamily="18" charset="0"/>
              </a:rPr>
              <a:t>是否属于受监管机关（例如：“</a:t>
            </a:r>
            <a:r>
              <a:rPr lang="en-US" altLang="zh-CN" sz="1400" kern="100" dirty="0">
                <a:effectLst/>
                <a:latin typeface="Microsoft JhengHei (Body)"/>
                <a:cs typeface="Times New Roman" panose="02020603050405020304" pitchFamily="18" charset="0"/>
              </a:rPr>
              <a:t>CIMA”)</a:t>
            </a:r>
            <a:r>
              <a:rPr lang="zh-CN" altLang="en-US" sz="1400" kern="100" dirty="0">
                <a:effectLst/>
                <a:latin typeface="Microsoft JhengHei (Body)"/>
                <a:cs typeface="Times New Roman" panose="02020603050405020304" pitchFamily="18" charset="0"/>
              </a:rPr>
              <a:t>，情况不同，开户形式及文件需求亦见差异：</a:t>
            </a:r>
            <a:endParaRPr lang="zh-CN" altLang="zh-CN" sz="1400" kern="100" dirty="0">
              <a:effectLst/>
              <a:latin typeface="Microsoft JhengHei (Body)"/>
              <a:cs typeface="Times New Roman" panose="02020603050405020304" pitchFamily="18" charset="0"/>
            </a:endParaRPr>
          </a:p>
          <a:p>
            <a:pPr marL="1006493" lvl="1" indent="-342900" algn="just">
              <a:buFont typeface="Wingdings" panose="05000000000000000000" pitchFamily="2" charset="2"/>
              <a:buChar char="ð"/>
            </a:pPr>
            <a:r>
              <a:rPr lang="en-US" altLang="zh-CN" sz="1400" kern="100" dirty="0">
                <a:effectLst/>
                <a:latin typeface="Microsoft JhengHei (Body)"/>
                <a:cs typeface="Times New Roman" panose="02020603050405020304" pitchFamily="18" charset="0"/>
              </a:rPr>
              <a:t>SPC</a:t>
            </a:r>
            <a:r>
              <a:rPr lang="zh-CN" altLang="en-US" sz="1400" b="1" u="sng" kern="100" dirty="0">
                <a:effectLst/>
                <a:latin typeface="Microsoft JhengHei (Body)"/>
                <a:cs typeface="Times New Roman" panose="02020603050405020304" pitchFamily="18" charset="0"/>
              </a:rPr>
              <a:t>属于</a:t>
            </a:r>
            <a:r>
              <a:rPr lang="zh-CN" altLang="en-US" sz="1400" kern="100" dirty="0">
                <a:effectLst/>
                <a:latin typeface="Microsoft JhengHei (Body)"/>
                <a:cs typeface="Times New Roman" panose="02020603050405020304" pitchFamily="18" charset="0"/>
              </a:rPr>
              <a:t>受监管机构</a:t>
            </a:r>
            <a:r>
              <a:rPr lang="zh-CN" altLang="en-US" sz="1400" kern="100" dirty="0">
                <a:latin typeface="Microsoft JhengHei (Body)"/>
                <a:cs typeface="Times New Roman" panose="02020603050405020304" pitchFamily="18" charset="0"/>
              </a:rPr>
              <a:t>，</a:t>
            </a:r>
            <a:r>
              <a:rPr lang="zh-CN" altLang="en-US" sz="1400" b="1" u="sng" kern="100" dirty="0">
                <a:latin typeface="Microsoft JhengHei (Body)"/>
                <a:cs typeface="Times New Roman" panose="02020603050405020304" pitchFamily="18" charset="0"/>
              </a:rPr>
              <a:t>符合</a:t>
            </a:r>
            <a:r>
              <a:rPr lang="en-US" altLang="zh-CN" sz="1400" b="1" u="sng" kern="100" dirty="0">
                <a:latin typeface="Microsoft JhengHei (Body)"/>
                <a:cs typeface="Times New Roman" panose="02020603050405020304" pitchFamily="18" charset="0"/>
              </a:rPr>
              <a:t>IPI</a:t>
            </a:r>
            <a:r>
              <a:rPr lang="zh-CN" altLang="en-US" sz="1400" kern="100" dirty="0">
                <a:latin typeface="Microsoft JhengHei (Body)"/>
                <a:cs typeface="Times New Roman" panose="02020603050405020304" pitchFamily="18" charset="0"/>
              </a:rPr>
              <a:t>认可资格，可接受以主账户</a:t>
            </a:r>
            <a:r>
              <a:rPr lang="en-US" altLang="zh-CN" sz="1400" kern="100" dirty="0">
                <a:latin typeface="Microsoft JhengHei (Body)"/>
                <a:cs typeface="Times New Roman" panose="02020603050405020304" pitchFamily="18" charset="0"/>
              </a:rPr>
              <a:t>Master</a:t>
            </a:r>
            <a:r>
              <a:rPr lang="zh-CN" altLang="en-US" sz="1400" kern="100" dirty="0">
                <a:latin typeface="Microsoft JhengHei (Body)"/>
                <a:cs typeface="Times New Roman" panose="02020603050405020304" pitchFamily="18" charset="0"/>
              </a:rPr>
              <a:t>为其辖下</a:t>
            </a:r>
            <a:r>
              <a:rPr lang="zh-CN" altLang="zh-CN" sz="1400" kern="100" dirty="0">
                <a:effectLst/>
                <a:latin typeface="Microsoft JhengHei (Body)"/>
                <a:cs typeface="Times New Roman" panose="02020603050405020304" pitchFamily="18" charset="0"/>
              </a:rPr>
              <a:t>独立投资</a:t>
            </a:r>
            <a:r>
              <a:rPr lang="zh-CN" altLang="en-US" sz="1400" kern="100" dirty="0">
                <a:effectLst/>
                <a:latin typeface="Microsoft JhengHei (Body)"/>
                <a:cs typeface="Times New Roman" panose="02020603050405020304" pitchFamily="18" charset="0"/>
              </a:rPr>
              <a:t>组合</a:t>
            </a:r>
            <a:r>
              <a:rPr lang="en-US" altLang="zh-CN" sz="1400" kern="100" dirty="0">
                <a:effectLst/>
                <a:latin typeface="Microsoft JhengHei (Body)"/>
                <a:cs typeface="Times New Roman" panose="02020603050405020304" pitchFamily="18" charset="0"/>
              </a:rPr>
              <a:t>SP</a:t>
            </a:r>
            <a:r>
              <a:rPr lang="zh-CN" altLang="en-US" sz="1400" kern="100" dirty="0">
                <a:effectLst/>
                <a:latin typeface="Microsoft JhengHei (Body)"/>
                <a:cs typeface="Times New Roman" panose="02020603050405020304" pitchFamily="18" charset="0"/>
              </a:rPr>
              <a:t>开设立子账户</a:t>
            </a:r>
            <a:r>
              <a:rPr lang="zh-CN" altLang="en-US" sz="1400" kern="100" dirty="0">
                <a:latin typeface="Microsoft JhengHei (Body)"/>
                <a:cs typeface="Times New Roman" panose="02020603050405020304" pitchFamily="18" charset="0"/>
              </a:rPr>
              <a:t>。</a:t>
            </a:r>
            <a:r>
              <a:rPr lang="zh-CN" altLang="zh-CN" sz="1400" kern="100" dirty="0">
                <a:effectLst/>
                <a:latin typeface="Microsoft JhengHei (Body)"/>
                <a:cs typeface="Times New Roman" panose="02020603050405020304" pitchFamily="18" charset="0"/>
              </a:rPr>
              <a:t>　</a:t>
            </a:r>
            <a:r>
              <a:rPr lang="en-US" altLang="zh-CN" sz="1400" kern="100" dirty="0">
                <a:effectLst/>
                <a:latin typeface="Microsoft JhengHei (Body)"/>
                <a:cs typeface="Times New Roman" panose="02020603050405020304" pitchFamily="18" charset="0"/>
              </a:rPr>
              <a:t>【</a:t>
            </a:r>
            <a:r>
              <a:rPr lang="zh-CN" altLang="en-US" sz="1400" kern="100" dirty="0">
                <a:effectLst/>
                <a:latin typeface="Microsoft JhengHei (Body)"/>
                <a:cs typeface="Times New Roman" panose="02020603050405020304" pitchFamily="18" charset="0"/>
              </a:rPr>
              <a:t>账户名称显示为：</a:t>
            </a:r>
            <a:r>
              <a:rPr lang="en-US" altLang="zh-CN" sz="1400" kern="100" dirty="0">
                <a:effectLst/>
                <a:latin typeface="Microsoft JhengHei (Body)"/>
                <a:cs typeface="Times New Roman" panose="02020603050405020304" pitchFamily="18" charset="0"/>
              </a:rPr>
              <a:t> </a:t>
            </a:r>
            <a:r>
              <a:rPr lang="zh-CN" altLang="zh-CN" sz="1400" kern="100" dirty="0">
                <a:solidFill>
                  <a:srgbClr val="00B0F0"/>
                </a:solidFill>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 SPC a/c SP</a:t>
            </a:r>
            <a:r>
              <a:rPr lang="zh-CN" altLang="zh-CN"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a:t>
            </a:r>
            <a:endParaRPr lang="zh-CN" altLang="zh-CN" sz="1400" kern="100" dirty="0">
              <a:effectLst/>
              <a:latin typeface="Microsoft JhengHei (Body)"/>
              <a:cs typeface="Times New Roman" panose="02020603050405020304" pitchFamily="18" charset="0"/>
            </a:endParaRPr>
          </a:p>
          <a:p>
            <a:pPr marL="1006493" lvl="1" indent="-342900" algn="just">
              <a:buFont typeface="Wingdings" panose="05000000000000000000" pitchFamily="2" charset="2"/>
              <a:buChar char="ð"/>
            </a:pPr>
            <a:r>
              <a:rPr lang="en-US" altLang="zh-CN" sz="1400" kern="100" dirty="0">
                <a:effectLst/>
                <a:latin typeface="Microsoft JhengHei (Body)"/>
                <a:cs typeface="Times New Roman" panose="02020603050405020304" pitchFamily="18" charset="0"/>
              </a:rPr>
              <a:t>SPC</a:t>
            </a:r>
            <a:r>
              <a:rPr lang="zh-CN" altLang="zh-CN" sz="1400" b="1" u="sng" kern="100" dirty="0">
                <a:effectLst/>
                <a:latin typeface="Microsoft JhengHei (Body)"/>
                <a:cs typeface="Times New Roman" panose="02020603050405020304" pitchFamily="18" charset="0"/>
              </a:rPr>
              <a:t>不属于</a:t>
            </a:r>
            <a:r>
              <a:rPr lang="zh-CN" altLang="zh-CN" sz="1400" kern="100" dirty="0">
                <a:effectLst/>
                <a:latin typeface="Microsoft JhengHei (Body)"/>
                <a:cs typeface="Times New Roman" panose="02020603050405020304" pitchFamily="18" charset="0"/>
              </a:rPr>
              <a:t>持牌机构，</a:t>
            </a:r>
            <a:r>
              <a:rPr lang="zh-CN" altLang="zh-CN" sz="1400" b="1" u="sng" kern="100" dirty="0">
                <a:effectLst/>
                <a:latin typeface="Microsoft JhengHei (Body)"/>
                <a:cs typeface="Times New Roman" panose="02020603050405020304" pitchFamily="18" charset="0"/>
              </a:rPr>
              <a:t>不符合</a:t>
            </a:r>
            <a:r>
              <a:rPr lang="en-US" altLang="zh-CN" sz="1400" b="1" u="sng" kern="100" dirty="0">
                <a:effectLst/>
                <a:latin typeface="Microsoft JhengHei (Body)"/>
                <a:cs typeface="Times New Roman" panose="02020603050405020304" pitchFamily="18" charset="0"/>
              </a:rPr>
              <a:t>IPI</a:t>
            </a:r>
            <a:r>
              <a:rPr lang="zh-CN" altLang="en-US" sz="1400" kern="100" dirty="0">
                <a:effectLst/>
                <a:latin typeface="Microsoft JhengHei (Body)"/>
                <a:cs typeface="Times New Roman" panose="02020603050405020304" pitchFamily="18" charset="0"/>
              </a:rPr>
              <a:t>认可资格，</a:t>
            </a:r>
            <a:r>
              <a:rPr lang="zh-CN" altLang="zh-CN" sz="1400" kern="100" dirty="0">
                <a:effectLst/>
                <a:latin typeface="Microsoft JhengHei (Body)"/>
                <a:cs typeface="Times New Roman" panose="02020603050405020304" pitchFamily="18" charset="0"/>
              </a:rPr>
              <a:t>必须</a:t>
            </a:r>
            <a:r>
              <a:rPr lang="zh-CN" altLang="en-US" sz="1400" kern="100" dirty="0">
                <a:effectLst/>
                <a:latin typeface="Microsoft JhengHei (Body)"/>
                <a:cs typeface="Times New Roman" panose="02020603050405020304" pitchFamily="18" charset="0"/>
              </a:rPr>
              <a:t>视作</a:t>
            </a:r>
            <a:r>
              <a:rPr lang="zh-CN" altLang="zh-CN" sz="1400" kern="100" dirty="0">
                <a:effectLst/>
                <a:latin typeface="Microsoft JhengHei (Body)"/>
                <a:cs typeface="Times New Roman" panose="02020603050405020304" pitchFamily="18" charset="0"/>
              </a:rPr>
              <a:t>投资工具（</a:t>
            </a:r>
            <a:r>
              <a:rPr lang="en-US" altLang="zh-CN" sz="1400" kern="100" dirty="0">
                <a:effectLst/>
                <a:latin typeface="Microsoft JhengHei (Body)"/>
                <a:cs typeface="Times New Roman" panose="02020603050405020304" pitchFamily="18" charset="0"/>
              </a:rPr>
              <a:t>Investment Vehicle)</a:t>
            </a:r>
            <a:r>
              <a:rPr lang="zh-CN" altLang="zh-CN" sz="1400" kern="100" dirty="0">
                <a:effectLst/>
                <a:latin typeface="Microsoft JhengHei (Body)"/>
                <a:cs typeface="Times New Roman" panose="02020603050405020304" pitchFamily="18" charset="0"/>
              </a:rPr>
              <a:t>，</a:t>
            </a:r>
            <a:r>
              <a:rPr lang="zh-CN" altLang="en-US" sz="1400" kern="100" dirty="0">
                <a:effectLst/>
                <a:latin typeface="Microsoft JhengHei (Body)"/>
                <a:cs typeface="Times New Roman" panose="02020603050405020304" pitchFamily="18" charset="0"/>
              </a:rPr>
              <a:t>以</a:t>
            </a:r>
            <a:r>
              <a:rPr lang="zh-CN" altLang="zh-CN" sz="1400" kern="100" dirty="0">
                <a:effectLst/>
                <a:latin typeface="Microsoft JhengHei (Body)"/>
                <a:cs typeface="Times New Roman" panose="02020603050405020304" pitchFamily="18" charset="0"/>
              </a:rPr>
              <a:t>背后持牌管理公司</a:t>
            </a:r>
            <a:r>
              <a:rPr lang="en-US" altLang="zh-CN" sz="1400" kern="100" dirty="0">
                <a:effectLst/>
                <a:latin typeface="Microsoft JhengHei (Body)"/>
                <a:cs typeface="Times New Roman" panose="02020603050405020304" pitchFamily="18" charset="0"/>
              </a:rPr>
              <a:t>Investment Manager</a:t>
            </a:r>
            <a:r>
              <a:rPr lang="zh-CN" altLang="en-US"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IM”</a:t>
            </a:r>
            <a:r>
              <a:rPr lang="zh-CN" altLang="en-US" sz="1400" kern="100" dirty="0">
                <a:effectLst/>
                <a:latin typeface="Microsoft JhengHei (Body)"/>
                <a:cs typeface="Times New Roman" panose="02020603050405020304" pitchFamily="18" charset="0"/>
              </a:rPr>
              <a:t>名义开立</a:t>
            </a:r>
            <a:r>
              <a:rPr lang="zh-CN" altLang="zh-CN" sz="1400" kern="100" dirty="0">
                <a:effectLst/>
                <a:latin typeface="Microsoft JhengHei (Body)"/>
                <a:cs typeface="Times New Roman" panose="02020603050405020304" pitchFamily="18" charset="0"/>
              </a:rPr>
              <a:t>主账户，同时提供</a:t>
            </a:r>
            <a:r>
              <a:rPr lang="zh-CN" altLang="en-US"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IM</a:t>
            </a:r>
            <a:r>
              <a:rPr lang="zh-CN" altLang="en-US" sz="1400" kern="100" dirty="0">
                <a:effectLst/>
                <a:latin typeface="Microsoft JhengHei (Body)"/>
                <a:cs typeface="Times New Roman" panose="02020603050405020304" pitchFamily="18" charset="0"/>
              </a:rPr>
              <a:t>’及‘</a:t>
            </a:r>
            <a:r>
              <a:rPr lang="en-US" altLang="zh-CN" sz="1400" kern="100" dirty="0">
                <a:effectLst/>
                <a:latin typeface="Microsoft JhengHei (Body)"/>
                <a:cs typeface="Times New Roman" panose="02020603050405020304" pitchFamily="18" charset="0"/>
              </a:rPr>
              <a:t>SPC</a:t>
            </a:r>
            <a:r>
              <a:rPr lang="zh-CN" altLang="en-US" sz="1400" kern="100" dirty="0">
                <a:effectLst/>
                <a:latin typeface="Microsoft JhengHei (Body)"/>
                <a:cs typeface="Times New Roman" panose="02020603050405020304" pitchFamily="18" charset="0"/>
              </a:rPr>
              <a:t>’</a:t>
            </a:r>
            <a:r>
              <a:rPr lang="en-US" altLang="zh-CN" sz="1400" kern="100" dirty="0">
                <a:effectLst/>
                <a:latin typeface="Microsoft JhengHei (Body)"/>
                <a:cs typeface="Times New Roman" panose="02020603050405020304" pitchFamily="18" charset="0"/>
              </a:rPr>
              <a:t> </a:t>
            </a:r>
            <a:r>
              <a:rPr lang="zh-CN" altLang="en-US" sz="1400" kern="100" dirty="0">
                <a:effectLst/>
                <a:latin typeface="Microsoft JhengHei (Body)"/>
                <a:cs typeface="Times New Roman" panose="02020603050405020304" pitchFamily="18" charset="0"/>
              </a:rPr>
              <a:t>的</a:t>
            </a:r>
            <a:r>
              <a:rPr lang="zh-CN" altLang="zh-CN" sz="1400" kern="100" dirty="0">
                <a:effectLst/>
                <a:latin typeface="Microsoft JhengHei (Body)"/>
                <a:cs typeface="Times New Roman" panose="02020603050405020304" pitchFamily="18" charset="0"/>
              </a:rPr>
              <a:t>各自独立文件</a:t>
            </a:r>
            <a:r>
              <a:rPr lang="zh-CN" altLang="en-US" sz="1400" kern="100" dirty="0">
                <a:effectLst/>
                <a:latin typeface="Microsoft JhengHei (Body)"/>
                <a:cs typeface="Times New Roman" panose="02020603050405020304" pitchFamily="18" charset="0"/>
              </a:rPr>
              <a:t>。并分别进行</a:t>
            </a:r>
            <a:r>
              <a:rPr lang="zh-CN" altLang="zh-CN" sz="1400" kern="100" dirty="0">
                <a:effectLst/>
                <a:latin typeface="Microsoft JhengHei (Body)"/>
                <a:cs typeface="Times New Roman" panose="02020603050405020304" pitchFamily="18" charset="0"/>
              </a:rPr>
              <a:t>风险评估审查，</a:t>
            </a:r>
            <a:r>
              <a:rPr lang="zh-CN" altLang="en-US" sz="1400" kern="100" dirty="0">
                <a:effectLst/>
                <a:latin typeface="Microsoft JhengHei (Body)"/>
                <a:cs typeface="Times New Roman" panose="02020603050405020304" pitchFamily="18" charset="0"/>
              </a:rPr>
              <a:t>及出示关系证明（如：</a:t>
            </a:r>
            <a:r>
              <a:rPr lang="en-US" altLang="zh-CN" sz="1400" kern="100" dirty="0">
                <a:effectLst/>
                <a:latin typeface="Microsoft JhengHei (Body)"/>
                <a:cs typeface="Times New Roman" panose="02020603050405020304" pitchFamily="18" charset="0"/>
              </a:rPr>
              <a:t>IMA</a:t>
            </a:r>
            <a:r>
              <a:rPr lang="zh-CN" altLang="en-US" sz="1400" kern="100" dirty="0">
                <a:effectLst/>
                <a:latin typeface="Microsoft JhengHei (Body)"/>
                <a:cs typeface="Times New Roman" panose="02020603050405020304" pitchFamily="18" charset="0"/>
              </a:rPr>
              <a:t>），</a:t>
            </a:r>
            <a:r>
              <a:rPr lang="zh-CN" altLang="zh-CN" sz="1400" kern="100" dirty="0">
                <a:effectLst/>
                <a:latin typeface="Microsoft JhengHei (Body)"/>
                <a:cs typeface="Times New Roman" panose="02020603050405020304" pitchFamily="18" charset="0"/>
              </a:rPr>
              <a:t>方</a:t>
            </a:r>
            <a:r>
              <a:rPr lang="zh-CN" altLang="en-US" sz="1400" kern="100" dirty="0">
                <a:effectLst/>
                <a:latin typeface="Microsoft JhengHei (Body)"/>
                <a:cs typeface="Times New Roman" panose="02020603050405020304" pitchFamily="18" charset="0"/>
              </a:rPr>
              <a:t>接受</a:t>
            </a:r>
            <a:r>
              <a:rPr lang="zh-CN" altLang="zh-CN" sz="1400" kern="100" dirty="0">
                <a:effectLst/>
                <a:latin typeface="Microsoft JhengHei (Body)"/>
                <a:cs typeface="Times New Roman" panose="02020603050405020304" pitchFamily="18" charset="0"/>
              </a:rPr>
              <a:t>办理。</a:t>
            </a:r>
            <a:r>
              <a:rPr lang="en-US" altLang="zh-CN" sz="1400" kern="100" dirty="0">
                <a:latin typeface="Microsoft JhengHei (Body)"/>
                <a:cs typeface="Times New Roman" panose="02020603050405020304" pitchFamily="18" charset="0"/>
              </a:rPr>
              <a:t>【</a:t>
            </a:r>
            <a:r>
              <a:rPr lang="zh-CN" altLang="en-US" sz="1400" kern="100" dirty="0">
                <a:latin typeface="Microsoft JhengHei (Body)"/>
                <a:cs typeface="Times New Roman" panose="02020603050405020304" pitchFamily="18" charset="0"/>
              </a:rPr>
              <a:t>账户名称可按客户要求显示为以下两种</a:t>
            </a:r>
            <a:r>
              <a:rPr lang="en-US" altLang="zh-CN" sz="1400" kern="100" dirty="0">
                <a:latin typeface="Microsoft JhengHei (Body)"/>
                <a:cs typeface="Times New Roman" panose="02020603050405020304" pitchFamily="18" charset="0"/>
              </a:rPr>
              <a:t>】</a:t>
            </a:r>
            <a:endParaRPr lang="en-US" altLang="zh-CN" sz="1400" kern="100" dirty="0">
              <a:effectLst/>
              <a:latin typeface="Microsoft JhengHei (Body)"/>
              <a:cs typeface="Times New Roman" panose="02020603050405020304" pitchFamily="18" charset="0"/>
            </a:endParaRPr>
          </a:p>
          <a:p>
            <a:pPr marL="1508110" lvl="3" indent="-342900" algn="just">
              <a:lnSpc>
                <a:spcPct val="100000"/>
              </a:lnSpc>
              <a:spcBef>
                <a:spcPts val="600"/>
              </a:spcBef>
              <a:buFont typeface="Wingdings" panose="05000000000000000000" pitchFamily="2" charset="2"/>
              <a:buChar char="Ø"/>
            </a:pPr>
            <a:r>
              <a:rPr lang="zh-CN" altLang="en-US" sz="1400" kern="100" dirty="0">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Investment Manager</a:t>
            </a:r>
            <a:r>
              <a:rPr lang="zh-CN" altLang="zh-CN" sz="1400" kern="100" dirty="0">
                <a:solidFill>
                  <a:srgbClr val="00B0F0"/>
                </a:solidFill>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 a/c </a:t>
            </a:r>
            <a:r>
              <a:rPr lang="zh-CN" altLang="zh-CN" sz="1400" kern="100" dirty="0">
                <a:solidFill>
                  <a:srgbClr val="00B0F0"/>
                </a:solidFill>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SP</a:t>
            </a:r>
            <a:r>
              <a:rPr lang="zh-CN" altLang="zh-CN" sz="1400" kern="100" dirty="0">
                <a:solidFill>
                  <a:srgbClr val="00B0F0"/>
                </a:solidFill>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 </a:t>
            </a:r>
          </a:p>
          <a:p>
            <a:pPr marL="1508110" lvl="3" indent="-342900" algn="just">
              <a:lnSpc>
                <a:spcPct val="100000"/>
              </a:lnSpc>
              <a:spcBef>
                <a:spcPts val="600"/>
              </a:spcBef>
              <a:buFont typeface="Wingdings" panose="05000000000000000000" pitchFamily="2" charset="2"/>
              <a:buChar char="Ø"/>
            </a:pPr>
            <a:r>
              <a:rPr lang="zh-CN" altLang="en-US" sz="1400" kern="100" dirty="0">
                <a:effectLst/>
                <a:latin typeface="Microsoft JhengHei (Body)"/>
                <a:cs typeface="Times New Roman" panose="02020603050405020304" pitchFamily="18" charset="0"/>
              </a:rPr>
              <a:t>“</a:t>
            </a:r>
            <a:r>
              <a:rPr lang="en-US" altLang="zh-CN" sz="1400" kern="100" dirty="0">
                <a:solidFill>
                  <a:srgbClr val="00B0F0"/>
                </a:solidFill>
                <a:effectLst/>
                <a:latin typeface="Microsoft JhengHei (Body)"/>
                <a:cs typeface="Times New Roman" panose="02020603050405020304" pitchFamily="18" charset="0"/>
              </a:rPr>
              <a:t>SPC” a/c “SP</a:t>
            </a:r>
            <a:r>
              <a:rPr lang="en-US" altLang="zh-CN" sz="1400" kern="100" dirty="0">
                <a:effectLst/>
                <a:latin typeface="Microsoft JhengHei (Body)"/>
                <a:cs typeface="Times New Roman" panose="02020603050405020304" pitchFamily="18" charset="0"/>
              </a:rPr>
              <a:t>” 【</a:t>
            </a:r>
            <a:r>
              <a:rPr lang="zh-CN" altLang="en-US" sz="1400" kern="100" dirty="0">
                <a:effectLst/>
                <a:latin typeface="Microsoft JhengHei (Body)"/>
                <a:cs typeface="Times New Roman" panose="02020603050405020304" pitchFamily="18" charset="0"/>
              </a:rPr>
              <a:t>注：</a:t>
            </a:r>
            <a:r>
              <a:rPr lang="en-US" altLang="zh-CN" sz="1400" kern="100" dirty="0">
                <a:latin typeface="Microsoft JhengHei (Body)"/>
                <a:cs typeface="Times New Roman" panose="02020603050405020304" pitchFamily="18" charset="0"/>
              </a:rPr>
              <a:t>Investment Manager</a:t>
            </a:r>
            <a:r>
              <a:rPr lang="zh-CN" altLang="en-US" sz="1400" kern="100" dirty="0">
                <a:latin typeface="Microsoft JhengHei (Body)"/>
                <a:cs typeface="Times New Roman" panose="02020603050405020304" pitchFamily="18" charset="0"/>
              </a:rPr>
              <a:t>为隐藏身份</a:t>
            </a:r>
            <a:r>
              <a:rPr lang="en-US" altLang="zh-CN" sz="1400" kern="100" dirty="0">
                <a:latin typeface="Microsoft JhengHei (Body)"/>
                <a:cs typeface="Times New Roman" panose="02020603050405020304" pitchFamily="18" charset="0"/>
              </a:rPr>
              <a:t>】</a:t>
            </a:r>
            <a:endParaRPr lang="zh-CN" altLang="zh-CN" sz="1400" kern="100" dirty="0">
              <a:effectLst/>
              <a:latin typeface="Microsoft JhengHei (Body)"/>
              <a:cs typeface="Times New Roman" panose="02020603050405020304" pitchFamily="18" charset="0"/>
            </a:endParaRPr>
          </a:p>
          <a:p>
            <a:endParaRPr lang="zh-CN" altLang="en-US" sz="1400" dirty="0">
              <a:latin typeface="Microsoft JhengHei (Body)"/>
            </a:endParaRPr>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latin typeface="+mj-ea"/>
              </a:rPr>
              <a:t>特殊事例分享</a:t>
            </a:r>
            <a:endParaRPr lang="en-US" altLang="zh-CN" sz="2400" dirty="0">
              <a:solidFill>
                <a:srgbClr val="000000"/>
              </a:solidFill>
              <a:effectLst/>
              <a:latin typeface="+mj-ea"/>
              <a:ea typeface="+mj-ea"/>
              <a:cs typeface="Calibri" panose="020F0502020204030204" pitchFamily="34" charset="0"/>
            </a:endParaRPr>
          </a:p>
        </p:txBody>
      </p:sp>
      <p:sp>
        <p:nvSpPr>
          <p:cNvPr id="4" name="Text Placeholder 3">
            <a:extLst>
              <a:ext uri="{FF2B5EF4-FFF2-40B4-BE49-F238E27FC236}">
                <a16:creationId xmlns:a16="http://schemas.microsoft.com/office/drawing/2014/main" id="{0B9736C9-8942-463F-AB2B-F6AEABA339F3}"/>
              </a:ext>
            </a:extLst>
          </p:cNvPr>
          <p:cNvSpPr>
            <a:spLocks noGrp="1"/>
          </p:cNvSpPr>
          <p:nvPr>
            <p:ph type="body" sz="quarter" idx="12"/>
          </p:nvPr>
        </p:nvSpPr>
        <p:spPr/>
        <p:txBody>
          <a:bodyPr/>
          <a:lstStyle/>
          <a:p>
            <a:endParaRPr lang="LID4096" dirty="0"/>
          </a:p>
        </p:txBody>
      </p:sp>
    </p:spTree>
    <p:extLst>
      <p:ext uri="{BB962C8B-B14F-4D97-AF65-F5344CB8AC3E}">
        <p14:creationId xmlns:p14="http://schemas.microsoft.com/office/powerpoint/2010/main" val="15089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0B79A2-AE5B-497D-834B-706A6421DF9F}"/>
              </a:ext>
            </a:extLst>
          </p:cNvPr>
          <p:cNvSpPr>
            <a:spLocks noGrp="1"/>
          </p:cNvSpPr>
          <p:nvPr>
            <p:ph type="ctrTitle"/>
          </p:nvPr>
        </p:nvSpPr>
        <p:spPr/>
        <p:txBody>
          <a:bodyPr/>
          <a:lstStyle/>
          <a:p>
            <a:pPr marL="50013" indent="0" algn="ctr">
              <a:spcBef>
                <a:spcPts val="300"/>
              </a:spcBef>
              <a:spcAft>
                <a:spcPts val="360"/>
              </a:spcAft>
              <a:buSzPct val="85000"/>
              <a:buNone/>
            </a:pPr>
            <a:r>
              <a:rPr lang="en-US" altLang="zh-CN" sz="5400" dirty="0">
                <a:solidFill>
                  <a:schemeClr val="bg1">
                    <a:lumMod val="50000"/>
                  </a:schemeClr>
                </a:solidFill>
                <a:effectLst/>
                <a:latin typeface="+mj-ea"/>
                <a:ea typeface="+mj-ea"/>
                <a:cs typeface="Calibri" panose="020F0502020204030204" pitchFamily="34" charset="0"/>
              </a:rPr>
              <a:t>Q &amp; A</a:t>
            </a:r>
            <a:endParaRPr lang="en-US" altLang="zh-CN" sz="4400" dirty="0">
              <a:solidFill>
                <a:schemeClr val="bg1">
                  <a:lumMod val="50000"/>
                </a:schemeClr>
              </a:solidFill>
              <a:effectLst/>
              <a:latin typeface="+mj-ea"/>
              <a:ea typeface="+mj-ea"/>
              <a:cs typeface="Calibri" panose="020F0502020204030204" pitchFamily="34" charset="0"/>
            </a:endParaRPr>
          </a:p>
        </p:txBody>
      </p:sp>
      <p:sp>
        <p:nvSpPr>
          <p:cNvPr id="2" name="内容占位符 1">
            <a:extLst>
              <a:ext uri="{FF2B5EF4-FFF2-40B4-BE49-F238E27FC236}">
                <a16:creationId xmlns:a16="http://schemas.microsoft.com/office/drawing/2014/main" id="{F9700345-2C82-48E6-A6F0-F471B69C5819}"/>
              </a:ext>
            </a:extLst>
          </p:cNvPr>
          <p:cNvSpPr>
            <a:spLocks noGrp="1"/>
          </p:cNvSpPr>
          <p:nvPr>
            <p:ph type="subTitle" idx="1"/>
          </p:nvPr>
        </p:nvSpPr>
        <p:spPr>
          <a:xfrm>
            <a:off x="785791" y="3933056"/>
            <a:ext cx="7554617" cy="909770"/>
          </a:xfrm>
        </p:spPr>
        <p:txBody>
          <a:bodyPr/>
          <a:lstStyle/>
          <a:p>
            <a:pPr marL="0" indent="0">
              <a:buNone/>
            </a:pPr>
            <a:r>
              <a:rPr lang="zh-CN" altLang="en-US" sz="3600" dirty="0"/>
              <a:t>谢谢！</a:t>
            </a:r>
          </a:p>
        </p:txBody>
      </p:sp>
    </p:spTree>
    <p:extLst>
      <p:ext uri="{BB962C8B-B14F-4D97-AF65-F5344CB8AC3E}">
        <p14:creationId xmlns:p14="http://schemas.microsoft.com/office/powerpoint/2010/main" val="103353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8F69DD-D560-4FD7-9CAF-0289CF76D364}"/>
              </a:ext>
            </a:extLst>
          </p:cNvPr>
          <p:cNvSpPr>
            <a:spLocks noGrp="1"/>
          </p:cNvSpPr>
          <p:nvPr>
            <p:ph sz="quarter" idx="11"/>
          </p:nvPr>
        </p:nvSpPr>
        <p:spPr/>
        <p:txBody>
          <a:bodyPr/>
          <a:lstStyle/>
          <a:p>
            <a:pPr marL="250887" lvl="1" indent="0">
              <a:buNone/>
            </a:pPr>
            <a:r>
              <a:rPr lang="zh-CN" altLang="en-US" sz="1400" kern="100" dirty="0">
                <a:latin typeface="+mn-ea"/>
                <a:cs typeface="Calibri" panose="020F0502020204030204" pitchFamily="34" charset="0"/>
              </a:rPr>
              <a:t>机构专业投资者 </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属于</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证券及期货条例</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附表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部第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条 “专业投资者＂的定义第</a:t>
            </a:r>
            <a:r>
              <a:rPr lang="en-US" altLang="zh-CN" sz="1400" kern="100" dirty="0">
                <a:latin typeface="+mn-ea"/>
                <a:cs typeface="Calibri" panose="020F0502020204030204" pitchFamily="34" charset="0"/>
              </a:rPr>
              <a:t>(a)</a:t>
            </a:r>
            <a:r>
              <a:rPr lang="zh-CN" altLang="en-US" sz="1400" kern="100" dirty="0">
                <a:latin typeface="+mn-ea"/>
                <a:cs typeface="Calibri" panose="020F0502020204030204" pitchFamily="34" charset="0"/>
              </a:rPr>
              <a:t>至</a:t>
            </a:r>
            <a:r>
              <a:rPr lang="en-US" altLang="zh-CN" sz="1400" kern="100" dirty="0">
                <a:latin typeface="+mn-ea"/>
                <a:cs typeface="Calibri" panose="020F0502020204030204" pitchFamily="34" charset="0"/>
              </a:rPr>
              <a:t>(</a:t>
            </a:r>
            <a:r>
              <a:rPr lang="en-US" altLang="zh-CN" sz="1400" kern="100" dirty="0" err="1">
                <a:latin typeface="+mn-ea"/>
                <a:cs typeface="Calibri" panose="020F0502020204030204" pitchFamily="34" charset="0"/>
              </a:rPr>
              <a:t>i</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段所指的人士。例如</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认可交易所、受监管中介人、受监管保险人、获认可的集体投资计划、已注册的强制性公积金计划、认可财务机构或政府等。</a:t>
            </a:r>
            <a:endParaRPr lang="en-US" altLang="zh-CN" sz="1400" kern="100" dirty="0">
              <a:latin typeface="+mn-ea"/>
              <a:cs typeface="Calibri" panose="020F0502020204030204" pitchFamily="34" charset="0"/>
            </a:endParaRPr>
          </a:p>
          <a:p>
            <a:pPr marL="250887" lvl="1" indent="0">
              <a:buNone/>
            </a:pPr>
            <a:r>
              <a:rPr lang="en-US" sz="1400" dirty="0">
                <a:effectLst/>
                <a:latin typeface="+mn-ea"/>
                <a:cs typeface="Times New Roman" panose="02020603050405020304" pitchFamily="18" charset="0"/>
              </a:rPr>
              <a:t>Institutional Professional Investors – persons falling under paragraphs (a) to (</a:t>
            </a:r>
            <a:r>
              <a:rPr lang="en-US" sz="1400" dirty="0" err="1">
                <a:effectLst/>
                <a:latin typeface="+mn-ea"/>
                <a:cs typeface="Times New Roman" panose="02020603050405020304" pitchFamily="18" charset="0"/>
              </a:rPr>
              <a:t>i</a:t>
            </a:r>
            <a:r>
              <a:rPr lang="en-US" sz="1400" dirty="0">
                <a:effectLst/>
                <a:latin typeface="+mn-ea"/>
                <a:cs typeface="Times New Roman" panose="02020603050405020304" pitchFamily="18" charset="0"/>
              </a:rPr>
              <a:t>) of the definition of “Professional Investor” in section 1 of Part 1 of Schedule 1 to the Securities and Futures Ordinance (CAP 571) (“SFO”) e.g. recognized exchange company, regulated intermediaries, regulated insurer, authorized collective investment scheme, registered MPF, authorized financial institutions or government, etc. </a:t>
            </a:r>
            <a:endParaRPr lang="en-US" altLang="zh-CN" sz="1400" dirty="0">
              <a:latin typeface="+mn-ea"/>
            </a:endParaRPr>
          </a:p>
          <a:p>
            <a:pPr marL="300900" lvl="1" indent="0">
              <a:buNone/>
            </a:pPr>
            <a:endParaRPr lang="en-US" altLang="zh-CN" dirty="0"/>
          </a:p>
          <a:p>
            <a:pPr marL="300900" lvl="1" indent="0">
              <a:buNone/>
            </a:pPr>
            <a:endParaRPr lang="en-US" altLang="zh-CN" dirty="0"/>
          </a:p>
          <a:p>
            <a:pPr lvl="1">
              <a:buFont typeface="Wingdings" panose="05000000000000000000" pitchFamily="2" charset="2"/>
              <a:buChar char="Ø"/>
            </a:pPr>
            <a:endParaRPr lang="en-US" altLang="zh-CN" dirty="0"/>
          </a:p>
          <a:p>
            <a:pPr marL="479487" lvl="1" indent="-228600">
              <a:buFont typeface="Wingdings" panose="05000000000000000000" pitchFamily="2" charset="2"/>
              <a:buChar char="Ø"/>
            </a:pPr>
            <a:endParaRPr lang="en-US" altLang="zh-CN" dirty="0"/>
          </a:p>
          <a:p>
            <a:pPr marL="228600" indent="-228600">
              <a:buFont typeface="+mj-lt"/>
              <a:buAutoNum type="arabicPeriod"/>
            </a:pPr>
            <a:endParaRPr lang="en-US" altLang="zh-CN" dirty="0"/>
          </a:p>
          <a:p>
            <a:pPr marL="422337" lvl="1" indent="-171450">
              <a:buFont typeface="Wingdings" panose="05000000000000000000" pitchFamily="2" charset="2"/>
              <a:buChar char="Ø"/>
            </a:pPr>
            <a:endParaRPr lang="zh-CN" altLang="en-US" dirty="0"/>
          </a:p>
        </p:txBody>
      </p:sp>
      <p:sp>
        <p:nvSpPr>
          <p:cNvPr id="3" name="标题 2">
            <a:extLst>
              <a:ext uri="{FF2B5EF4-FFF2-40B4-BE49-F238E27FC236}">
                <a16:creationId xmlns:a16="http://schemas.microsoft.com/office/drawing/2014/main" id="{599C5FD9-18CA-4417-A730-2A57A90BDBEF}"/>
              </a:ext>
            </a:extLst>
          </p:cNvPr>
          <p:cNvSpPr>
            <a:spLocks noGrp="1"/>
          </p:cNvSpPr>
          <p:nvPr>
            <p:ph type="title"/>
          </p:nvPr>
        </p:nvSpPr>
        <p:spPr/>
        <p:txBody>
          <a:bodyPr/>
          <a:lstStyle/>
          <a:p>
            <a:r>
              <a:rPr lang="zh-TW" altLang="en-US" sz="2400" dirty="0">
                <a:latin typeface="+mj-ea"/>
              </a:rPr>
              <a:t>机构</a:t>
            </a:r>
            <a:r>
              <a:rPr lang="zh-CN" altLang="en-US" sz="2400" dirty="0">
                <a:latin typeface="+mj-ea"/>
              </a:rPr>
              <a:t>专业投资者简介</a:t>
            </a:r>
          </a:p>
        </p:txBody>
      </p:sp>
      <p:sp>
        <p:nvSpPr>
          <p:cNvPr id="4" name="Text Placeholder 3">
            <a:extLst>
              <a:ext uri="{FF2B5EF4-FFF2-40B4-BE49-F238E27FC236}">
                <a16:creationId xmlns:a16="http://schemas.microsoft.com/office/drawing/2014/main" id="{FD942121-3C57-4FF3-8326-5A9E99378DB8}"/>
              </a:ext>
            </a:extLst>
          </p:cNvPr>
          <p:cNvSpPr>
            <a:spLocks noGrp="1"/>
          </p:cNvSpPr>
          <p:nvPr>
            <p:ph type="body" sz="quarter" idx="12"/>
          </p:nvPr>
        </p:nvSpPr>
        <p:spPr/>
        <p:txBody>
          <a:bodyPr/>
          <a:lstStyle/>
          <a:p>
            <a:r>
              <a:rPr lang="zh-CN" altLang="en-US" sz="1800" dirty="0">
                <a:latin typeface="+mj-ea"/>
              </a:rPr>
              <a:t>机构专业投资者定义</a:t>
            </a:r>
            <a:endParaRPr lang="LID4096" dirty="0"/>
          </a:p>
        </p:txBody>
      </p:sp>
    </p:spTree>
    <p:extLst>
      <p:ext uri="{BB962C8B-B14F-4D97-AF65-F5344CB8AC3E}">
        <p14:creationId xmlns:p14="http://schemas.microsoft.com/office/powerpoint/2010/main" val="110183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441C52-DFD1-4AB2-8DB1-23AFCA535A81}"/>
              </a:ext>
            </a:extLst>
          </p:cNvPr>
          <p:cNvSpPr>
            <a:spLocks noGrp="1"/>
          </p:cNvSpPr>
          <p:nvPr>
            <p:ph sz="quarter" idx="11"/>
          </p:nvPr>
        </p:nvSpPr>
        <p:spPr/>
        <p:txBody>
          <a:bodyPr/>
          <a:lstStyle/>
          <a:p>
            <a:r>
              <a:rPr lang="zh-CN" altLang="en-US" sz="1400" dirty="0">
                <a:latin typeface="+mn-ea"/>
                <a:cs typeface="Calibri" panose="020F0502020204030204" pitchFamily="34" charset="0"/>
              </a:rPr>
              <a:t>机构专业投资者常见账户类别</a:t>
            </a:r>
            <a:endParaRPr lang="en-US" altLang="zh-CN" sz="1400" dirty="0">
              <a:latin typeface="+mn-ea"/>
              <a:cs typeface="Calibri" panose="020F0502020204030204" pitchFamily="34" charset="0"/>
            </a:endParaRPr>
          </a:p>
          <a:p>
            <a:pPr lvl="2">
              <a:buFont typeface="Wingdings" panose="05000000000000000000" pitchFamily="2" charset="2"/>
              <a:buChar char="ð"/>
            </a:pPr>
            <a:r>
              <a:rPr lang="zh-CN" altLang="en-US" sz="1400" dirty="0">
                <a:latin typeface="+mn-ea"/>
                <a:cs typeface="Calibri" panose="020F0502020204030204" pitchFamily="34" charset="0"/>
              </a:rPr>
              <a:t> 　一般客户 </a:t>
            </a:r>
            <a:r>
              <a:rPr lang="en-US" altLang="zh-CN" sz="1400" dirty="0">
                <a:latin typeface="+mn-ea"/>
                <a:cs typeface="Calibri" panose="020F0502020204030204" pitchFamily="34" charset="0"/>
              </a:rPr>
              <a:t>General IPI 	</a:t>
            </a:r>
          </a:p>
          <a:p>
            <a:pPr lvl="2">
              <a:buFont typeface="Wingdings" panose="05000000000000000000" pitchFamily="2" charset="2"/>
              <a:buChar char="ð"/>
            </a:pPr>
            <a:r>
              <a:rPr lang="zh-CN" altLang="en-US" sz="1400" dirty="0">
                <a:latin typeface="+mn-ea"/>
                <a:cs typeface="Calibri" panose="020F0502020204030204" pitchFamily="34" charset="0"/>
              </a:rPr>
              <a:t> 　交易对手 </a:t>
            </a:r>
            <a:r>
              <a:rPr lang="en-US" altLang="zh-CN" sz="1400" dirty="0">
                <a:latin typeface="+mn-ea"/>
                <a:cs typeface="Calibri" panose="020F0502020204030204" pitchFamily="34" charset="0"/>
              </a:rPr>
              <a:t>Counterparty </a:t>
            </a:r>
          </a:p>
          <a:p>
            <a:pPr lvl="2">
              <a:buFont typeface="Wingdings" panose="05000000000000000000" pitchFamily="2" charset="2"/>
              <a:buChar char="ð"/>
            </a:pPr>
            <a:r>
              <a:rPr lang="zh-CN" altLang="en-US" sz="1400" dirty="0">
                <a:latin typeface="+mn-ea"/>
                <a:cs typeface="Calibri" panose="020F0502020204030204" pitchFamily="34" charset="0"/>
              </a:rPr>
              <a:t> 　</a:t>
            </a:r>
            <a:r>
              <a:rPr lang="zh-TW" altLang="en-US" sz="1400" dirty="0">
                <a:latin typeface="+mn-ea"/>
                <a:cs typeface="Calibri" panose="020F0502020204030204" pitchFamily="34" charset="0"/>
              </a:rPr>
              <a:t>外部</a:t>
            </a:r>
            <a:r>
              <a:rPr lang="zh-CN" altLang="en-US" sz="1400" dirty="0">
                <a:latin typeface="+mn-ea"/>
                <a:cs typeface="Calibri" panose="020F0502020204030204" pitchFamily="34" charset="0"/>
              </a:rPr>
              <a:t>同业账户 </a:t>
            </a:r>
            <a:r>
              <a:rPr lang="en-US" altLang="zh-CN" sz="1400" dirty="0">
                <a:latin typeface="+mn-ea"/>
                <a:cs typeface="Calibri" panose="020F0502020204030204" pitchFamily="34" charset="0"/>
              </a:rPr>
              <a:t>Outside Brokerage</a:t>
            </a:r>
          </a:p>
          <a:p>
            <a:pPr marL="0" indent="0">
              <a:buNone/>
            </a:pPr>
            <a:endParaRPr lang="LID4096" dirty="0"/>
          </a:p>
        </p:txBody>
      </p:sp>
      <p:sp>
        <p:nvSpPr>
          <p:cNvPr id="3" name="Title 2">
            <a:extLst>
              <a:ext uri="{FF2B5EF4-FFF2-40B4-BE49-F238E27FC236}">
                <a16:creationId xmlns:a16="http://schemas.microsoft.com/office/drawing/2014/main" id="{88DF020B-9EF1-4AF9-95C9-6AC7A4C807E7}"/>
              </a:ext>
            </a:extLst>
          </p:cNvPr>
          <p:cNvSpPr>
            <a:spLocks noGrp="1"/>
          </p:cNvSpPr>
          <p:nvPr>
            <p:ph type="title"/>
          </p:nvPr>
        </p:nvSpPr>
        <p:spPr/>
        <p:txBody>
          <a:bodyPr/>
          <a:lstStyle/>
          <a:p>
            <a:r>
              <a:rPr lang="zh-TW" altLang="en-US" sz="2400" dirty="0">
                <a:latin typeface="+mj-ea"/>
              </a:rPr>
              <a:t>机构</a:t>
            </a:r>
            <a:r>
              <a:rPr lang="zh-CN" altLang="en-US" sz="2400" dirty="0">
                <a:latin typeface="+mj-ea"/>
              </a:rPr>
              <a:t>专业投资者简介</a:t>
            </a:r>
            <a:endParaRPr lang="LID4096" altLang="en-US" sz="2400" dirty="0">
              <a:latin typeface="+mj-ea"/>
            </a:endParaRPr>
          </a:p>
        </p:txBody>
      </p:sp>
      <p:sp>
        <p:nvSpPr>
          <p:cNvPr id="5" name="Text Placeholder 4">
            <a:extLst>
              <a:ext uri="{FF2B5EF4-FFF2-40B4-BE49-F238E27FC236}">
                <a16:creationId xmlns:a16="http://schemas.microsoft.com/office/drawing/2014/main" id="{C4217058-24B6-401C-A4B4-2C17F220E1CA}"/>
              </a:ext>
            </a:extLst>
          </p:cNvPr>
          <p:cNvSpPr>
            <a:spLocks noGrp="1"/>
          </p:cNvSpPr>
          <p:nvPr>
            <p:ph type="body" sz="quarter" idx="12"/>
          </p:nvPr>
        </p:nvSpPr>
        <p:spPr/>
        <p:txBody>
          <a:bodyPr/>
          <a:lstStyle/>
          <a:p>
            <a:r>
              <a:rPr lang="zh-CN" altLang="en-US" sz="1800" dirty="0">
                <a:latin typeface="+mj-ea"/>
              </a:rPr>
              <a:t>机构专业投资者</a:t>
            </a:r>
            <a:r>
              <a:rPr lang="zh-CN" altLang="en-US" sz="1800" dirty="0">
                <a:latin typeface="+mn-ea"/>
                <a:cs typeface="Calibri" panose="020F0502020204030204" pitchFamily="34" charset="0"/>
              </a:rPr>
              <a:t>类别</a:t>
            </a:r>
            <a:endParaRPr lang="LID4096" dirty="0"/>
          </a:p>
        </p:txBody>
      </p:sp>
    </p:spTree>
    <p:extLst>
      <p:ext uri="{BB962C8B-B14F-4D97-AF65-F5344CB8AC3E}">
        <p14:creationId xmlns:p14="http://schemas.microsoft.com/office/powerpoint/2010/main" val="144980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7C08B2-6249-4DDA-81C7-A07A438CD0BE}"/>
              </a:ext>
            </a:extLst>
          </p:cNvPr>
          <p:cNvSpPr>
            <a:spLocks noGrp="1"/>
          </p:cNvSpPr>
          <p:nvPr>
            <p:ph type="ctrTitle"/>
          </p:nvPr>
        </p:nvSpPr>
        <p:spPr/>
        <p:txBody>
          <a:bodyPr/>
          <a:lstStyle/>
          <a:p>
            <a:r>
              <a:rPr lang="zh-CN" altLang="en-US" dirty="0"/>
              <a:t>开户流程、文件需求说明</a:t>
            </a:r>
          </a:p>
        </p:txBody>
      </p:sp>
      <p:sp>
        <p:nvSpPr>
          <p:cNvPr id="4" name="文本占位符 3">
            <a:extLst>
              <a:ext uri="{FF2B5EF4-FFF2-40B4-BE49-F238E27FC236}">
                <a16:creationId xmlns:a16="http://schemas.microsoft.com/office/drawing/2014/main" id="{5205D0BD-763E-4D96-A5EB-6EC0353619B0}"/>
              </a:ext>
            </a:extLst>
          </p:cNvPr>
          <p:cNvSpPr>
            <a:spLocks noGrp="1"/>
          </p:cNvSpPr>
          <p:nvPr>
            <p:ph type="subTitle" idx="1"/>
          </p:nvPr>
        </p:nvSpPr>
        <p:spPr>
          <a:xfrm>
            <a:off x="771434" y="2564904"/>
            <a:ext cx="7581372" cy="1586208"/>
          </a:xfrm>
        </p:spPr>
        <p:txBody>
          <a:bodyPr/>
          <a:lstStyle/>
          <a:p>
            <a:endParaRPr lang="en-US" altLang="zh-CN" kern="100" dirty="0">
              <a:solidFill>
                <a:schemeClr val="tx1">
                  <a:lumMod val="75000"/>
                  <a:lumOff val="25000"/>
                </a:schemeClr>
              </a:solidFill>
              <a:effectLst/>
              <a:latin typeface="+mn-ea"/>
              <a:ea typeface="+mn-ea"/>
              <a:cs typeface="Calibri" panose="020F0502020204030204" pitchFamily="34" charset="0"/>
            </a:endParaRPr>
          </a:p>
          <a:p>
            <a:r>
              <a:rPr lang="zh-TW" altLang="en-US" kern="100" dirty="0">
                <a:solidFill>
                  <a:schemeClr val="tx1">
                    <a:lumMod val="75000"/>
                    <a:lumOff val="25000"/>
                  </a:schemeClr>
                </a:solidFill>
                <a:latin typeface="+mn-ea"/>
                <a:ea typeface="+mn-ea"/>
                <a:cs typeface="Calibri" panose="020F0502020204030204" pitchFamily="34" charset="0"/>
              </a:rPr>
              <a:t>「</a:t>
            </a:r>
            <a:r>
              <a:rPr lang="en-US" altLang="zh-TW" kern="100" dirty="0">
                <a:solidFill>
                  <a:schemeClr val="tx1">
                    <a:lumMod val="75000"/>
                    <a:lumOff val="25000"/>
                  </a:schemeClr>
                </a:solidFill>
                <a:effectLst/>
                <a:latin typeface="+mn-ea"/>
                <a:ea typeface="+mn-ea"/>
                <a:cs typeface="Calibri" panose="020F0502020204030204" pitchFamily="34" charset="0"/>
              </a:rPr>
              <a:t>2020</a:t>
            </a:r>
            <a:r>
              <a:rPr lang="zh-TW" altLang="zh-CN" kern="100" dirty="0">
                <a:solidFill>
                  <a:schemeClr val="tx1">
                    <a:lumMod val="75000"/>
                    <a:lumOff val="25000"/>
                  </a:schemeClr>
                </a:solidFill>
                <a:effectLst/>
                <a:latin typeface="+mn-ea"/>
                <a:ea typeface="+mn-ea"/>
                <a:cs typeface="Calibri" panose="020F0502020204030204" pitchFamily="34" charset="0"/>
              </a:rPr>
              <a:t>年</a:t>
            </a:r>
            <a:r>
              <a:rPr lang="en-US" altLang="zh-TW" kern="100" dirty="0">
                <a:solidFill>
                  <a:schemeClr val="tx1">
                    <a:lumMod val="75000"/>
                    <a:lumOff val="25000"/>
                  </a:schemeClr>
                </a:solidFill>
                <a:effectLst/>
                <a:latin typeface="+mn-ea"/>
                <a:ea typeface="+mn-ea"/>
                <a:cs typeface="Calibri" panose="020F0502020204030204" pitchFamily="34" charset="0"/>
              </a:rPr>
              <a:t>8</a:t>
            </a:r>
            <a:r>
              <a:rPr lang="zh-TW" altLang="zh-CN" kern="100" dirty="0">
                <a:solidFill>
                  <a:schemeClr val="tx1">
                    <a:lumMod val="75000"/>
                    <a:lumOff val="25000"/>
                  </a:schemeClr>
                </a:solidFill>
                <a:effectLst/>
                <a:latin typeface="+mn-ea"/>
                <a:ea typeface="+mn-ea"/>
                <a:cs typeface="Calibri" panose="020F0502020204030204" pitchFamily="34" charset="0"/>
              </a:rPr>
              <a:t>月</a:t>
            </a:r>
            <a:r>
              <a:rPr lang="en-US" altLang="zh-TW" kern="100" dirty="0">
                <a:solidFill>
                  <a:schemeClr val="tx1">
                    <a:lumMod val="75000"/>
                    <a:lumOff val="25000"/>
                  </a:schemeClr>
                </a:solidFill>
                <a:latin typeface="+mn-ea"/>
                <a:ea typeface="+mn-ea"/>
                <a:cs typeface="Calibri" panose="020F0502020204030204" pitchFamily="34" charset="0"/>
              </a:rPr>
              <a:t>24</a:t>
            </a:r>
            <a:r>
              <a:rPr lang="zh-CN" altLang="en-US" kern="100" dirty="0">
                <a:solidFill>
                  <a:schemeClr val="tx1">
                    <a:lumMod val="75000"/>
                    <a:lumOff val="25000"/>
                  </a:schemeClr>
                </a:solidFill>
                <a:latin typeface="+mn-ea"/>
                <a:ea typeface="+mn-ea"/>
                <a:cs typeface="Calibri" panose="020F0502020204030204" pitchFamily="34" charset="0"/>
              </a:rPr>
              <a:t>日</a:t>
            </a:r>
            <a:r>
              <a:rPr lang="zh-TW" altLang="zh-CN" kern="100" dirty="0">
                <a:solidFill>
                  <a:schemeClr val="tx1">
                    <a:lumMod val="75000"/>
                    <a:lumOff val="25000"/>
                  </a:schemeClr>
                </a:solidFill>
                <a:effectLst/>
                <a:latin typeface="+mn-ea"/>
                <a:ea typeface="+mn-ea"/>
                <a:cs typeface="Calibri" panose="020F0502020204030204" pitchFamily="34" charset="0"/>
              </a:rPr>
              <a:t>生效</a:t>
            </a:r>
            <a:r>
              <a:rPr lang="zh-TW" altLang="en-US" kern="100" dirty="0">
                <a:solidFill>
                  <a:schemeClr val="tx1">
                    <a:lumMod val="75000"/>
                    <a:lumOff val="25000"/>
                  </a:schemeClr>
                </a:solidFill>
                <a:effectLst/>
                <a:latin typeface="+mn-ea"/>
                <a:ea typeface="+mn-ea"/>
                <a:cs typeface="Calibri" panose="020F0502020204030204" pitchFamily="34" charset="0"/>
              </a:rPr>
              <a:t>」</a:t>
            </a:r>
            <a:endParaRPr lang="en-US" altLang="zh-TW" kern="100" dirty="0">
              <a:solidFill>
                <a:schemeClr val="tx1">
                  <a:lumMod val="75000"/>
                  <a:lumOff val="25000"/>
                </a:schemeClr>
              </a:solidFill>
              <a:effectLst/>
              <a:latin typeface="+mn-ea"/>
              <a:ea typeface="+mn-ea"/>
              <a:cs typeface="Calibri" panose="020F0502020204030204" pitchFamily="34" charset="0"/>
            </a:endParaRPr>
          </a:p>
          <a:p>
            <a:endParaRPr lang="en-US" altLang="zh-CN" kern="100" dirty="0">
              <a:solidFill>
                <a:schemeClr val="tx1">
                  <a:lumMod val="75000"/>
                  <a:lumOff val="25000"/>
                </a:schemeClr>
              </a:solidFill>
              <a:effectLst/>
              <a:latin typeface="+mn-ea"/>
              <a:ea typeface="+mn-ea"/>
              <a:cs typeface="Calibri" panose="020F0502020204030204" pitchFamily="34" charset="0"/>
            </a:endParaRPr>
          </a:p>
          <a:p>
            <a:r>
              <a:rPr lang="zh-CN" altLang="en-US" kern="100" dirty="0">
                <a:latin typeface="+mn-ea"/>
                <a:ea typeface="+mn-ea"/>
                <a:cs typeface="Calibri" panose="020F0502020204030204" pitchFamily="34" charset="0"/>
              </a:rPr>
              <a:t>账户管理组</a:t>
            </a:r>
            <a:endParaRPr lang="en-US" altLang="zh-CN" kern="100" dirty="0">
              <a:effectLst/>
              <a:latin typeface="+mn-ea"/>
              <a:ea typeface="+mn-ea"/>
              <a:cs typeface="Calibri" panose="020F0502020204030204" pitchFamily="34" charset="0"/>
            </a:endParaRPr>
          </a:p>
          <a:p>
            <a:endParaRPr lang="en-US" altLang="zh-CN" sz="2000" kern="100" dirty="0">
              <a:solidFill>
                <a:schemeClr val="tx1">
                  <a:lumMod val="75000"/>
                  <a:lumOff val="25000"/>
                </a:schemeClr>
              </a:solidFill>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effectLst/>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154520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noFill/>
        </p:spPr>
        <p:txBody>
          <a:bodyPr>
            <a:noAutofit/>
          </a:bodyPr>
          <a:lstStyle/>
          <a:p>
            <a:pPr marL="342900" indent="-342900">
              <a:spcBef>
                <a:spcPts val="600"/>
              </a:spcBef>
              <a:buFont typeface="+mj-ea"/>
              <a:buAutoNum type="circleNumDbPlain"/>
            </a:pPr>
            <a:r>
              <a:rPr lang="zh-CN" altLang="en-US" sz="1400" dirty="0">
                <a:latin typeface="+mn-ea"/>
                <a:cs typeface="Calibri" panose="020F0502020204030204" pitchFamily="34" charset="0"/>
              </a:rPr>
              <a:t>开户申请表格 </a:t>
            </a:r>
            <a:r>
              <a:rPr lang="en-US" altLang="zh-CN" sz="1400" dirty="0">
                <a:latin typeface="+mn-ea"/>
                <a:cs typeface="Calibri" panose="020F0502020204030204" pitchFamily="34" charset="0"/>
              </a:rPr>
              <a:t>Client Information Statement (“CIS”)</a:t>
            </a:r>
          </a:p>
          <a:p>
            <a:pPr marL="342900" indent="-342900">
              <a:spcBef>
                <a:spcPts val="600"/>
              </a:spcBef>
              <a:buFont typeface="+mj-ea"/>
              <a:buAutoNum type="circleNumDbPlain"/>
            </a:pPr>
            <a:r>
              <a:rPr lang="zh-CN" altLang="en-US" sz="1400" dirty="0">
                <a:latin typeface="+mn-ea"/>
                <a:cs typeface="Calibri" panose="020F0502020204030204" pitchFamily="34" charset="0"/>
              </a:rPr>
              <a:t>公司户开户书及相关协议（注：</a:t>
            </a:r>
            <a:r>
              <a:rPr lang="zh-CN" altLang="en-US" sz="1400" dirty="0">
                <a:solidFill>
                  <a:srgbClr val="FF0000"/>
                </a:solidFill>
                <a:latin typeface="+mn-ea"/>
                <a:cs typeface="Calibri" panose="020F0502020204030204" pitchFamily="34" charset="0"/>
              </a:rPr>
              <a:t>保证金</a:t>
            </a:r>
            <a:r>
              <a:rPr lang="zh-CN" altLang="en-US" sz="1400" dirty="0">
                <a:latin typeface="+mn-ea"/>
                <a:cs typeface="Calibri" panose="020F0502020204030204" pitchFamily="34" charset="0"/>
              </a:rPr>
              <a:t>或</a:t>
            </a:r>
            <a:r>
              <a:rPr lang="zh-CN" altLang="en-US" sz="1400" dirty="0">
                <a:solidFill>
                  <a:srgbClr val="FF0000"/>
                </a:solidFill>
                <a:latin typeface="+mn-ea"/>
                <a:cs typeface="Calibri" panose="020F0502020204030204" pitchFamily="34" charset="0"/>
              </a:rPr>
              <a:t>托管</a:t>
            </a:r>
            <a:r>
              <a:rPr lang="zh-CN" altLang="en-US" sz="1400" dirty="0">
                <a:latin typeface="+mn-ea"/>
                <a:cs typeface="Calibri" panose="020F0502020204030204" pitchFamily="34" charset="0"/>
              </a:rPr>
              <a:t>账户，需</a:t>
            </a:r>
            <a:r>
              <a:rPr lang="zh-CN" altLang="en-US" sz="1400" b="1" u="sng" dirty="0">
                <a:latin typeface="+mn-ea"/>
                <a:cs typeface="Calibri" panose="020F0502020204030204" pitchFamily="34" charset="0"/>
              </a:rPr>
              <a:t>附加</a:t>
            </a:r>
            <a:r>
              <a:rPr lang="zh-CN" altLang="en-US" sz="1400" dirty="0">
                <a:latin typeface="+mn-ea"/>
                <a:cs typeface="Calibri" panose="020F0502020204030204" pitchFamily="34" charset="0"/>
              </a:rPr>
              <a:t>提交）</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董事会决议</a:t>
            </a:r>
            <a:r>
              <a:rPr lang="en-US" altLang="zh-CN" sz="1400" dirty="0">
                <a:latin typeface="+mn-ea"/>
                <a:cs typeface="Calibri" panose="020F0502020204030204" pitchFamily="34" charset="0"/>
              </a:rPr>
              <a:t>Board Resolution</a:t>
            </a:r>
            <a:r>
              <a:rPr lang="zh-TW" altLang="en-US" sz="1400" dirty="0">
                <a:latin typeface="+mn-ea"/>
                <a:cs typeface="Calibri" panose="020F0502020204030204" pitchFamily="34" charset="0"/>
              </a:rPr>
              <a:t>／</a:t>
            </a:r>
            <a:r>
              <a:rPr lang="zh-CN" altLang="en-US" sz="1400" dirty="0">
                <a:latin typeface="+mn-ea"/>
                <a:cs typeface="Calibri" panose="020F0502020204030204" pitchFamily="34" charset="0"/>
              </a:rPr>
              <a:t>获授权开户函件</a:t>
            </a:r>
            <a:r>
              <a:rPr lang="en-US" altLang="zh-CN" sz="1400" dirty="0">
                <a:latin typeface="+mn-ea"/>
                <a:cs typeface="Calibri" panose="020F0502020204030204" pitchFamily="34" charset="0"/>
              </a:rPr>
              <a:t> </a:t>
            </a:r>
            <a:r>
              <a:rPr lang="en-US" altLang="zh-TW" sz="1400" dirty="0">
                <a:latin typeface="+mn-ea"/>
                <a:cs typeface="Calibri" panose="020F0502020204030204" pitchFamily="34" charset="0"/>
              </a:rPr>
              <a:t>Written Instruction</a:t>
            </a:r>
          </a:p>
          <a:p>
            <a:pPr marL="342900" indent="-342900">
              <a:spcBef>
                <a:spcPts val="600"/>
              </a:spcBef>
              <a:buFont typeface="+mj-ea"/>
              <a:buAutoNum type="circleNumDbPlain"/>
            </a:pPr>
            <a:r>
              <a:rPr lang="zh-CN" altLang="en-US" sz="1400" dirty="0">
                <a:latin typeface="+mn-ea"/>
                <a:cs typeface="Calibri" panose="020F0502020204030204" pitchFamily="34" charset="0"/>
              </a:rPr>
              <a:t>被授权人名单及签名式样（含开户指令、执行交易合约、账户操作签字人）</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授权人身份证验证本，或由公司独立部门（人事部、合规部、內审）出具身份证资料核证确认信</a:t>
            </a:r>
            <a:r>
              <a:rPr lang="en-US" altLang="zh-CN" sz="1400" dirty="0">
                <a:latin typeface="+mn-ea"/>
                <a:cs typeface="Calibri" panose="020F0502020204030204" pitchFamily="34" charset="0"/>
              </a:rPr>
              <a:t> ID verification</a:t>
            </a:r>
            <a:r>
              <a:rPr lang="zh-CN" altLang="en-US" sz="1400" dirty="0">
                <a:latin typeface="+mn-ea"/>
                <a:cs typeface="Calibri" panose="020F0502020204030204" pitchFamily="34" charset="0"/>
              </a:rPr>
              <a:t>　</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公司注册证</a:t>
            </a:r>
            <a:r>
              <a:rPr lang="zh-TW" altLang="en-US" sz="1400" dirty="0">
                <a:latin typeface="+mn-ea"/>
                <a:cs typeface="Calibri" panose="020F0502020204030204" pitchFamily="34" charset="0"/>
              </a:rPr>
              <a:t>、</a:t>
            </a:r>
            <a:r>
              <a:rPr lang="zh-CN" altLang="en-US" sz="1400" dirty="0">
                <a:latin typeface="+mn-ea"/>
                <a:cs typeface="Calibri" panose="020F0502020204030204" pitchFamily="34" charset="0"/>
              </a:rPr>
              <a:t>商业登记证、营业执照验证本，或透过本地 </a:t>
            </a:r>
            <a:r>
              <a:rPr lang="en-US" altLang="zh-CN" sz="1400" dirty="0">
                <a:latin typeface="+mn-ea"/>
                <a:cs typeface="Calibri" panose="020F0502020204030204" pitchFamily="34" charset="0"/>
              </a:rPr>
              <a:t>/ </a:t>
            </a:r>
            <a:r>
              <a:rPr lang="zh-CN" altLang="en-US" sz="1400" dirty="0">
                <a:latin typeface="+mn-ea"/>
                <a:cs typeface="Calibri" panose="020F0502020204030204" pitchFamily="34" charset="0"/>
              </a:rPr>
              <a:t>海外的可信赖机关、官方网站撷取机构信息。如：披露易</a:t>
            </a:r>
            <a:r>
              <a:rPr lang="en-US" altLang="zh-CN" sz="1400" dirty="0" err="1">
                <a:latin typeface="+mn-ea"/>
                <a:cs typeface="Calibri" panose="020F0502020204030204" pitchFamily="34" charset="0"/>
              </a:rPr>
              <a:t>HKex</a:t>
            </a:r>
            <a:r>
              <a:rPr lang="en-US" altLang="zh-CN" sz="1400" dirty="0">
                <a:latin typeface="+mn-ea"/>
                <a:cs typeface="Calibri" panose="020F0502020204030204" pitchFamily="34" charset="0"/>
              </a:rPr>
              <a:t> Listing</a:t>
            </a:r>
            <a:r>
              <a:rPr lang="zh-CN" altLang="en-US" sz="1400" dirty="0">
                <a:latin typeface="+mn-ea"/>
                <a:cs typeface="Calibri" panose="020F0502020204030204" pitchFamily="34" charset="0"/>
              </a:rPr>
              <a:t>、公司查</a:t>
            </a:r>
            <a:r>
              <a:rPr lang="zh-TW" altLang="en-US" sz="1400" dirty="0">
                <a:latin typeface="+mn-ea"/>
                <a:cs typeface="Calibri" panose="020F0502020204030204" pitchFamily="34" charset="0"/>
              </a:rPr>
              <a:t>冊</a:t>
            </a:r>
            <a:r>
              <a:rPr lang="en-US" altLang="zh-CN" sz="1400" dirty="0">
                <a:latin typeface="+mn-ea"/>
                <a:cs typeface="Calibri" panose="020F0502020204030204" pitchFamily="34" charset="0"/>
              </a:rPr>
              <a:t>Co. Search</a:t>
            </a:r>
            <a:r>
              <a:rPr lang="zh-CN" altLang="en-US" sz="1400" dirty="0">
                <a:latin typeface="+mn-ea"/>
                <a:cs typeface="Calibri" panose="020F0502020204030204" pitchFamily="34" charset="0"/>
              </a:rPr>
              <a:t>、公司注册处</a:t>
            </a:r>
            <a:r>
              <a:rPr lang="en-US" altLang="zh-CN" sz="1400" dirty="0">
                <a:latin typeface="+mn-ea"/>
                <a:cs typeface="Calibri" panose="020F0502020204030204" pitchFamily="34" charset="0"/>
              </a:rPr>
              <a:t>Co. Registrar  (links: </a:t>
            </a:r>
            <a:r>
              <a:rPr lang="en-US" altLang="zh-CN" sz="1400" dirty="0">
                <a:solidFill>
                  <a:srgbClr val="0563C1"/>
                </a:solidFill>
                <a:effectLst/>
                <a:latin typeface="+mn-ea"/>
                <a:cs typeface="Calibri" panose="020F0502020204030204" pitchFamily="34" charset="0"/>
                <a:hlinkClick r:id="rId3"/>
              </a:rPr>
              <a:t>www.hkexnews.hk</a:t>
            </a:r>
            <a:r>
              <a:rPr lang="en-US" altLang="zh-CN" sz="1400" dirty="0">
                <a:latin typeface="+mn-ea"/>
                <a:cs typeface="Calibri" panose="020F0502020204030204" pitchFamily="34" charset="0"/>
              </a:rPr>
              <a:t>; </a:t>
            </a:r>
            <a:r>
              <a:rPr lang="en-HK" altLang="zh-CN" sz="1400" dirty="0">
                <a:solidFill>
                  <a:srgbClr val="0563C1"/>
                </a:solidFill>
                <a:effectLst/>
                <a:latin typeface="+mn-ea"/>
                <a:cs typeface="Calibri" panose="020F0502020204030204" pitchFamily="34" charset="0"/>
                <a:hlinkClick r:id="rId4"/>
              </a:rPr>
              <a:t>www.cbil.com.hk</a:t>
            </a:r>
            <a:r>
              <a:rPr lang="en-HK" altLang="zh-CN" sz="1400" dirty="0">
                <a:effectLst/>
                <a:latin typeface="+mn-ea"/>
                <a:cs typeface="Calibri" panose="020F0502020204030204" pitchFamily="34" charset="0"/>
              </a:rPr>
              <a:t> ; </a:t>
            </a:r>
            <a:r>
              <a:rPr lang="en-HK" altLang="zh-CN" sz="1400" dirty="0">
                <a:solidFill>
                  <a:srgbClr val="0563C1"/>
                </a:solidFill>
                <a:effectLst/>
                <a:latin typeface="+mn-ea"/>
                <a:cs typeface="Calibri" panose="020F0502020204030204" pitchFamily="34" charset="0"/>
                <a:hlinkClick r:id="rId5"/>
              </a:rPr>
              <a:t>www.icris.cr.gov.hk</a:t>
            </a:r>
            <a:r>
              <a:rPr lang="en-HK" altLang="zh-CN" sz="1400" dirty="0">
                <a:effectLst/>
                <a:latin typeface="+mn-ea"/>
                <a:cs typeface="Calibri" panose="020F0502020204030204" pitchFamily="34" charset="0"/>
              </a:rPr>
              <a:t> ; </a:t>
            </a:r>
            <a:r>
              <a:rPr lang="en-HK" altLang="zh-CN" sz="1400" dirty="0">
                <a:solidFill>
                  <a:srgbClr val="0563C1"/>
                </a:solidFill>
                <a:effectLst/>
                <a:latin typeface="+mn-ea"/>
                <a:cs typeface="Calibri" panose="020F0502020204030204" pitchFamily="34" charset="0"/>
                <a:hlinkClick r:id="rId6"/>
              </a:rPr>
              <a:t>www.gov.hk</a:t>
            </a:r>
            <a:r>
              <a:rPr lang="en-HK" altLang="zh-CN" sz="1400" dirty="0">
                <a:effectLst/>
                <a:latin typeface="+mn-ea"/>
                <a:cs typeface="Calibri" panose="020F0502020204030204" pitchFamily="34" charset="0"/>
              </a:rPr>
              <a:t> ; </a:t>
            </a:r>
            <a:r>
              <a:rPr lang="en-HK" altLang="zh-CN" sz="1400" dirty="0">
                <a:solidFill>
                  <a:srgbClr val="0563C1"/>
                </a:solidFill>
                <a:effectLst/>
                <a:latin typeface="+mn-ea"/>
                <a:cs typeface="Calibri" panose="020F0502020204030204" pitchFamily="34" charset="0"/>
                <a:hlinkClick r:id="rId7"/>
              </a:rPr>
              <a:t>www.bizfile.gov.sg</a:t>
            </a:r>
            <a:r>
              <a:rPr lang="zh-CN" altLang="en-US" sz="1400" dirty="0">
                <a:effectLst/>
                <a:latin typeface="+mn-ea"/>
                <a:cs typeface="Calibri" panose="020F0502020204030204" pitchFamily="34" charset="0"/>
              </a:rPr>
              <a:t>）</a:t>
            </a:r>
            <a:r>
              <a:rPr lang="en-US" altLang="zh-CN" sz="1400" dirty="0">
                <a:solidFill>
                  <a:srgbClr val="0563C1"/>
                </a:solidFill>
                <a:effectLst/>
                <a:latin typeface="+mn-ea"/>
                <a:cs typeface="Calibri" panose="020F0502020204030204" pitchFamily="34" charset="0"/>
              </a:rPr>
              <a:t> </a:t>
            </a:r>
          </a:p>
          <a:p>
            <a:pPr marL="342900" indent="-342900">
              <a:spcBef>
                <a:spcPts val="600"/>
              </a:spcBef>
              <a:buFont typeface="+mj-ea"/>
              <a:buAutoNum type="circleNumDbPlain"/>
            </a:pPr>
            <a:r>
              <a:rPr lang="zh-CN" altLang="en-US" sz="1400" dirty="0">
                <a:latin typeface="+mn-ea"/>
                <a:cs typeface="Calibri" panose="020F0502020204030204" pitchFamily="34" charset="0"/>
              </a:rPr>
              <a:t>认可监管机关的持牌证明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300"/>
              </a:spcBef>
              <a:buFont typeface="+mj-ea"/>
              <a:buAutoNum type="circleNumDbPlain"/>
            </a:pPr>
            <a:endParaRPr lang="en-US" altLang="zh-CN" sz="1400" dirty="0">
              <a:solidFill>
                <a:srgbClr val="0563C1"/>
              </a:solidFill>
              <a:effectLst/>
              <a:latin typeface="+mn-ea"/>
              <a:cs typeface="Calibri" panose="020F0502020204030204" pitchFamily="34" charset="0"/>
            </a:endParaRPr>
          </a:p>
          <a:p>
            <a:pPr marL="342900" indent="-342900">
              <a:spcBef>
                <a:spcPts val="600"/>
              </a:spcBef>
              <a:buFont typeface="+mj-lt"/>
              <a:buAutoNum type="circleNumDbPlain"/>
            </a:pPr>
            <a:endParaRPr lang="en-US" altLang="zh-CN" sz="1400" dirty="0">
              <a:latin typeface="+mn-ea"/>
            </a:endParaRPr>
          </a:p>
          <a:p>
            <a:pPr marL="342900" indent="-342900">
              <a:spcBef>
                <a:spcPts val="600"/>
              </a:spcBef>
              <a:buFont typeface="+mj-lt"/>
              <a:buAutoNum type="circleNumDbPlain"/>
            </a:pPr>
            <a:endParaRPr lang="en-US" altLang="zh-TW" sz="1400" dirty="0">
              <a:latin typeface="+mn-ea"/>
            </a:endParaRPr>
          </a:p>
        </p:txBody>
      </p:sp>
      <p:sp>
        <p:nvSpPr>
          <p:cNvPr id="2" name="标题 1"/>
          <p:cNvSpPr>
            <a:spLocks noGrp="1"/>
          </p:cNvSpPr>
          <p:nvPr>
            <p:ph type="title"/>
          </p:nvPr>
        </p:nvSpPr>
        <p:spPr/>
        <p:txBody>
          <a:bodyPr>
            <a:normAutofit/>
          </a:bodyPr>
          <a:lstStyle/>
          <a:p>
            <a:r>
              <a:rPr lang="zh-CN" altLang="en-US" sz="2400" dirty="0"/>
              <a:t>机构专业投资者开户流程、文件需求说明</a:t>
            </a:r>
            <a:endParaRPr lang="zh-CN" altLang="en-US" sz="24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p:txBody>
          <a:bodyPr/>
          <a:lstStyle/>
          <a:p>
            <a:pPr marL="0" indent="0"/>
            <a:r>
              <a:rPr lang="zh-CN" altLang="en-US" sz="1800" b="1" kern="100" dirty="0">
                <a:effectLst/>
                <a:latin typeface="+mn-ea"/>
                <a:cs typeface="Times New Roman" panose="02020603050405020304" pitchFamily="18" charset="0"/>
              </a:rPr>
              <a:t>机构客户开户文件清单</a:t>
            </a:r>
            <a:endParaRPr lang="en-US" altLang="zh-CN" sz="1800" b="0" dirty="0">
              <a:latin typeface="+mn-ea"/>
            </a:endParaRPr>
          </a:p>
          <a:p>
            <a:endParaRPr lang="zh-CN" alt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p:txBody>
          <a:bodyPr/>
          <a:lstStyle/>
          <a:p>
            <a:pPr marL="342900" indent="-342900">
              <a:spcBef>
                <a:spcPts val="600"/>
              </a:spcBef>
              <a:buFont typeface="+mj-ea"/>
              <a:buAutoNum type="circleNumDbPlain" startAt="8"/>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400050" indent="-400050">
              <a:spcBef>
                <a:spcPts val="600"/>
              </a:spcBef>
              <a:buFont typeface="+mj-ea"/>
              <a:buAutoNum type="circleNumDbPlain" startAt="8"/>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latin typeface="+mn-ea"/>
                <a:cs typeface="Calibri" panose="020F0502020204030204" pitchFamily="34" charset="0"/>
              </a:rPr>
              <a:t>时提供）</a:t>
            </a:r>
            <a:endParaRPr lang="en-US" altLang="zh-CN" sz="1400" dirty="0">
              <a:latin typeface="+mn-ea"/>
              <a:cs typeface="Calibri" panose="020F0502020204030204" pitchFamily="34" charset="0"/>
            </a:endParaRPr>
          </a:p>
          <a:p>
            <a:pPr marL="400050" indent="-400050">
              <a:spcBef>
                <a:spcPts val="600"/>
              </a:spcBef>
              <a:buFont typeface="+mj-ea"/>
              <a:buAutoNum type="circleNumDbPlain" startAt="8"/>
            </a:pPr>
            <a:r>
              <a:rPr lang="zh-CN" altLang="en-US" sz="1400" dirty="0">
                <a:latin typeface="+mn-ea"/>
                <a:cs typeface="Calibri" panose="020F0502020204030204" pitchFamily="34" charset="0"/>
              </a:rPr>
              <a:t>税务申报表格</a:t>
            </a:r>
            <a:r>
              <a:rPr lang="en-US" altLang="zh-CN"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备注：若客户确认主账户</a:t>
            </a:r>
            <a:r>
              <a:rPr lang="en-US" altLang="zh-CN" sz="1400" dirty="0">
                <a:solidFill>
                  <a:schemeClr val="accent1">
                    <a:lumMod val="75000"/>
                  </a:schemeClr>
                </a:solidFill>
                <a:latin typeface="+mn-ea"/>
                <a:cs typeface="Calibri" panose="020F0502020204030204" pitchFamily="34" charset="0"/>
              </a:rPr>
              <a:t>(Master)</a:t>
            </a:r>
            <a:r>
              <a:rPr lang="zh-CN" altLang="en-US" sz="1400" dirty="0">
                <a:solidFill>
                  <a:schemeClr val="accent1">
                    <a:lumMod val="75000"/>
                  </a:schemeClr>
                </a:solidFill>
                <a:latin typeface="+mn-ea"/>
                <a:cs typeface="Calibri" panose="020F0502020204030204" pitchFamily="34" charset="0"/>
              </a:rPr>
              <a:t>与子账户</a:t>
            </a:r>
            <a:r>
              <a:rPr lang="en-US" altLang="zh-CN" sz="1400" dirty="0">
                <a:solidFill>
                  <a:schemeClr val="accent1">
                    <a:lumMod val="75000"/>
                  </a:schemeClr>
                </a:solidFill>
                <a:latin typeface="+mn-ea"/>
                <a:cs typeface="Calibri" panose="020F0502020204030204" pitchFamily="34" charset="0"/>
              </a:rPr>
              <a:t>(sub) </a:t>
            </a:r>
            <a:r>
              <a:rPr lang="zh-CN" altLang="en-US" sz="1400" dirty="0">
                <a:solidFill>
                  <a:schemeClr val="accent1">
                    <a:lumMod val="75000"/>
                  </a:schemeClr>
                </a:solidFill>
                <a:latin typeface="+mn-ea"/>
                <a:cs typeface="Calibri" panose="020F0502020204030204" pitchFamily="34" charset="0"/>
              </a:rPr>
              <a:t>属同意主体，则开立子账户可免重复提交</a:t>
            </a:r>
            <a:r>
              <a:rPr lang="en-US" altLang="zh-CN" sz="1400" dirty="0">
                <a:solidFill>
                  <a:schemeClr val="accent1">
                    <a:lumMod val="75000"/>
                  </a:schemeClr>
                </a:solidFill>
                <a:latin typeface="+mn-ea"/>
                <a:cs typeface="Calibri" panose="020F0502020204030204" pitchFamily="34" charset="0"/>
              </a:rPr>
              <a:t>】</a:t>
            </a:r>
          </a:p>
          <a:p>
            <a:pPr lvl="2">
              <a:spcBef>
                <a:spcPts val="600"/>
              </a:spcBef>
            </a:pPr>
            <a:r>
              <a:rPr lang="en-US" altLang="zh-CN" sz="1400" dirty="0">
                <a:latin typeface="+mn-ea"/>
                <a:cs typeface="Calibri" panose="020F0502020204030204" pitchFamily="34" charset="0"/>
              </a:rPr>
              <a:t> FATCA </a:t>
            </a:r>
            <a:r>
              <a:rPr lang="zh-CN" altLang="en-US" sz="1400" dirty="0">
                <a:latin typeface="+mn-ea"/>
                <a:cs typeface="Calibri" panose="020F0502020204030204" pitchFamily="34" charset="0"/>
              </a:rPr>
              <a:t>表格（例如：</a:t>
            </a:r>
            <a:r>
              <a:rPr lang="en-US" altLang="zh-CN" sz="1400" dirty="0">
                <a:latin typeface="+mn-ea"/>
                <a:cs typeface="Calibri" panose="020F0502020204030204" pitchFamily="34" charset="0"/>
              </a:rPr>
              <a:t>W-8BEN-E </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 W-8IMY</a:t>
            </a:r>
            <a:r>
              <a:rPr lang="zh-CN" altLang="en-US" sz="1400" dirty="0">
                <a:latin typeface="+mn-ea"/>
                <a:cs typeface="Calibri" panose="020F0502020204030204" pitchFamily="34" charset="0"/>
              </a:rPr>
              <a:t>）</a:t>
            </a:r>
            <a:endParaRPr lang="en-US" altLang="zh-CN" sz="1400" dirty="0">
              <a:solidFill>
                <a:srgbClr val="0070C0"/>
              </a:solidFill>
              <a:latin typeface="+mn-ea"/>
              <a:cs typeface="Calibri" panose="020F0502020204030204" pitchFamily="34" charset="0"/>
            </a:endParaRPr>
          </a:p>
          <a:p>
            <a:pPr lvl="2">
              <a:spcBef>
                <a:spcPts val="600"/>
              </a:spcBef>
            </a:pPr>
            <a:r>
              <a:rPr lang="en-US" altLang="zh-CN" sz="1400" dirty="0">
                <a:latin typeface="+mn-ea"/>
                <a:cs typeface="Calibri" panose="020F0502020204030204" pitchFamily="34" charset="0"/>
              </a:rPr>
              <a:t> C</a:t>
            </a:r>
            <a:r>
              <a:rPr lang="zh-CN" altLang="en-US" sz="1400" dirty="0">
                <a:latin typeface="+mn-ea"/>
                <a:cs typeface="Calibri" panose="020F0502020204030204" pitchFamily="34" charset="0"/>
              </a:rPr>
              <a:t>RS表格</a:t>
            </a:r>
            <a:r>
              <a:rPr lang="zh-TW" altLang="en-US" sz="1400" dirty="0">
                <a:latin typeface="+mn-ea"/>
                <a:cs typeface="Calibri" panose="020F0502020204030204" pitchFamily="34" charset="0"/>
              </a:rPr>
              <a:t> </a:t>
            </a:r>
            <a:r>
              <a:rPr lang="en-US" altLang="zh-TW" sz="1400" dirty="0">
                <a:latin typeface="+mn-ea"/>
                <a:cs typeface="Calibri" panose="020F0502020204030204" pitchFamily="34" charset="0"/>
              </a:rPr>
              <a:t>- </a:t>
            </a:r>
            <a:r>
              <a:rPr lang="zh-CN" altLang="en-US" sz="1400" dirty="0">
                <a:latin typeface="+mn-ea"/>
                <a:cs typeface="Calibri" panose="020F0502020204030204" pitchFamily="34" charset="0"/>
              </a:rPr>
              <a:t>专业机构 </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自我证明表格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实体)</a:t>
            </a:r>
            <a:endParaRPr lang="en-US" altLang="zh-CN" sz="1400" dirty="0">
              <a:latin typeface="+mn-ea"/>
              <a:cs typeface="Calibri" panose="020F0502020204030204" pitchFamily="34" charset="0"/>
            </a:endParaRPr>
          </a:p>
          <a:p>
            <a:pPr marL="392913" indent="-342900">
              <a:spcBef>
                <a:spcPts val="600"/>
              </a:spcBef>
              <a:buFont typeface="+mj-ea"/>
              <a:buAutoNum type="circleNumDbPlain" startAt="8"/>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spcBef>
                <a:spcPts val="600"/>
              </a:spcBef>
            </a:pPr>
            <a:r>
              <a:rPr lang="zh-CN" altLang="en-US" sz="1400" dirty="0">
                <a:latin typeface="+mn-ea"/>
                <a:cs typeface="Calibri" panose="020F0502020204030204" pitchFamily="34" charset="0"/>
              </a:rPr>
              <a:t>　机构专业投资者评估表格</a:t>
            </a:r>
            <a:r>
              <a:rPr lang="en-US" altLang="zh-CN" sz="1400" dirty="0">
                <a:latin typeface="+mn-ea"/>
                <a:cs typeface="Calibri" panose="020F0502020204030204" pitchFamily="34" charset="0"/>
              </a:rPr>
              <a:t> Assessment Form for Institutional PI</a:t>
            </a:r>
          </a:p>
          <a:p>
            <a:pPr lvl="2">
              <a:spcBef>
                <a:spcPts val="600"/>
              </a:spcBef>
            </a:pPr>
            <a:r>
              <a:rPr lang="zh-CN" altLang="en-US" sz="1400" dirty="0">
                <a:latin typeface="+mn-ea"/>
                <a:cs typeface="Calibri" panose="020F0502020204030204" pitchFamily="34" charset="0"/>
              </a:rPr>
              <a:t>　风险评估表格</a:t>
            </a:r>
            <a:r>
              <a:rPr lang="en-US" altLang="zh-CN" sz="1400" dirty="0">
                <a:latin typeface="+mn-ea"/>
                <a:cs typeface="Calibri" panose="020F0502020204030204" pitchFamily="34" charset="0"/>
              </a:rPr>
              <a:t> Risk Assessment Form</a:t>
            </a:r>
          </a:p>
          <a:p>
            <a:pPr lvl="2">
              <a:spcBef>
                <a:spcPts val="600"/>
              </a:spcBef>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DD</a:t>
            </a:r>
            <a:r>
              <a:rPr lang="zh-CN" altLang="en-US" sz="1400" dirty="0">
                <a:latin typeface="+mn-ea"/>
                <a:cs typeface="Calibri" panose="020F0502020204030204" pitchFamily="34" charset="0"/>
              </a:rPr>
              <a:t>表格）</a:t>
            </a:r>
            <a:endParaRPr lang="en-US" altLang="zh-CN" sz="1400" dirty="0">
              <a:latin typeface="+mn-ea"/>
              <a:cs typeface="Calibri" panose="020F0502020204030204" pitchFamily="34" charset="0"/>
            </a:endParaRPr>
          </a:p>
          <a:p>
            <a:pPr marL="392913" indent="-342900">
              <a:spcBef>
                <a:spcPts val="600"/>
              </a:spcBef>
              <a:buFont typeface="+mj-ea"/>
              <a:buAutoNum type="circleNumDbPlain" startAt="12"/>
            </a:pPr>
            <a:r>
              <a:rPr lang="zh-CN" altLang="en-US" sz="1400" dirty="0">
                <a:latin typeface="+mn-ea"/>
                <a:cs typeface="Calibri" panose="020F0502020204030204" pitchFamily="34" charset="0"/>
              </a:rPr>
              <a:t>联络人资料明细、佣金设置</a:t>
            </a:r>
            <a:endParaRPr lang="en-US" altLang="zh-CN" sz="1400" dirty="0">
              <a:latin typeface="+mn-ea"/>
              <a:cs typeface="Calibri" panose="020F0502020204030204" pitchFamily="34" charset="0"/>
            </a:endParaRPr>
          </a:p>
          <a:p>
            <a:endParaRPr lang="zh-CN" altLang="en-US" sz="1400"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p:txBody>
          <a:bodyPr/>
          <a:lstStyle/>
          <a:p>
            <a:r>
              <a:rPr lang="zh-CN" altLang="en-US" sz="2400" dirty="0"/>
              <a:t>机构专业投资者开户流程、文件需求说明</a:t>
            </a:r>
          </a:p>
        </p:txBody>
      </p:sp>
      <p:sp>
        <p:nvSpPr>
          <p:cNvPr id="4" name="Text Placeholder 3">
            <a:extLst>
              <a:ext uri="{FF2B5EF4-FFF2-40B4-BE49-F238E27FC236}">
                <a16:creationId xmlns:a16="http://schemas.microsoft.com/office/drawing/2014/main" id="{EF02D307-062A-44C0-B6FA-237D005DF4ED}"/>
              </a:ext>
            </a:extLst>
          </p:cNvPr>
          <p:cNvSpPr>
            <a:spLocks noGrp="1"/>
          </p:cNvSpPr>
          <p:nvPr>
            <p:ph type="body" sz="quarter" idx="12"/>
          </p:nvPr>
        </p:nvSpPr>
        <p:spPr/>
        <p:txBody>
          <a:bodyPr/>
          <a:lstStyle/>
          <a:p>
            <a:r>
              <a:rPr lang="zh-CN" altLang="en-US" sz="1800" b="1" kern="100" dirty="0">
                <a:effectLst/>
                <a:latin typeface="+mn-ea"/>
                <a:cs typeface="Times New Roman" panose="02020603050405020304" pitchFamily="18" charset="0"/>
              </a:rPr>
              <a:t>机构客户开户文件清单</a:t>
            </a:r>
            <a:endParaRPr lang="en-US" altLang="zh-CN" sz="1800" b="0" dirty="0">
              <a:latin typeface="+mn-ea"/>
            </a:endParaRPr>
          </a:p>
          <a:p>
            <a:endParaRPr lang="LID4096" dirty="0"/>
          </a:p>
        </p:txBody>
      </p:sp>
    </p:spTree>
    <p:extLst>
      <p:ext uri="{BB962C8B-B14F-4D97-AF65-F5344CB8AC3E}">
        <p14:creationId xmlns:p14="http://schemas.microsoft.com/office/powerpoint/2010/main" val="205040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23B3C6-EF47-459F-8E5D-435EB37EDD3D}"/>
              </a:ext>
            </a:extLst>
          </p:cNvPr>
          <p:cNvSpPr>
            <a:spLocks noGrp="1"/>
          </p:cNvSpPr>
          <p:nvPr>
            <p:ph sz="quarter" idx="11"/>
          </p:nvPr>
        </p:nvSpPr>
        <p:spPr/>
        <p:txBody>
          <a:bodyPr/>
          <a:lstStyle/>
          <a:p>
            <a:pPr marL="342900" indent="-342900">
              <a:spcBef>
                <a:spcPts val="1200"/>
              </a:spcBef>
              <a:buFont typeface="+mj-ea"/>
              <a:buAutoNum type="circleNumDbPlain"/>
            </a:pPr>
            <a:r>
              <a:rPr lang="en-US" altLang="zh-CN" sz="1400" dirty="0">
                <a:latin typeface="+mn-ea"/>
                <a:cs typeface="Calibri" panose="020F0502020204030204" pitchFamily="34" charset="0"/>
              </a:rPr>
              <a:t>Assessment Form for Professional Investor </a:t>
            </a:r>
            <a:r>
              <a:rPr lang="zh-CN" altLang="en-US" sz="1400" dirty="0">
                <a:latin typeface="+mn-ea"/>
                <a:cs typeface="Calibri" panose="020F0502020204030204" pitchFamily="34" charset="0"/>
              </a:rPr>
              <a:t>（由持牌人填写）</a:t>
            </a:r>
            <a:endParaRPr lang="en-US" altLang="zh-CN"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联系证明，如投资管理协议</a:t>
            </a:r>
            <a:r>
              <a:rPr lang="en-US" altLang="zh-CN" sz="1400" dirty="0">
                <a:latin typeface="+mn-ea"/>
                <a:cs typeface="Calibri" panose="020F0502020204030204" pitchFamily="34" charset="0"/>
              </a:rPr>
              <a:t>Investment Management Agreement</a:t>
            </a:r>
            <a:r>
              <a:rPr lang="zh-CN" altLang="en-US" sz="1400" dirty="0">
                <a:latin typeface="+mn-ea"/>
                <a:cs typeface="Calibri" panose="020F0502020204030204" pitchFamily="34" charset="0"/>
              </a:rPr>
              <a:t>或招股说明书</a:t>
            </a:r>
            <a:r>
              <a:rPr lang="en-US" altLang="zh-CN" sz="1400" dirty="0">
                <a:latin typeface="+mn-ea"/>
                <a:cs typeface="Calibri" panose="020F0502020204030204" pitchFamily="34" charset="0"/>
              </a:rPr>
              <a:t>Prospectus</a:t>
            </a:r>
          </a:p>
          <a:p>
            <a:pPr marL="342900" indent="-342900">
              <a:spcBef>
                <a:spcPts val="1200"/>
              </a:spcBef>
              <a:buFont typeface="+mj-ea"/>
              <a:buAutoNum type="circleNumDbPlain"/>
            </a:pPr>
            <a:r>
              <a:rPr lang="zh-CN" altLang="en-US" sz="1400" dirty="0">
                <a:latin typeface="+mn-ea"/>
                <a:cs typeface="Calibri" panose="020F0502020204030204" pitchFamily="34" charset="0"/>
              </a:rPr>
              <a:t>董事会决议</a:t>
            </a:r>
            <a:r>
              <a:rPr lang="en-US" altLang="zh-CN" sz="1400" dirty="0">
                <a:latin typeface="+mn-ea"/>
                <a:cs typeface="Calibri" panose="020F0502020204030204" pitchFamily="34" charset="0"/>
              </a:rPr>
              <a:t>Board Resolution</a:t>
            </a:r>
            <a:r>
              <a:rPr lang="zh-CN" altLang="en-US" sz="1400" dirty="0">
                <a:latin typeface="+mn-ea"/>
                <a:cs typeface="Calibri" panose="020F0502020204030204" pitchFamily="34" charset="0"/>
              </a:rPr>
              <a:t>或获授权开立子账户书面指令</a:t>
            </a:r>
            <a:r>
              <a:rPr lang="en-US" altLang="zh-CN" sz="1400" dirty="0">
                <a:latin typeface="+mn-ea"/>
                <a:cs typeface="Calibri" panose="020F0502020204030204" pitchFamily="34" charset="0"/>
              </a:rPr>
              <a:t> </a:t>
            </a:r>
            <a:r>
              <a:rPr lang="en-US" altLang="zh-TW" sz="1400" dirty="0">
                <a:latin typeface="+mn-ea"/>
                <a:cs typeface="Calibri" panose="020F0502020204030204" pitchFamily="34" charset="0"/>
              </a:rPr>
              <a:t>Written Instruction</a:t>
            </a:r>
          </a:p>
          <a:p>
            <a:pPr marL="342900" indent="-342900">
              <a:spcBef>
                <a:spcPts val="1200"/>
              </a:spcBef>
              <a:buFont typeface="+mj-ea"/>
              <a:buAutoNum type="circleNumDbPlain"/>
            </a:pPr>
            <a:r>
              <a:rPr lang="zh-CN" altLang="en-US" sz="1400" dirty="0">
                <a:latin typeface="+mn-ea"/>
                <a:cs typeface="Calibri" panose="020F0502020204030204" pitchFamily="34" charset="0"/>
              </a:rPr>
              <a:t>被授权人名单及身份证验证本</a:t>
            </a:r>
            <a:r>
              <a:rPr lang="zh-CN" altLang="en-US" sz="1400" dirty="0">
                <a:solidFill>
                  <a:schemeClr val="accent1">
                    <a:lumMod val="75000"/>
                  </a:schemeClr>
                </a:solidFill>
                <a:latin typeface="+mn-ea"/>
                <a:cs typeface="Calibri" panose="020F0502020204030204" pitchFamily="34" charset="0"/>
              </a:rPr>
              <a:t>（如</a:t>
            </a:r>
            <a:r>
              <a:rPr lang="zh-CN" altLang="en-US" sz="1400" u="sng" dirty="0">
                <a:solidFill>
                  <a:schemeClr val="accent1">
                    <a:lumMod val="75000"/>
                  </a:schemeClr>
                </a:solidFill>
                <a:latin typeface="+mn-ea"/>
                <a:cs typeface="Calibri" panose="020F0502020204030204" pitchFamily="34" charset="0"/>
              </a:rPr>
              <a:t>与主账户不同</a:t>
            </a:r>
            <a:r>
              <a:rPr lang="zh-CN" altLang="en-US" sz="1400" dirty="0">
                <a:solidFill>
                  <a:schemeClr val="accent1">
                    <a:lumMod val="75000"/>
                  </a:schemeClr>
                </a:solidFill>
                <a:latin typeface="+mn-ea"/>
                <a:cs typeface="Calibri" panose="020F0502020204030204" pitchFamily="34" charset="0"/>
              </a:rPr>
              <a:t>）</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注：接受</a:t>
            </a:r>
            <a:r>
              <a:rPr lang="zh-CN" altLang="en-US" sz="1400" u="sng" dirty="0">
                <a:solidFill>
                  <a:schemeClr val="accent1">
                    <a:lumMod val="75000"/>
                  </a:schemeClr>
                </a:solidFill>
                <a:latin typeface="+mn-ea"/>
                <a:cs typeface="Calibri" panose="020F0502020204030204" pitchFamily="34" charset="0"/>
              </a:rPr>
              <a:t>首始交易</a:t>
            </a:r>
            <a:r>
              <a:rPr lang="zh-CN" altLang="en-US" sz="1400" dirty="0">
                <a:solidFill>
                  <a:schemeClr val="accent1">
                    <a:lumMod val="75000"/>
                  </a:schemeClr>
                </a:solidFill>
                <a:latin typeface="+mn-ea"/>
                <a:cs typeface="Calibri" panose="020F0502020204030204" pitchFamily="34" charset="0"/>
              </a:rPr>
              <a:t>时提供）</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CRS</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FATCA</a:t>
            </a:r>
            <a:r>
              <a:rPr lang="zh-CN" altLang="en-US" sz="1400" dirty="0">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如与主账户</a:t>
            </a:r>
            <a:r>
              <a:rPr lang="en-US" altLang="zh-CN" sz="1400" dirty="0">
                <a:solidFill>
                  <a:schemeClr val="accent1">
                    <a:lumMod val="75000"/>
                  </a:schemeClr>
                </a:solidFill>
                <a:latin typeface="+mn-ea"/>
                <a:cs typeface="Calibri" panose="020F0502020204030204" pitchFamily="34" charset="0"/>
              </a:rPr>
              <a:t>(Master)</a:t>
            </a:r>
            <a:r>
              <a:rPr lang="zh-CN" altLang="en-US" sz="1400" dirty="0">
                <a:solidFill>
                  <a:schemeClr val="accent1">
                    <a:lumMod val="75000"/>
                  </a:schemeClr>
                </a:solidFill>
                <a:latin typeface="+mn-ea"/>
                <a:cs typeface="Calibri" panose="020F0502020204030204" pitchFamily="34" charset="0"/>
              </a:rPr>
              <a:t>属同一主体，可免除重复提交）</a:t>
            </a:r>
            <a:endParaRPr lang="en-US" altLang="zh-CN" sz="1400" dirty="0">
              <a:solidFill>
                <a:schemeClr val="accent1">
                  <a:lumMod val="75000"/>
                </a:schemeClr>
              </a:solidFill>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BFE2FD9C-3503-4A59-AE01-DFEAEFAF2417}"/>
              </a:ext>
            </a:extLst>
          </p:cNvPr>
          <p:cNvSpPr>
            <a:spLocks noGrp="1"/>
          </p:cNvSpPr>
          <p:nvPr>
            <p:ph type="title"/>
          </p:nvPr>
        </p:nvSpPr>
        <p:spPr/>
        <p:txBody>
          <a:bodyPr/>
          <a:lstStyle/>
          <a:p>
            <a:r>
              <a:rPr lang="zh-CN" altLang="en-US" sz="2400" dirty="0"/>
              <a:t>机构专业投资者开户流程、文件需求说明</a:t>
            </a:r>
          </a:p>
        </p:txBody>
      </p:sp>
      <p:sp>
        <p:nvSpPr>
          <p:cNvPr id="4" name="文本占位符 3">
            <a:extLst>
              <a:ext uri="{FF2B5EF4-FFF2-40B4-BE49-F238E27FC236}">
                <a16:creationId xmlns:a16="http://schemas.microsoft.com/office/drawing/2014/main" id="{330A2C5A-2127-4ECD-B6BD-33BF5169F1F5}"/>
              </a:ext>
            </a:extLst>
          </p:cNvPr>
          <p:cNvSpPr>
            <a:spLocks noGrp="1"/>
          </p:cNvSpPr>
          <p:nvPr>
            <p:ph type="body" sz="quarter" idx="12"/>
          </p:nvPr>
        </p:nvSpPr>
        <p:spPr/>
        <p:txBody>
          <a:bodyPr/>
          <a:lstStyle/>
          <a:p>
            <a:r>
              <a:rPr lang="zh-CN" altLang="en-US" sz="1800" dirty="0">
                <a:latin typeface="+mn-ea"/>
              </a:rPr>
              <a:t>子账户开户</a:t>
            </a:r>
            <a:r>
              <a:rPr lang="en-US" altLang="zh-CN" sz="1800" dirty="0">
                <a:latin typeface="+mn-ea"/>
              </a:rPr>
              <a:t>Sub-account opening</a:t>
            </a:r>
            <a:endParaRPr lang="zh-CN" altLang="en-US" sz="1800" dirty="0">
              <a:latin typeface="+mn-ea"/>
            </a:endParaRPr>
          </a:p>
        </p:txBody>
      </p:sp>
    </p:spTree>
    <p:extLst>
      <p:ext uri="{BB962C8B-B14F-4D97-AF65-F5344CB8AC3E}">
        <p14:creationId xmlns:p14="http://schemas.microsoft.com/office/powerpoint/2010/main" val="217402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ED1E8D-EE2E-44FC-8EE7-03A466415F3A}"/>
              </a:ext>
            </a:extLst>
          </p:cNvPr>
          <p:cNvSpPr>
            <a:spLocks noGrp="1"/>
          </p:cNvSpPr>
          <p:nvPr>
            <p:ph sz="quarter" idx="11"/>
          </p:nvPr>
        </p:nvSpPr>
        <p:spPr>
          <a:xfrm>
            <a:off x="427694" y="1268412"/>
            <a:ext cx="8270875" cy="4321175"/>
          </a:xfrm>
        </p:spPr>
        <p:txBody>
          <a:bodyPr/>
          <a:lstStyle/>
          <a:p>
            <a:pPr marL="66084" indent="0">
              <a:spcBef>
                <a:spcPts val="600"/>
              </a:spcBef>
              <a:buNone/>
            </a:pPr>
            <a:r>
              <a:rPr lang="en-US" altLang="zh-CN" sz="1400" b="1" u="sng" kern="100" dirty="0">
                <a:effectLst/>
                <a:latin typeface="+mn-ea"/>
                <a:cs typeface="Calibri" panose="020F0502020204030204" pitchFamily="34" charset="0"/>
              </a:rPr>
              <a:t> </a:t>
            </a:r>
            <a:r>
              <a:rPr lang="zh-CN" altLang="en-US" sz="1400" b="1" u="sng" kern="100" dirty="0">
                <a:effectLst/>
                <a:latin typeface="+mn-ea"/>
                <a:cs typeface="Calibri" panose="020F0502020204030204" pitchFamily="34" charset="0"/>
              </a:rPr>
              <a:t>文件需求</a:t>
            </a:r>
            <a:endParaRPr lang="zh-CN" altLang="zh-CN" sz="1400" b="1" u="sng" kern="100" dirty="0">
              <a:effectLst/>
              <a:latin typeface="+mn-ea"/>
              <a:cs typeface="Times New Roman" panose="02020603050405020304" pitchFamily="18" charset="0"/>
            </a:endParaRPr>
          </a:p>
          <a:p>
            <a:pPr marL="593787" lvl="1" indent="-342900" algn="just">
              <a:spcBef>
                <a:spcPts val="600"/>
              </a:spcBef>
              <a:buFont typeface="Wingdings" panose="05000000000000000000" pitchFamily="2" charset="2"/>
              <a:buChar char="Ø"/>
            </a:pPr>
            <a:r>
              <a:rPr lang="en-US" altLang="zh-CN" sz="1400" kern="100" dirty="0">
                <a:effectLst/>
                <a:latin typeface="+mn-ea"/>
                <a:cs typeface="Calibri" panose="020F0502020204030204" pitchFamily="34" charset="0"/>
              </a:rPr>
              <a:t>IPI</a:t>
            </a:r>
            <a:r>
              <a:rPr lang="zh-CN" altLang="en-US" sz="1400" kern="100" dirty="0">
                <a:effectLst/>
                <a:latin typeface="+mn-ea"/>
                <a:cs typeface="Calibri" panose="020F0502020204030204" pitchFamily="34" charset="0"/>
              </a:rPr>
              <a:t>开户，若</a:t>
            </a:r>
            <a:r>
              <a:rPr lang="zh-CN" altLang="zh-CN" sz="1400" kern="100" dirty="0">
                <a:effectLst/>
                <a:latin typeface="+mn-ea"/>
                <a:cs typeface="Calibri" panose="020F0502020204030204" pitchFamily="34" charset="0"/>
              </a:rPr>
              <a:t>能透过</a:t>
            </a:r>
            <a:r>
              <a:rPr lang="zh-CN" altLang="en-US" sz="1400" kern="100" dirty="0">
                <a:effectLst/>
                <a:latin typeface="+mn-ea"/>
                <a:cs typeface="Calibri" panose="020F0502020204030204" pitchFamily="34" charset="0"/>
              </a:rPr>
              <a:t>可信赖</a:t>
            </a:r>
            <a:r>
              <a:rPr lang="zh-CN" altLang="zh-CN" sz="1400" kern="100" dirty="0">
                <a:effectLst/>
                <a:latin typeface="+mn-ea"/>
                <a:cs typeface="Calibri" panose="020F0502020204030204" pitchFamily="34" charset="0"/>
              </a:rPr>
              <a:t>第三方资料库</a:t>
            </a:r>
            <a:r>
              <a:rPr lang="zh-CN" altLang="en-US" sz="1400" kern="100" dirty="0">
                <a:effectLst/>
                <a:latin typeface="+mn-ea"/>
                <a:cs typeface="Calibri" panose="020F0502020204030204" pitchFamily="34" charset="0"/>
              </a:rPr>
              <a:t>（例如：公司查</a:t>
            </a:r>
            <a:r>
              <a:rPr lang="zh-TW" altLang="en-US" sz="1400" kern="100" dirty="0">
                <a:effectLst/>
                <a:latin typeface="+mn-ea"/>
                <a:cs typeface="Calibri" panose="020F0502020204030204" pitchFamily="34" charset="0"/>
              </a:rPr>
              <a:t>冊</a:t>
            </a:r>
            <a:r>
              <a:rPr lang="zh-CN" altLang="en-US" sz="1400" kern="100" dirty="0">
                <a:effectLst/>
                <a:latin typeface="+mn-ea"/>
                <a:cs typeface="Calibri" panose="020F0502020204030204" pitchFamily="34" charset="0"/>
              </a:rPr>
              <a:t>、政府机关等）提取公司信息数据，</a:t>
            </a:r>
            <a:r>
              <a:rPr lang="zh-CN" altLang="zh-CN" sz="1400" kern="100" dirty="0">
                <a:effectLst/>
                <a:latin typeface="+mn-ea"/>
                <a:cs typeface="Calibri" panose="020F0502020204030204" pitchFamily="34" charset="0"/>
              </a:rPr>
              <a:t>可豁免提</a:t>
            </a:r>
            <a:r>
              <a:rPr lang="zh-CN" altLang="en-US" sz="1400" kern="100" dirty="0">
                <a:effectLst/>
                <a:latin typeface="+mn-ea"/>
                <a:cs typeface="Calibri" panose="020F0502020204030204" pitchFamily="34" charset="0"/>
              </a:rPr>
              <a:t>交</a:t>
            </a:r>
            <a:r>
              <a:rPr lang="zh-CN" altLang="zh-CN" sz="1400" kern="100" dirty="0">
                <a:effectLst/>
                <a:latin typeface="+mn-ea"/>
                <a:cs typeface="Calibri" panose="020F0502020204030204" pitchFamily="34" charset="0"/>
              </a:rPr>
              <a:t>公司</a:t>
            </a:r>
            <a:r>
              <a:rPr lang="zh-CN" altLang="en-US" sz="1400" kern="100" dirty="0">
                <a:effectLst/>
                <a:latin typeface="+mn-ea"/>
                <a:cs typeface="Calibri" panose="020F0502020204030204" pitchFamily="34" charset="0"/>
              </a:rPr>
              <a:t>注册证</a:t>
            </a:r>
            <a:r>
              <a:rPr lang="zh-CN" altLang="zh-CN" sz="1400" kern="100" dirty="0">
                <a:effectLst/>
                <a:latin typeface="+mn-ea"/>
                <a:cs typeface="Calibri" panose="020F0502020204030204" pitchFamily="34" charset="0"/>
              </a:rPr>
              <a:t>、营业执照、</a:t>
            </a:r>
            <a:r>
              <a:rPr lang="zh-CN" altLang="en-US" sz="1400" kern="100" dirty="0">
                <a:effectLst/>
                <a:latin typeface="+mn-ea"/>
                <a:cs typeface="Calibri" panose="020F0502020204030204" pitchFamily="34" charset="0"/>
              </a:rPr>
              <a:t>商业登记证等文件</a:t>
            </a:r>
            <a:r>
              <a:rPr lang="zh-CN" altLang="zh-CN" sz="1400" kern="1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marL="593787" lvl="1" indent="-342900" algn="just">
              <a:spcBef>
                <a:spcPts val="600"/>
              </a:spcBef>
              <a:buFont typeface="Wingdings" panose="05000000000000000000" pitchFamily="2" charset="2"/>
              <a:buChar char="Ø"/>
            </a:pPr>
            <a:r>
              <a:rPr lang="zh-CN" altLang="zh-CN" sz="1400" kern="100" dirty="0">
                <a:effectLst/>
                <a:latin typeface="+mn-ea"/>
                <a:cs typeface="Calibri" panose="020F0502020204030204" pitchFamily="34" charset="0"/>
              </a:rPr>
              <a:t>可接受对方自定义</a:t>
            </a:r>
            <a:r>
              <a:rPr lang="en-US" altLang="zh-CN" sz="1400" kern="100" dirty="0">
                <a:effectLst/>
                <a:latin typeface="+mn-ea"/>
                <a:cs typeface="Calibri" panose="020F0502020204030204" pitchFamily="34" charset="0"/>
              </a:rPr>
              <a:t>CRS</a:t>
            </a:r>
            <a:r>
              <a:rPr lang="zh-CN" altLang="zh-CN" sz="1400" kern="100" dirty="0">
                <a:effectLst/>
                <a:latin typeface="+mn-ea"/>
                <a:cs typeface="Calibri" panose="020F0502020204030204" pitchFamily="34" charset="0"/>
              </a:rPr>
              <a:t>表格，不再局限</a:t>
            </a:r>
            <a:r>
              <a:rPr lang="zh-CN" altLang="en-US" sz="1400" kern="100" dirty="0">
                <a:effectLst/>
                <a:latin typeface="+mn-ea"/>
                <a:cs typeface="Calibri" panose="020F0502020204030204" pitchFamily="34" charset="0"/>
              </a:rPr>
              <a:t>以</a:t>
            </a:r>
            <a:r>
              <a:rPr lang="zh-CN" altLang="en-US" sz="1400" kern="100" dirty="0">
                <a:latin typeface="+mn-ea"/>
                <a:cs typeface="Calibri" panose="020F0502020204030204" pitchFamily="34" charset="0"/>
              </a:rPr>
              <a:t>国信</a:t>
            </a:r>
            <a:r>
              <a:rPr lang="zh-CN" altLang="en-US" sz="1400" kern="100" dirty="0">
                <a:effectLst/>
                <a:latin typeface="+mn-ea"/>
                <a:cs typeface="Calibri" panose="020F0502020204030204" pitchFamily="34" charset="0"/>
              </a:rPr>
              <a:t>标准模板提交</a:t>
            </a:r>
            <a:r>
              <a:rPr lang="zh-CN" altLang="zh-CN" sz="1400" kern="100" dirty="0">
                <a:effectLst/>
                <a:latin typeface="+mn-ea"/>
                <a:cs typeface="Calibri" panose="020F0502020204030204" pitchFamily="34" charset="0"/>
              </a:rPr>
              <a:t>。</a:t>
            </a:r>
            <a:endParaRPr lang="en-US" altLang="zh-CN" sz="1400" kern="100" dirty="0">
              <a:effectLst/>
              <a:latin typeface="+mn-ea"/>
              <a:cs typeface="Calibri" panose="020F0502020204030204" pitchFamily="34" charset="0"/>
            </a:endParaRPr>
          </a:p>
          <a:p>
            <a:pPr marL="593787" lvl="1" indent="-342900" algn="just">
              <a:spcBef>
                <a:spcPts val="600"/>
              </a:spcBef>
              <a:buFont typeface="Wingdings" panose="05000000000000000000" pitchFamily="2" charset="2"/>
              <a:buChar char="Ø"/>
            </a:pPr>
            <a:r>
              <a:rPr lang="zh-CN" altLang="zh-CN" sz="1400" kern="100" dirty="0">
                <a:effectLst/>
                <a:latin typeface="+mn-ea"/>
                <a:cs typeface="Calibri" panose="020F0502020204030204" pitchFamily="34" charset="0"/>
              </a:rPr>
              <a:t>常设交收指示不再是开户时的必要文件</a:t>
            </a:r>
            <a:r>
              <a:rPr lang="zh-CN" altLang="en-US" sz="1400" kern="100" dirty="0">
                <a:effectLst/>
                <a:latin typeface="+mn-ea"/>
                <a:cs typeface="Calibri" panose="020F0502020204030204" pitchFamily="34" charset="0"/>
              </a:rPr>
              <a:t>，但必须以首始交易下单前提供。</a:t>
            </a:r>
            <a:endParaRPr lang="zh-CN" altLang="zh-CN" sz="1400" kern="100" dirty="0">
              <a:effectLst/>
              <a:latin typeface="+mn-ea"/>
              <a:cs typeface="Times New Roman" panose="02020603050405020304" pitchFamily="18" charset="0"/>
            </a:endParaRPr>
          </a:p>
          <a:p>
            <a:pPr marL="593787" lvl="1" indent="-342900" algn="just">
              <a:spcBef>
                <a:spcPts val="600"/>
              </a:spcBef>
              <a:buFont typeface="Wingdings" panose="05000000000000000000" pitchFamily="2" charset="2"/>
              <a:buChar char="Ø"/>
            </a:pPr>
            <a:r>
              <a:rPr lang="zh-CN" altLang="en-US" sz="1400" kern="100" dirty="0">
                <a:effectLst/>
                <a:latin typeface="+mn-ea"/>
                <a:cs typeface="Calibri" panose="020F0502020204030204" pitchFamily="34" charset="0"/>
              </a:rPr>
              <a:t>机构专业投资者以</a:t>
            </a:r>
            <a:r>
              <a:rPr lang="en-US" altLang="zh-CN" sz="1400" kern="100" dirty="0">
                <a:effectLst/>
                <a:latin typeface="+mn-ea"/>
                <a:cs typeface="Calibri" panose="020F0502020204030204" pitchFamily="34" charset="0"/>
              </a:rPr>
              <a:t>DVP</a:t>
            </a:r>
            <a:r>
              <a:rPr lang="zh-CN" altLang="en-US" sz="1400" kern="100" dirty="0">
                <a:effectLst/>
                <a:latin typeface="+mn-ea"/>
                <a:cs typeface="Calibri" panose="020F0502020204030204" pitchFamily="34" charset="0"/>
              </a:rPr>
              <a:t>交收模式，若书面</a:t>
            </a:r>
            <a:r>
              <a:rPr lang="zh-CN" altLang="zh-CN" sz="1400" kern="100" dirty="0">
                <a:effectLst/>
                <a:latin typeface="+mn-ea"/>
                <a:cs typeface="Calibri" panose="020F0502020204030204" pitchFamily="34" charset="0"/>
              </a:rPr>
              <a:t>确认开户后不涉及签字需求，可</a:t>
            </a:r>
            <a:r>
              <a:rPr lang="zh-CN" altLang="en-US" sz="1400" kern="100" dirty="0">
                <a:effectLst/>
                <a:latin typeface="+mn-ea"/>
                <a:cs typeface="Calibri" panose="020F0502020204030204" pitchFamily="34" charset="0"/>
              </a:rPr>
              <a:t>豁免提供</a:t>
            </a:r>
            <a:r>
              <a:rPr lang="zh-CN" altLang="zh-CN" sz="1400" kern="100" dirty="0">
                <a:effectLst/>
                <a:latin typeface="+mn-ea"/>
                <a:cs typeface="Calibri" panose="020F0502020204030204" pitchFamily="34" charset="0"/>
              </a:rPr>
              <a:t>授权签字人清单</a:t>
            </a:r>
            <a:r>
              <a:rPr lang="zh-CN" altLang="en-US" sz="1400" kern="100" dirty="0">
                <a:effectLst/>
                <a:latin typeface="+mn-ea"/>
                <a:cs typeface="Calibri" panose="020F0502020204030204" pitchFamily="34" charset="0"/>
              </a:rPr>
              <a:t>，唯交易员</a:t>
            </a:r>
            <a:r>
              <a:rPr lang="zh-TW" altLang="en-US" sz="1400" kern="100" dirty="0">
                <a:effectLst/>
                <a:latin typeface="+mn-ea"/>
                <a:cs typeface="Calibri" panose="020F0502020204030204" pitchFamily="34" charset="0"/>
              </a:rPr>
              <a:t>不</a:t>
            </a:r>
            <a:r>
              <a:rPr lang="zh-CN" altLang="en-US" sz="1400" kern="100" dirty="0">
                <a:effectLst/>
                <a:latin typeface="+mn-ea"/>
                <a:cs typeface="Calibri" panose="020F0502020204030204" pitchFamily="34" charset="0"/>
              </a:rPr>
              <a:t>可豁免</a:t>
            </a:r>
            <a:r>
              <a:rPr lang="zh-CN" altLang="zh-CN" sz="1400" kern="1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marL="593787" lvl="1" indent="-342900" algn="just">
              <a:spcBef>
                <a:spcPts val="600"/>
              </a:spcBef>
              <a:buFont typeface="Wingdings" panose="05000000000000000000" pitchFamily="2" charset="2"/>
              <a:buChar char="Ø"/>
            </a:pPr>
            <a:r>
              <a:rPr lang="zh-CN" altLang="en-US" sz="1400" kern="100" dirty="0">
                <a:effectLst/>
                <a:latin typeface="+mn-ea"/>
                <a:cs typeface="Calibri" panose="020F0502020204030204" pitchFamily="34" charset="0"/>
              </a:rPr>
              <a:t>若</a:t>
            </a:r>
            <a:r>
              <a:rPr lang="en-US" altLang="zh-CN" sz="1400" kern="100" dirty="0">
                <a:effectLst/>
                <a:latin typeface="+mn-ea"/>
                <a:cs typeface="Calibri" panose="020F0502020204030204" pitchFamily="34" charset="0"/>
              </a:rPr>
              <a:t>IPI</a:t>
            </a:r>
            <a:r>
              <a:rPr lang="zh-CN" altLang="zh-CN" sz="1400" kern="100" dirty="0">
                <a:effectLst/>
                <a:latin typeface="+mn-ea"/>
                <a:cs typeface="Calibri" panose="020F0502020204030204" pitchFamily="34" charset="0"/>
              </a:rPr>
              <a:t>确认</a:t>
            </a:r>
            <a:r>
              <a:rPr lang="zh-CN" altLang="en-US" sz="1400" kern="100" dirty="0">
                <a:effectLst/>
                <a:latin typeface="+mn-ea"/>
                <a:cs typeface="Calibri" panose="020F0502020204030204" pitchFamily="34" charset="0"/>
              </a:rPr>
              <a:t>账户</a:t>
            </a:r>
            <a:r>
              <a:rPr lang="zh-CN" altLang="zh-CN" sz="1400" kern="100" dirty="0">
                <a:effectLst/>
                <a:latin typeface="+mn-ea"/>
                <a:cs typeface="Calibri" panose="020F0502020204030204" pitchFamily="34" charset="0"/>
              </a:rPr>
              <a:t>只会透过</a:t>
            </a:r>
            <a:r>
              <a:rPr lang="en-US" altLang="zh-CN" sz="1400" kern="100" dirty="0">
                <a:effectLst/>
                <a:latin typeface="+mn-ea"/>
                <a:cs typeface="Calibri" panose="020F0502020204030204" pitchFamily="34" charset="0"/>
              </a:rPr>
              <a:t>Bloomberg, DMA</a:t>
            </a:r>
            <a:r>
              <a:rPr lang="zh-CN" altLang="zh-CN" sz="1400" kern="100" dirty="0">
                <a:effectLst/>
                <a:latin typeface="+mn-ea"/>
                <a:cs typeface="Calibri" panose="020F0502020204030204" pitchFamily="34" charset="0"/>
              </a:rPr>
              <a:t>渠道下单，可以</a:t>
            </a:r>
            <a:r>
              <a:rPr lang="en-US" altLang="zh-CN" sz="1400" kern="100" dirty="0">
                <a:effectLst/>
                <a:latin typeface="+mn-ea"/>
                <a:cs typeface="Calibri" panose="020F0502020204030204" pitchFamily="34" charset="0"/>
              </a:rPr>
              <a:t>need-to-know basis </a:t>
            </a:r>
            <a:r>
              <a:rPr lang="zh-CN" altLang="en-US" sz="1400" kern="100" dirty="0">
                <a:effectLst/>
                <a:latin typeface="+mn-ea"/>
                <a:cs typeface="Calibri" panose="020F0502020204030204" pitchFamily="34" charset="0"/>
              </a:rPr>
              <a:t>弹性</a:t>
            </a:r>
            <a:r>
              <a:rPr lang="zh-CN" altLang="zh-CN" sz="1400" kern="100" dirty="0">
                <a:effectLst/>
                <a:latin typeface="+mn-ea"/>
                <a:cs typeface="Calibri" panose="020F0502020204030204" pitchFamily="34" charset="0"/>
              </a:rPr>
              <a:t>处理授权交易</a:t>
            </a:r>
            <a:r>
              <a:rPr lang="zh-CN" altLang="en-US" sz="1400" kern="100" dirty="0">
                <a:effectLst/>
                <a:latin typeface="+mn-ea"/>
                <a:cs typeface="Calibri" panose="020F0502020204030204" pitchFamily="34" charset="0"/>
              </a:rPr>
              <a:t>员</a:t>
            </a:r>
            <a:r>
              <a:rPr lang="zh-CN" altLang="zh-CN" sz="1400" kern="100" dirty="0">
                <a:effectLst/>
                <a:latin typeface="+mn-ea"/>
                <a:cs typeface="Calibri" panose="020F0502020204030204" pitchFamily="34" charset="0"/>
              </a:rPr>
              <a:t>的资料披露程度</a:t>
            </a:r>
            <a:r>
              <a:rPr lang="zh-CN" altLang="en-US" sz="1400" kern="100" dirty="0">
                <a:effectLst/>
                <a:latin typeface="+mn-ea"/>
                <a:cs typeface="Calibri" panose="020F0502020204030204" pitchFamily="34" charset="0"/>
              </a:rPr>
              <a:t>（例如只提供姓名、性别、身份证号码）</a:t>
            </a:r>
            <a:endParaRPr lang="en-US" altLang="zh-CN" sz="1400" kern="100" dirty="0">
              <a:effectLst/>
              <a:latin typeface="+mn-ea"/>
              <a:cs typeface="Calibri" panose="020F0502020204030204" pitchFamily="34" charset="0"/>
            </a:endParaRPr>
          </a:p>
          <a:p>
            <a:pPr marL="593787" lvl="1" indent="-342900" algn="just">
              <a:spcBef>
                <a:spcPts val="600"/>
              </a:spcBef>
              <a:buFont typeface="Wingdings" panose="05000000000000000000" pitchFamily="2" charset="2"/>
              <a:buChar char="Ø"/>
            </a:pPr>
            <a:r>
              <a:rPr lang="en-US" altLang="zh-CN" sz="1400" kern="100" dirty="0">
                <a:effectLst/>
                <a:latin typeface="+mn-ea"/>
                <a:cs typeface="Calibri" panose="020F0502020204030204" pitchFamily="34" charset="0"/>
              </a:rPr>
              <a:t>IPI</a:t>
            </a:r>
            <a:r>
              <a:rPr lang="zh-CN" altLang="zh-CN" sz="1400" kern="100" dirty="0">
                <a:effectLst/>
                <a:latin typeface="+mn-ea"/>
                <a:cs typeface="Calibri" panose="020F0502020204030204" pitchFamily="34" charset="0"/>
              </a:rPr>
              <a:t>开立子账户时</a:t>
            </a:r>
            <a:r>
              <a:rPr lang="zh-CN" altLang="en-US" sz="1400" kern="100" dirty="0">
                <a:effectLst/>
                <a:latin typeface="+mn-ea"/>
                <a:cs typeface="Calibri" panose="020F0502020204030204" pitchFamily="34" charset="0"/>
              </a:rPr>
              <a:t>若以客户确认属同一主体</a:t>
            </a:r>
            <a:r>
              <a:rPr lang="en-US" altLang="zh-CN" sz="1400" kern="100" dirty="0">
                <a:effectLst/>
                <a:latin typeface="+mn-ea"/>
                <a:cs typeface="Calibri" panose="020F0502020204030204" pitchFamily="34" charset="0"/>
              </a:rPr>
              <a:t>(Master)</a:t>
            </a:r>
            <a:r>
              <a:rPr lang="zh-CN" altLang="en-US" sz="1400" kern="100" dirty="0">
                <a:effectLst/>
                <a:latin typeface="+mn-ea"/>
                <a:cs typeface="Calibri" panose="020F0502020204030204" pitchFamily="34" charset="0"/>
              </a:rPr>
              <a:t>，而</a:t>
            </a:r>
            <a:r>
              <a:rPr lang="zh-CN" altLang="en-US" sz="1400" kern="100" dirty="0">
                <a:latin typeface="+mn-ea"/>
                <a:cs typeface="Calibri" panose="020F0502020204030204" pitchFamily="34" charset="0"/>
              </a:rPr>
              <a:t>现有相关表格仍处有效期内，则</a:t>
            </a:r>
            <a:r>
              <a:rPr lang="zh-CN" altLang="en-US" sz="1400" kern="100" dirty="0">
                <a:effectLst/>
                <a:latin typeface="+mn-ea"/>
                <a:cs typeface="Calibri" panose="020F0502020204030204" pitchFamily="34" charset="0"/>
              </a:rPr>
              <a:t>可豁免重复</a:t>
            </a:r>
            <a:r>
              <a:rPr lang="zh-CN" altLang="zh-CN" sz="1400" kern="100" dirty="0">
                <a:effectLst/>
                <a:latin typeface="+mn-ea"/>
                <a:cs typeface="Calibri" panose="020F0502020204030204" pitchFamily="34" charset="0"/>
              </a:rPr>
              <a:t>提交</a:t>
            </a:r>
            <a:r>
              <a:rPr lang="en-US" altLang="zh-CN" sz="1400" kern="100" dirty="0">
                <a:effectLst/>
                <a:latin typeface="+mn-ea"/>
                <a:cs typeface="Calibri" panose="020F0502020204030204" pitchFamily="34" charset="0"/>
              </a:rPr>
              <a:t> FATCA </a:t>
            </a:r>
            <a:r>
              <a:rPr lang="zh-CN" altLang="zh-CN" sz="1400" kern="100" dirty="0">
                <a:effectLst/>
                <a:latin typeface="+mn-ea"/>
                <a:cs typeface="Calibri" panose="020F0502020204030204" pitchFamily="34" charset="0"/>
              </a:rPr>
              <a:t>及</a:t>
            </a:r>
            <a:r>
              <a:rPr lang="en-US" altLang="zh-CN" sz="1400" kern="100" dirty="0">
                <a:effectLst/>
                <a:latin typeface="+mn-ea"/>
                <a:cs typeface="Calibri" panose="020F0502020204030204" pitchFamily="34" charset="0"/>
              </a:rPr>
              <a:t> CRS</a:t>
            </a:r>
            <a:r>
              <a:rPr lang="zh-CN" altLang="en-US" sz="1400" kern="100" dirty="0">
                <a:latin typeface="+mn-ea"/>
                <a:cs typeface="Calibri" panose="020F0502020204030204" pitchFamily="34" charset="0"/>
              </a:rPr>
              <a:t>税务申报</a:t>
            </a:r>
            <a:r>
              <a:rPr lang="zh-CN" altLang="zh-CN" sz="1400" kern="100" dirty="0">
                <a:effectLst/>
                <a:latin typeface="+mn-ea"/>
                <a:cs typeface="Calibri" panose="020F0502020204030204" pitchFamily="34" charset="0"/>
              </a:rPr>
              <a:t>。</a:t>
            </a:r>
            <a:endParaRPr lang="en-US" altLang="zh-CN" sz="1400" kern="100" dirty="0">
              <a:effectLst/>
              <a:latin typeface="+mn-ea"/>
              <a:cs typeface="Calibri" panose="020F0502020204030204" pitchFamily="34" charset="0"/>
            </a:endParaRPr>
          </a:p>
          <a:p>
            <a:pPr marL="593787" lvl="1" indent="-342900" algn="just">
              <a:spcBef>
                <a:spcPts val="600"/>
              </a:spcBef>
              <a:buFont typeface="Wingdings" panose="05000000000000000000" pitchFamily="2" charset="2"/>
              <a:buChar char="Ø"/>
            </a:pPr>
            <a:r>
              <a:rPr lang="en-US" altLang="zh-CN" sz="1400" kern="100" dirty="0">
                <a:latin typeface="+mn-ea"/>
                <a:cs typeface="Calibri" panose="020F0502020204030204" pitchFamily="34" charset="0"/>
              </a:rPr>
              <a:t>IPI</a:t>
            </a:r>
            <a:r>
              <a:rPr lang="zh-CN" altLang="en-US" sz="1400" kern="100" dirty="0">
                <a:latin typeface="+mn-ea"/>
                <a:cs typeface="Calibri" panose="020F0502020204030204" pitchFamily="34" charset="0"/>
              </a:rPr>
              <a:t>开立子账户可无须提交风险评估表格</a:t>
            </a:r>
            <a:r>
              <a:rPr lang="en-US" altLang="zh-CN" sz="1400" kern="100" dirty="0">
                <a:latin typeface="+mn-ea"/>
                <a:cs typeface="Calibri" panose="020F0502020204030204" pitchFamily="34" charset="0"/>
              </a:rPr>
              <a:t>RAF/SDD</a:t>
            </a:r>
            <a:r>
              <a:rPr lang="zh-CN" altLang="en-US" sz="1400" kern="100" dirty="0">
                <a:solidFill>
                  <a:schemeClr val="tx2"/>
                </a:solidFill>
                <a:latin typeface="+mn-ea"/>
                <a:cs typeface="Calibri" panose="020F0502020204030204" pitchFamily="34" charset="0"/>
              </a:rPr>
              <a:t>（高风险及触发事件除外）</a:t>
            </a:r>
            <a:endParaRPr lang="zh-CN" altLang="zh-CN" sz="1400" kern="100" dirty="0">
              <a:solidFill>
                <a:schemeClr val="tx2"/>
              </a:solidFill>
              <a:effectLst/>
              <a:latin typeface="+mn-ea"/>
              <a:cs typeface="Times New Roman" panose="02020603050405020304" pitchFamily="18" charset="0"/>
            </a:endParaRPr>
          </a:p>
          <a:p>
            <a:pPr marL="228600" indent="-228600">
              <a:buFont typeface="+mj-lt"/>
              <a:buAutoNum type="circleNumDbPlain" startAt="2"/>
            </a:pPr>
            <a:endParaRPr lang="zh-CN" altLang="en-US" sz="1400" dirty="0">
              <a:latin typeface="+mn-ea"/>
            </a:endParaRPr>
          </a:p>
        </p:txBody>
      </p:sp>
      <p:sp>
        <p:nvSpPr>
          <p:cNvPr id="3" name="标题 2">
            <a:extLst>
              <a:ext uri="{FF2B5EF4-FFF2-40B4-BE49-F238E27FC236}">
                <a16:creationId xmlns:a16="http://schemas.microsoft.com/office/drawing/2014/main" id="{E27C08B2-6249-4DDA-81C7-A07A438CD0BE}"/>
              </a:ext>
            </a:extLst>
          </p:cNvPr>
          <p:cNvSpPr>
            <a:spLocks noGrp="1"/>
          </p:cNvSpPr>
          <p:nvPr>
            <p:ph type="title"/>
          </p:nvPr>
        </p:nvSpPr>
        <p:spPr/>
        <p:txBody>
          <a:bodyPr/>
          <a:lstStyle/>
          <a:p>
            <a:r>
              <a:rPr lang="zh-CN" altLang="en-US" sz="2400" dirty="0"/>
              <a:t>机构专业投资者开户流程、文件需求说明</a:t>
            </a:r>
          </a:p>
        </p:txBody>
      </p:sp>
    </p:spTree>
    <p:extLst>
      <p:ext uri="{BB962C8B-B14F-4D97-AF65-F5344CB8AC3E}">
        <p14:creationId xmlns:p14="http://schemas.microsoft.com/office/powerpoint/2010/main" val="362824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436559" y="1124744"/>
            <a:ext cx="8270875" cy="4321175"/>
          </a:xfrm>
        </p:spPr>
        <p:txBody>
          <a:bodyPr/>
          <a:lstStyle/>
          <a:p>
            <a:pPr marL="0" indent="0">
              <a:spcBef>
                <a:spcPts val="1200"/>
              </a:spcBef>
              <a:buNone/>
            </a:pPr>
            <a:endParaRPr lang="en-US" altLang="zh-CN" sz="1600" b="1"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董事会决议或开户指令，交易员名单</a:t>
            </a:r>
            <a:endParaRPr lang="en-US" altLang="zh-CN"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有认可监管机关的持牌证明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342900" indent="-342900">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solidFill>
                  <a:srgbClr val="0070C0"/>
                </a:solidFill>
                <a:latin typeface="+mn-ea"/>
                <a:cs typeface="Calibri" panose="020F0502020204030204" pitchFamily="34" charset="0"/>
              </a:rPr>
              <a:t>时提供）</a:t>
            </a:r>
            <a:endParaRPr lang="en-US" altLang="zh-CN" sz="1400" dirty="0">
              <a:solidFill>
                <a:srgbClr val="0070C0"/>
              </a:solidFill>
              <a:latin typeface="+mn-ea"/>
              <a:cs typeface="Calibri" panose="020F0502020204030204" pitchFamily="34" charset="0"/>
            </a:endParaRPr>
          </a:p>
          <a:p>
            <a:pPr marL="400050" indent="-400050">
              <a:spcBef>
                <a:spcPts val="1200"/>
              </a:spcBef>
              <a:buFont typeface="+mj-ea"/>
              <a:buAutoNum type="circleNumDbPlain" startAt="6"/>
            </a:pPr>
            <a:r>
              <a:rPr lang="en-US" altLang="zh-CN" sz="1400" dirty="0">
                <a:latin typeface="+mn-ea"/>
                <a:cs typeface="Calibri" panose="020F0502020204030204" pitchFamily="34" charset="0"/>
              </a:rPr>
              <a:t>FATCA</a:t>
            </a:r>
            <a:r>
              <a:rPr lang="zh-CN" altLang="en-US" sz="1400" dirty="0">
                <a:latin typeface="+mn-ea"/>
                <a:cs typeface="Calibri" panose="020F0502020204030204" pitchFamily="34" charset="0"/>
              </a:rPr>
              <a:t>税务申报表格</a:t>
            </a:r>
            <a:r>
              <a:rPr lang="zh-TW" altLang="en-US" sz="1400" dirty="0">
                <a:latin typeface="+mn-ea"/>
                <a:cs typeface="Calibri" panose="020F0502020204030204" pitchFamily="34" charset="0"/>
              </a:rPr>
              <a:t>及</a:t>
            </a:r>
            <a:r>
              <a:rPr lang="en-US" altLang="zh-TW" sz="1400" dirty="0">
                <a:latin typeface="+mn-ea"/>
                <a:cs typeface="Calibri" panose="020F0502020204030204" pitchFamily="34" charset="0"/>
              </a:rPr>
              <a:t>CRS</a:t>
            </a:r>
            <a:r>
              <a:rPr lang="zh-CN" altLang="en-US" sz="1400" dirty="0">
                <a:latin typeface="+mn-ea"/>
                <a:cs typeface="Calibri" panose="020F0502020204030204" pitchFamily="34" charset="0"/>
              </a:rPr>
              <a:t>自我证明表格</a:t>
            </a:r>
            <a:endParaRPr lang="en-US" altLang="zh-CN" sz="1400" dirty="0">
              <a:latin typeface="+mn-ea"/>
              <a:cs typeface="Calibri" panose="020F0502020204030204" pitchFamily="34" charset="0"/>
            </a:endParaRPr>
          </a:p>
          <a:p>
            <a:pPr marL="392913" indent="-342900">
              <a:spcBef>
                <a:spcPts val="1200"/>
              </a:spcBef>
              <a:buFont typeface="+mj-ea"/>
              <a:buAutoNum type="circleNumDbPlain" startAt="6"/>
            </a:pPr>
            <a:r>
              <a:rPr lang="zh-CN" altLang="en-US" sz="1400" dirty="0">
                <a:latin typeface="+mn-ea"/>
                <a:cs typeface="Calibri" panose="020F0502020204030204" pitchFamily="34" charset="0"/>
              </a:rPr>
              <a:t>持牌人士填写（只</a:t>
            </a:r>
            <a:r>
              <a:rPr lang="zh-CN" altLang="en-US" sz="1400" dirty="0">
                <a:solidFill>
                  <a:srgbClr val="FF0000"/>
                </a:solidFill>
                <a:latin typeface="+mn-ea"/>
                <a:cs typeface="Calibri" panose="020F0502020204030204" pitchFamily="34" charset="0"/>
              </a:rPr>
              <a:t>高风险</a:t>
            </a:r>
            <a:r>
              <a:rPr lang="zh-CN" altLang="en-US" sz="1400" dirty="0">
                <a:latin typeface="+mn-ea"/>
                <a:cs typeface="Calibri" panose="020F0502020204030204" pitchFamily="34" charset="0"/>
              </a:rPr>
              <a:t>适用）：</a:t>
            </a:r>
            <a:endParaRPr lang="en-US" altLang="zh-CN" sz="1400" dirty="0">
              <a:latin typeface="+mn-ea"/>
              <a:cs typeface="Calibri" panose="020F0502020204030204" pitchFamily="34" charset="0"/>
            </a:endParaRPr>
          </a:p>
          <a:p>
            <a:pPr lvl="2">
              <a:spcBef>
                <a:spcPts val="600"/>
              </a:spcBef>
            </a:pPr>
            <a:r>
              <a:rPr lang="zh-CN" altLang="en-US" sz="1400" dirty="0">
                <a:latin typeface="+mn-ea"/>
                <a:cs typeface="Calibri" panose="020F0502020204030204" pitchFamily="34" charset="0"/>
              </a:rPr>
              <a:t>　</a:t>
            </a:r>
            <a:r>
              <a:rPr lang="en-US" altLang="zh-CN" sz="1400" dirty="0">
                <a:latin typeface="+mn-ea"/>
                <a:cs typeface="Calibri" panose="020F0502020204030204" pitchFamily="34" charset="0"/>
              </a:rPr>
              <a:t>Assessment Form for counterparty </a:t>
            </a:r>
            <a:r>
              <a:rPr lang="zh-CN" altLang="en-US" sz="1400" dirty="0">
                <a:latin typeface="+mn-ea"/>
                <a:cs typeface="Calibri" panose="020F0502020204030204" pitchFamily="34" charset="0"/>
              </a:rPr>
              <a:t> </a:t>
            </a:r>
            <a:endParaRPr lang="en-US" altLang="zh-CN" sz="1400" dirty="0">
              <a:latin typeface="+mn-ea"/>
              <a:cs typeface="Calibri" panose="020F0502020204030204" pitchFamily="34" charset="0"/>
            </a:endParaRPr>
          </a:p>
          <a:p>
            <a:pPr lvl="2">
              <a:spcBef>
                <a:spcPts val="600"/>
              </a:spcBef>
            </a:pPr>
            <a:r>
              <a:rPr lang="en-US" altLang="zh-CN" sz="1400" dirty="0">
                <a:latin typeface="+mn-ea"/>
                <a:cs typeface="Calibri" panose="020F0502020204030204" pitchFamily="34" charset="0"/>
              </a:rPr>
              <a:t> 	 </a:t>
            </a:r>
            <a:r>
              <a:rPr lang="zh-CN" altLang="en-US" sz="1400" dirty="0">
                <a:solidFill>
                  <a:srgbClr val="FF0000"/>
                </a:solidFill>
                <a:latin typeface="+mn-ea"/>
                <a:cs typeface="Calibri" panose="020F0502020204030204" pitchFamily="34" charset="0"/>
              </a:rPr>
              <a:t>风险评估表格</a:t>
            </a:r>
            <a:r>
              <a:rPr lang="en-US" altLang="zh-CN" sz="1400" dirty="0">
                <a:solidFill>
                  <a:srgbClr val="FF0000"/>
                </a:solidFill>
                <a:latin typeface="+mn-ea"/>
                <a:cs typeface="Calibri" panose="020F0502020204030204" pitchFamily="34" charset="0"/>
              </a:rPr>
              <a:t> Risk Assessment Form</a:t>
            </a:r>
          </a:p>
          <a:p>
            <a:pPr lvl="2">
              <a:spcBef>
                <a:spcPts val="600"/>
              </a:spcBef>
            </a:pPr>
            <a:r>
              <a:rPr lang="zh-CN" altLang="en-US" sz="1400" dirty="0">
                <a:solidFill>
                  <a:srgbClr val="FF0000"/>
                </a:solidFill>
                <a:latin typeface="+mn-ea"/>
                <a:cs typeface="Calibri" panose="020F0502020204030204" pitchFamily="34" charset="0"/>
              </a:rPr>
              <a:t>　视乎风险评级而提供的尽职审查表格（</a:t>
            </a:r>
            <a:r>
              <a:rPr lang="en-US" altLang="zh-CN" sz="1400" dirty="0">
                <a:solidFill>
                  <a:srgbClr val="FF0000"/>
                </a:solidFill>
                <a:latin typeface="+mn-ea"/>
                <a:cs typeface="Calibri" panose="020F0502020204030204" pitchFamily="34" charset="0"/>
              </a:rPr>
              <a:t>EDD</a:t>
            </a:r>
            <a:r>
              <a:rPr lang="zh-CN" altLang="en-US" sz="1400" dirty="0">
                <a:solidFill>
                  <a:srgbClr val="FF0000"/>
                </a:solidFill>
                <a:latin typeface="+mn-ea"/>
                <a:cs typeface="Calibri" panose="020F0502020204030204" pitchFamily="34" charset="0"/>
              </a:rPr>
              <a:t>）</a:t>
            </a:r>
            <a:endParaRPr lang="en-US" altLang="zh-CN" sz="1400" dirty="0">
              <a:solidFill>
                <a:srgbClr val="FF0000"/>
              </a:solidFill>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p:txBody>
          <a:bodyPr/>
          <a:lstStyle/>
          <a:p>
            <a:r>
              <a:rPr lang="zh-CN" altLang="en-US" sz="2400" dirty="0"/>
              <a:t>机构专业投资者开户流程、文件需求说明</a:t>
            </a:r>
          </a:p>
        </p:txBody>
      </p:sp>
      <p:sp>
        <p:nvSpPr>
          <p:cNvPr id="4" name="Text Placeholder 3">
            <a:extLst>
              <a:ext uri="{FF2B5EF4-FFF2-40B4-BE49-F238E27FC236}">
                <a16:creationId xmlns:a16="http://schemas.microsoft.com/office/drawing/2014/main" id="{6417AD59-6389-4AF8-AEF7-635E0EC69631}"/>
              </a:ext>
            </a:extLst>
          </p:cNvPr>
          <p:cNvSpPr>
            <a:spLocks noGrp="1"/>
          </p:cNvSpPr>
          <p:nvPr>
            <p:ph type="body" sz="quarter" idx="12"/>
          </p:nvPr>
        </p:nvSpPr>
        <p:spPr/>
        <p:txBody>
          <a:bodyPr/>
          <a:lstStyle/>
          <a:p>
            <a:pPr marL="0" indent="0">
              <a:spcBef>
                <a:spcPts val="1200"/>
              </a:spcBef>
              <a:buNone/>
            </a:pPr>
            <a:r>
              <a:rPr lang="zh-CN" altLang="en-US" sz="1800" b="1" dirty="0">
                <a:latin typeface="+mn-ea"/>
                <a:cs typeface="Calibri" panose="020F0502020204030204" pitchFamily="34" charset="0"/>
              </a:rPr>
              <a:t>交易对手</a:t>
            </a:r>
            <a:r>
              <a:rPr lang="en-US" altLang="zh-CN" sz="1800" b="1" dirty="0">
                <a:latin typeface="+mn-ea"/>
                <a:cs typeface="Calibri" panose="020F0502020204030204" pitchFamily="34" charset="0"/>
              </a:rPr>
              <a:t>Counterparty</a:t>
            </a:r>
          </a:p>
        </p:txBody>
      </p:sp>
    </p:spTree>
    <p:extLst>
      <p:ext uri="{BB962C8B-B14F-4D97-AF65-F5344CB8AC3E}">
        <p14:creationId xmlns:p14="http://schemas.microsoft.com/office/powerpoint/2010/main" val="4212133599"/>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EC PPT">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31490</TotalTime>
  <Words>2270</Words>
  <Application>Microsoft Office PowerPoint</Application>
  <PresentationFormat>On-screen Show (4:3)</PresentationFormat>
  <Paragraphs>132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Microsoft JhengHei</vt:lpstr>
      <vt:lpstr>Microsoft JhengHei (Body)</vt:lpstr>
      <vt:lpstr>Arial</vt:lpstr>
      <vt:lpstr>Calibri</vt:lpstr>
      <vt:lpstr>Wingdings</vt:lpstr>
      <vt:lpstr>主题1</vt:lpstr>
      <vt:lpstr>机构专业投资者简介及开户指引</vt:lpstr>
      <vt:lpstr>机构专业投资者简介</vt:lpstr>
      <vt:lpstr>机构专业投资者简介</vt:lpstr>
      <vt:lpstr>开户流程、文件需求说明</vt:lpstr>
      <vt:lpstr>机构专业投资者开户流程、文件需求说明</vt:lpstr>
      <vt:lpstr>机构专业投资者开户流程、文件需求说明</vt:lpstr>
      <vt:lpstr>机构专业投资者开户流程、文件需求说明</vt:lpstr>
      <vt:lpstr>机构专业投资者开户流程、文件需求说明</vt:lpstr>
      <vt:lpstr>机构专业投资者开户流程、文件需求说明</vt:lpstr>
      <vt:lpstr>机构专业投资者开户流程、文件需求说明</vt:lpstr>
      <vt:lpstr>专业投资者年度续期审查、资格注销</vt:lpstr>
      <vt:lpstr>专业投资者年度续期审查、资格注销</vt:lpstr>
      <vt:lpstr>专业投资者年度续期审查、资格注销</vt:lpstr>
      <vt:lpstr>客户特殊事例分享</vt:lpstr>
      <vt:lpstr>特殊事例分享</vt:lpstr>
      <vt:lpstr>特殊事例分享</vt:lpstr>
      <vt:lpstr>特殊事例分享</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赵镇贤</dc:creator>
  <cp:lastModifiedBy>Anson Tse (谢铭昌)</cp:lastModifiedBy>
  <cp:revision>1426</cp:revision>
  <cp:lastPrinted>2020-11-10T02:11:20Z</cp:lastPrinted>
  <dcterms:created xsi:type="dcterms:W3CDTF">2016-05-04T03:44:21Z</dcterms:created>
  <dcterms:modified xsi:type="dcterms:W3CDTF">2021-12-03T09:45:54Z</dcterms:modified>
</cp:coreProperties>
</file>