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28"/>
  </p:notesMasterIdLst>
  <p:handoutMasterIdLst>
    <p:handoutMasterId r:id="rId29"/>
  </p:handoutMasterIdLst>
  <p:sldIdLst>
    <p:sldId id="256" r:id="rId2"/>
    <p:sldId id="309" r:id="rId3"/>
    <p:sldId id="332" r:id="rId4"/>
    <p:sldId id="315" r:id="rId5"/>
    <p:sldId id="338" r:id="rId6"/>
    <p:sldId id="302" r:id="rId7"/>
    <p:sldId id="323" r:id="rId8"/>
    <p:sldId id="344" r:id="rId9"/>
    <p:sldId id="305" r:id="rId10"/>
    <p:sldId id="342" r:id="rId11"/>
    <p:sldId id="316" r:id="rId12"/>
    <p:sldId id="320" r:id="rId13"/>
    <p:sldId id="326" r:id="rId14"/>
    <p:sldId id="328" r:id="rId15"/>
    <p:sldId id="343" r:id="rId16"/>
    <p:sldId id="333" r:id="rId17"/>
    <p:sldId id="258" r:id="rId18"/>
    <p:sldId id="304" r:id="rId19"/>
    <p:sldId id="311" r:id="rId20"/>
    <p:sldId id="330" r:id="rId21"/>
    <p:sldId id="313" r:id="rId22"/>
    <p:sldId id="337" r:id="rId23"/>
    <p:sldId id="339" r:id="rId24"/>
    <p:sldId id="340" r:id="rId25"/>
    <p:sldId id="336" r:id="rId26"/>
    <p:sldId id="341" r:id="rId27"/>
  </p:sldIdLst>
  <p:sldSz cx="9144000" cy="6858000" type="screen4x3"/>
  <p:notesSz cx="9939338" cy="68072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0F67"/>
    <a:srgbClr val="1D3CAD"/>
    <a:srgbClr val="181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94660"/>
  </p:normalViewPr>
  <p:slideViewPr>
    <p:cSldViewPr>
      <p:cViewPr varScale="1">
        <p:scale>
          <a:sx n="108" d="100"/>
          <a:sy n="108" d="100"/>
        </p:scale>
        <p:origin x="1650" y="108"/>
      </p:cViewPr>
      <p:guideLst>
        <p:guide orient="horz" pos="2160"/>
        <p:guide pos="2880"/>
      </p:guideLst>
    </p:cSldViewPr>
  </p:slideViewPr>
  <p:notesTextViewPr>
    <p:cViewPr>
      <p:scale>
        <a:sx n="100" d="100"/>
        <a:sy n="100" d="100"/>
      </p:scale>
      <p:origin x="0" y="0"/>
    </p:cViewPr>
  </p:notesTextViewPr>
  <p:notesViewPr>
    <p:cSldViewPr>
      <p:cViewPr varScale="1">
        <p:scale>
          <a:sx n="116" d="100"/>
          <a:sy n="116" d="100"/>
        </p:scale>
        <p:origin x="1236"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7046" cy="34036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9992" y="0"/>
            <a:ext cx="4307046" cy="340360"/>
          </a:xfrm>
          <a:prstGeom prst="rect">
            <a:avLst/>
          </a:prstGeom>
        </p:spPr>
        <p:txBody>
          <a:bodyPr vert="horz" lIns="91440" tIns="45720" rIns="91440" bIns="45720" rtlCol="0"/>
          <a:lstStyle>
            <a:lvl1pPr algn="r">
              <a:defRPr sz="1200"/>
            </a:lvl1pPr>
          </a:lstStyle>
          <a:p>
            <a:fld id="{A2F087A1-26EE-40F7-91BB-3859ED6D9B08}" type="datetimeFigureOut">
              <a:rPr lang="zh-CN" altLang="en-US" smtClean="0"/>
              <a:pPr/>
              <a:t>2021/12/14</a:t>
            </a:fld>
            <a:endParaRPr lang="zh-CN" altLang="en-US"/>
          </a:p>
        </p:txBody>
      </p:sp>
      <p:sp>
        <p:nvSpPr>
          <p:cNvPr id="4" name="页脚占位符 3"/>
          <p:cNvSpPr>
            <a:spLocks noGrp="1"/>
          </p:cNvSpPr>
          <p:nvPr>
            <p:ph type="ftr" sz="quarter" idx="2"/>
          </p:nvPr>
        </p:nvSpPr>
        <p:spPr>
          <a:xfrm>
            <a:off x="0" y="6465659"/>
            <a:ext cx="4307046" cy="34036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9992" y="6465659"/>
            <a:ext cx="4307046" cy="340360"/>
          </a:xfrm>
          <a:prstGeom prst="rect">
            <a:avLst/>
          </a:prstGeom>
        </p:spPr>
        <p:txBody>
          <a:bodyPr vert="horz" lIns="91440" tIns="45720" rIns="91440" bIns="45720" rtlCol="0" anchor="b"/>
          <a:lstStyle>
            <a:lvl1pPr algn="r">
              <a:defRPr sz="1200"/>
            </a:lvl1pPr>
          </a:lstStyle>
          <a:p>
            <a:fld id="{94E441B1-3B73-4CC2-9B2F-FA013998DEE2}" type="slidenum">
              <a:rPr lang="zh-CN" altLang="en-US" smtClean="0"/>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7046" cy="34036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29992" y="0"/>
            <a:ext cx="4307046" cy="340360"/>
          </a:xfrm>
          <a:prstGeom prst="rect">
            <a:avLst/>
          </a:prstGeom>
        </p:spPr>
        <p:txBody>
          <a:bodyPr vert="horz" lIns="91440" tIns="45720" rIns="91440" bIns="45720" rtlCol="0"/>
          <a:lstStyle>
            <a:lvl1pPr algn="r">
              <a:defRPr sz="1200"/>
            </a:lvl1pPr>
          </a:lstStyle>
          <a:p>
            <a:fld id="{C171FF3A-E611-4B07-A4C0-396AD7900E15}" type="datetimeFigureOut">
              <a:rPr lang="zh-CN" altLang="en-US" smtClean="0"/>
              <a:pPr/>
              <a:t>2021/12/14</a:t>
            </a:fld>
            <a:endParaRPr lang="zh-CN" altLang="en-US"/>
          </a:p>
        </p:txBody>
      </p:sp>
      <p:sp>
        <p:nvSpPr>
          <p:cNvPr id="4" name="幻灯片图像占位符 3"/>
          <p:cNvSpPr>
            <a:spLocks noGrp="1" noRot="1" noChangeAspect="1"/>
          </p:cNvSpPr>
          <p:nvPr>
            <p:ph type="sldImg" idx="2"/>
          </p:nvPr>
        </p:nvSpPr>
        <p:spPr>
          <a:xfrm>
            <a:off x="3267075" y="511175"/>
            <a:ext cx="3405188" cy="25527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3934" y="3233420"/>
            <a:ext cx="7951470" cy="306324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465659"/>
            <a:ext cx="4307046" cy="34036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9992" y="6465659"/>
            <a:ext cx="4307046" cy="340360"/>
          </a:xfrm>
          <a:prstGeom prst="rect">
            <a:avLst/>
          </a:prstGeom>
        </p:spPr>
        <p:txBody>
          <a:bodyPr vert="horz" lIns="91440" tIns="45720" rIns="91440" bIns="45720" rtlCol="0" anchor="b"/>
          <a:lstStyle>
            <a:lvl1pPr algn="r">
              <a:defRPr sz="1200"/>
            </a:lvl1pPr>
          </a:lstStyle>
          <a:p>
            <a:fld id="{4D549C73-AFCC-4366-A8B5-03B68EDE124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Front page (with pic)">
    <p:spTree>
      <p:nvGrpSpPr>
        <p:cNvPr id="1" name=""/>
        <p:cNvGrpSpPr/>
        <p:nvPr/>
      </p:nvGrpSpPr>
      <p:grpSpPr>
        <a:xfrm>
          <a:off x="0" y="0"/>
          <a:ext cx="0" cy="0"/>
          <a:chOff x="0" y="0"/>
          <a:chExt cx="0" cy="0"/>
        </a:xfrm>
      </p:grpSpPr>
      <p:sp>
        <p:nvSpPr>
          <p:cNvPr id="8" name="Rectangle 7"/>
          <p:cNvSpPr/>
          <p:nvPr/>
        </p:nvSpPr>
        <p:spPr>
          <a:xfrm>
            <a:off x="3428993" y="980729"/>
            <a:ext cx="5280972" cy="40324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0402" tIns="40168" rIns="80402" bIns="40168" rtlCol="0" anchor="ctr">
            <a:noAutofit/>
          </a:bodyPr>
          <a:lstStyle/>
          <a:p>
            <a:pPr algn="ctr"/>
            <a:endParaRPr lang="zh-TW" altLang="en-US"/>
          </a:p>
        </p:txBody>
      </p:sp>
      <p:sp>
        <p:nvSpPr>
          <p:cNvPr id="10" name="Rectangle 9"/>
          <p:cNvSpPr/>
          <p:nvPr/>
        </p:nvSpPr>
        <p:spPr>
          <a:xfrm flipV="1">
            <a:off x="3857621" y="2852936"/>
            <a:ext cx="4457964" cy="43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0402" tIns="40168" rIns="80402" bIns="40168" rtlCol="0" anchor="ctr">
            <a:noAutofit/>
          </a:bodyPr>
          <a:lstStyle/>
          <a:p>
            <a:pPr algn="ctr"/>
            <a:endParaRPr lang="zh-TW" altLang="en-US"/>
          </a:p>
        </p:txBody>
      </p:sp>
      <p:sp>
        <p:nvSpPr>
          <p:cNvPr id="2" name="Title 1"/>
          <p:cNvSpPr>
            <a:spLocks noGrp="1"/>
          </p:cNvSpPr>
          <p:nvPr>
            <p:ph type="ctrTitle"/>
          </p:nvPr>
        </p:nvSpPr>
        <p:spPr>
          <a:xfrm>
            <a:off x="3786183" y="1236865"/>
            <a:ext cx="4580976" cy="1470025"/>
          </a:xfrm>
        </p:spPr>
        <p:txBody>
          <a:bodyPr anchor="b" anchorCtr="0">
            <a:noAutofit/>
          </a:bodyPr>
          <a:lstStyle>
            <a:lvl1pPr algn="r">
              <a:defRPr sz="2400" b="1">
                <a:solidFill>
                  <a:schemeClr val="tx1">
                    <a:lumMod val="65000"/>
                    <a:lumOff val="35000"/>
                  </a:schemeClr>
                </a:solidFill>
                <a:latin typeface="Arial" pitchFamily="34" charset="0"/>
                <a:cs typeface="Arial" pitchFamily="34" charset="0"/>
              </a:defRPr>
            </a:lvl1pPr>
          </a:lstStyle>
          <a:p>
            <a:r>
              <a:rPr lang="zh-CN" altLang="en-US"/>
              <a:t>单击此处编辑母版标题样式</a:t>
            </a:r>
            <a:endParaRPr lang="zh-TW" altLang="en-US" dirty="0"/>
          </a:p>
        </p:txBody>
      </p:sp>
      <p:sp>
        <p:nvSpPr>
          <p:cNvPr id="3" name="Subtitle 2"/>
          <p:cNvSpPr>
            <a:spLocks noGrp="1"/>
          </p:cNvSpPr>
          <p:nvPr>
            <p:ph type="subTitle" idx="1"/>
          </p:nvPr>
        </p:nvSpPr>
        <p:spPr>
          <a:xfrm>
            <a:off x="3786183" y="3090226"/>
            <a:ext cx="4554220" cy="1752600"/>
          </a:xfrm>
        </p:spPr>
        <p:txBody>
          <a:bodyPr>
            <a:noAutofit/>
          </a:bodyPr>
          <a:lstStyle>
            <a:lvl1pPr marL="0" indent="0" algn="r">
              <a:buNone/>
              <a:defRPr sz="1800">
                <a:solidFill>
                  <a:schemeClr val="tx1">
                    <a:lumMod val="65000"/>
                    <a:lumOff val="35000"/>
                  </a:schemeClr>
                </a:solidFill>
                <a:latin typeface="Arial" pitchFamily="34" charset="0"/>
                <a:cs typeface="Arial" pitchFamily="34" charset="0"/>
              </a:defRPr>
            </a:lvl1pPr>
            <a:lvl2pPr marL="401299" indent="0" algn="ctr">
              <a:buNone/>
              <a:defRPr>
                <a:solidFill>
                  <a:schemeClr val="tx1">
                    <a:tint val="75000"/>
                  </a:schemeClr>
                </a:solidFill>
              </a:defRPr>
            </a:lvl2pPr>
            <a:lvl3pPr marL="802647" indent="0" algn="ctr">
              <a:buNone/>
              <a:defRPr>
                <a:solidFill>
                  <a:schemeClr val="tx1">
                    <a:tint val="75000"/>
                  </a:schemeClr>
                </a:solidFill>
              </a:defRPr>
            </a:lvl3pPr>
            <a:lvl4pPr marL="1203955" indent="0" algn="ctr">
              <a:buNone/>
              <a:defRPr>
                <a:solidFill>
                  <a:schemeClr val="tx1">
                    <a:tint val="75000"/>
                  </a:schemeClr>
                </a:solidFill>
              </a:defRPr>
            </a:lvl4pPr>
            <a:lvl5pPr marL="1605267" indent="0" algn="ctr">
              <a:buNone/>
              <a:defRPr>
                <a:solidFill>
                  <a:schemeClr val="tx1">
                    <a:tint val="75000"/>
                  </a:schemeClr>
                </a:solidFill>
              </a:defRPr>
            </a:lvl5pPr>
            <a:lvl6pPr marL="2006575" indent="0" algn="ctr">
              <a:buNone/>
              <a:defRPr>
                <a:solidFill>
                  <a:schemeClr val="tx1">
                    <a:tint val="75000"/>
                  </a:schemeClr>
                </a:solidFill>
              </a:defRPr>
            </a:lvl6pPr>
            <a:lvl7pPr marL="2407890" indent="0" algn="ctr">
              <a:buNone/>
              <a:defRPr>
                <a:solidFill>
                  <a:schemeClr val="tx1">
                    <a:tint val="75000"/>
                  </a:schemeClr>
                </a:solidFill>
              </a:defRPr>
            </a:lvl7pPr>
            <a:lvl8pPr marL="2809211" indent="0" algn="ctr">
              <a:buNone/>
              <a:defRPr>
                <a:solidFill>
                  <a:schemeClr val="tx1">
                    <a:tint val="75000"/>
                  </a:schemeClr>
                </a:solidFill>
              </a:defRPr>
            </a:lvl8pPr>
            <a:lvl9pPr marL="3210529" indent="0" algn="ctr">
              <a:buNone/>
              <a:defRPr>
                <a:solidFill>
                  <a:schemeClr val="tx1">
                    <a:tint val="75000"/>
                  </a:schemeClr>
                </a:solidFill>
              </a:defRPr>
            </a:lvl9pPr>
          </a:lstStyle>
          <a:p>
            <a:r>
              <a:rPr lang="zh-CN" altLang="en-US"/>
              <a:t>单击此处编辑母版副标题样式</a:t>
            </a:r>
            <a:endParaRPr lang="zh-TW" altLang="en-US" dirty="0"/>
          </a:p>
        </p:txBody>
      </p:sp>
      <p:pic>
        <p:nvPicPr>
          <p:cNvPr id="11" name="Picture 10"/>
          <p:cNvPicPr>
            <a:picLocks noChangeAspect="1" noChangeArrowheads="1"/>
          </p:cNvPicPr>
          <p:nvPr/>
        </p:nvPicPr>
        <p:blipFill>
          <a:blip r:embed="rId2" cstate="print"/>
          <a:srcRect l="8935" r="1949" b="690"/>
          <a:stretch>
            <a:fillRect/>
          </a:stretch>
        </p:blipFill>
        <p:spPr bwMode="auto">
          <a:xfrm>
            <a:off x="428599" y="978161"/>
            <a:ext cx="2872292" cy="4032000"/>
          </a:xfrm>
          <a:prstGeom prst="rect">
            <a:avLst/>
          </a:prstGeom>
          <a:noFill/>
          <a:ln w="9525">
            <a:noFill/>
            <a:miter lim="800000"/>
            <a:headEnd/>
            <a:tailEnd/>
          </a:ln>
          <a:effectLst/>
        </p:spPr>
      </p:pic>
      <p:pic>
        <p:nvPicPr>
          <p:cNvPr id="4" name="图片 3"/>
          <p:cNvPicPr>
            <a:picLocks noChangeAspect="1"/>
          </p:cNvPicPr>
          <p:nvPr userDrawn="1"/>
        </p:nvPicPr>
        <p:blipFill rotWithShape="1">
          <a:blip r:embed="rId3" cstate="print">
            <a:extLst>
              <a:ext uri="{28A0092B-C50C-407E-A947-70E740481C1C}">
                <a14:useLocalDpi xmlns:a14="http://schemas.microsoft.com/office/drawing/2010/main" val="0"/>
              </a:ext>
            </a:extLst>
          </a:blip>
          <a:srcRect l="17324" t="40091" r="16528" b="38750"/>
          <a:stretch/>
        </p:blipFill>
        <p:spPr>
          <a:xfrm>
            <a:off x="323528" y="5949280"/>
            <a:ext cx="3215325" cy="72727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Front page">
    <p:spTree>
      <p:nvGrpSpPr>
        <p:cNvPr id="1" name=""/>
        <p:cNvGrpSpPr/>
        <p:nvPr/>
      </p:nvGrpSpPr>
      <p:grpSpPr>
        <a:xfrm>
          <a:off x="0" y="0"/>
          <a:ext cx="0" cy="0"/>
          <a:chOff x="0" y="0"/>
          <a:chExt cx="0" cy="0"/>
        </a:xfrm>
      </p:grpSpPr>
      <p:sp>
        <p:nvSpPr>
          <p:cNvPr id="8" name="Rectangle 7"/>
          <p:cNvSpPr/>
          <p:nvPr/>
        </p:nvSpPr>
        <p:spPr>
          <a:xfrm>
            <a:off x="429044" y="980729"/>
            <a:ext cx="8280920" cy="40324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0402" tIns="40168" rIns="80402" bIns="40168" rtlCol="0" anchor="ctr">
            <a:noAutofit/>
          </a:bodyPr>
          <a:lstStyle/>
          <a:p>
            <a:pPr algn="ctr"/>
            <a:endParaRPr lang="zh-TW" altLang="en-US"/>
          </a:p>
        </p:txBody>
      </p:sp>
      <p:sp>
        <p:nvSpPr>
          <p:cNvPr id="10" name="Rectangle 9"/>
          <p:cNvSpPr/>
          <p:nvPr/>
        </p:nvSpPr>
        <p:spPr>
          <a:xfrm flipV="1">
            <a:off x="827584" y="2852936"/>
            <a:ext cx="7488000" cy="43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0402" tIns="40168" rIns="80402" bIns="40168" rtlCol="0" anchor="ctr">
            <a:noAutofit/>
          </a:bodyPr>
          <a:lstStyle/>
          <a:p>
            <a:pPr algn="ctr"/>
            <a:endParaRPr lang="zh-TW" altLang="en-US"/>
          </a:p>
        </p:txBody>
      </p:sp>
      <p:sp>
        <p:nvSpPr>
          <p:cNvPr id="2" name="Title 1"/>
          <p:cNvSpPr>
            <a:spLocks noGrp="1"/>
          </p:cNvSpPr>
          <p:nvPr>
            <p:ph type="ctrTitle"/>
          </p:nvPr>
        </p:nvSpPr>
        <p:spPr>
          <a:xfrm>
            <a:off x="785789" y="1236865"/>
            <a:ext cx="7581372" cy="1470025"/>
          </a:xfrm>
        </p:spPr>
        <p:txBody>
          <a:bodyPr anchor="b" anchorCtr="0">
            <a:noAutofit/>
          </a:bodyPr>
          <a:lstStyle>
            <a:lvl1pPr algn="r">
              <a:defRPr sz="2400" b="1">
                <a:solidFill>
                  <a:schemeClr val="tx1">
                    <a:lumMod val="65000"/>
                    <a:lumOff val="35000"/>
                  </a:schemeClr>
                </a:solidFill>
                <a:latin typeface="+mj-lt"/>
                <a:ea typeface="+mj-ea"/>
                <a:cs typeface="Arial" pitchFamily="34" charset="0"/>
              </a:defRPr>
            </a:lvl1pPr>
          </a:lstStyle>
          <a:p>
            <a:r>
              <a:rPr lang="zh-CN" altLang="en-US"/>
              <a:t>单击此处编辑母版标题样式</a:t>
            </a:r>
            <a:endParaRPr lang="zh-TW" altLang="en-US" dirty="0"/>
          </a:p>
        </p:txBody>
      </p:sp>
      <p:sp>
        <p:nvSpPr>
          <p:cNvPr id="3" name="Subtitle 2"/>
          <p:cNvSpPr>
            <a:spLocks noGrp="1"/>
          </p:cNvSpPr>
          <p:nvPr>
            <p:ph type="subTitle" idx="1"/>
          </p:nvPr>
        </p:nvSpPr>
        <p:spPr>
          <a:xfrm>
            <a:off x="785791" y="3090226"/>
            <a:ext cx="7554617" cy="1752600"/>
          </a:xfrm>
        </p:spPr>
        <p:txBody>
          <a:bodyPr>
            <a:noAutofit/>
          </a:bodyPr>
          <a:lstStyle>
            <a:lvl1pPr marL="0" indent="0" algn="r">
              <a:buNone/>
              <a:defRPr sz="1800">
                <a:solidFill>
                  <a:schemeClr val="tx1">
                    <a:lumMod val="65000"/>
                    <a:lumOff val="35000"/>
                  </a:schemeClr>
                </a:solidFill>
                <a:latin typeface="+mj-lt"/>
                <a:ea typeface="+mj-ea"/>
                <a:cs typeface="Arial" pitchFamily="34" charset="0"/>
              </a:defRPr>
            </a:lvl1pPr>
            <a:lvl2pPr marL="401299" indent="0" algn="ctr">
              <a:buNone/>
              <a:defRPr>
                <a:solidFill>
                  <a:schemeClr val="tx1">
                    <a:tint val="75000"/>
                  </a:schemeClr>
                </a:solidFill>
              </a:defRPr>
            </a:lvl2pPr>
            <a:lvl3pPr marL="802647" indent="0" algn="ctr">
              <a:buNone/>
              <a:defRPr>
                <a:solidFill>
                  <a:schemeClr val="tx1">
                    <a:tint val="75000"/>
                  </a:schemeClr>
                </a:solidFill>
              </a:defRPr>
            </a:lvl3pPr>
            <a:lvl4pPr marL="1203955" indent="0" algn="ctr">
              <a:buNone/>
              <a:defRPr>
                <a:solidFill>
                  <a:schemeClr val="tx1">
                    <a:tint val="75000"/>
                  </a:schemeClr>
                </a:solidFill>
              </a:defRPr>
            </a:lvl4pPr>
            <a:lvl5pPr marL="1605267" indent="0" algn="ctr">
              <a:buNone/>
              <a:defRPr>
                <a:solidFill>
                  <a:schemeClr val="tx1">
                    <a:tint val="75000"/>
                  </a:schemeClr>
                </a:solidFill>
              </a:defRPr>
            </a:lvl5pPr>
            <a:lvl6pPr marL="2006575" indent="0" algn="ctr">
              <a:buNone/>
              <a:defRPr>
                <a:solidFill>
                  <a:schemeClr val="tx1">
                    <a:tint val="75000"/>
                  </a:schemeClr>
                </a:solidFill>
              </a:defRPr>
            </a:lvl6pPr>
            <a:lvl7pPr marL="2407890" indent="0" algn="ctr">
              <a:buNone/>
              <a:defRPr>
                <a:solidFill>
                  <a:schemeClr val="tx1">
                    <a:tint val="75000"/>
                  </a:schemeClr>
                </a:solidFill>
              </a:defRPr>
            </a:lvl7pPr>
            <a:lvl8pPr marL="2809211" indent="0" algn="ctr">
              <a:buNone/>
              <a:defRPr>
                <a:solidFill>
                  <a:schemeClr val="tx1">
                    <a:tint val="75000"/>
                  </a:schemeClr>
                </a:solidFill>
              </a:defRPr>
            </a:lvl8pPr>
            <a:lvl9pPr marL="3210529" indent="0" algn="ctr">
              <a:buNone/>
              <a:defRPr>
                <a:solidFill>
                  <a:schemeClr val="tx1">
                    <a:tint val="75000"/>
                  </a:schemeClr>
                </a:solidFill>
              </a:defRPr>
            </a:lvl9pPr>
          </a:lstStyle>
          <a:p>
            <a:r>
              <a:rPr lang="zh-CN" altLang="en-US"/>
              <a:t>单击此处编辑母版副标题样式</a:t>
            </a:r>
            <a:endParaRPr lang="zh-TW" altLang="en-US" dirty="0"/>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7324" t="40091" r="16528" b="38750"/>
          <a:stretch/>
        </p:blipFill>
        <p:spPr>
          <a:xfrm>
            <a:off x="323528" y="5949280"/>
            <a:ext cx="3215325" cy="72727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s (2 columns)">
    <p:spTree>
      <p:nvGrpSpPr>
        <p:cNvPr id="1" name=""/>
        <p:cNvGrpSpPr/>
        <p:nvPr/>
      </p:nvGrpSpPr>
      <p:grpSpPr>
        <a:xfrm>
          <a:off x="0" y="0"/>
          <a:ext cx="0" cy="0"/>
          <a:chOff x="0" y="0"/>
          <a:chExt cx="0" cy="0"/>
        </a:xfrm>
      </p:grpSpPr>
      <p:sp>
        <p:nvSpPr>
          <p:cNvPr id="35" name="Content Placeholder 34"/>
          <p:cNvSpPr>
            <a:spLocks noGrp="1"/>
          </p:cNvSpPr>
          <p:nvPr>
            <p:ph sz="quarter" idx="11"/>
          </p:nvPr>
        </p:nvSpPr>
        <p:spPr>
          <a:xfrm>
            <a:off x="439740" y="1628780"/>
            <a:ext cx="4060825" cy="4321175"/>
          </a:xfrm>
        </p:spPr>
        <p:txBody>
          <a:bodyPr>
            <a:noAutofit/>
          </a:bodyPr>
          <a:lstStyle>
            <a:lvl1pPr marL="200616" indent="-200616">
              <a:lnSpc>
                <a:spcPct val="150000"/>
              </a:lnSpc>
              <a:spcBef>
                <a:spcPts val="0"/>
              </a:spcBef>
              <a:buClr>
                <a:schemeClr val="accent2"/>
              </a:buClr>
              <a:buFont typeface="Wingdings" pitchFamily="2" charset="2"/>
              <a:buChar char="n"/>
              <a:defRPr sz="1200"/>
            </a:lvl1pPr>
            <a:lvl2pPr marL="451503" indent="-150603">
              <a:lnSpc>
                <a:spcPct val="150000"/>
              </a:lnSpc>
              <a:spcBef>
                <a:spcPts val="0"/>
              </a:spcBef>
              <a:buClr>
                <a:schemeClr val="accent2"/>
              </a:buClr>
              <a:buFont typeface="Arial" pitchFamily="34" charset="0"/>
              <a:buChar char="̶"/>
              <a:defRPr sz="1100"/>
            </a:lvl2pPr>
            <a:lvl3pPr marL="702310" indent="-150603">
              <a:lnSpc>
                <a:spcPct val="150000"/>
              </a:lnSpc>
              <a:spcBef>
                <a:spcPts val="0"/>
              </a:spcBef>
              <a:buClr>
                <a:schemeClr val="accent2"/>
              </a:buClr>
              <a:buFont typeface="Arial" pitchFamily="34" charset="0"/>
              <a:buChar char="̶"/>
              <a:defRPr sz="1000"/>
            </a:lvl3pPr>
            <a:lvl4pPr marL="953120" indent="-150603">
              <a:lnSpc>
                <a:spcPct val="150000"/>
              </a:lnSpc>
              <a:spcBef>
                <a:spcPts val="0"/>
              </a:spcBef>
              <a:buClr>
                <a:schemeClr val="accent2"/>
              </a:buClr>
              <a:buFont typeface="Arial" pitchFamily="34" charset="0"/>
              <a:buChar char="̶"/>
              <a:defRPr sz="1000"/>
            </a:lvl4pPr>
            <a:lvl5pPr marL="1203955" indent="-150603">
              <a:lnSpc>
                <a:spcPct val="150000"/>
              </a:lnSpc>
              <a:spcBef>
                <a:spcPts val="0"/>
              </a:spcBef>
              <a:buClr>
                <a:schemeClr val="accent2"/>
              </a:buClr>
              <a:buFont typeface="Arial" pitchFamily="34" charset="0"/>
              <a:buChar char="̶"/>
              <a:defRPr sz="1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dirty="0"/>
          </a:p>
        </p:txBody>
      </p:sp>
      <p:sp>
        <p:nvSpPr>
          <p:cNvPr id="2" name="Title 1"/>
          <p:cNvSpPr>
            <a:spLocks noGrp="1"/>
          </p:cNvSpPr>
          <p:nvPr>
            <p:ph type="title"/>
          </p:nvPr>
        </p:nvSpPr>
        <p:spPr>
          <a:xfrm>
            <a:off x="439742" y="264006"/>
            <a:ext cx="8270875" cy="706090"/>
          </a:xfrm>
        </p:spPr>
        <p:txBody>
          <a:bodyPr lIns="15799" rIns="15799" anchor="b" anchorCtr="0">
            <a:noAutofit/>
          </a:bodyPr>
          <a:lstStyle>
            <a:lvl1pPr algn="l">
              <a:defRPr sz="2200" b="1">
                <a:solidFill>
                  <a:schemeClr val="tx1">
                    <a:lumMod val="65000"/>
                    <a:lumOff val="35000"/>
                  </a:schemeClr>
                </a:solidFill>
                <a:latin typeface="+mj-lt"/>
                <a:ea typeface="+mj-ea"/>
                <a:cs typeface="Arial" pitchFamily="34" charset="0"/>
              </a:defRPr>
            </a:lvl1pPr>
          </a:lstStyle>
          <a:p>
            <a:r>
              <a:rPr lang="zh-CN" altLang="en-US"/>
              <a:t>单击此处编辑母版标题样式</a:t>
            </a:r>
            <a:endParaRPr lang="zh-TW" altLang="en-US" dirty="0"/>
          </a:p>
        </p:txBody>
      </p:sp>
      <p:sp>
        <p:nvSpPr>
          <p:cNvPr id="14" name="Rectangle 13"/>
          <p:cNvSpPr/>
          <p:nvPr/>
        </p:nvSpPr>
        <p:spPr>
          <a:xfrm flipV="1">
            <a:off x="427436" y="981843"/>
            <a:ext cx="828635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0402" tIns="40168" rIns="80402" bIns="40168" rtlCol="0" anchor="ctr">
            <a:noAutofit/>
          </a:bodyPr>
          <a:lstStyle/>
          <a:p>
            <a:pPr algn="ctr"/>
            <a:endParaRPr lang="zh-TW" altLang="en-US"/>
          </a:p>
        </p:txBody>
      </p:sp>
      <p:sp>
        <p:nvSpPr>
          <p:cNvPr id="9" name="TextBox 8"/>
          <p:cNvSpPr txBox="1"/>
          <p:nvPr/>
        </p:nvSpPr>
        <p:spPr>
          <a:xfrm>
            <a:off x="8049747" y="6439990"/>
            <a:ext cx="742151" cy="246221"/>
          </a:xfrm>
          <a:prstGeom prst="rect">
            <a:avLst/>
          </a:prstGeom>
          <a:noFill/>
        </p:spPr>
        <p:txBody>
          <a:bodyPr wrap="square" lIns="80402" tIns="40168" rIns="80402" bIns="40168" rtlCol="0">
            <a:noAutofit/>
          </a:bodyPr>
          <a:lstStyle/>
          <a:p>
            <a:pPr algn="r"/>
            <a:fld id="{FD7EE6F9-C631-428A-A927-6BFD5B37CBBE}" type="slidenum">
              <a:rPr lang="zh-TW" altLang="en-US" sz="1000" baseline="0" smtClean="0">
                <a:solidFill>
                  <a:schemeClr val="tx1">
                    <a:lumMod val="75000"/>
                    <a:lumOff val="25000"/>
                  </a:schemeClr>
                </a:solidFill>
                <a:latin typeface="Arial" pitchFamily="34" charset="0"/>
                <a:ea typeface="+mj-ea"/>
                <a:cs typeface="Arial" pitchFamily="34" charset="0"/>
              </a:rPr>
              <a:pPr algn="r"/>
              <a:t>‹#›</a:t>
            </a:fld>
            <a:endParaRPr lang="zh-TW" altLang="en-US" sz="1000" baseline="0" dirty="0">
              <a:solidFill>
                <a:schemeClr val="tx1">
                  <a:lumMod val="75000"/>
                  <a:lumOff val="25000"/>
                </a:schemeClr>
              </a:solidFill>
              <a:latin typeface="Arial" pitchFamily="34" charset="0"/>
              <a:ea typeface="+mj-ea"/>
              <a:cs typeface="Arial" pitchFamily="34" charset="0"/>
            </a:endParaRPr>
          </a:p>
        </p:txBody>
      </p:sp>
      <p:sp>
        <p:nvSpPr>
          <p:cNvPr id="37" name="Text Placeholder 36"/>
          <p:cNvSpPr>
            <a:spLocks noGrp="1"/>
          </p:cNvSpPr>
          <p:nvPr>
            <p:ph type="body" sz="quarter" idx="12"/>
          </p:nvPr>
        </p:nvSpPr>
        <p:spPr>
          <a:xfrm>
            <a:off x="439737" y="1019175"/>
            <a:ext cx="8274051" cy="446088"/>
          </a:xfrm>
        </p:spPr>
        <p:txBody>
          <a:bodyPr lIns="16049" rIns="16049">
            <a:noAutofit/>
          </a:bodyPr>
          <a:lstStyle>
            <a:lvl1pPr>
              <a:buNone/>
              <a:defRPr sz="1700" b="1">
                <a:solidFill>
                  <a:schemeClr val="accent2"/>
                </a:solidFill>
              </a:defRPr>
            </a:lvl1pPr>
          </a:lstStyle>
          <a:p>
            <a:pPr lvl="0"/>
            <a:r>
              <a:rPr lang="zh-CN" altLang="en-US"/>
              <a:t>单击此处编辑母版文本样式</a:t>
            </a:r>
          </a:p>
        </p:txBody>
      </p:sp>
      <p:sp>
        <p:nvSpPr>
          <p:cNvPr id="8" name="Content Placeholder 34"/>
          <p:cNvSpPr>
            <a:spLocks noGrp="1"/>
          </p:cNvSpPr>
          <p:nvPr>
            <p:ph sz="quarter" idx="13"/>
          </p:nvPr>
        </p:nvSpPr>
        <p:spPr>
          <a:xfrm>
            <a:off x="4643622" y="1628780"/>
            <a:ext cx="4067175" cy="4321175"/>
          </a:xfrm>
        </p:spPr>
        <p:txBody>
          <a:bodyPr>
            <a:noAutofit/>
          </a:bodyPr>
          <a:lstStyle>
            <a:lvl1pPr marL="200616" indent="-200616">
              <a:lnSpc>
                <a:spcPct val="150000"/>
              </a:lnSpc>
              <a:spcBef>
                <a:spcPts val="0"/>
              </a:spcBef>
              <a:buClr>
                <a:schemeClr val="accent2"/>
              </a:buClr>
              <a:buFont typeface="Wingdings" pitchFamily="2" charset="2"/>
              <a:buChar char="n"/>
              <a:defRPr sz="1200"/>
            </a:lvl1pPr>
            <a:lvl2pPr marL="451503" indent="-150603">
              <a:lnSpc>
                <a:spcPct val="150000"/>
              </a:lnSpc>
              <a:spcBef>
                <a:spcPts val="0"/>
              </a:spcBef>
              <a:buClr>
                <a:schemeClr val="accent2"/>
              </a:buClr>
              <a:buFont typeface="Arial" pitchFamily="34" charset="0"/>
              <a:buChar char="̶"/>
              <a:defRPr sz="1100"/>
            </a:lvl2pPr>
            <a:lvl3pPr marL="702310" indent="-150603">
              <a:lnSpc>
                <a:spcPct val="150000"/>
              </a:lnSpc>
              <a:spcBef>
                <a:spcPts val="0"/>
              </a:spcBef>
              <a:buClr>
                <a:schemeClr val="accent2"/>
              </a:buClr>
              <a:buFont typeface="Arial" pitchFamily="34" charset="0"/>
              <a:buChar char="̶"/>
              <a:defRPr sz="1000"/>
            </a:lvl3pPr>
            <a:lvl4pPr marL="953120" indent="-150603">
              <a:lnSpc>
                <a:spcPct val="150000"/>
              </a:lnSpc>
              <a:spcBef>
                <a:spcPts val="0"/>
              </a:spcBef>
              <a:buClr>
                <a:schemeClr val="accent2"/>
              </a:buClr>
              <a:buFont typeface="Arial" pitchFamily="34" charset="0"/>
              <a:buChar char="̶"/>
              <a:defRPr sz="1000"/>
            </a:lvl4pPr>
            <a:lvl5pPr marL="1203955" indent="-150603">
              <a:lnSpc>
                <a:spcPct val="150000"/>
              </a:lnSpc>
              <a:spcBef>
                <a:spcPts val="0"/>
              </a:spcBef>
              <a:buClr>
                <a:schemeClr val="accent2"/>
              </a:buClr>
              <a:buFont typeface="Arial" pitchFamily="34" charset="0"/>
              <a:buChar char="̶"/>
              <a:defRPr sz="1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dirty="0"/>
          </a:p>
        </p:txBody>
      </p:sp>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17324" t="40091" r="16528" b="38750"/>
          <a:stretch/>
        </p:blipFill>
        <p:spPr>
          <a:xfrm>
            <a:off x="427436" y="6147508"/>
            <a:ext cx="2586151" cy="58496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s">
    <p:spTree>
      <p:nvGrpSpPr>
        <p:cNvPr id="1" name=""/>
        <p:cNvGrpSpPr/>
        <p:nvPr/>
      </p:nvGrpSpPr>
      <p:grpSpPr>
        <a:xfrm>
          <a:off x="0" y="0"/>
          <a:ext cx="0" cy="0"/>
          <a:chOff x="0" y="0"/>
          <a:chExt cx="0" cy="0"/>
        </a:xfrm>
      </p:grpSpPr>
      <p:sp>
        <p:nvSpPr>
          <p:cNvPr id="35" name="Content Placeholder 34"/>
          <p:cNvSpPr>
            <a:spLocks noGrp="1"/>
          </p:cNvSpPr>
          <p:nvPr>
            <p:ph sz="quarter" idx="11"/>
          </p:nvPr>
        </p:nvSpPr>
        <p:spPr>
          <a:xfrm>
            <a:off x="439742" y="1628780"/>
            <a:ext cx="8270875" cy="4321175"/>
          </a:xfrm>
        </p:spPr>
        <p:txBody>
          <a:bodyPr>
            <a:noAutofit/>
          </a:bodyPr>
          <a:lstStyle>
            <a:lvl1pPr marL="200616" indent="-200616">
              <a:lnSpc>
                <a:spcPct val="150000"/>
              </a:lnSpc>
              <a:spcBef>
                <a:spcPts val="0"/>
              </a:spcBef>
              <a:buClr>
                <a:schemeClr val="accent2"/>
              </a:buClr>
              <a:buFont typeface="Wingdings" pitchFamily="2" charset="2"/>
              <a:buChar char="n"/>
              <a:defRPr sz="1200"/>
            </a:lvl1pPr>
            <a:lvl2pPr marL="451503" indent="-150603">
              <a:lnSpc>
                <a:spcPct val="150000"/>
              </a:lnSpc>
              <a:spcBef>
                <a:spcPts val="0"/>
              </a:spcBef>
              <a:buClr>
                <a:schemeClr val="accent2"/>
              </a:buClr>
              <a:buFont typeface="Arial" pitchFamily="34" charset="0"/>
              <a:buChar char="̶"/>
              <a:defRPr sz="1100"/>
            </a:lvl2pPr>
            <a:lvl3pPr marL="702310" indent="-150603">
              <a:lnSpc>
                <a:spcPct val="150000"/>
              </a:lnSpc>
              <a:spcBef>
                <a:spcPts val="0"/>
              </a:spcBef>
              <a:buClr>
                <a:schemeClr val="accent2"/>
              </a:buClr>
              <a:buFont typeface="Arial" pitchFamily="34" charset="0"/>
              <a:buChar char="̶"/>
              <a:defRPr sz="1000"/>
            </a:lvl3pPr>
            <a:lvl4pPr marL="953120" indent="-150603">
              <a:lnSpc>
                <a:spcPct val="150000"/>
              </a:lnSpc>
              <a:spcBef>
                <a:spcPts val="0"/>
              </a:spcBef>
              <a:buClr>
                <a:schemeClr val="accent2"/>
              </a:buClr>
              <a:buFont typeface="Arial" pitchFamily="34" charset="0"/>
              <a:buChar char="̶"/>
              <a:defRPr sz="1000"/>
            </a:lvl4pPr>
            <a:lvl5pPr marL="1203955" indent="-150603">
              <a:lnSpc>
                <a:spcPct val="150000"/>
              </a:lnSpc>
              <a:spcBef>
                <a:spcPts val="0"/>
              </a:spcBef>
              <a:buClr>
                <a:schemeClr val="accent2"/>
              </a:buClr>
              <a:buFont typeface="Arial" pitchFamily="34" charset="0"/>
              <a:buChar char="̶"/>
              <a:defRPr sz="1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dirty="0"/>
          </a:p>
        </p:txBody>
      </p:sp>
      <p:sp>
        <p:nvSpPr>
          <p:cNvPr id="2" name="Title 1"/>
          <p:cNvSpPr>
            <a:spLocks noGrp="1"/>
          </p:cNvSpPr>
          <p:nvPr>
            <p:ph type="title"/>
          </p:nvPr>
        </p:nvSpPr>
        <p:spPr>
          <a:xfrm>
            <a:off x="436559" y="273998"/>
            <a:ext cx="8270876" cy="706090"/>
          </a:xfrm>
        </p:spPr>
        <p:txBody>
          <a:bodyPr lIns="15799" rIns="15799" anchor="b" anchorCtr="0">
            <a:noAutofit/>
          </a:bodyPr>
          <a:lstStyle>
            <a:lvl1pPr algn="l">
              <a:defRPr sz="2200" b="1">
                <a:solidFill>
                  <a:schemeClr val="tx1">
                    <a:lumMod val="65000"/>
                    <a:lumOff val="35000"/>
                  </a:schemeClr>
                </a:solidFill>
                <a:latin typeface="+mj-lt"/>
                <a:ea typeface="+mj-ea"/>
                <a:cs typeface="Arial" pitchFamily="34" charset="0"/>
              </a:defRPr>
            </a:lvl1pPr>
          </a:lstStyle>
          <a:p>
            <a:r>
              <a:rPr lang="zh-CN" altLang="en-US"/>
              <a:t>单击此处编辑母版标题样式</a:t>
            </a:r>
            <a:endParaRPr lang="zh-TW" altLang="en-US" dirty="0"/>
          </a:p>
        </p:txBody>
      </p:sp>
      <p:sp>
        <p:nvSpPr>
          <p:cNvPr id="14" name="Rectangle 13"/>
          <p:cNvSpPr/>
          <p:nvPr/>
        </p:nvSpPr>
        <p:spPr>
          <a:xfrm flipV="1">
            <a:off x="427435" y="980727"/>
            <a:ext cx="8280000" cy="45719"/>
          </a:xfrm>
          <a:prstGeom prst="rect">
            <a:avLst/>
          </a:prstGeom>
          <a:solidFill>
            <a:schemeClr val="accent1">
              <a:lumMod val="50000"/>
            </a:schemeClr>
          </a:solid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80402" tIns="40168" rIns="80402" bIns="40168" rtlCol="0" anchor="ctr">
            <a:noAutofit/>
          </a:bodyPr>
          <a:lstStyle/>
          <a:p>
            <a:pPr algn="ctr"/>
            <a:endParaRPr lang="zh-TW" altLang="en-US">
              <a:solidFill>
                <a:schemeClr val="accent1">
                  <a:lumMod val="50000"/>
                </a:schemeClr>
              </a:solidFill>
            </a:endParaRPr>
          </a:p>
        </p:txBody>
      </p:sp>
      <p:sp>
        <p:nvSpPr>
          <p:cNvPr id="9" name="TextBox 8"/>
          <p:cNvSpPr txBox="1"/>
          <p:nvPr/>
        </p:nvSpPr>
        <p:spPr>
          <a:xfrm>
            <a:off x="8049747" y="6439990"/>
            <a:ext cx="742151" cy="246221"/>
          </a:xfrm>
          <a:prstGeom prst="rect">
            <a:avLst/>
          </a:prstGeom>
          <a:noFill/>
        </p:spPr>
        <p:txBody>
          <a:bodyPr wrap="square" lIns="80402" tIns="40168" rIns="80402" bIns="40168" rtlCol="0">
            <a:noAutofit/>
          </a:bodyPr>
          <a:lstStyle/>
          <a:p>
            <a:pPr algn="r"/>
            <a:fld id="{FD7EE6F9-C631-428A-A927-6BFD5B37CBBE}" type="slidenum">
              <a:rPr lang="zh-TW" altLang="en-US" sz="1000" baseline="0" smtClean="0">
                <a:solidFill>
                  <a:schemeClr val="tx1">
                    <a:lumMod val="75000"/>
                    <a:lumOff val="25000"/>
                  </a:schemeClr>
                </a:solidFill>
                <a:latin typeface="Arial" pitchFamily="34" charset="0"/>
                <a:ea typeface="+mj-ea"/>
                <a:cs typeface="Arial" pitchFamily="34" charset="0"/>
              </a:rPr>
              <a:pPr algn="r"/>
              <a:t>‹#›</a:t>
            </a:fld>
            <a:endParaRPr lang="zh-TW" altLang="en-US" sz="1000" baseline="0" dirty="0">
              <a:solidFill>
                <a:schemeClr val="tx1">
                  <a:lumMod val="75000"/>
                  <a:lumOff val="25000"/>
                </a:schemeClr>
              </a:solidFill>
              <a:latin typeface="Arial" pitchFamily="34" charset="0"/>
              <a:ea typeface="+mj-ea"/>
              <a:cs typeface="Arial" pitchFamily="34" charset="0"/>
            </a:endParaRPr>
          </a:p>
        </p:txBody>
      </p:sp>
      <p:sp>
        <p:nvSpPr>
          <p:cNvPr id="37" name="Text Placeholder 36"/>
          <p:cNvSpPr>
            <a:spLocks noGrp="1"/>
          </p:cNvSpPr>
          <p:nvPr>
            <p:ph type="body" sz="quarter" idx="12"/>
          </p:nvPr>
        </p:nvSpPr>
        <p:spPr>
          <a:xfrm>
            <a:off x="436560" y="1033305"/>
            <a:ext cx="8270875" cy="446088"/>
          </a:xfrm>
        </p:spPr>
        <p:txBody>
          <a:bodyPr lIns="16049" rIns="16049">
            <a:noAutofit/>
          </a:bodyPr>
          <a:lstStyle>
            <a:lvl1pPr>
              <a:buNone/>
              <a:defRPr sz="1700" b="1">
                <a:solidFill>
                  <a:schemeClr val="accent2"/>
                </a:solidFill>
              </a:defRPr>
            </a:lvl1pPr>
          </a:lstStyle>
          <a:p>
            <a:pPr lvl="0"/>
            <a:r>
              <a:rPr lang="zh-CN" altLang="en-US"/>
              <a:t>单击此处编辑母版文本样式</a:t>
            </a:r>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7324" t="40091" r="16528" b="38750"/>
          <a:stretch/>
        </p:blipFill>
        <p:spPr>
          <a:xfrm>
            <a:off x="323529" y="6008766"/>
            <a:ext cx="2952328" cy="667789"/>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sclaimer (ENG)">
    <p:spTree>
      <p:nvGrpSpPr>
        <p:cNvPr id="1" name=""/>
        <p:cNvGrpSpPr/>
        <p:nvPr/>
      </p:nvGrpSpPr>
      <p:grpSpPr>
        <a:xfrm>
          <a:off x="0" y="0"/>
          <a:ext cx="0" cy="0"/>
          <a:chOff x="0" y="0"/>
          <a:chExt cx="0" cy="0"/>
        </a:xfrm>
      </p:grpSpPr>
      <p:sp>
        <p:nvSpPr>
          <p:cNvPr id="6" name="Rectangle 5"/>
          <p:cNvSpPr/>
          <p:nvPr/>
        </p:nvSpPr>
        <p:spPr>
          <a:xfrm flipV="1">
            <a:off x="427435" y="980728"/>
            <a:ext cx="8280000" cy="43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0402" tIns="40168" rIns="80402" bIns="40168" rtlCol="0" anchor="ctr">
            <a:noAutofit/>
          </a:bodyPr>
          <a:lstStyle/>
          <a:p>
            <a:pPr algn="ctr"/>
            <a:endParaRPr lang="zh-TW" altLang="en-US"/>
          </a:p>
        </p:txBody>
      </p:sp>
      <p:sp>
        <p:nvSpPr>
          <p:cNvPr id="8" name="TextBox 7"/>
          <p:cNvSpPr txBox="1"/>
          <p:nvPr/>
        </p:nvSpPr>
        <p:spPr>
          <a:xfrm>
            <a:off x="8049747" y="6439990"/>
            <a:ext cx="742151" cy="246221"/>
          </a:xfrm>
          <a:prstGeom prst="rect">
            <a:avLst/>
          </a:prstGeom>
          <a:noFill/>
        </p:spPr>
        <p:txBody>
          <a:bodyPr wrap="square" lIns="80402" tIns="40168" rIns="80402" bIns="40168" rtlCol="0">
            <a:noAutofit/>
          </a:bodyPr>
          <a:lstStyle/>
          <a:p>
            <a:pPr algn="r"/>
            <a:fld id="{FD7EE6F9-C631-428A-A927-6BFD5B37CBBE}" type="slidenum">
              <a:rPr lang="zh-TW" altLang="en-US" sz="1000" baseline="0" smtClean="0">
                <a:solidFill>
                  <a:schemeClr val="tx1">
                    <a:lumMod val="75000"/>
                    <a:lumOff val="25000"/>
                  </a:schemeClr>
                </a:solidFill>
                <a:latin typeface="Arial" pitchFamily="34" charset="0"/>
                <a:ea typeface="+mj-ea"/>
                <a:cs typeface="Arial" pitchFamily="34" charset="0"/>
              </a:rPr>
              <a:pPr algn="r"/>
              <a:t>‹#›</a:t>
            </a:fld>
            <a:endParaRPr lang="zh-TW" altLang="en-US" sz="1000" baseline="0" dirty="0">
              <a:solidFill>
                <a:schemeClr val="tx1">
                  <a:lumMod val="75000"/>
                  <a:lumOff val="25000"/>
                </a:schemeClr>
              </a:solidFill>
              <a:latin typeface="Arial" pitchFamily="34" charset="0"/>
              <a:ea typeface="+mj-ea"/>
              <a:cs typeface="Arial" pitchFamily="34" charset="0"/>
            </a:endParaRPr>
          </a:p>
        </p:txBody>
      </p:sp>
      <p:sp>
        <p:nvSpPr>
          <p:cNvPr id="11" name="Rectangle 10"/>
          <p:cNvSpPr/>
          <p:nvPr/>
        </p:nvSpPr>
        <p:spPr>
          <a:xfrm>
            <a:off x="432510" y="1427725"/>
            <a:ext cx="8278119" cy="4593565"/>
          </a:xfrm>
          <a:prstGeom prst="rect">
            <a:avLst/>
          </a:prstGeom>
        </p:spPr>
        <p:txBody>
          <a:bodyPr wrap="square" lIns="80402" tIns="40168" rIns="80402" bIns="40168">
            <a:noAutofit/>
          </a:bodyPr>
          <a:lstStyle/>
          <a:p>
            <a:pPr algn="just"/>
            <a:r>
              <a:rPr lang="en-US" altLang="zh-TW" sz="600" baseline="0" dirty="0">
                <a:latin typeface="Arial" pitchFamily="34" charset="0"/>
                <a:cs typeface="Arial" pitchFamily="34" charset="0"/>
              </a:rPr>
              <a:t>NOT FOR PUBLICATION OR DISTRIBUTION, DIRECTLY OR INDIRECTLY, IN OR INTO THE UNITED STATES OR IN ANY OTHER JURISDICTION OTHER THAN IN COMPLIANCE WITH APPLICABLE LAWS. </a:t>
            </a:r>
          </a:p>
          <a:p>
            <a:pPr algn="just"/>
            <a:endParaRPr lang="en-US" altLang="zh-TW" sz="600" baseline="0" dirty="0">
              <a:latin typeface="Arial" pitchFamily="34" charset="0"/>
              <a:cs typeface="Arial" pitchFamily="34" charset="0"/>
            </a:endParaRPr>
          </a:p>
          <a:p>
            <a:pPr algn="just"/>
            <a:r>
              <a:rPr lang="en-US" altLang="zh-TW" sz="600" baseline="0" dirty="0">
                <a:latin typeface="Arial" pitchFamily="34" charset="0"/>
                <a:cs typeface="Arial" pitchFamily="34" charset="0"/>
              </a:rPr>
              <a:t>This document has been prepared by Guosen Securities (HK) Financial Holdings Co., Ltd. (the “Issuer”) solely for information purposes. By accepting this document, you agree to maintain absolute confidentiality regarding the information disclosed in this document. This document may not be taken away, reproduced or redistributed, in whole or in part, to any other person without the prior written consent of the Issuer, </a:t>
            </a:r>
            <a:r>
              <a:rPr lang="en-US" altLang="zh-TW" sz="600" baseline="0" dirty="0" err="1">
                <a:latin typeface="Arial" pitchFamily="34" charset="0"/>
                <a:cs typeface="Arial" pitchFamily="34" charset="0"/>
              </a:rPr>
              <a:t>Guotai</a:t>
            </a:r>
            <a:r>
              <a:rPr lang="en-US" altLang="zh-TW" sz="600" baseline="0" dirty="0">
                <a:latin typeface="Arial" pitchFamily="34" charset="0"/>
                <a:cs typeface="Arial" pitchFamily="34" charset="0"/>
              </a:rPr>
              <a:t> </a:t>
            </a:r>
            <a:r>
              <a:rPr lang="en-US" altLang="zh-TW" sz="600" baseline="0" dirty="0" err="1">
                <a:latin typeface="Arial" pitchFamily="34" charset="0"/>
                <a:cs typeface="Arial" pitchFamily="34" charset="0"/>
              </a:rPr>
              <a:t>Junan</a:t>
            </a:r>
            <a:r>
              <a:rPr lang="en-US" altLang="zh-TW" sz="600" baseline="0" dirty="0">
                <a:latin typeface="Arial" pitchFamily="34" charset="0"/>
                <a:cs typeface="Arial" pitchFamily="34" charset="0"/>
              </a:rPr>
              <a:t> Securities (Hong Kong) Limited and Morgan Stanley &amp; Co. International </a:t>
            </a:r>
            <a:r>
              <a:rPr lang="en-US" altLang="zh-TW" sz="600" baseline="0" dirty="0" err="1">
                <a:latin typeface="Arial" pitchFamily="34" charset="0"/>
                <a:cs typeface="Arial" pitchFamily="34" charset="0"/>
              </a:rPr>
              <a:t>plc</a:t>
            </a:r>
            <a:r>
              <a:rPr lang="en-US" altLang="zh-TW" sz="600" baseline="0" dirty="0">
                <a:latin typeface="Arial" pitchFamily="34" charset="0"/>
                <a:cs typeface="Arial" pitchFamily="34" charset="0"/>
              </a:rPr>
              <a:t> (together, the "Joint Lead Managers"). </a:t>
            </a:r>
          </a:p>
          <a:p>
            <a:pPr algn="just"/>
            <a:endParaRPr lang="en-US" altLang="zh-TW" sz="600" baseline="0" dirty="0">
              <a:latin typeface="Arial" pitchFamily="34" charset="0"/>
              <a:cs typeface="Arial" pitchFamily="34" charset="0"/>
            </a:endParaRPr>
          </a:p>
          <a:p>
            <a:pPr algn="just"/>
            <a:r>
              <a:rPr lang="en-US" altLang="zh-TW" sz="600" baseline="0" dirty="0">
                <a:latin typeface="Arial" pitchFamily="34" charset="0"/>
                <a:cs typeface="Arial" pitchFamily="34" charset="0"/>
              </a:rPr>
              <a:t>This document does not constitute or form part of and should not be construed as, an offer to sell or issue or the solicitation of an offer to purchase or subscribe any securities or any guarantee of securities (together "Securities") of the Issuer or any of their respective subsidiaries or affiliates (together, the "Group") in any jurisdiction or an inducement to enter into investment activity. In particular, this document and the information contained herein are not an offer of the Securities for sale in the United States and are not for publication or distribution in the United States. The document is being given to you on the basis that you have confirmed your representation that you are not located or resident in the United States and, to the extent you purchase the Securities described herein you will be doing so pursuant to Regulation S under the United States Securities Act of 1933, as amended (the "Securities Act"). </a:t>
            </a:r>
          </a:p>
          <a:p>
            <a:pPr algn="just"/>
            <a:endParaRPr lang="en-US" altLang="zh-TW" sz="600" baseline="0" dirty="0">
              <a:latin typeface="Arial" pitchFamily="34" charset="0"/>
              <a:cs typeface="Arial" pitchFamily="34" charset="0"/>
            </a:endParaRPr>
          </a:p>
          <a:p>
            <a:pPr algn="just"/>
            <a:r>
              <a:rPr lang="en-US" altLang="zh-TW" sz="600" baseline="0" dirty="0">
                <a:latin typeface="Arial" pitchFamily="34" charset="0"/>
                <a:cs typeface="Arial" pitchFamily="34" charset="0"/>
              </a:rPr>
              <a:t>THE SECURITIES HAVE NOT BEEN, AND WILL NOT BE, REGISTERED UNDER THE SECURITIES ACT, OR THE SECURITIES LAWS OF ANY STATE OF THE UNITED STATES OR OTHER JURISDICTION AND MAY NOT BE OFFERED OR SOLD WITHIN THE UNITED STATES, EXCEPT IN CERTAIN TRANSACTIONS EXEMPT FROM THE REGISTRATION REQUIREMENTS OF THE SECURITIES ACT. NO PUBLIC OFFERING OF THE SECURITIES WILL BE MADE IN THE UNITED STATES OR IN ANY OTHER JURISDICTION WHERE SUCH AN OFFERING IS RESTRICTED OR PROHIBITED. </a:t>
            </a:r>
          </a:p>
          <a:p>
            <a:pPr algn="just"/>
            <a:endParaRPr lang="en-US" altLang="zh-TW" sz="600" baseline="0" dirty="0">
              <a:latin typeface="Arial" pitchFamily="34" charset="0"/>
              <a:cs typeface="Arial" pitchFamily="34" charset="0"/>
            </a:endParaRPr>
          </a:p>
          <a:p>
            <a:pPr algn="just"/>
            <a:r>
              <a:rPr lang="en-US" altLang="zh-TW" sz="600" baseline="0" dirty="0">
                <a:latin typeface="Arial" pitchFamily="34" charset="0"/>
                <a:cs typeface="Arial" pitchFamily="34" charset="0"/>
              </a:rPr>
              <a:t>This document is for information and convenient reference and does not constitute or form part of, and should not be construed as, any offer for sale or subscription of, or solicitation of any offer to buy or subscribe for, any securities of the Issuer nor should it or any part of it form the basis of, or be relied on in connection with, any contract or commitment whatsoever. This document does not constitute a recommendation regarding the securities of the Issuer and should not be treated as giving investment advice. Any investment decision to purchase securities in the context of a proposed offering, if any, should be made on the basis of the final terms and conditions of the securities and the information contained in an offering circular to be published in relation to such an offering and not on the basis of this document. </a:t>
            </a:r>
          </a:p>
          <a:p>
            <a:pPr algn="just"/>
            <a:endParaRPr lang="en-US" altLang="zh-TW" sz="600" baseline="0" dirty="0">
              <a:latin typeface="Arial" pitchFamily="34" charset="0"/>
              <a:cs typeface="Arial" pitchFamily="34" charset="0"/>
            </a:endParaRPr>
          </a:p>
          <a:p>
            <a:pPr algn="just"/>
            <a:r>
              <a:rPr lang="en-US" altLang="zh-TW" sz="600" baseline="0" dirty="0">
                <a:latin typeface="Arial" pitchFamily="34" charset="0"/>
                <a:cs typeface="Arial" pitchFamily="34" charset="0"/>
              </a:rPr>
              <a:t>The information contained in this document has not been independently verified. No representation or warranty, express or implied, is made as to, and no reliance should be placed on, the fairness, reliability, accuracy, completeness or correctness of such information or opinions contained herein. The presentation should not be regarded by recipients as a substitute for the exercise of their own judgment. The information contained in this document should be considered in the context of the circumstances prevailing at the time and has not been, and will not be, updated to reflect material developments which may occur after the date of the presentation. None of the Issuer and the Joint Lead Managers is under any obligation to keep current the information contained in this document and any opinions expressed in it are subject to change without notice. None of the Issuer and the Joint Lead Managers nor any of their respective affiliates, advisers or representatives accept any liability whatsoever (whether in contract, tort, strict liability or otherwise) for any direct, indirect, incidental, consequential, punitive or special damages howsoever arising from any use of this document or its contents or otherwise arising in connection with this document </a:t>
            </a:r>
          </a:p>
          <a:p>
            <a:pPr algn="just"/>
            <a:endParaRPr lang="en-US" altLang="zh-TW" sz="600" baseline="0" dirty="0">
              <a:latin typeface="Arial" pitchFamily="34" charset="0"/>
              <a:cs typeface="Arial" pitchFamily="34" charset="0"/>
            </a:endParaRPr>
          </a:p>
          <a:p>
            <a:pPr algn="just"/>
            <a:r>
              <a:rPr lang="en-US" altLang="zh-TW" sz="600" baseline="0" dirty="0">
                <a:latin typeface="Arial" pitchFamily="34" charset="0"/>
                <a:cs typeface="Arial" pitchFamily="34" charset="0"/>
              </a:rPr>
              <a:t>Certain statements in this document may constitute "forward-looking statements". These statements reflect the Group’s beliefs and expectations about the future and are subject to risks and uncertainties. These forward-looking statements are based on a number of assumptions about the Group’s operations and factors beyond the Group’s control, and accordingly, actual results may differ materially from these forward-looking statements. You are cautioned not to rely on such forward-looking statements. The Group does not undertake to revise forward-looking statements to reflect future events or circumstances. </a:t>
            </a:r>
          </a:p>
          <a:p>
            <a:pPr algn="just"/>
            <a:endParaRPr lang="en-US" altLang="zh-TW" sz="600" baseline="0" dirty="0">
              <a:latin typeface="Arial" pitchFamily="34" charset="0"/>
              <a:cs typeface="Arial" pitchFamily="34" charset="0"/>
            </a:endParaRPr>
          </a:p>
          <a:p>
            <a:pPr algn="just"/>
            <a:r>
              <a:rPr lang="en-US" altLang="zh-TW" sz="600" baseline="0" dirty="0">
                <a:latin typeface="Arial" pitchFamily="34" charset="0"/>
                <a:cs typeface="Arial" pitchFamily="34" charset="0"/>
              </a:rPr>
              <a:t>Any reference to particular proposed terms of any issue of Securities is intended as a summary and not a complete description. Terms or characteristics may change before closing and the issue of Securities may not proceed. No consideration has been given to particular investment objectives, finances or needs of any recipient. This document is not intended to provide and should not be relied upon for tax, legal or accounting advice, investment recommendations or a credit or other evaluation of the issue of Securities. Prospective investors should consult their tax, legal, accounting or other advisers. The issue of Securities will involve particular risks – prospective investors should read and understand the explanations of relevant risks in the final version of the offering circular relating to such Securities before making any decisions. </a:t>
            </a:r>
          </a:p>
          <a:p>
            <a:pPr algn="just"/>
            <a:endParaRPr lang="en-US" altLang="zh-TW" sz="600" baseline="0" dirty="0">
              <a:latin typeface="Arial" pitchFamily="34" charset="0"/>
              <a:cs typeface="Arial" pitchFamily="34" charset="0"/>
            </a:endParaRPr>
          </a:p>
          <a:p>
            <a:pPr algn="just"/>
            <a:r>
              <a:rPr lang="en-US" altLang="zh-TW" sz="600" baseline="0" dirty="0">
                <a:latin typeface="Arial" pitchFamily="34" charset="0"/>
                <a:cs typeface="Arial" pitchFamily="34" charset="0"/>
              </a:rPr>
              <a:t>This presentation contains no information or material which may result in it being deemed (1) to be a prospectus within the meaning of section 2(1) of the Companies (Winding up and Miscellaneous Provisions) Ordinance (Chapter 32 of the Laws of Hong Kong) (the “Companies Ordinance”), or an advertisement or extract from or abridged version of a prospectus within the meaning of Section 38b of the Companies Ordinance or an advertisement, invitation or document containing an advertisement or invitation falling within the meaning of Section 103 of the Securities and Futures Ordinance (Chapter 571 of the laws of Hong Kong) or (2) in Hong Kong to have effected an offer to the public without compliance with the laws of Hong Kong or being able to invoke any exemption available under the laws of Hong Kong and is subject to material change. This document does not constitute a prospectus, notice, circular, brochure or advertisement offering to sell or inviting offers to acquire, purchase or subscribe for any securities in Hong Kong or calculated to invite such offers or inducing or intended to induce subscription for or purchase of any securities in Hong Kong. This presentation is for distribution in Hong Kong only to persons who are "professional investors" as defined in Part 1 of Schedule 1 of the Securities and Futures Ordinance (Chapter 571 of the laws of Hong Kong) and any rules made thereunder and whose ordinary business is to buy and sell shares or debentures, whether as principal or agent. </a:t>
            </a:r>
          </a:p>
          <a:p>
            <a:pPr algn="just"/>
            <a:endParaRPr lang="en-US" altLang="zh-TW" sz="600" baseline="0" dirty="0">
              <a:latin typeface="Arial" pitchFamily="34" charset="0"/>
              <a:cs typeface="Arial" pitchFamily="34" charset="0"/>
            </a:endParaRPr>
          </a:p>
          <a:p>
            <a:pPr algn="just"/>
            <a:r>
              <a:rPr lang="en-US" altLang="zh-TW" sz="600" baseline="0" dirty="0">
                <a:latin typeface="Arial" pitchFamily="34" charset="0"/>
                <a:cs typeface="Arial" pitchFamily="34" charset="0"/>
              </a:rPr>
              <a:t>All rights reserved. This document contains confidential and proprietary information and no part of it may be reproduced, redistributed or passed on, directly or indirectly, to any other person (whether within or outside your </a:t>
            </a:r>
            <a:r>
              <a:rPr lang="en-US" altLang="zh-TW" sz="600" baseline="0" dirty="0" err="1">
                <a:latin typeface="Arial" pitchFamily="34" charset="0"/>
                <a:cs typeface="Arial" pitchFamily="34" charset="0"/>
              </a:rPr>
              <a:t>organisation</a:t>
            </a:r>
            <a:r>
              <a:rPr lang="en-US" altLang="zh-TW" sz="600" baseline="0" dirty="0">
                <a:latin typeface="Arial" pitchFamily="34" charset="0"/>
                <a:cs typeface="Arial" pitchFamily="34" charset="0"/>
              </a:rPr>
              <a:t> / firm) or published, in whole or in part, for any purpose. </a:t>
            </a:r>
          </a:p>
          <a:p>
            <a:pPr algn="just"/>
            <a:endParaRPr lang="en-US" altLang="zh-TW" sz="600" baseline="0" dirty="0">
              <a:latin typeface="Arial" pitchFamily="34" charset="0"/>
              <a:cs typeface="Arial" pitchFamily="34" charset="0"/>
            </a:endParaRPr>
          </a:p>
        </p:txBody>
      </p:sp>
      <p:sp>
        <p:nvSpPr>
          <p:cNvPr id="14" name="TextBox 13"/>
          <p:cNvSpPr txBox="1"/>
          <p:nvPr/>
        </p:nvSpPr>
        <p:spPr>
          <a:xfrm>
            <a:off x="458019" y="586781"/>
            <a:ext cx="4320480" cy="338554"/>
          </a:xfrm>
          <a:prstGeom prst="rect">
            <a:avLst/>
          </a:prstGeom>
          <a:noFill/>
        </p:spPr>
        <p:txBody>
          <a:bodyPr wrap="square" lIns="0" tIns="0" rIns="0" bIns="0" rtlCol="0">
            <a:noAutofit/>
          </a:bodyPr>
          <a:lstStyle/>
          <a:p>
            <a:pPr algn="l" defTabSz="802647" rtl="0" eaLnBrk="1" latinLnBrk="0" hangingPunct="1">
              <a:spcBef>
                <a:spcPct val="0"/>
              </a:spcBef>
              <a:buNone/>
            </a:pPr>
            <a:r>
              <a:rPr lang="en-US" altLang="zh-TW" sz="2200" b="1" kern="1200" dirty="0">
                <a:solidFill>
                  <a:schemeClr val="tx1">
                    <a:lumMod val="65000"/>
                    <a:lumOff val="35000"/>
                  </a:schemeClr>
                </a:solidFill>
                <a:latin typeface="+mj-lt"/>
                <a:ea typeface="+mj-ea"/>
                <a:cs typeface="Arial" pitchFamily="34" charset="0"/>
              </a:rPr>
              <a:t>Disclaimer</a:t>
            </a:r>
            <a:endParaRPr lang="zh-TW" altLang="en-US" sz="2200" b="1" kern="1200" dirty="0">
              <a:solidFill>
                <a:schemeClr val="tx1">
                  <a:lumMod val="65000"/>
                  <a:lumOff val="35000"/>
                </a:schemeClr>
              </a:solidFill>
              <a:latin typeface="+mj-lt"/>
              <a:ea typeface="+mj-ea"/>
              <a:cs typeface="Arial" pitchFamily="34" charset="0"/>
            </a:endParaRPr>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7324" t="40091" r="16528" b="38750"/>
          <a:stretch/>
        </p:blipFill>
        <p:spPr>
          <a:xfrm>
            <a:off x="323528" y="5949280"/>
            <a:ext cx="3215325" cy="72727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sclaimer (CHI)">
    <p:spTree>
      <p:nvGrpSpPr>
        <p:cNvPr id="1" name=""/>
        <p:cNvGrpSpPr/>
        <p:nvPr/>
      </p:nvGrpSpPr>
      <p:grpSpPr>
        <a:xfrm>
          <a:off x="0" y="0"/>
          <a:ext cx="0" cy="0"/>
          <a:chOff x="0" y="0"/>
          <a:chExt cx="0" cy="0"/>
        </a:xfrm>
      </p:grpSpPr>
      <p:sp>
        <p:nvSpPr>
          <p:cNvPr id="6" name="Rectangle 5"/>
          <p:cNvSpPr/>
          <p:nvPr/>
        </p:nvSpPr>
        <p:spPr>
          <a:xfrm flipV="1">
            <a:off x="427435" y="980728"/>
            <a:ext cx="8280000" cy="43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0402" tIns="40168" rIns="80402" bIns="40168" rtlCol="0" anchor="ctr">
            <a:noAutofit/>
          </a:bodyPr>
          <a:lstStyle/>
          <a:p>
            <a:pPr algn="ctr"/>
            <a:endParaRPr lang="zh-TW" altLang="en-US"/>
          </a:p>
        </p:txBody>
      </p:sp>
      <p:sp>
        <p:nvSpPr>
          <p:cNvPr id="8" name="TextBox 7"/>
          <p:cNvSpPr txBox="1"/>
          <p:nvPr/>
        </p:nvSpPr>
        <p:spPr>
          <a:xfrm>
            <a:off x="8049747" y="6439990"/>
            <a:ext cx="742151" cy="246221"/>
          </a:xfrm>
          <a:prstGeom prst="rect">
            <a:avLst/>
          </a:prstGeom>
          <a:noFill/>
        </p:spPr>
        <p:txBody>
          <a:bodyPr wrap="square" lIns="80402" tIns="40168" rIns="80402" bIns="40168" rtlCol="0">
            <a:noAutofit/>
          </a:bodyPr>
          <a:lstStyle/>
          <a:p>
            <a:pPr algn="r"/>
            <a:fld id="{FD7EE6F9-C631-428A-A927-6BFD5B37CBBE}" type="slidenum">
              <a:rPr lang="zh-TW" altLang="en-US" sz="1000" baseline="0" smtClean="0">
                <a:solidFill>
                  <a:schemeClr val="tx1">
                    <a:lumMod val="75000"/>
                    <a:lumOff val="25000"/>
                  </a:schemeClr>
                </a:solidFill>
                <a:latin typeface="Arial" pitchFamily="34" charset="0"/>
                <a:ea typeface="+mj-ea"/>
                <a:cs typeface="Arial" pitchFamily="34" charset="0"/>
              </a:rPr>
              <a:pPr algn="r"/>
              <a:t>‹#›</a:t>
            </a:fld>
            <a:endParaRPr lang="zh-TW" altLang="en-US" sz="1000" baseline="0" dirty="0">
              <a:solidFill>
                <a:schemeClr val="tx1">
                  <a:lumMod val="75000"/>
                  <a:lumOff val="25000"/>
                </a:schemeClr>
              </a:solidFill>
              <a:latin typeface="Arial" pitchFamily="34" charset="0"/>
              <a:ea typeface="+mj-ea"/>
              <a:cs typeface="Arial" pitchFamily="34" charset="0"/>
            </a:endParaRPr>
          </a:p>
        </p:txBody>
      </p:sp>
      <p:sp>
        <p:nvSpPr>
          <p:cNvPr id="11" name="Rectangle 10"/>
          <p:cNvSpPr/>
          <p:nvPr/>
        </p:nvSpPr>
        <p:spPr>
          <a:xfrm>
            <a:off x="432510" y="1628775"/>
            <a:ext cx="8278119" cy="3785652"/>
          </a:xfrm>
          <a:prstGeom prst="rect">
            <a:avLst/>
          </a:prstGeom>
        </p:spPr>
        <p:txBody>
          <a:bodyPr wrap="square" lIns="80402" tIns="40168" rIns="80402" bIns="40168">
            <a:noAutofit/>
          </a:bodyPr>
          <a:lstStyle/>
          <a:p>
            <a:pPr algn="just"/>
            <a:r>
              <a:rPr lang="zh-CN" altLang="en-US" sz="1000" kern="1200" dirty="0">
                <a:solidFill>
                  <a:schemeClr val="tx1"/>
                </a:solidFill>
                <a:latin typeface="+mj-ea"/>
                <a:ea typeface="+mn-ea"/>
                <a:cs typeface="Arial" pitchFamily="34" charset="0"/>
              </a:rPr>
              <a:t>本机密档仅供收件人之用，于未经国信证券（香港）</a:t>
            </a:r>
            <a:r>
              <a:rPr lang="zh-TW" altLang="en-US" sz="1000" kern="1200" dirty="0">
                <a:solidFill>
                  <a:schemeClr val="tx1"/>
                </a:solidFill>
                <a:latin typeface="+mj-ea"/>
                <a:ea typeface="+mn-ea"/>
                <a:cs typeface="Arial" pitchFamily="34" charset="0"/>
              </a:rPr>
              <a:t>经纪</a:t>
            </a:r>
            <a:r>
              <a:rPr lang="zh-CN" altLang="en-US" sz="1000" kern="1200" dirty="0">
                <a:solidFill>
                  <a:schemeClr val="tx1"/>
                </a:solidFill>
                <a:latin typeface="+mj-ea"/>
                <a:ea typeface="+mn-ea"/>
                <a:cs typeface="Arial" pitchFamily="34" charset="0"/>
              </a:rPr>
              <a:t>有限公司</a:t>
            </a:r>
            <a:r>
              <a:rPr lang="en-US" altLang="zh-CN" sz="1000" kern="1200" dirty="0">
                <a:solidFill>
                  <a:schemeClr val="tx1"/>
                </a:solidFill>
                <a:latin typeface="+mj-ea"/>
                <a:ea typeface="+mn-ea"/>
                <a:cs typeface="Arial" pitchFamily="34" charset="0"/>
              </a:rPr>
              <a:t>(</a:t>
            </a:r>
            <a:r>
              <a:rPr lang="zh-CN" altLang="en-US" sz="1000" kern="1200" dirty="0">
                <a:solidFill>
                  <a:schemeClr val="tx1"/>
                </a:solidFill>
                <a:latin typeface="+mj-ea"/>
                <a:ea typeface="+mn-ea"/>
                <a:cs typeface="Arial" pitchFamily="34" charset="0"/>
              </a:rPr>
              <a:t>以下简称为“国信（香港）</a:t>
            </a:r>
            <a:r>
              <a:rPr lang="zh-TW" altLang="en-US" sz="1000" dirty="0">
                <a:latin typeface="+mj-ea"/>
                <a:cs typeface="Arial" pitchFamily="34" charset="0"/>
              </a:rPr>
              <a:t>经纪</a:t>
            </a:r>
            <a:r>
              <a:rPr lang="zh-CN" altLang="en-US" sz="1000" kern="1200" dirty="0">
                <a:solidFill>
                  <a:schemeClr val="tx1"/>
                </a:solidFill>
                <a:latin typeface="+mj-ea"/>
                <a:ea typeface="+mn-ea"/>
                <a:cs typeface="Arial" pitchFamily="34" charset="0"/>
              </a:rPr>
              <a:t>”</a:t>
            </a:r>
            <a:r>
              <a:rPr lang="en-US" altLang="zh-CN" sz="1000" kern="1200" dirty="0">
                <a:solidFill>
                  <a:schemeClr val="tx1"/>
                </a:solidFill>
                <a:latin typeface="+mj-ea"/>
                <a:ea typeface="+mn-ea"/>
                <a:cs typeface="Arial" pitchFamily="34" charset="0"/>
              </a:rPr>
              <a:t>)</a:t>
            </a:r>
            <a:r>
              <a:rPr lang="zh-CN" altLang="en-US" sz="1000" kern="1200" dirty="0">
                <a:solidFill>
                  <a:schemeClr val="tx1"/>
                </a:solidFill>
                <a:latin typeface="+mj-ea"/>
                <a:ea typeface="+mn-ea"/>
                <a:cs typeface="Arial" pitchFamily="34" charset="0"/>
              </a:rPr>
              <a:t>书面同意下，一律不得将全部或部分内容抄录、复制、转发或转交给其他人士作任何用途。</a:t>
            </a:r>
          </a:p>
          <a:p>
            <a:pPr algn="just"/>
            <a:endParaRPr lang="zh-CN" altLang="en-US" sz="1000" kern="1200" dirty="0">
              <a:solidFill>
                <a:schemeClr val="tx1"/>
              </a:solidFill>
              <a:latin typeface="+mj-ea"/>
              <a:ea typeface="+mn-ea"/>
              <a:cs typeface="Arial" pitchFamily="34" charset="0"/>
            </a:endParaRPr>
          </a:p>
          <a:p>
            <a:pPr algn="just"/>
            <a:r>
              <a:rPr lang="zh-CN" altLang="en-US" sz="1000" kern="1200" dirty="0">
                <a:solidFill>
                  <a:schemeClr val="tx1"/>
                </a:solidFill>
                <a:latin typeface="+mj-ea"/>
                <a:ea typeface="+mn-ea"/>
                <a:cs typeface="Arial" pitchFamily="34" charset="0"/>
              </a:rPr>
              <a:t>本档是采纳了国信（香港）</a:t>
            </a:r>
            <a:r>
              <a:rPr lang="zh-TW" altLang="en-US" sz="1000" dirty="0">
                <a:latin typeface="+mj-ea"/>
                <a:cs typeface="Arial" pitchFamily="34" charset="0"/>
              </a:rPr>
              <a:t>经纪</a:t>
            </a:r>
            <a:r>
              <a:rPr lang="zh-CN" altLang="en-US" sz="1000" kern="1200" dirty="0">
                <a:solidFill>
                  <a:schemeClr val="tx1"/>
                </a:solidFill>
                <a:latin typeface="+mj-ea"/>
                <a:ea typeface="+mn-ea"/>
                <a:cs typeface="Arial" pitchFamily="34" charset="0"/>
              </a:rPr>
              <a:t>认为可靠及准确的资料所编制，但基于该些数据未经进一步审查，所以无法保证当中内容的准确性或完整性。此外，本档中的言论、意见及预测是在合理情况下确认其基础是根据一些合理和公平的假设而定。但是，本档所根据的资料及假设，一律未经或不可能经由国信（香港）</a:t>
            </a:r>
            <a:r>
              <a:rPr lang="zh-TW" altLang="en-US" sz="1000" dirty="0">
                <a:latin typeface="+mj-ea"/>
                <a:cs typeface="Arial" pitchFamily="34" charset="0"/>
              </a:rPr>
              <a:t>经纪</a:t>
            </a:r>
            <a:r>
              <a:rPr lang="zh-CN" altLang="en-US" sz="1000" kern="1200" dirty="0">
                <a:solidFill>
                  <a:schemeClr val="tx1"/>
                </a:solidFill>
                <a:latin typeface="+mj-ea"/>
                <a:ea typeface="+mn-ea"/>
                <a:cs typeface="Arial" pitchFamily="34" charset="0"/>
              </a:rPr>
              <a:t>或其关连人士进行独立核证或假设；其中或可能存在一些跟本档提及的项目或投资有关的重要事实、风险或考虑因素。</a:t>
            </a:r>
          </a:p>
          <a:p>
            <a:pPr algn="just"/>
            <a:endParaRPr lang="zh-CN" altLang="en-US" sz="1000" kern="1200" dirty="0">
              <a:solidFill>
                <a:schemeClr val="tx1"/>
              </a:solidFill>
              <a:latin typeface="+mj-ea"/>
              <a:ea typeface="+mn-ea"/>
              <a:cs typeface="Arial" pitchFamily="34" charset="0"/>
            </a:endParaRPr>
          </a:p>
          <a:p>
            <a:pPr algn="just"/>
            <a:r>
              <a:rPr lang="zh-CN" altLang="en-US" sz="1000" kern="1200" dirty="0">
                <a:solidFill>
                  <a:schemeClr val="tx1"/>
                </a:solidFill>
                <a:latin typeface="+mj-ea"/>
                <a:ea typeface="+mn-ea"/>
                <a:cs typeface="Arial" pitchFamily="34" charset="0"/>
              </a:rPr>
              <a:t>因此，对于本档所载的资料或假设、本档所根据的资料或假设，或本档在发表后该些资料或假设有否变动，国信（香港）</a:t>
            </a:r>
            <a:r>
              <a:rPr lang="zh-TW" altLang="en-US" sz="1000" dirty="0">
                <a:latin typeface="+mj-ea"/>
                <a:cs typeface="Arial" pitchFamily="34" charset="0"/>
              </a:rPr>
              <a:t>经纪</a:t>
            </a:r>
            <a:r>
              <a:rPr lang="zh-CN" altLang="en-US" sz="1000" kern="1200" dirty="0">
                <a:solidFill>
                  <a:schemeClr val="tx1"/>
                </a:solidFill>
                <a:latin typeface="+mj-ea"/>
                <a:ea typeface="+mn-ea"/>
                <a:cs typeface="Arial" pitchFamily="34" charset="0"/>
              </a:rPr>
              <a:t>与其母公司国信证券股份有限公司（以下简称为“国信证券”</a:t>
            </a:r>
            <a:r>
              <a:rPr lang="en-US" altLang="zh-CN" sz="1000" kern="1200" dirty="0">
                <a:solidFill>
                  <a:schemeClr val="tx1"/>
                </a:solidFill>
                <a:latin typeface="+mj-ea"/>
                <a:ea typeface="+mn-ea"/>
                <a:cs typeface="Arial" pitchFamily="34" charset="0"/>
              </a:rPr>
              <a:t>) </a:t>
            </a:r>
            <a:r>
              <a:rPr lang="zh-CN" altLang="en-US" sz="1000" kern="1200" dirty="0">
                <a:solidFill>
                  <a:schemeClr val="tx1"/>
                </a:solidFill>
                <a:latin typeface="+mj-ea"/>
                <a:ea typeface="+mn-ea"/>
                <a:cs typeface="Arial" pitchFamily="34" charset="0"/>
              </a:rPr>
              <a:t>、控股公司国信证券（香港）金融控股有限公司（以下简称为“国信香港”</a:t>
            </a:r>
            <a:r>
              <a:rPr lang="en-US" altLang="zh-CN" sz="1000" kern="1200" dirty="0">
                <a:solidFill>
                  <a:schemeClr val="tx1"/>
                </a:solidFill>
                <a:latin typeface="+mj-ea"/>
                <a:ea typeface="+mn-ea"/>
                <a:cs typeface="Arial" pitchFamily="34" charset="0"/>
              </a:rPr>
              <a:t>) </a:t>
            </a:r>
            <a:r>
              <a:rPr lang="zh-CN" altLang="en-US" sz="1000" kern="1200" dirty="0">
                <a:solidFill>
                  <a:schemeClr val="tx1"/>
                </a:solidFill>
                <a:latin typeface="+mj-ea"/>
                <a:ea typeface="+mn-ea"/>
                <a:cs typeface="Arial" pitchFamily="34" charset="0"/>
              </a:rPr>
              <a:t>、联属公司，以及彼等之董事、经理、雇员或代理等之任何关连人士均并不作出任何明示或默示的声明或保证，亦概不负责因本档或当中的数据或假设的准确性或完整性而招致的直接或间接损失或损害。</a:t>
            </a:r>
          </a:p>
          <a:p>
            <a:pPr algn="just"/>
            <a:endParaRPr lang="zh-CN" altLang="en-US" sz="1000" kern="1200" dirty="0">
              <a:solidFill>
                <a:schemeClr val="tx1"/>
              </a:solidFill>
              <a:latin typeface="+mj-ea"/>
              <a:ea typeface="+mn-ea"/>
              <a:cs typeface="Arial" pitchFamily="34" charset="0"/>
            </a:endParaRPr>
          </a:p>
          <a:p>
            <a:pPr algn="just"/>
            <a:r>
              <a:rPr lang="zh-CN" altLang="en-US" sz="1000" kern="1200" dirty="0">
                <a:solidFill>
                  <a:schemeClr val="tx1"/>
                </a:solidFill>
                <a:latin typeface="+mj-ea"/>
                <a:ea typeface="+mn-ea"/>
                <a:cs typeface="Arial" pitchFamily="34" charset="0"/>
              </a:rPr>
              <a:t>本档所载的一切内容不是或不应据此而认为是对未来的任何表现之预计或任何回报得以达到的一项承诺或声明。投资具有很高的风险性，有很多危险和不确定性因素，这可能会使投资者失去所有的投入资金，而且过去的情况往往并不能说明未来的结果。在进行任何投资或项目之前，收件人必须独自评核本档中的数据或假设的合理性，准确性及充分性。本档并不构成任何合约或承诺的基础，亦不应视为任何合约或承诺之依据。</a:t>
            </a:r>
            <a:endParaRPr lang="en-US" altLang="zh-TW" sz="1000" kern="1200" dirty="0">
              <a:solidFill>
                <a:schemeClr val="tx1"/>
              </a:solidFill>
              <a:latin typeface="+mj-ea"/>
              <a:ea typeface="+mn-ea"/>
              <a:cs typeface="Arial" pitchFamily="34" charset="0"/>
            </a:endParaRPr>
          </a:p>
        </p:txBody>
      </p:sp>
      <p:sp>
        <p:nvSpPr>
          <p:cNvPr id="14" name="TextBox 13"/>
          <p:cNvSpPr txBox="1"/>
          <p:nvPr/>
        </p:nvSpPr>
        <p:spPr>
          <a:xfrm>
            <a:off x="458019" y="586781"/>
            <a:ext cx="4320480" cy="338554"/>
          </a:xfrm>
          <a:prstGeom prst="rect">
            <a:avLst/>
          </a:prstGeom>
          <a:noFill/>
        </p:spPr>
        <p:txBody>
          <a:bodyPr wrap="square" lIns="0" tIns="0" rIns="0" bIns="0" rtlCol="0">
            <a:noAutofit/>
          </a:bodyPr>
          <a:lstStyle/>
          <a:p>
            <a:pPr algn="l" defTabSz="802647" rtl="0" eaLnBrk="1" latinLnBrk="0" hangingPunct="1">
              <a:spcBef>
                <a:spcPct val="0"/>
              </a:spcBef>
              <a:buNone/>
            </a:pPr>
            <a:r>
              <a:rPr lang="zh-TW" altLang="en-US" sz="2200" b="1" kern="1200" baseline="0" dirty="0">
                <a:solidFill>
                  <a:srgbClr val="595959"/>
                </a:solidFill>
                <a:latin typeface="Microsoft JhengHei"/>
                <a:ea typeface="+mn-ea"/>
              </a:rPr>
              <a:t>免责声明</a:t>
            </a:r>
            <a:endParaRPr lang="zh-TW" altLang="en-US" sz="2200" b="1" kern="1200" dirty="0">
              <a:solidFill>
                <a:schemeClr val="tx1">
                  <a:lumMod val="65000"/>
                  <a:lumOff val="35000"/>
                </a:schemeClr>
              </a:solidFill>
              <a:latin typeface="+mj-lt"/>
              <a:ea typeface="+mj-ea"/>
              <a:cs typeface="Arial" pitchFamily="34" charset="0"/>
            </a:endParaRPr>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7324" t="40091" r="16528" b="38750"/>
          <a:stretch/>
        </p:blipFill>
        <p:spPr>
          <a:xfrm>
            <a:off x="323528" y="5949280"/>
            <a:ext cx="3215325" cy="72727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417A671-E923-4513-9F2B-10C77F677B2B}" type="datetimeFigureOut">
              <a:rPr lang="zh-CN" altLang="en-US" smtClean="0"/>
              <a:pPr/>
              <a:t>2021/12/14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FC88D4-E2B2-4221-8D40-E405847E3E50}"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80402" tIns="40168" rIns="80402" bIns="40168" rtlCol="0" anchor="ctr">
            <a:noAutofit/>
          </a:bodyPr>
          <a:lstStyle/>
          <a:p>
            <a:r>
              <a:rPr lang="zh-CN" altLang="en-US"/>
              <a:t>单击此处编辑母版标题样式</a:t>
            </a:r>
            <a:endParaRPr lang="zh-TW" altLang="en-US" dirty="0"/>
          </a:p>
        </p:txBody>
      </p:sp>
      <p:sp>
        <p:nvSpPr>
          <p:cNvPr id="3" name="Text Placeholder 2"/>
          <p:cNvSpPr>
            <a:spLocks noGrp="1"/>
          </p:cNvSpPr>
          <p:nvPr>
            <p:ph type="body" idx="1"/>
          </p:nvPr>
        </p:nvSpPr>
        <p:spPr>
          <a:xfrm>
            <a:off x="457200" y="1600253"/>
            <a:ext cx="8229600" cy="4525963"/>
          </a:xfrm>
          <a:prstGeom prst="rect">
            <a:avLst/>
          </a:prstGeom>
        </p:spPr>
        <p:txBody>
          <a:bodyPr vert="horz" lIns="80402" tIns="40168" rIns="80402" bIns="40168" rtlCol="0">
            <a:noAutofit/>
          </a:bodyPr>
          <a:lstStyle/>
          <a:p>
            <a:pPr marL="200616" lvl="0" indent="-200616" algn="l" defTabSz="802647" rtl="0" eaLnBrk="1" latinLnBrk="0" hangingPunct="1">
              <a:lnSpc>
                <a:spcPts val="1999"/>
              </a:lnSpc>
              <a:spcBef>
                <a:spcPct val="20000"/>
              </a:spcBef>
              <a:buClr>
                <a:schemeClr val="accent2"/>
              </a:buClr>
              <a:buFont typeface="Wingdings" pitchFamily="2" charset="2"/>
              <a:buChar char="n"/>
            </a:pPr>
            <a:r>
              <a:rPr lang="zh-CN" altLang="en-US"/>
              <a:t>单击此处编辑母版文本样式</a:t>
            </a:r>
          </a:p>
          <a:p>
            <a:pPr marL="200616" lvl="1" indent="-200616" algn="l" defTabSz="802647" rtl="0" eaLnBrk="1" latinLnBrk="0" hangingPunct="1">
              <a:lnSpc>
                <a:spcPts val="1999"/>
              </a:lnSpc>
              <a:spcBef>
                <a:spcPct val="20000"/>
              </a:spcBef>
              <a:buClr>
                <a:schemeClr val="accent2"/>
              </a:buClr>
              <a:buFont typeface="Wingdings" pitchFamily="2" charset="2"/>
              <a:buChar char="n"/>
            </a:pPr>
            <a:r>
              <a:rPr lang="zh-CN" altLang="en-US"/>
              <a:t>第二级</a:t>
            </a:r>
          </a:p>
          <a:p>
            <a:pPr marL="200616" lvl="2" indent="-200616" algn="l" defTabSz="802647" rtl="0" eaLnBrk="1" latinLnBrk="0" hangingPunct="1">
              <a:lnSpc>
                <a:spcPts val="1999"/>
              </a:lnSpc>
              <a:spcBef>
                <a:spcPct val="20000"/>
              </a:spcBef>
              <a:buClr>
                <a:schemeClr val="accent2"/>
              </a:buClr>
              <a:buFont typeface="Wingdings" pitchFamily="2" charset="2"/>
              <a:buChar char="n"/>
            </a:pPr>
            <a:r>
              <a:rPr lang="zh-CN" altLang="en-US"/>
              <a:t>第三级</a:t>
            </a:r>
          </a:p>
          <a:p>
            <a:pPr marL="200616" lvl="3" indent="-200616" algn="l" defTabSz="802647" rtl="0" eaLnBrk="1" latinLnBrk="0" hangingPunct="1">
              <a:lnSpc>
                <a:spcPts val="1999"/>
              </a:lnSpc>
              <a:spcBef>
                <a:spcPct val="20000"/>
              </a:spcBef>
              <a:buClr>
                <a:schemeClr val="accent2"/>
              </a:buClr>
              <a:buFont typeface="Wingdings" pitchFamily="2" charset="2"/>
              <a:buChar char="n"/>
            </a:pPr>
            <a:r>
              <a:rPr lang="zh-CN" altLang="en-US"/>
              <a:t>第四级</a:t>
            </a:r>
          </a:p>
          <a:p>
            <a:pPr marL="200616" lvl="4" indent="-200616" algn="l" defTabSz="802647" rtl="0" eaLnBrk="1" latinLnBrk="0" hangingPunct="1">
              <a:lnSpc>
                <a:spcPts val="1999"/>
              </a:lnSpc>
              <a:spcBef>
                <a:spcPct val="20000"/>
              </a:spcBef>
              <a:buClr>
                <a:schemeClr val="accent2"/>
              </a:buClr>
              <a:buFont typeface="Wingdings" pitchFamily="2" charset="2"/>
              <a:buChar char="n"/>
            </a:pPr>
            <a:r>
              <a:rPr lang="zh-CN" altLang="en-US"/>
              <a:t>第五级</a:t>
            </a:r>
            <a:endParaRPr lang="zh-TW" alt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80402" tIns="40168" rIns="80402" bIns="40168" rtlCol="0" anchor="ctr">
            <a:noAutofit/>
          </a:bodyPr>
          <a:lstStyle>
            <a:lvl1pPr marL="0" algn="l" defTabSz="802647" rtl="0" eaLnBrk="1" latinLnBrk="0" hangingPunct="1">
              <a:defRPr lang="zh-TW" altLang="en-US" sz="1000" kern="1200" baseline="0" smtClean="0">
                <a:solidFill>
                  <a:schemeClr val="tx1">
                    <a:lumMod val="75000"/>
                    <a:lumOff val="25000"/>
                  </a:schemeClr>
                </a:solidFill>
                <a:latin typeface="Arial" pitchFamily="34" charset="0"/>
                <a:ea typeface="+mj-ea"/>
                <a:cs typeface="Arial" pitchFamily="34" charset="0"/>
              </a:defRPr>
            </a:lvl1pPr>
          </a:lstStyle>
          <a:p>
            <a:fld id="{0417A671-E923-4513-9F2B-10C77F677B2B}" type="datetimeFigureOut">
              <a:rPr lang="zh-CN" altLang="en-US" smtClean="0"/>
              <a:pPr/>
              <a:t>2021/12/14</a:t>
            </a:fld>
            <a:endParaRPr lang="zh-CN" alt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80402" tIns="40168" rIns="80402" bIns="40168" rtlCol="0" anchor="ctr">
            <a:noAutofit/>
          </a:bodyPr>
          <a:lstStyle>
            <a:lvl1pPr algn="ctr">
              <a:defRPr lang="zh-TW" altLang="en-US" sz="1000" kern="1200" baseline="0" dirty="0">
                <a:solidFill>
                  <a:schemeClr val="tx1">
                    <a:lumMod val="75000"/>
                    <a:lumOff val="25000"/>
                  </a:schemeClr>
                </a:solidFill>
                <a:latin typeface="Arial" pitchFamily="34" charset="0"/>
                <a:ea typeface="+mj-ea"/>
                <a:cs typeface="Arial" pitchFamily="34" charset="0"/>
              </a:defRPr>
            </a:lvl1pPr>
          </a:lstStyle>
          <a:p>
            <a:endParaRPr lang="zh-CN" alt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80402" tIns="40168" rIns="80402" bIns="40168" rtlCol="0" anchor="ctr">
            <a:noAutofit/>
          </a:bodyPr>
          <a:lstStyle>
            <a:lvl1pPr marL="0" algn="r" defTabSz="802647" rtl="0" eaLnBrk="1" latinLnBrk="0" hangingPunct="1">
              <a:defRPr lang="zh-TW" altLang="en-US" sz="1000" kern="1200" baseline="0" smtClean="0">
                <a:solidFill>
                  <a:schemeClr val="tx1">
                    <a:lumMod val="75000"/>
                    <a:lumOff val="25000"/>
                  </a:schemeClr>
                </a:solidFill>
                <a:latin typeface="Arial" pitchFamily="34" charset="0"/>
                <a:ea typeface="+mj-ea"/>
                <a:cs typeface="Arial" pitchFamily="34" charset="0"/>
              </a:defRPr>
            </a:lvl1pPr>
          </a:lstStyle>
          <a:p>
            <a:fld id="{90FC88D4-E2B2-4221-8D40-E405847E3E5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Lst>
  <p:txStyles>
    <p:titleStyle>
      <a:lvl1pPr algn="l" defTabSz="802647" rtl="0" eaLnBrk="1" latinLnBrk="0" hangingPunct="1">
        <a:spcBef>
          <a:spcPct val="0"/>
        </a:spcBef>
        <a:buNone/>
        <a:defRPr lang="zh-TW" altLang="en-US" sz="2200" b="1" kern="1200" dirty="0">
          <a:solidFill>
            <a:schemeClr val="tx1">
              <a:lumMod val="65000"/>
              <a:lumOff val="35000"/>
            </a:schemeClr>
          </a:solidFill>
          <a:latin typeface="+mj-lt"/>
          <a:ea typeface="+mj-ea"/>
          <a:cs typeface="Arial" pitchFamily="34" charset="0"/>
        </a:defRPr>
      </a:lvl1pPr>
    </p:titleStyle>
    <p:bodyStyle>
      <a:lvl1pPr marL="301095" indent="-301095" algn="l" defTabSz="802647" rtl="0" eaLnBrk="1" latinLnBrk="0" hangingPunct="1">
        <a:spcBef>
          <a:spcPct val="20000"/>
        </a:spcBef>
        <a:buFont typeface="Arial" pitchFamily="34" charset="0"/>
        <a:buChar char="•"/>
        <a:defRPr lang="en-US" altLang="zh-TW" sz="1400" kern="1200" dirty="0" smtClean="0">
          <a:solidFill>
            <a:schemeClr val="tx1"/>
          </a:solidFill>
          <a:latin typeface="+mn-lt"/>
          <a:ea typeface="+mn-ea"/>
          <a:cs typeface="+mn-cs"/>
        </a:defRPr>
      </a:lvl1pPr>
      <a:lvl2pPr marL="652128" indent="-250823" algn="l" defTabSz="802647" rtl="0" eaLnBrk="1" latinLnBrk="0" hangingPunct="1">
        <a:spcBef>
          <a:spcPct val="20000"/>
        </a:spcBef>
        <a:buFont typeface="Arial" pitchFamily="34" charset="0"/>
        <a:buChar char="–"/>
        <a:defRPr lang="en-US" altLang="zh-TW" sz="1300" kern="1200" dirty="0" smtClean="0">
          <a:solidFill>
            <a:schemeClr val="tx1"/>
          </a:solidFill>
          <a:latin typeface="+mn-lt"/>
          <a:ea typeface="+mn-ea"/>
          <a:cs typeface="+mn-cs"/>
        </a:defRPr>
      </a:lvl2pPr>
      <a:lvl3pPr marL="1003286" indent="-200616" algn="l" defTabSz="802647" rtl="0" eaLnBrk="1" latinLnBrk="0" hangingPunct="1">
        <a:spcBef>
          <a:spcPct val="20000"/>
        </a:spcBef>
        <a:buFont typeface="Arial" pitchFamily="34" charset="0"/>
        <a:buChar char="•"/>
        <a:defRPr lang="en-US" altLang="zh-TW" sz="1200" kern="1200" dirty="0" smtClean="0">
          <a:solidFill>
            <a:schemeClr val="tx1"/>
          </a:solidFill>
          <a:latin typeface="+mn-lt"/>
          <a:ea typeface="+mn-ea"/>
          <a:cs typeface="+mn-cs"/>
        </a:defRPr>
      </a:lvl3pPr>
      <a:lvl4pPr marL="1404601" indent="-200616" algn="l" defTabSz="802647" rtl="0" eaLnBrk="1" latinLnBrk="0" hangingPunct="1">
        <a:spcBef>
          <a:spcPct val="20000"/>
        </a:spcBef>
        <a:buFont typeface="Arial" pitchFamily="34" charset="0"/>
        <a:buChar char="–"/>
        <a:defRPr lang="en-US" altLang="zh-TW" sz="1100" kern="1200" dirty="0" smtClean="0">
          <a:solidFill>
            <a:schemeClr val="tx1"/>
          </a:solidFill>
          <a:latin typeface="+mn-lt"/>
          <a:ea typeface="+mn-ea"/>
          <a:cs typeface="+mn-cs"/>
        </a:defRPr>
      </a:lvl4pPr>
      <a:lvl5pPr marL="1805919" indent="-200616" algn="l" defTabSz="802647" rtl="0" eaLnBrk="1" latinLnBrk="0" hangingPunct="1">
        <a:spcBef>
          <a:spcPct val="20000"/>
        </a:spcBef>
        <a:buFont typeface="Arial" pitchFamily="34" charset="0"/>
        <a:buChar char="»"/>
        <a:defRPr lang="zh-TW" altLang="en-US" sz="1000" kern="1200" dirty="0">
          <a:solidFill>
            <a:schemeClr val="tx1"/>
          </a:solidFill>
          <a:latin typeface="+mn-lt"/>
          <a:ea typeface="+mn-ea"/>
          <a:cs typeface="+mn-cs"/>
        </a:defRPr>
      </a:lvl5pPr>
      <a:lvl6pPr marL="2207245" indent="-200616" algn="l" defTabSz="80264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608564" indent="-200616" algn="l" defTabSz="80264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009865" indent="-200616" algn="l" defTabSz="8026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411177" indent="-200616" algn="l" defTabSz="80264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802647" rtl="0" eaLnBrk="1" latinLnBrk="0" hangingPunct="1">
        <a:defRPr sz="1800" kern="1200">
          <a:solidFill>
            <a:schemeClr val="tx1"/>
          </a:solidFill>
          <a:latin typeface="+mn-lt"/>
          <a:ea typeface="+mn-ea"/>
          <a:cs typeface="+mn-cs"/>
        </a:defRPr>
      </a:lvl1pPr>
      <a:lvl2pPr marL="401299" algn="l" defTabSz="802647" rtl="0" eaLnBrk="1" latinLnBrk="0" hangingPunct="1">
        <a:defRPr sz="1800" kern="1200">
          <a:solidFill>
            <a:schemeClr val="tx1"/>
          </a:solidFill>
          <a:latin typeface="+mn-lt"/>
          <a:ea typeface="+mn-ea"/>
          <a:cs typeface="+mn-cs"/>
        </a:defRPr>
      </a:lvl2pPr>
      <a:lvl3pPr marL="802647" algn="l" defTabSz="802647" rtl="0" eaLnBrk="1" latinLnBrk="0" hangingPunct="1">
        <a:defRPr sz="1800" kern="1200">
          <a:solidFill>
            <a:schemeClr val="tx1"/>
          </a:solidFill>
          <a:latin typeface="+mn-lt"/>
          <a:ea typeface="+mn-ea"/>
          <a:cs typeface="+mn-cs"/>
        </a:defRPr>
      </a:lvl3pPr>
      <a:lvl4pPr marL="1203955" algn="l" defTabSz="802647" rtl="0" eaLnBrk="1" latinLnBrk="0" hangingPunct="1">
        <a:defRPr sz="1800" kern="1200">
          <a:solidFill>
            <a:schemeClr val="tx1"/>
          </a:solidFill>
          <a:latin typeface="+mn-lt"/>
          <a:ea typeface="+mn-ea"/>
          <a:cs typeface="+mn-cs"/>
        </a:defRPr>
      </a:lvl4pPr>
      <a:lvl5pPr marL="1605267" algn="l" defTabSz="802647" rtl="0" eaLnBrk="1" latinLnBrk="0" hangingPunct="1">
        <a:defRPr sz="1800" kern="1200">
          <a:solidFill>
            <a:schemeClr val="tx1"/>
          </a:solidFill>
          <a:latin typeface="+mn-lt"/>
          <a:ea typeface="+mn-ea"/>
          <a:cs typeface="+mn-cs"/>
        </a:defRPr>
      </a:lvl5pPr>
      <a:lvl6pPr marL="2006575" algn="l" defTabSz="802647" rtl="0" eaLnBrk="1" latinLnBrk="0" hangingPunct="1">
        <a:defRPr sz="1800" kern="1200">
          <a:solidFill>
            <a:schemeClr val="tx1"/>
          </a:solidFill>
          <a:latin typeface="+mn-lt"/>
          <a:ea typeface="+mn-ea"/>
          <a:cs typeface="+mn-cs"/>
        </a:defRPr>
      </a:lvl6pPr>
      <a:lvl7pPr marL="2407890" algn="l" defTabSz="802647" rtl="0" eaLnBrk="1" latinLnBrk="0" hangingPunct="1">
        <a:defRPr sz="1800" kern="1200">
          <a:solidFill>
            <a:schemeClr val="tx1"/>
          </a:solidFill>
          <a:latin typeface="+mn-lt"/>
          <a:ea typeface="+mn-ea"/>
          <a:cs typeface="+mn-cs"/>
        </a:defRPr>
      </a:lvl7pPr>
      <a:lvl8pPr marL="2809211" algn="l" defTabSz="802647" rtl="0" eaLnBrk="1" latinLnBrk="0" hangingPunct="1">
        <a:defRPr sz="1800" kern="1200">
          <a:solidFill>
            <a:schemeClr val="tx1"/>
          </a:solidFill>
          <a:latin typeface="+mn-lt"/>
          <a:ea typeface="+mn-ea"/>
          <a:cs typeface="+mn-cs"/>
        </a:defRPr>
      </a:lvl8pPr>
      <a:lvl9pPr marL="3210529" algn="l" defTabSz="80264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www.cbil.com.hk/" TargetMode="External"/><Relationship Id="rId2" Type="http://schemas.openxmlformats.org/officeDocument/2006/relationships/hyperlink" Target="http://www.hkexnews.hk/" TargetMode="External"/><Relationship Id="rId1" Type="http://schemas.openxmlformats.org/officeDocument/2006/relationships/slideLayout" Target="../slideLayouts/slideLayout4.xml"/><Relationship Id="rId6" Type="http://schemas.openxmlformats.org/officeDocument/2006/relationships/hyperlink" Target="http://www.bizfile.gov.sg/" TargetMode="External"/><Relationship Id="rId5" Type="http://schemas.openxmlformats.org/officeDocument/2006/relationships/hyperlink" Target="http://www.gov.hk/" TargetMode="External"/><Relationship Id="rId4" Type="http://schemas.openxmlformats.org/officeDocument/2006/relationships/hyperlink" Target="http://www.icris.cr.gov.hk/"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563888" y="1236865"/>
            <a:ext cx="4803271" cy="1472055"/>
          </a:xfrm>
        </p:spPr>
        <p:txBody>
          <a:bodyPr/>
          <a:lstStyle/>
          <a:p>
            <a:r>
              <a:rPr lang="zh-CN" altLang="en-US" sz="3200" dirty="0"/>
              <a:t>专业投资者</a:t>
            </a:r>
            <a:br>
              <a:rPr lang="en-US" altLang="zh-CN" dirty="0"/>
            </a:br>
            <a:r>
              <a:rPr lang="zh-CN" altLang="en-US" sz="2000" dirty="0"/>
              <a:t>简介及操作指引</a:t>
            </a:r>
            <a:endParaRPr lang="zh-CN" altLang="en-US" dirty="0"/>
          </a:p>
        </p:txBody>
      </p:sp>
      <p:sp>
        <p:nvSpPr>
          <p:cNvPr id="3" name="副标题 2"/>
          <p:cNvSpPr>
            <a:spLocks noGrp="1"/>
          </p:cNvSpPr>
          <p:nvPr>
            <p:ph type="subTitle" idx="1"/>
          </p:nvPr>
        </p:nvSpPr>
        <p:spPr/>
        <p:txBody>
          <a:bodyPr/>
          <a:lstStyle/>
          <a:p>
            <a:r>
              <a:rPr lang="zh-CN" altLang="en-US" dirty="0"/>
              <a:t>　账户管理组</a:t>
            </a:r>
            <a:r>
              <a:rPr lang="en-US" altLang="zh-CN" dirty="0"/>
              <a:t>-</a:t>
            </a:r>
            <a:r>
              <a:rPr lang="zh-CN" altLang="en-US" dirty="0"/>
              <a:t>综合运营部</a:t>
            </a:r>
          </a:p>
          <a:p>
            <a:endParaRPr lang="zh-CN" altLang="en-US" dirty="0"/>
          </a:p>
          <a:p>
            <a:endParaRPr lang="zh-CN" altLang="en-US" dirty="0"/>
          </a:p>
          <a:p>
            <a:r>
              <a:rPr lang="en-US" altLang="zh-CN" dirty="0"/>
              <a:t>2021</a:t>
            </a:r>
            <a:r>
              <a:rPr lang="zh-CN" altLang="en-US" dirty="0"/>
              <a:t>年</a:t>
            </a:r>
            <a:r>
              <a:rPr lang="en-US" altLang="zh-CN" dirty="0"/>
              <a:t>12</a:t>
            </a:r>
            <a:r>
              <a:rPr lang="zh-CN" altLang="en-US" dirty="0"/>
              <a:t>月</a:t>
            </a:r>
            <a:r>
              <a:rPr lang="en-US" altLang="zh-CN" dirty="0"/>
              <a:t>22</a:t>
            </a:r>
            <a:r>
              <a:rPr lang="zh-CN" altLang="en-US" dirty="0"/>
              <a:t>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C9AC9BE-30DA-45AB-9202-DA356DA773E0}"/>
              </a:ext>
            </a:extLst>
          </p:cNvPr>
          <p:cNvSpPr>
            <a:spLocks noGrp="1"/>
          </p:cNvSpPr>
          <p:nvPr>
            <p:ph sz="quarter" idx="11"/>
          </p:nvPr>
        </p:nvSpPr>
        <p:spPr>
          <a:xfrm>
            <a:off x="827584" y="1700808"/>
            <a:ext cx="7560840" cy="3744417"/>
          </a:xfrm>
        </p:spPr>
        <p:txBody>
          <a:bodyPr/>
          <a:lstStyle/>
          <a:p>
            <a:pPr>
              <a:spcBef>
                <a:spcPts val="1200"/>
              </a:spcBef>
            </a:pPr>
            <a:r>
              <a:rPr lang="zh-CN" altLang="en-US" sz="1400" dirty="0">
                <a:latin typeface="+mj-ea"/>
                <a:ea typeface="+mj-ea"/>
              </a:rPr>
              <a:t>为配合证监会持续资格审查，国信香港有责任为现有专业投资者（个人、法团）进行年度续期评估。</a:t>
            </a:r>
            <a:endParaRPr lang="en-US" altLang="zh-CN" sz="1400" dirty="0">
              <a:latin typeface="+mj-ea"/>
              <a:ea typeface="+mj-ea"/>
            </a:endParaRPr>
          </a:p>
          <a:p>
            <a:pPr>
              <a:spcBef>
                <a:spcPts val="1200"/>
              </a:spcBef>
            </a:pPr>
            <a:r>
              <a:rPr lang="zh-CN" altLang="en-US" sz="1400" dirty="0">
                <a:latin typeface="+mj-ea"/>
                <a:ea typeface="+mj-ea"/>
              </a:rPr>
              <a:t>资格审查以每年度周年日进行，确定持续符合</a:t>
            </a:r>
            <a:r>
              <a:rPr lang="en-US" altLang="zh-CN" sz="1400" dirty="0">
                <a:latin typeface="+mj-ea"/>
                <a:ea typeface="+mj-ea"/>
              </a:rPr>
              <a:t>《</a:t>
            </a:r>
            <a:r>
              <a:rPr lang="zh-CN" altLang="en-US" sz="1400" dirty="0">
                <a:latin typeface="+mj-ea"/>
                <a:ea typeface="+mj-ea"/>
              </a:rPr>
              <a:t>证券及期货条例</a:t>
            </a:r>
            <a:r>
              <a:rPr lang="en-US" altLang="zh-CN" sz="1400" dirty="0">
                <a:latin typeface="+mj-ea"/>
                <a:ea typeface="+mj-ea"/>
              </a:rPr>
              <a:t>》</a:t>
            </a:r>
            <a:r>
              <a:rPr lang="zh-CN" altLang="en-US" sz="1400" dirty="0">
                <a:latin typeface="+mj-ea"/>
                <a:ea typeface="+mj-ea"/>
              </a:rPr>
              <a:t>的有效规定，作为续期办理，根据国信经纪公司政策规定，有关专业投资者年度续期，将以下列季度进行：</a:t>
            </a:r>
            <a:endParaRPr lang="en-US" altLang="zh-CN" sz="1400" dirty="0">
              <a:latin typeface="+mj-ea"/>
              <a:ea typeface="+mj-ea"/>
            </a:endParaRPr>
          </a:p>
          <a:p>
            <a:pPr lvl="1">
              <a:spcBef>
                <a:spcPts val="600"/>
              </a:spcBef>
            </a:pPr>
            <a:r>
              <a:rPr lang="en-US" altLang="zh-CN" sz="1400" dirty="0">
                <a:latin typeface="+mj-ea"/>
                <a:ea typeface="+mj-ea"/>
              </a:rPr>
              <a:t>【</a:t>
            </a:r>
            <a:r>
              <a:rPr lang="zh-CN" altLang="en-US" sz="1400" dirty="0">
                <a:latin typeface="+mj-ea"/>
                <a:ea typeface="+mj-ea"/>
              </a:rPr>
              <a:t>个人、法团专业投资者</a:t>
            </a:r>
            <a:r>
              <a:rPr lang="en-US" altLang="zh-CN" sz="1400" dirty="0">
                <a:latin typeface="+mj-ea"/>
                <a:ea typeface="+mj-ea"/>
              </a:rPr>
              <a:t>】</a:t>
            </a:r>
            <a:r>
              <a:rPr lang="zh-CN" altLang="en-US" sz="1400" dirty="0">
                <a:latin typeface="+mj-ea"/>
                <a:ea typeface="+mj-ea"/>
              </a:rPr>
              <a:t>每年２次，周年日设定为</a:t>
            </a:r>
            <a:r>
              <a:rPr lang="en-US" altLang="zh-CN" sz="1400" b="1" dirty="0">
                <a:latin typeface="+mj-ea"/>
                <a:ea typeface="+mj-ea"/>
              </a:rPr>
              <a:t>6</a:t>
            </a:r>
            <a:r>
              <a:rPr lang="zh-CN" altLang="en-US" sz="1400" b="1" dirty="0">
                <a:latin typeface="+mj-ea"/>
                <a:ea typeface="+mj-ea"/>
              </a:rPr>
              <a:t>月</a:t>
            </a:r>
            <a:r>
              <a:rPr lang="en-US" altLang="zh-CN" sz="1400" b="1" dirty="0">
                <a:latin typeface="+mj-ea"/>
                <a:ea typeface="+mj-ea"/>
              </a:rPr>
              <a:t>30</a:t>
            </a:r>
            <a:r>
              <a:rPr lang="zh-CN" altLang="en-US" sz="1400" b="1" dirty="0">
                <a:latin typeface="+mj-ea"/>
                <a:ea typeface="+mj-ea"/>
              </a:rPr>
              <a:t>日、</a:t>
            </a:r>
            <a:r>
              <a:rPr lang="en-US" altLang="zh-CN" sz="1400" b="1" dirty="0">
                <a:latin typeface="+mj-ea"/>
                <a:ea typeface="+mj-ea"/>
              </a:rPr>
              <a:t>12</a:t>
            </a:r>
            <a:r>
              <a:rPr lang="zh-CN" altLang="en-US" sz="1400" b="1" dirty="0">
                <a:latin typeface="+mj-ea"/>
                <a:ea typeface="+mj-ea"/>
              </a:rPr>
              <a:t>月</a:t>
            </a:r>
            <a:r>
              <a:rPr lang="en-US" altLang="zh-CN" sz="1400" b="1" dirty="0">
                <a:latin typeface="+mj-ea"/>
                <a:ea typeface="+mj-ea"/>
              </a:rPr>
              <a:t>31</a:t>
            </a:r>
            <a:r>
              <a:rPr lang="zh-CN" altLang="en-US" sz="1400" b="1" dirty="0">
                <a:latin typeface="+mj-ea"/>
                <a:ea typeface="+mj-ea"/>
              </a:rPr>
              <a:t>日</a:t>
            </a:r>
            <a:endParaRPr lang="en-US" altLang="zh-CN" sz="1400" b="1" dirty="0">
              <a:latin typeface="+mj-ea"/>
              <a:ea typeface="+mj-ea"/>
            </a:endParaRPr>
          </a:p>
          <a:p>
            <a:pPr lvl="1">
              <a:spcBef>
                <a:spcPts val="600"/>
              </a:spcBef>
            </a:pPr>
            <a:r>
              <a:rPr lang="en-US" altLang="zh-CN" sz="1400" dirty="0">
                <a:latin typeface="+mj-ea"/>
                <a:ea typeface="+mj-ea"/>
              </a:rPr>
              <a:t>【</a:t>
            </a:r>
            <a:r>
              <a:rPr lang="zh-CN" altLang="en-US" sz="1400" dirty="0">
                <a:latin typeface="+mj-ea"/>
                <a:ea typeface="+mj-ea"/>
              </a:rPr>
              <a:t>机构专业投资者</a:t>
            </a:r>
            <a:r>
              <a:rPr lang="en-US" altLang="zh-CN" sz="1400" dirty="0">
                <a:latin typeface="+mj-ea"/>
                <a:ea typeface="+mj-ea"/>
              </a:rPr>
              <a:t>】</a:t>
            </a:r>
            <a:r>
              <a:rPr lang="zh-CN" altLang="en-US" sz="1400" dirty="0">
                <a:latin typeface="+mj-ea"/>
                <a:ea typeface="+mj-ea"/>
              </a:rPr>
              <a:t>每年１次，以周年日</a:t>
            </a:r>
            <a:r>
              <a:rPr lang="en-US" altLang="zh-CN" sz="1400" b="1" dirty="0">
                <a:latin typeface="+mj-ea"/>
                <a:ea typeface="+mj-ea"/>
              </a:rPr>
              <a:t>6</a:t>
            </a:r>
            <a:r>
              <a:rPr lang="zh-CN" altLang="en-US" sz="1400" b="1" dirty="0">
                <a:latin typeface="+mj-ea"/>
                <a:ea typeface="+mj-ea"/>
              </a:rPr>
              <a:t>月</a:t>
            </a:r>
            <a:r>
              <a:rPr lang="en-US" altLang="zh-CN" sz="1400" b="1" dirty="0">
                <a:latin typeface="+mj-ea"/>
                <a:ea typeface="+mj-ea"/>
              </a:rPr>
              <a:t>30</a:t>
            </a:r>
            <a:r>
              <a:rPr lang="zh-CN" altLang="en-US" sz="1400" b="1" dirty="0">
                <a:latin typeface="+mj-ea"/>
                <a:ea typeface="+mj-ea"/>
              </a:rPr>
              <a:t>日</a:t>
            </a:r>
            <a:r>
              <a:rPr lang="zh-CN" altLang="en-US" sz="1400" dirty="0">
                <a:latin typeface="+mj-ea"/>
                <a:ea typeface="+mj-ea"/>
              </a:rPr>
              <a:t>划一进行（注：预期明年６月首始推行）</a:t>
            </a:r>
            <a:endParaRPr lang="en-US" altLang="zh-CN" sz="1400" dirty="0">
              <a:latin typeface="+mj-ea"/>
              <a:ea typeface="+mj-ea"/>
            </a:endParaRPr>
          </a:p>
          <a:p>
            <a:pPr>
              <a:spcBef>
                <a:spcPts val="1200"/>
              </a:spcBef>
            </a:pPr>
            <a:r>
              <a:rPr lang="zh-CN" altLang="en-US" sz="1400" dirty="0">
                <a:latin typeface="+mj-ea"/>
                <a:ea typeface="+mj-ea"/>
              </a:rPr>
              <a:t>未符合续期要求的账户将于到期日被注销资格，日后如需办理，必须重新填写申请表格及提供证明文件。</a:t>
            </a:r>
            <a:endParaRPr lang="en-US" altLang="zh-CN" sz="1400" dirty="0">
              <a:latin typeface="+mj-ea"/>
              <a:ea typeface="+mj-ea"/>
            </a:endParaRPr>
          </a:p>
          <a:p>
            <a:endParaRPr lang="zh-CN" altLang="en-US" sz="1600" dirty="0">
              <a:latin typeface="+mj-ea"/>
              <a:ea typeface="+mj-ea"/>
            </a:endParaRPr>
          </a:p>
          <a:p>
            <a:endParaRPr lang="zh-CN" altLang="en-US" dirty="0"/>
          </a:p>
        </p:txBody>
      </p:sp>
      <p:sp>
        <p:nvSpPr>
          <p:cNvPr id="3" name="标题 2">
            <a:extLst>
              <a:ext uri="{FF2B5EF4-FFF2-40B4-BE49-F238E27FC236}">
                <a16:creationId xmlns:a16="http://schemas.microsoft.com/office/drawing/2014/main" id="{9D75114B-0B86-4486-AD52-2DBBED2CD481}"/>
              </a:ext>
            </a:extLst>
          </p:cNvPr>
          <p:cNvSpPr>
            <a:spLocks noGrp="1"/>
          </p:cNvSpPr>
          <p:nvPr>
            <p:ph type="title"/>
          </p:nvPr>
        </p:nvSpPr>
        <p:spPr>
          <a:xfrm>
            <a:off x="755576" y="188640"/>
            <a:ext cx="7951858" cy="791448"/>
          </a:xfrm>
        </p:spPr>
        <p:txBody>
          <a:bodyPr/>
          <a:lstStyle/>
          <a:p>
            <a:r>
              <a:rPr lang="zh-CN" altLang="en-US" sz="2000" dirty="0">
                <a:latin typeface="+mj-ea"/>
              </a:rPr>
              <a:t>专业投资者年度续期审查</a:t>
            </a:r>
            <a:endParaRPr lang="zh-CN" altLang="en-US" sz="2000" dirty="0"/>
          </a:p>
        </p:txBody>
      </p:sp>
      <p:sp>
        <p:nvSpPr>
          <p:cNvPr id="4" name="文本占位符 3">
            <a:extLst>
              <a:ext uri="{FF2B5EF4-FFF2-40B4-BE49-F238E27FC236}">
                <a16:creationId xmlns:a16="http://schemas.microsoft.com/office/drawing/2014/main" id="{ACACC2E1-19D5-4F3B-94CA-54431B15728E}"/>
              </a:ext>
            </a:extLst>
          </p:cNvPr>
          <p:cNvSpPr>
            <a:spLocks noGrp="1"/>
          </p:cNvSpPr>
          <p:nvPr>
            <p:ph type="body" sz="quarter" idx="12"/>
          </p:nvPr>
        </p:nvSpPr>
        <p:spPr>
          <a:xfrm>
            <a:off x="755576" y="1196752"/>
            <a:ext cx="7848872" cy="426308"/>
          </a:xfrm>
        </p:spPr>
        <p:txBody>
          <a:bodyPr/>
          <a:lstStyle/>
          <a:p>
            <a:r>
              <a:rPr lang="zh-CN" altLang="en-US" sz="1800" dirty="0">
                <a:latin typeface="+mj-ea"/>
                <a:ea typeface="+mj-ea"/>
              </a:rPr>
              <a:t>法团、个人专业投资者</a:t>
            </a:r>
          </a:p>
          <a:p>
            <a:endParaRPr lang="zh-CN" altLang="en-US" sz="2400" dirty="0"/>
          </a:p>
        </p:txBody>
      </p:sp>
    </p:spTree>
    <p:extLst>
      <p:ext uri="{BB962C8B-B14F-4D97-AF65-F5344CB8AC3E}">
        <p14:creationId xmlns:p14="http://schemas.microsoft.com/office/powerpoint/2010/main" val="863301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1706FF-0EAC-4F23-970B-2A96CD962560}"/>
              </a:ext>
            </a:extLst>
          </p:cNvPr>
          <p:cNvSpPr>
            <a:spLocks noGrp="1"/>
          </p:cNvSpPr>
          <p:nvPr>
            <p:ph sz="quarter" idx="11"/>
          </p:nvPr>
        </p:nvSpPr>
        <p:spPr>
          <a:xfrm>
            <a:off x="1115616" y="1479392"/>
            <a:ext cx="6984776" cy="3641155"/>
          </a:xfrm>
        </p:spPr>
        <p:txBody>
          <a:bodyPr/>
          <a:lstStyle/>
          <a:p>
            <a:pPr marL="342900" indent="-342900" algn="just">
              <a:spcBef>
                <a:spcPts val="600"/>
              </a:spcBef>
              <a:buFont typeface="+mj-ea"/>
              <a:buAutoNum type="circleNumDbPlain"/>
            </a:pPr>
            <a:r>
              <a:rPr lang="zh-CN" altLang="en-US" sz="1600" b="1" u="sng" kern="100" dirty="0">
                <a:solidFill>
                  <a:schemeClr val="tx2"/>
                </a:solidFill>
                <a:effectLst/>
                <a:latin typeface="+mn-ea"/>
                <a:cs typeface="Calibri" panose="020F0502020204030204" pitchFamily="34" charset="0"/>
              </a:rPr>
              <a:t>已通过</a:t>
            </a:r>
            <a:r>
              <a:rPr lang="zh-CN" altLang="en-US" sz="1600" b="1" kern="100" dirty="0">
                <a:solidFill>
                  <a:schemeClr val="tx2"/>
                </a:solidFill>
                <a:effectLst/>
                <a:latin typeface="+mn-ea"/>
                <a:cs typeface="Calibri" panose="020F0502020204030204" pitchFamily="34" charset="0"/>
              </a:rPr>
              <a:t>资产审查</a:t>
            </a:r>
            <a:endParaRPr lang="en-US" altLang="zh-CN" sz="1600" b="1" kern="100" dirty="0">
              <a:solidFill>
                <a:schemeClr val="tx2"/>
              </a:solidFill>
              <a:effectLst/>
              <a:latin typeface="+mn-ea"/>
              <a:cs typeface="Calibri" panose="020F0502020204030204" pitchFamily="34" charset="0"/>
            </a:endParaRPr>
          </a:p>
          <a:p>
            <a:pPr marL="586650" lvl="1" indent="-285750" algn="just">
              <a:spcBef>
                <a:spcPts val="1200"/>
              </a:spcBef>
              <a:buFont typeface="Wingdings" panose="05000000000000000000" pitchFamily="2" charset="2"/>
              <a:buChar char="ü"/>
            </a:pPr>
            <a:r>
              <a:rPr lang="zh-CN" altLang="en-US" sz="1400" kern="100" dirty="0">
                <a:latin typeface="+mn-ea"/>
                <a:cs typeface="Calibri" panose="020F0502020204030204" pitchFamily="34" charset="0"/>
              </a:rPr>
              <a:t>客户（法团、个人）于国信经纪持有账户，于过去</a:t>
            </a:r>
            <a:r>
              <a:rPr lang="en-US" altLang="zh-CN" sz="1400" kern="100" dirty="0">
                <a:latin typeface="+mn-ea"/>
                <a:cs typeface="Calibri" panose="020F0502020204030204" pitchFamily="34" charset="0"/>
              </a:rPr>
              <a:t>12</a:t>
            </a:r>
            <a:r>
              <a:rPr lang="zh-CN" altLang="en-US" sz="1400" kern="100" dirty="0">
                <a:latin typeface="+mn-ea"/>
                <a:cs typeface="Calibri" panose="020F0502020204030204" pitchFamily="34" charset="0"/>
              </a:rPr>
              <a:t>个月内，</a:t>
            </a:r>
            <a:r>
              <a:rPr lang="zh-CN" altLang="en-US" sz="1400" u="sng" kern="100" dirty="0">
                <a:latin typeface="+mn-ea"/>
                <a:cs typeface="Calibri" panose="020F0502020204030204" pitchFamily="34" charset="0"/>
              </a:rPr>
              <a:t>曾有</a:t>
            </a:r>
            <a:r>
              <a:rPr lang="en-US" altLang="zh-CN" sz="1400" u="sng" kern="100" dirty="0">
                <a:latin typeface="+mn-ea"/>
                <a:cs typeface="Calibri" panose="020F0502020204030204" pitchFamily="34" charset="0"/>
              </a:rPr>
              <a:t>1</a:t>
            </a:r>
            <a:r>
              <a:rPr lang="zh-CN" altLang="en-US" sz="1400" u="sng" kern="100" dirty="0">
                <a:latin typeface="+mn-ea"/>
                <a:cs typeface="Calibri" panose="020F0502020204030204" pitchFamily="34" charset="0"/>
              </a:rPr>
              <a:t>天录</a:t>
            </a:r>
            <a:r>
              <a:rPr lang="zh-CN" altLang="en-US" sz="1400" kern="100" dirty="0">
                <a:latin typeface="+mn-ea"/>
                <a:cs typeface="Calibri" panose="020F0502020204030204" pitchFamily="34" charset="0"/>
              </a:rPr>
              <a:t>得</a:t>
            </a:r>
            <a:r>
              <a:rPr lang="en-US" altLang="zh-CN" sz="1400" kern="100" dirty="0">
                <a:latin typeface="+mn-ea"/>
                <a:cs typeface="Calibri" panose="020F0502020204030204" pitchFamily="34" charset="0"/>
              </a:rPr>
              <a:t>HKD8M</a:t>
            </a:r>
            <a:r>
              <a:rPr lang="zh-CN" altLang="en-US" sz="1400" kern="100" dirty="0">
                <a:latin typeface="+mn-ea"/>
                <a:cs typeface="Calibri" panose="020F0502020204030204" pitchFamily="34" charset="0"/>
              </a:rPr>
              <a:t>（或等值）投资组合，经由</a:t>
            </a:r>
            <a:r>
              <a:rPr lang="en-US" altLang="zh-CN" sz="1400" kern="100" dirty="0">
                <a:latin typeface="+mn-ea"/>
                <a:cs typeface="Calibri" panose="020F0502020204030204" pitchFamily="34" charset="0"/>
              </a:rPr>
              <a:t>IT</a:t>
            </a:r>
            <a:r>
              <a:rPr lang="zh-CN" altLang="en-US" sz="1400" kern="100" dirty="0">
                <a:latin typeface="+mn-ea"/>
                <a:cs typeface="Calibri" panose="020F0502020204030204" pitchFamily="34" charset="0"/>
              </a:rPr>
              <a:t>信息技术部导出该账户峰值记录，便可豁免资产证明，默认已满足资产审查基本要求</a:t>
            </a:r>
            <a:endParaRPr lang="en-US" altLang="zh-CN" sz="1400" kern="100" dirty="0">
              <a:latin typeface="+mn-ea"/>
              <a:cs typeface="Calibri" panose="020F0502020204030204" pitchFamily="34" charset="0"/>
            </a:endParaRPr>
          </a:p>
          <a:p>
            <a:pPr marL="586650" lvl="1" indent="-285750" algn="just">
              <a:spcBef>
                <a:spcPts val="1200"/>
              </a:spcBef>
              <a:buFont typeface="Wingdings" panose="05000000000000000000" pitchFamily="2" charset="2"/>
              <a:buChar char="ü"/>
            </a:pPr>
            <a:r>
              <a:rPr lang="zh-CN" altLang="en-US" sz="1400" b="0" kern="100" dirty="0">
                <a:solidFill>
                  <a:schemeClr val="tx1"/>
                </a:solidFill>
                <a:effectLst/>
                <a:latin typeface="+mn-ea"/>
                <a:cs typeface="Calibri" panose="020F0502020204030204" pitchFamily="34" charset="0"/>
              </a:rPr>
              <a:t>风险承受能力问卷</a:t>
            </a:r>
            <a:r>
              <a:rPr lang="en-US" altLang="zh-CN" sz="1400" kern="100" dirty="0">
                <a:latin typeface="+mn-ea"/>
                <a:cs typeface="Calibri" panose="020F0502020204030204" pitchFamily="34" charset="0"/>
              </a:rPr>
              <a:t> Risk Profiling Questionnaire </a:t>
            </a:r>
            <a:r>
              <a:rPr lang="zh-CN" altLang="en-US" sz="1400" b="0" kern="100" dirty="0">
                <a:solidFill>
                  <a:schemeClr val="tx1"/>
                </a:solidFill>
                <a:effectLst/>
                <a:latin typeface="+mn-ea"/>
                <a:cs typeface="Calibri" panose="020F0502020204030204" pitchFamily="34" charset="0"/>
              </a:rPr>
              <a:t>（已过</a:t>
            </a:r>
            <a:r>
              <a:rPr lang="en-US" altLang="zh-CN" sz="1400" b="0" kern="100" dirty="0">
                <a:solidFill>
                  <a:schemeClr val="tx1"/>
                </a:solidFill>
                <a:effectLst/>
                <a:latin typeface="+mn-ea"/>
                <a:cs typeface="Calibri" panose="020F0502020204030204" pitchFamily="34" charset="0"/>
              </a:rPr>
              <a:t>1</a:t>
            </a:r>
            <a:r>
              <a:rPr lang="zh-CN" altLang="en-US" sz="1400" b="0" kern="100" dirty="0">
                <a:solidFill>
                  <a:schemeClr val="tx1"/>
                </a:solidFill>
                <a:effectLst/>
                <a:latin typeface="+mn-ea"/>
                <a:cs typeface="Calibri" panose="020F0502020204030204" pitchFamily="34" charset="0"/>
              </a:rPr>
              <a:t>年有效期适用）</a:t>
            </a:r>
            <a:endParaRPr lang="en-US" altLang="zh-CN" sz="1400" b="0" kern="100" dirty="0">
              <a:solidFill>
                <a:schemeClr val="tx1"/>
              </a:solidFill>
              <a:effectLst/>
              <a:latin typeface="+mn-ea"/>
              <a:cs typeface="Calibri" panose="020F0502020204030204" pitchFamily="34" charset="0"/>
            </a:endParaRPr>
          </a:p>
          <a:p>
            <a:pPr marL="586650" lvl="1" indent="-285750" algn="just">
              <a:spcBef>
                <a:spcPts val="1200"/>
              </a:spcBef>
              <a:buFont typeface="Wingdings" panose="05000000000000000000" pitchFamily="2" charset="2"/>
              <a:buChar char="ü"/>
            </a:pPr>
            <a:r>
              <a:rPr lang="zh-CN" altLang="en-US" sz="1400" kern="100" dirty="0">
                <a:latin typeface="+mn-ea"/>
                <a:cs typeface="Calibri" panose="020F0502020204030204" pitchFamily="34" charset="0"/>
              </a:rPr>
              <a:t>若确认已经满足</a:t>
            </a:r>
            <a:r>
              <a:rPr lang="en-US" altLang="zh-CN" sz="1400" kern="100" dirty="0">
                <a:latin typeface="+mn-ea"/>
                <a:cs typeface="Calibri" panose="020F0502020204030204" pitchFamily="34" charset="0"/>
              </a:rPr>
              <a:t>HKD8M</a:t>
            </a:r>
            <a:r>
              <a:rPr lang="zh-CN" altLang="en-US" sz="1400" kern="100" dirty="0">
                <a:latin typeface="+mn-ea"/>
                <a:cs typeface="Calibri" panose="020F0502020204030204" pitchFamily="34" charset="0"/>
              </a:rPr>
              <a:t>资产审查要求，</a:t>
            </a:r>
            <a:r>
              <a:rPr lang="zh-CN" altLang="en-US" sz="1400" kern="100" dirty="0">
                <a:solidFill>
                  <a:srgbClr val="FF0000"/>
                </a:solidFill>
                <a:latin typeface="+mn-ea"/>
                <a:cs typeface="Calibri" panose="020F0502020204030204" pitchFamily="34" charset="0"/>
              </a:rPr>
              <a:t>除非客户主动提出注销</a:t>
            </a:r>
            <a:r>
              <a:rPr lang="zh-CN" altLang="en-US" sz="1400" kern="100" dirty="0">
                <a:latin typeface="+mn-ea"/>
                <a:cs typeface="Calibri" panose="020F0502020204030204" pitchFamily="34" charset="0"/>
              </a:rPr>
              <a:t>，否则默认符合认可资格，无须重新进行评估，只需前线提交周年续期表</a:t>
            </a:r>
            <a:r>
              <a:rPr lang="zh-TW" altLang="en-US" sz="1400" kern="100" dirty="0">
                <a:latin typeface="+mn-ea"/>
                <a:cs typeface="Calibri" panose="020F0502020204030204" pitchFamily="34" charset="0"/>
              </a:rPr>
              <a:t>格</a:t>
            </a:r>
            <a:r>
              <a:rPr lang="zh-CN" altLang="en-US" sz="1400" kern="100" dirty="0">
                <a:latin typeface="+mn-ea"/>
                <a:cs typeface="Calibri" panose="020F0502020204030204" pitchFamily="34" charset="0"/>
              </a:rPr>
              <a:t>，便可</a:t>
            </a:r>
            <a:r>
              <a:rPr lang="zh-CN" altLang="en-US" sz="1400" kern="100" dirty="0">
                <a:effectLst/>
                <a:latin typeface="+mn-ea"/>
                <a:cs typeface="Calibri" panose="020F0502020204030204" pitchFamily="34" charset="0"/>
              </a:rPr>
              <a:t>续期１年。</a:t>
            </a:r>
            <a:endParaRPr lang="en-US" altLang="zh-CN" sz="1400" kern="100" dirty="0">
              <a:effectLst/>
              <a:latin typeface="+mn-ea"/>
              <a:cs typeface="Calibri" panose="020F0502020204030204" pitchFamily="34" charset="0"/>
            </a:endParaRPr>
          </a:p>
          <a:p>
            <a:pPr marL="586650" lvl="1" indent="-285750" algn="just">
              <a:spcBef>
                <a:spcPts val="1200"/>
              </a:spcBef>
              <a:buFont typeface="Wingdings" panose="05000000000000000000" pitchFamily="2" charset="2"/>
              <a:buChar char="ü"/>
            </a:pPr>
            <a:r>
              <a:rPr lang="zh-CN" altLang="en-US" sz="1400" b="0" kern="100" dirty="0">
                <a:solidFill>
                  <a:schemeClr val="tx1"/>
                </a:solidFill>
                <a:effectLst/>
                <a:latin typeface="+mn-ea"/>
                <a:cs typeface="Calibri" panose="020F0502020204030204" pitchFamily="34" charset="0"/>
              </a:rPr>
              <a:t>年度续期完成后，</a:t>
            </a:r>
            <a:r>
              <a:rPr lang="en-US" altLang="zh-CN" sz="1400" b="0" kern="100" dirty="0">
                <a:solidFill>
                  <a:schemeClr val="tx1"/>
                </a:solidFill>
                <a:effectLst/>
                <a:latin typeface="+mn-ea"/>
                <a:cs typeface="Calibri" panose="020F0502020204030204" pitchFamily="34" charset="0"/>
              </a:rPr>
              <a:t>CCT</a:t>
            </a:r>
            <a:r>
              <a:rPr lang="zh-CN" altLang="en-US" sz="1400" b="0" kern="100" dirty="0">
                <a:solidFill>
                  <a:schemeClr val="tx1"/>
                </a:solidFill>
                <a:effectLst/>
                <a:latin typeface="+mn-ea"/>
                <a:cs typeface="Calibri" panose="020F0502020204030204" pitchFamily="34" charset="0"/>
              </a:rPr>
              <a:t>将安排出具续期确认函发送至客户邮箱。</a:t>
            </a:r>
            <a:endParaRPr lang="en-US" altLang="zh-CN" sz="1400" b="0" kern="100" dirty="0">
              <a:solidFill>
                <a:schemeClr val="tx1"/>
              </a:solidFill>
              <a:effectLst/>
              <a:latin typeface="+mn-ea"/>
              <a:cs typeface="Calibri" panose="020F0502020204030204" pitchFamily="34" charset="0"/>
            </a:endParaRPr>
          </a:p>
          <a:p>
            <a:pPr marL="300900" lvl="1" indent="0" algn="just">
              <a:spcBef>
                <a:spcPts val="600"/>
              </a:spcBef>
              <a:buNone/>
            </a:pPr>
            <a:endParaRPr lang="en-US" altLang="zh-CN" sz="1400" b="0" kern="100" dirty="0">
              <a:solidFill>
                <a:schemeClr val="tx1"/>
              </a:solidFill>
              <a:effectLst/>
              <a:latin typeface="+mn-ea"/>
              <a:cs typeface="Calibri" panose="020F0502020204030204" pitchFamily="34" charset="0"/>
            </a:endParaRPr>
          </a:p>
          <a:p>
            <a:pPr lvl="1" algn="just"/>
            <a:endParaRPr lang="en-US" altLang="zh-CN" sz="1500" b="0" kern="100" dirty="0">
              <a:solidFill>
                <a:schemeClr val="tx1"/>
              </a:solidFill>
              <a:effectLst/>
              <a:latin typeface="+mj-ea"/>
              <a:ea typeface="+mj-ea"/>
              <a:cs typeface="Calibri" panose="020F0502020204030204" pitchFamily="34" charset="0"/>
            </a:endParaRPr>
          </a:p>
          <a:p>
            <a:endParaRPr lang="zh-CN" altLang="en-US" dirty="0"/>
          </a:p>
        </p:txBody>
      </p:sp>
      <p:sp>
        <p:nvSpPr>
          <p:cNvPr id="3" name="标题 2">
            <a:extLst>
              <a:ext uri="{FF2B5EF4-FFF2-40B4-BE49-F238E27FC236}">
                <a16:creationId xmlns:a16="http://schemas.microsoft.com/office/drawing/2014/main" id="{8B0FF8FF-E77D-4F3B-962F-2AC5F4404224}"/>
              </a:ext>
            </a:extLst>
          </p:cNvPr>
          <p:cNvSpPr>
            <a:spLocks noGrp="1"/>
          </p:cNvSpPr>
          <p:nvPr>
            <p:ph type="title"/>
          </p:nvPr>
        </p:nvSpPr>
        <p:spPr>
          <a:xfrm>
            <a:off x="827584" y="404664"/>
            <a:ext cx="7879850" cy="575424"/>
          </a:xfrm>
        </p:spPr>
        <p:txBody>
          <a:bodyPr/>
          <a:lstStyle/>
          <a:p>
            <a:r>
              <a:rPr lang="zh-CN" altLang="en-US" sz="2000" dirty="0">
                <a:latin typeface="+mj-ea"/>
              </a:rPr>
              <a:t>专业投资者年度续期审查</a:t>
            </a:r>
            <a:endParaRPr lang="zh-CN" altLang="en-US" sz="2000" dirty="0"/>
          </a:p>
        </p:txBody>
      </p:sp>
      <p:sp>
        <p:nvSpPr>
          <p:cNvPr id="4" name="文本占位符 3">
            <a:extLst>
              <a:ext uri="{FF2B5EF4-FFF2-40B4-BE49-F238E27FC236}">
                <a16:creationId xmlns:a16="http://schemas.microsoft.com/office/drawing/2014/main" id="{E0869DE9-DBA4-42BF-AF6E-31E098BE953D}"/>
              </a:ext>
            </a:extLst>
          </p:cNvPr>
          <p:cNvSpPr>
            <a:spLocks noGrp="1"/>
          </p:cNvSpPr>
          <p:nvPr>
            <p:ph type="body" sz="quarter" idx="12"/>
          </p:nvPr>
        </p:nvSpPr>
        <p:spPr>
          <a:xfrm>
            <a:off x="971600" y="1124744"/>
            <a:ext cx="7735836" cy="354648"/>
          </a:xfrm>
        </p:spPr>
        <p:txBody>
          <a:bodyPr/>
          <a:lstStyle/>
          <a:p>
            <a:pPr marL="342900" indent="-342900">
              <a:buFont typeface="Wingdings" panose="05000000000000000000" pitchFamily="2" charset="2"/>
              <a:buChar char="n"/>
            </a:pPr>
            <a:r>
              <a:rPr lang="zh-CN" altLang="en-US" sz="1800" dirty="0">
                <a:latin typeface="+mj-ea"/>
                <a:ea typeface="+mj-ea"/>
              </a:rPr>
              <a:t>法团（非豁免）、个人</a:t>
            </a:r>
            <a:r>
              <a:rPr lang="en-US" altLang="zh-CN" sz="1800" dirty="0">
                <a:latin typeface="+mj-ea"/>
                <a:ea typeface="+mj-ea"/>
              </a:rPr>
              <a:t>PI</a:t>
            </a:r>
            <a:r>
              <a:rPr lang="zh-CN" altLang="en-US" sz="1800" dirty="0">
                <a:latin typeface="+mj-ea"/>
                <a:ea typeface="+mj-ea"/>
              </a:rPr>
              <a:t>年度资格确认</a:t>
            </a:r>
            <a:endParaRPr lang="zh-CN" altLang="en-US" dirty="0"/>
          </a:p>
        </p:txBody>
      </p:sp>
    </p:spTree>
    <p:extLst>
      <p:ext uri="{BB962C8B-B14F-4D97-AF65-F5344CB8AC3E}">
        <p14:creationId xmlns:p14="http://schemas.microsoft.com/office/powerpoint/2010/main" val="534157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1706FF-0EAC-4F23-970B-2A96CD962560}"/>
              </a:ext>
            </a:extLst>
          </p:cNvPr>
          <p:cNvSpPr>
            <a:spLocks noGrp="1"/>
          </p:cNvSpPr>
          <p:nvPr>
            <p:ph sz="quarter" idx="11"/>
          </p:nvPr>
        </p:nvSpPr>
        <p:spPr>
          <a:xfrm>
            <a:off x="1259632" y="1484784"/>
            <a:ext cx="7000265" cy="3600400"/>
          </a:xfrm>
        </p:spPr>
        <p:txBody>
          <a:bodyPr/>
          <a:lstStyle/>
          <a:p>
            <a:pPr marL="342900" indent="-342900" algn="just">
              <a:buFont typeface="+mj-ea"/>
              <a:buAutoNum type="circleNumDbPlain" startAt="2"/>
            </a:pPr>
            <a:r>
              <a:rPr lang="zh-CN" altLang="en-US" sz="1600" b="1" u="sng" kern="100" dirty="0">
                <a:solidFill>
                  <a:schemeClr val="tx2"/>
                </a:solidFill>
                <a:effectLst/>
                <a:latin typeface="+mn-ea"/>
                <a:cs typeface="Calibri" panose="020F0502020204030204" pitchFamily="34" charset="0"/>
              </a:rPr>
              <a:t>未通过</a:t>
            </a:r>
            <a:r>
              <a:rPr lang="zh-CN" altLang="en-US" sz="1600" b="1" kern="100" dirty="0">
                <a:solidFill>
                  <a:schemeClr val="tx2"/>
                </a:solidFill>
                <a:effectLst/>
                <a:latin typeface="+mn-ea"/>
                <a:cs typeface="Calibri" panose="020F0502020204030204" pitchFamily="34" charset="0"/>
              </a:rPr>
              <a:t>资产审查</a:t>
            </a:r>
            <a:endParaRPr lang="en-US" altLang="zh-CN" sz="1600" b="1" kern="100" dirty="0">
              <a:solidFill>
                <a:schemeClr val="tx2"/>
              </a:solidFill>
              <a:effectLst/>
              <a:latin typeface="+mn-ea"/>
              <a:cs typeface="Calibri" panose="020F0502020204030204" pitchFamily="34" charset="0"/>
            </a:endParaRPr>
          </a:p>
          <a:p>
            <a:pPr marL="586650" lvl="1" indent="-285750" algn="just">
              <a:spcBef>
                <a:spcPts val="600"/>
              </a:spcBef>
              <a:buFont typeface="Wingdings" panose="05000000000000000000" pitchFamily="2" charset="2"/>
              <a:buChar char="ü"/>
            </a:pPr>
            <a:r>
              <a:rPr lang="zh-CN" altLang="en-US" sz="1400" kern="100" dirty="0">
                <a:latin typeface="+mn-ea"/>
                <a:cs typeface="Calibri" panose="020F0502020204030204" pitchFamily="34" charset="0"/>
              </a:rPr>
              <a:t>客户在国信持有账户在过去</a:t>
            </a:r>
            <a:r>
              <a:rPr lang="en-US" altLang="zh-CN" sz="1400" kern="100" dirty="0">
                <a:latin typeface="+mn-ea"/>
                <a:cs typeface="Calibri" panose="020F0502020204030204" pitchFamily="34" charset="0"/>
              </a:rPr>
              <a:t>12</a:t>
            </a:r>
            <a:r>
              <a:rPr lang="zh-CN" altLang="en-US" sz="1400" kern="100" dirty="0">
                <a:latin typeface="+mn-ea"/>
                <a:cs typeface="Calibri" panose="020F0502020204030204" pitchFamily="34" charset="0"/>
              </a:rPr>
              <a:t>个月内，</a:t>
            </a:r>
            <a:r>
              <a:rPr lang="zh-CN" altLang="en-US" sz="1400" u="sng" kern="100" dirty="0">
                <a:latin typeface="+mn-ea"/>
                <a:cs typeface="Calibri" panose="020F0502020204030204" pitchFamily="34" charset="0"/>
              </a:rPr>
              <a:t>从未拥有</a:t>
            </a:r>
            <a:r>
              <a:rPr lang="zh-CN" altLang="en-US" sz="1400" kern="100" dirty="0">
                <a:latin typeface="+mn-ea"/>
                <a:cs typeface="Calibri" panose="020F0502020204030204" pitchFamily="34" charset="0"/>
              </a:rPr>
              <a:t>有</a:t>
            </a:r>
            <a:r>
              <a:rPr lang="en-US" altLang="zh-CN" sz="1400" kern="100" dirty="0">
                <a:latin typeface="+mn-ea"/>
                <a:cs typeface="Calibri" panose="020F0502020204030204" pitchFamily="34" charset="0"/>
              </a:rPr>
              <a:t>HKD8M</a:t>
            </a:r>
            <a:r>
              <a:rPr lang="zh-CN" altLang="en-US" sz="1400" kern="100" dirty="0">
                <a:latin typeface="+mn-ea"/>
                <a:cs typeface="Calibri" panose="020F0502020204030204" pitchFamily="34" charset="0"/>
              </a:rPr>
              <a:t>资产组合</a:t>
            </a:r>
            <a:endParaRPr lang="en-US" altLang="zh-CN" sz="1400" b="0" kern="100" dirty="0">
              <a:solidFill>
                <a:schemeClr val="tx1"/>
              </a:solidFill>
              <a:effectLst/>
              <a:latin typeface="+mn-ea"/>
              <a:cs typeface="Calibri" panose="020F0502020204030204" pitchFamily="34" charset="0"/>
            </a:endParaRPr>
          </a:p>
          <a:p>
            <a:pPr marL="586650" lvl="1" indent="-285750" algn="just">
              <a:spcBef>
                <a:spcPts val="600"/>
              </a:spcBef>
              <a:buFont typeface="Wingdings" panose="05000000000000000000" pitchFamily="2" charset="2"/>
              <a:buChar char="ü"/>
            </a:pPr>
            <a:r>
              <a:rPr lang="zh-CN" altLang="en-US" sz="1400" kern="100" dirty="0">
                <a:effectLst/>
                <a:latin typeface="+mn-ea"/>
                <a:cs typeface="Calibri" panose="020F0502020204030204" pitchFamily="34" charset="0"/>
              </a:rPr>
              <a:t>法团（非豁免）、个人客户</a:t>
            </a:r>
            <a:r>
              <a:rPr lang="zh-CN" altLang="en-US" sz="1400" kern="100" dirty="0">
                <a:latin typeface="+mn-ea"/>
                <a:cs typeface="Calibri" panose="020F0502020204030204" pitchFamily="34" charset="0"/>
              </a:rPr>
              <a:t>需提供</a:t>
            </a:r>
            <a:r>
              <a:rPr lang="zh-CN" altLang="en-US" sz="1400" kern="100" dirty="0">
                <a:effectLst/>
                <a:latin typeface="+mn-ea"/>
                <a:cs typeface="Calibri" panose="020F0502020204030204" pitchFamily="34" charset="0"/>
              </a:rPr>
              <a:t>相关</a:t>
            </a:r>
            <a:r>
              <a:rPr lang="en-US" altLang="zh-CN" sz="1400" kern="100" dirty="0">
                <a:effectLst/>
                <a:latin typeface="+mn-ea"/>
                <a:cs typeface="Calibri" panose="020F0502020204030204" pitchFamily="34" charset="0"/>
              </a:rPr>
              <a:t>HKD8M</a:t>
            </a:r>
            <a:r>
              <a:rPr lang="zh-CN" altLang="en-US" sz="1400" kern="100" dirty="0">
                <a:effectLst/>
                <a:latin typeface="+mn-ea"/>
                <a:cs typeface="Calibri" panose="020F0502020204030204" pitchFamily="34" charset="0"/>
              </a:rPr>
              <a:t>资产证明作为资产审查</a:t>
            </a:r>
            <a:endParaRPr lang="zh-CN" altLang="zh-CN" sz="1400" kern="100" dirty="0">
              <a:effectLst/>
              <a:latin typeface="+mn-ea"/>
            </a:endParaRPr>
          </a:p>
          <a:p>
            <a:pPr marL="586650" lvl="1" indent="-285750" algn="just">
              <a:spcBef>
                <a:spcPts val="600"/>
              </a:spcBef>
              <a:buFont typeface="Wingdings" panose="05000000000000000000" pitchFamily="2" charset="2"/>
              <a:buChar char="ü"/>
            </a:pPr>
            <a:r>
              <a:rPr lang="zh-CN" altLang="en-US" sz="1400" kern="100" dirty="0">
                <a:latin typeface="+mn-ea"/>
                <a:cs typeface="Calibri" panose="020F0502020204030204" pitchFamily="34" charset="0"/>
              </a:rPr>
              <a:t>前线收取客户资产证明后，填写</a:t>
            </a:r>
            <a:r>
              <a:rPr lang="en-US" altLang="zh-CN" sz="1400" kern="100" dirty="0">
                <a:latin typeface="+mn-ea"/>
                <a:cs typeface="Calibri" panose="020F0502020204030204" pitchFamily="34" charset="0"/>
              </a:rPr>
              <a:t>《</a:t>
            </a:r>
            <a:r>
              <a:rPr lang="zh-CN" altLang="en-US" sz="1400" kern="100" dirty="0">
                <a:latin typeface="+mn-ea"/>
                <a:cs typeface="Calibri" panose="020F0502020204030204" pitchFamily="34" charset="0"/>
              </a:rPr>
              <a:t>周年续期评估表</a:t>
            </a:r>
            <a:r>
              <a:rPr lang="en-US" altLang="zh-CN" sz="1400" kern="100" dirty="0">
                <a:latin typeface="+mn-ea"/>
                <a:cs typeface="Calibri" panose="020F0502020204030204" pitchFamily="34" charset="0"/>
              </a:rPr>
              <a:t>》</a:t>
            </a:r>
            <a:r>
              <a:rPr lang="zh-CN" altLang="en-US" sz="1400" kern="100" dirty="0">
                <a:latin typeface="+mn-ea"/>
                <a:cs typeface="Calibri" panose="020F0502020204030204" pitchFamily="34" charset="0"/>
              </a:rPr>
              <a:t>交回账管组审核</a:t>
            </a:r>
            <a:endParaRPr lang="en-US" altLang="zh-CN" sz="1400" kern="100" dirty="0">
              <a:latin typeface="+mn-ea"/>
              <a:cs typeface="Calibri" panose="020F0502020204030204" pitchFamily="34" charset="0"/>
            </a:endParaRPr>
          </a:p>
          <a:p>
            <a:pPr marL="586650" lvl="1" indent="-285750">
              <a:spcBef>
                <a:spcPts val="600"/>
              </a:spcBef>
              <a:buFont typeface="Wingdings" panose="05000000000000000000" pitchFamily="2" charset="2"/>
              <a:buChar char="ü"/>
            </a:pPr>
            <a:r>
              <a:rPr lang="zh-CN" altLang="en-US" sz="1400" dirty="0">
                <a:latin typeface="+mn-ea"/>
              </a:rPr>
              <a:t>附有风险承受能立评估（</a:t>
            </a:r>
            <a:r>
              <a:rPr lang="en-US" altLang="zh-CN" sz="1400" dirty="0">
                <a:latin typeface="+mn-ea"/>
              </a:rPr>
              <a:t>RPQ</a:t>
            </a:r>
            <a:r>
              <a:rPr lang="zh-CN" altLang="en-US" sz="1400" dirty="0">
                <a:latin typeface="+mn-ea"/>
              </a:rPr>
              <a:t>）</a:t>
            </a:r>
            <a:r>
              <a:rPr lang="en-US" altLang="zh-CN" sz="1400" dirty="0">
                <a:solidFill>
                  <a:schemeClr val="tx2"/>
                </a:solidFill>
                <a:latin typeface="+mn-ea"/>
              </a:rPr>
              <a:t>【</a:t>
            </a:r>
            <a:r>
              <a:rPr lang="zh-CN" altLang="en-US" sz="1400" dirty="0">
                <a:solidFill>
                  <a:schemeClr val="tx2"/>
                </a:solidFill>
                <a:latin typeface="+mn-ea"/>
              </a:rPr>
              <a:t>注：过期适用</a:t>
            </a:r>
            <a:r>
              <a:rPr lang="en-US" altLang="zh-CN" sz="1400" dirty="0">
                <a:solidFill>
                  <a:schemeClr val="tx2"/>
                </a:solidFill>
                <a:latin typeface="+mn-ea"/>
              </a:rPr>
              <a:t>】</a:t>
            </a:r>
          </a:p>
          <a:p>
            <a:pPr marL="586650" lvl="1" indent="-285750">
              <a:spcBef>
                <a:spcPts val="600"/>
              </a:spcBef>
              <a:buFont typeface="Wingdings" panose="05000000000000000000" pitchFamily="2" charset="2"/>
              <a:buChar char="ü"/>
            </a:pPr>
            <a:r>
              <a:rPr lang="zh-TW" altLang="zh-CN" sz="1400" kern="100" dirty="0">
                <a:effectLst/>
                <a:latin typeface="+mn-ea"/>
                <a:cs typeface="Calibri" panose="020F0502020204030204" pitchFamily="34" charset="0"/>
              </a:rPr>
              <a:t>于年度续期审批通过后，</a:t>
            </a:r>
            <a:r>
              <a:rPr lang="en-US" altLang="zh-CN" sz="1400" kern="100" dirty="0">
                <a:effectLst/>
                <a:latin typeface="+mn-ea"/>
                <a:cs typeface="Calibri" panose="020F0502020204030204" pitchFamily="34" charset="0"/>
              </a:rPr>
              <a:t>CCT</a:t>
            </a:r>
            <a:r>
              <a:rPr lang="zh-CN" altLang="en-US" sz="1400" kern="100" dirty="0">
                <a:effectLst/>
                <a:latin typeface="+mn-ea"/>
                <a:cs typeface="Calibri" panose="020F0502020204030204" pitchFamily="34" charset="0"/>
              </a:rPr>
              <a:t>安排</a:t>
            </a:r>
            <a:r>
              <a:rPr lang="zh-TW" altLang="zh-CN" sz="1400" kern="100" dirty="0">
                <a:effectLst/>
                <a:latin typeface="+mn-ea"/>
                <a:cs typeface="Calibri" panose="020F0502020204030204" pitchFamily="34" charset="0"/>
              </a:rPr>
              <a:t>发送</a:t>
            </a:r>
            <a:r>
              <a:rPr lang="en-US" altLang="zh-CN" sz="1400" kern="100" dirty="0">
                <a:effectLst/>
                <a:latin typeface="+mn-ea"/>
                <a:cs typeface="Calibri" panose="020F0502020204030204" pitchFamily="34" charset="0"/>
              </a:rPr>
              <a:t>《</a:t>
            </a:r>
            <a:r>
              <a:rPr lang="zh-TW" altLang="zh-CN" sz="1400" kern="100" dirty="0">
                <a:effectLst/>
                <a:latin typeface="+mn-ea"/>
                <a:cs typeface="Calibri" panose="020F0502020204030204" pitchFamily="34" charset="0"/>
              </a:rPr>
              <a:t>法团专业投资者（</a:t>
            </a:r>
            <a:r>
              <a:rPr lang="zh-CN" altLang="en-US" sz="1400" kern="100" dirty="0">
                <a:effectLst/>
                <a:latin typeface="+mn-ea"/>
                <a:cs typeface="Calibri" panose="020F0502020204030204" pitchFamily="34" charset="0"/>
              </a:rPr>
              <a:t>非</a:t>
            </a:r>
            <a:r>
              <a:rPr lang="zh-TW" altLang="zh-CN" sz="1400" kern="100" dirty="0">
                <a:effectLst/>
                <a:latin typeface="+mn-ea"/>
                <a:cs typeface="Calibri" panose="020F0502020204030204" pitchFamily="34" charset="0"/>
              </a:rPr>
              <a:t>豁免类）通知函</a:t>
            </a:r>
            <a:r>
              <a:rPr lang="en-US" altLang="zh-CN" sz="1400" kern="100" dirty="0">
                <a:effectLst/>
                <a:latin typeface="+mn-ea"/>
                <a:cs typeface="Calibri" panose="020F0502020204030204" pitchFamily="34" charset="0"/>
              </a:rPr>
              <a:t>》</a:t>
            </a:r>
            <a:r>
              <a:rPr lang="zh-CN" altLang="en-US" sz="1400" kern="100" dirty="0">
                <a:effectLst/>
                <a:latin typeface="+mn-ea"/>
                <a:cs typeface="Calibri" panose="020F0502020204030204" pitchFamily="34" charset="0"/>
              </a:rPr>
              <a:t>至客户邮箱作为续期确认</a:t>
            </a:r>
            <a:endParaRPr lang="en-US" altLang="zh-CN" sz="1400" kern="100" dirty="0">
              <a:effectLst/>
              <a:latin typeface="+mn-ea"/>
              <a:cs typeface="Calibri" panose="020F0502020204030204" pitchFamily="34" charset="0"/>
            </a:endParaRPr>
          </a:p>
          <a:p>
            <a:pPr lvl="1">
              <a:spcBef>
                <a:spcPts val="600"/>
              </a:spcBef>
              <a:buFont typeface="Wingdings" panose="05000000000000000000" pitchFamily="2" charset="2"/>
              <a:buChar char="u"/>
            </a:pPr>
            <a:r>
              <a:rPr lang="en-US" altLang="zh-CN" sz="1400" kern="100" dirty="0">
                <a:latin typeface="+mn-ea"/>
                <a:cs typeface="Calibri" panose="020F0502020204030204" pitchFamily="34" charset="0"/>
              </a:rPr>
              <a:t>   </a:t>
            </a:r>
            <a:r>
              <a:rPr lang="zh-CN" altLang="en-US" sz="1400" b="1" kern="100" dirty="0">
                <a:latin typeface="+mn-ea"/>
                <a:cs typeface="Calibri" panose="020F0502020204030204" pitchFamily="34" charset="0"/>
              </a:rPr>
              <a:t>未符合认可资格要求或未能通过审查的专业投资者，其资格将会于周年</a:t>
            </a:r>
            <a:r>
              <a:rPr lang="zh-TW" altLang="en-US" sz="1400" b="1" kern="100" dirty="0">
                <a:latin typeface="+mn-ea"/>
                <a:cs typeface="Calibri" panose="020F0502020204030204" pitchFamily="34" charset="0"/>
              </a:rPr>
              <a:t>日</a:t>
            </a:r>
            <a:r>
              <a:rPr lang="zh-CN" altLang="en-US" sz="1400" b="1" kern="100" dirty="0">
                <a:latin typeface="+mn-ea"/>
                <a:cs typeface="Calibri" panose="020F0502020204030204" pitchFamily="34" charset="0"/>
              </a:rPr>
              <a:t>被注销</a:t>
            </a:r>
            <a:endParaRPr lang="en-US" altLang="zh-CN" sz="1400" b="1" dirty="0">
              <a:latin typeface="+mn-ea"/>
            </a:endParaRPr>
          </a:p>
          <a:p>
            <a:endParaRPr lang="zh-CN" altLang="en-US" dirty="0"/>
          </a:p>
        </p:txBody>
      </p:sp>
      <p:sp>
        <p:nvSpPr>
          <p:cNvPr id="3" name="标题 2">
            <a:extLst>
              <a:ext uri="{FF2B5EF4-FFF2-40B4-BE49-F238E27FC236}">
                <a16:creationId xmlns:a16="http://schemas.microsoft.com/office/drawing/2014/main" id="{8B0FF8FF-E77D-4F3B-962F-2AC5F4404224}"/>
              </a:ext>
            </a:extLst>
          </p:cNvPr>
          <p:cNvSpPr>
            <a:spLocks noGrp="1"/>
          </p:cNvSpPr>
          <p:nvPr>
            <p:ph type="title"/>
          </p:nvPr>
        </p:nvSpPr>
        <p:spPr>
          <a:xfrm>
            <a:off x="899592" y="188640"/>
            <a:ext cx="7807842" cy="791448"/>
          </a:xfrm>
        </p:spPr>
        <p:txBody>
          <a:bodyPr/>
          <a:lstStyle/>
          <a:p>
            <a:r>
              <a:rPr lang="zh-CN" altLang="en-US" sz="2000" dirty="0">
                <a:latin typeface="+mj-ea"/>
              </a:rPr>
              <a:t>专业投资者年度续期审查</a:t>
            </a:r>
            <a:endParaRPr lang="zh-CN" altLang="en-US" sz="2000" dirty="0"/>
          </a:p>
        </p:txBody>
      </p:sp>
      <p:sp>
        <p:nvSpPr>
          <p:cNvPr id="4" name="文本占位符 3">
            <a:extLst>
              <a:ext uri="{FF2B5EF4-FFF2-40B4-BE49-F238E27FC236}">
                <a16:creationId xmlns:a16="http://schemas.microsoft.com/office/drawing/2014/main" id="{E0869DE9-DBA4-42BF-AF6E-31E098BE953D}"/>
              </a:ext>
            </a:extLst>
          </p:cNvPr>
          <p:cNvSpPr>
            <a:spLocks noGrp="1"/>
          </p:cNvSpPr>
          <p:nvPr>
            <p:ph type="body" sz="quarter" idx="12"/>
          </p:nvPr>
        </p:nvSpPr>
        <p:spPr>
          <a:xfrm>
            <a:off x="1043608" y="1124744"/>
            <a:ext cx="7663826" cy="360040"/>
          </a:xfrm>
        </p:spPr>
        <p:txBody>
          <a:bodyPr/>
          <a:lstStyle/>
          <a:p>
            <a:pPr marL="342900" indent="-342900">
              <a:buFont typeface="Wingdings" panose="05000000000000000000" pitchFamily="2" charset="2"/>
              <a:buChar char="n"/>
            </a:pPr>
            <a:r>
              <a:rPr lang="zh-CN" altLang="en-US" sz="1800" dirty="0">
                <a:latin typeface="+mj-ea"/>
                <a:ea typeface="+mj-ea"/>
              </a:rPr>
              <a:t>法团（非豁免）、个人</a:t>
            </a:r>
            <a:r>
              <a:rPr lang="en-US" altLang="zh-CN" sz="1800" dirty="0">
                <a:latin typeface="+mj-ea"/>
                <a:ea typeface="+mj-ea"/>
              </a:rPr>
              <a:t>PI</a:t>
            </a:r>
            <a:r>
              <a:rPr lang="zh-CN" altLang="en-US" sz="1800" dirty="0">
                <a:latin typeface="+mj-ea"/>
                <a:ea typeface="+mj-ea"/>
              </a:rPr>
              <a:t>年度资格确认</a:t>
            </a:r>
            <a:endParaRPr lang="zh-CN" altLang="en-US" sz="1800" dirty="0"/>
          </a:p>
        </p:txBody>
      </p:sp>
    </p:spTree>
    <p:extLst>
      <p:ext uri="{BB962C8B-B14F-4D97-AF65-F5344CB8AC3E}">
        <p14:creationId xmlns:p14="http://schemas.microsoft.com/office/powerpoint/2010/main" val="2329273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1AE4B51-1C38-4E63-A81A-07F796556DFA}"/>
              </a:ext>
            </a:extLst>
          </p:cNvPr>
          <p:cNvSpPr>
            <a:spLocks noGrp="1"/>
          </p:cNvSpPr>
          <p:nvPr>
            <p:ph sz="quarter" idx="11"/>
          </p:nvPr>
        </p:nvSpPr>
        <p:spPr>
          <a:xfrm>
            <a:off x="971600" y="1628800"/>
            <a:ext cx="7056784" cy="3528392"/>
          </a:xfrm>
        </p:spPr>
        <p:txBody>
          <a:bodyPr/>
          <a:lstStyle/>
          <a:p>
            <a:pPr marL="342900" indent="-342900" algn="just">
              <a:spcBef>
                <a:spcPts val="1200"/>
              </a:spcBef>
              <a:buFont typeface="+mj-ea"/>
              <a:buAutoNum type="circleNumDbPlain"/>
            </a:pPr>
            <a:r>
              <a:rPr lang="en-US" altLang="zh-CN" sz="1400" kern="100" dirty="0">
                <a:effectLst/>
                <a:latin typeface="Calibri" panose="020F0502020204030204" pitchFamily="34" charset="0"/>
                <a:ea typeface="等线" panose="02010600030101010101" pitchFamily="2" charset="-122"/>
                <a:cs typeface="Calibri" panose="020F0502020204030204" pitchFamily="34" charset="0"/>
              </a:rPr>
              <a:t>【</a:t>
            </a:r>
            <a:r>
              <a:rPr lang="zh-CN" altLang="en-US" sz="1400" b="1" kern="100" dirty="0">
                <a:effectLst/>
                <a:latin typeface="Calibri" panose="020F0502020204030204" pitchFamily="34" charset="0"/>
                <a:ea typeface="等线" panose="02010600030101010101" pitchFamily="2" charset="-122"/>
                <a:cs typeface="Calibri" panose="020F0502020204030204" pitchFamily="34" charset="0"/>
              </a:rPr>
              <a:t>客户主动提出</a:t>
            </a:r>
            <a:r>
              <a:rPr lang="en-US" altLang="zh-CN" sz="1400" kern="100" dirty="0">
                <a:effectLst/>
                <a:latin typeface="Calibri" panose="020F0502020204030204" pitchFamily="34" charset="0"/>
                <a:ea typeface="等线" panose="02010600030101010101" pitchFamily="2" charset="-122"/>
                <a:cs typeface="Calibri" panose="020F0502020204030204" pitchFamily="34" charset="0"/>
              </a:rPr>
              <a:t>】</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专业投资者</a:t>
            </a:r>
            <a:r>
              <a:rPr lang="zh-CN" altLang="en-US" sz="1400" kern="100" dirty="0">
                <a:effectLst/>
                <a:latin typeface="Calibri" panose="020F0502020204030204" pitchFamily="34" charset="0"/>
                <a:ea typeface="等线" panose="02010600030101010101" pitchFamily="2" charset="-122"/>
                <a:cs typeface="Calibri" panose="020F0502020204030204" pitchFamily="34" charset="0"/>
              </a:rPr>
              <a:t>可随时</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向国信证券</a:t>
            </a:r>
            <a:r>
              <a:rPr lang="zh-CN" altLang="en-US" sz="1400" kern="100" dirty="0">
                <a:effectLst/>
                <a:latin typeface="Calibri" panose="020F0502020204030204" pitchFamily="34" charset="0"/>
                <a:ea typeface="等线" panose="02010600030101010101" pitchFamily="2" charset="-122"/>
                <a:cs typeface="Calibri" panose="020F0502020204030204" pitchFamily="34" charset="0"/>
              </a:rPr>
              <a:t>提交书面通知</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，撤回对任何产品类别</a:t>
            </a:r>
            <a:r>
              <a:rPr lang="zh-CN" altLang="en-US" sz="1400" kern="100" dirty="0">
                <a:effectLst/>
                <a:latin typeface="Calibri" panose="020F0502020204030204" pitchFamily="34" charset="0"/>
                <a:ea typeface="等线" panose="02010600030101010101" pitchFamily="2" charset="-122"/>
                <a:cs typeface="Calibri" panose="020F0502020204030204" pitchFamily="34" charset="0"/>
              </a:rPr>
              <a:t>、</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相关市场的专业投资者身份。</a:t>
            </a:r>
            <a:r>
              <a:rPr lang="zh-CN" altLang="en-US" sz="1400" kern="100" dirty="0">
                <a:effectLst/>
                <a:latin typeface="Calibri" panose="020F0502020204030204" pitchFamily="34" charset="0"/>
                <a:ea typeface="等线" panose="02010600030101010101" pitchFamily="2" charset="-122"/>
                <a:cs typeface="Calibri" panose="020F0502020204030204" pitchFamily="34" charset="0"/>
              </a:rPr>
              <a:t>国信香港当收取客户</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书面通知，</a:t>
            </a:r>
            <a:r>
              <a:rPr lang="zh-CN" altLang="en-US" sz="1400" kern="100" dirty="0">
                <a:effectLst/>
                <a:latin typeface="Calibri" panose="020F0502020204030204" pitchFamily="34" charset="0"/>
                <a:ea typeface="等线" panose="02010600030101010101" pitchFamily="2" charset="-122"/>
                <a:cs typeface="Calibri" panose="020F0502020204030204" pitchFamily="34" charset="0"/>
              </a:rPr>
              <a:t>必须</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在</a:t>
            </a:r>
            <a:r>
              <a:rPr lang="en-US" altLang="zh-CN" sz="1400" kern="100" dirty="0">
                <a:effectLst/>
                <a:latin typeface="Calibri" panose="020F0502020204030204" pitchFamily="34" charset="0"/>
                <a:ea typeface="等线" panose="02010600030101010101" pitchFamily="2" charset="-122"/>
                <a:cs typeface="Calibri" panose="020F0502020204030204" pitchFamily="34" charset="0"/>
              </a:rPr>
              <a:t>14</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个工作天内处理，并</a:t>
            </a:r>
            <a:r>
              <a:rPr lang="zh-CN" altLang="en-US" sz="1400" kern="100" dirty="0">
                <a:effectLst/>
                <a:latin typeface="Calibri" panose="020F0502020204030204" pitchFamily="34" charset="0"/>
                <a:ea typeface="等线" panose="02010600030101010101" pitchFamily="2" charset="-122"/>
                <a:cs typeface="Calibri" panose="020F0502020204030204" pitchFamily="34" charset="0"/>
              </a:rPr>
              <a:t>发通知确认资格</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撤回的生效日期。</a:t>
            </a:r>
            <a:endParaRPr lang="en-US" altLang="zh-CN" sz="1400" kern="100" dirty="0">
              <a:effectLst/>
              <a:latin typeface="Calibri" panose="020F0502020204030204" pitchFamily="34" charset="0"/>
              <a:ea typeface="等线" panose="02010600030101010101" pitchFamily="2" charset="-122"/>
              <a:cs typeface="Calibri" panose="020F0502020204030204" pitchFamily="34" charset="0"/>
            </a:endParaRPr>
          </a:p>
          <a:p>
            <a:pPr marL="342900" indent="-342900" algn="just">
              <a:spcBef>
                <a:spcPts val="1200"/>
              </a:spcBef>
              <a:buFont typeface="+mj-ea"/>
              <a:buAutoNum type="circleNumDbPlain"/>
            </a:pPr>
            <a:r>
              <a:rPr lang="en-US" altLang="zh-CN" sz="1400" kern="100" dirty="0">
                <a:latin typeface="Calibri" panose="020F0502020204030204" pitchFamily="34" charset="0"/>
                <a:ea typeface="等线" panose="02010600030101010101" pitchFamily="2" charset="-122"/>
                <a:cs typeface="Calibri" panose="020F0502020204030204" pitchFamily="34" charset="0"/>
              </a:rPr>
              <a:t>【</a:t>
            </a:r>
            <a:r>
              <a:rPr lang="zh-CN" altLang="en-US" sz="1400" b="1" kern="100" dirty="0">
                <a:latin typeface="Calibri" panose="020F0502020204030204" pitchFamily="34" charset="0"/>
                <a:ea typeface="等线" panose="02010600030101010101" pitchFamily="2" charset="-122"/>
                <a:cs typeface="Calibri" panose="020F0502020204030204" pitchFamily="34" charset="0"/>
              </a:rPr>
              <a:t>为符合续期要求</a:t>
            </a:r>
            <a:r>
              <a:rPr lang="en-US" altLang="zh-CN" sz="1400" kern="100" dirty="0">
                <a:latin typeface="Calibri" panose="020F0502020204030204" pitchFamily="34" charset="0"/>
                <a:ea typeface="等线" panose="02010600030101010101" pitchFamily="2" charset="-122"/>
                <a:cs typeface="Calibri" panose="020F0502020204030204" pitchFamily="34" charset="0"/>
              </a:rPr>
              <a:t>】</a:t>
            </a:r>
            <a:r>
              <a:rPr lang="zh-CN" altLang="en-US" sz="1400" kern="100" dirty="0">
                <a:latin typeface="Calibri" panose="020F0502020204030204" pitchFamily="34" charset="0"/>
                <a:ea typeface="等线" panose="02010600030101010101" pitchFamily="2" charset="-122"/>
                <a:cs typeface="Calibri" panose="020F0502020204030204" pitchFamily="34" charset="0"/>
              </a:rPr>
              <a:t>即使专业投资者初始资格认可，国信香港仍需持续为客户进行年度续期审查。若客户于周年到期日仍未满足政策要求、或未能完成续期审批的账户，其现有专业投资者资格将在周年届满当天被注销。</a:t>
            </a:r>
            <a:endParaRPr lang="en-US" altLang="zh-CN" sz="1400" kern="100" dirty="0">
              <a:latin typeface="Calibri" panose="020F0502020204030204" pitchFamily="34" charset="0"/>
              <a:ea typeface="等线" panose="02010600030101010101" pitchFamily="2" charset="-122"/>
              <a:cs typeface="Calibri" panose="020F0502020204030204" pitchFamily="34" charset="0"/>
            </a:endParaRPr>
          </a:p>
          <a:p>
            <a:pPr marL="342900" indent="-342900" algn="just">
              <a:spcBef>
                <a:spcPts val="1200"/>
              </a:spcBef>
              <a:buFont typeface="+mj-ea"/>
              <a:buAutoNum type="circleNumDbPlain"/>
            </a:pPr>
            <a:r>
              <a:rPr lang="en-US" altLang="zh-CN" sz="1400" kern="100" dirty="0">
                <a:effectLst/>
                <a:latin typeface="Calibri" panose="020F0502020204030204" pitchFamily="34" charset="0"/>
                <a:ea typeface="等线" panose="02010600030101010101" pitchFamily="2" charset="-122"/>
                <a:cs typeface="Calibri" panose="020F0502020204030204" pitchFamily="34" charset="0"/>
              </a:rPr>
              <a:t>【</a:t>
            </a:r>
            <a:r>
              <a:rPr lang="zh-CN" altLang="en-US" sz="1400" b="1" kern="100" dirty="0">
                <a:effectLst/>
                <a:latin typeface="Calibri" panose="020F0502020204030204" pitchFamily="34" charset="0"/>
                <a:ea typeface="等线" panose="02010600030101010101" pitchFamily="2" charset="-122"/>
                <a:cs typeface="Calibri" panose="020F0502020204030204" pitchFamily="34" charset="0"/>
              </a:rPr>
              <a:t>业务决策</a:t>
            </a:r>
            <a:r>
              <a:rPr lang="en-US" altLang="zh-CN" sz="1400" kern="100" dirty="0">
                <a:effectLst/>
                <a:latin typeface="Calibri" panose="020F0502020204030204" pitchFamily="34" charset="0"/>
                <a:ea typeface="等线" panose="02010600030101010101" pitchFamily="2" charset="-122"/>
                <a:cs typeface="Calibri" panose="020F0502020204030204" pitchFamily="34" charset="0"/>
              </a:rPr>
              <a:t>】</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国信香港</a:t>
            </a:r>
            <a:r>
              <a:rPr lang="zh-CN" altLang="en-US" sz="1400" kern="100" dirty="0">
                <a:effectLst/>
                <a:latin typeface="Calibri" panose="020F0502020204030204" pitchFamily="34" charset="0"/>
                <a:ea typeface="等线" panose="02010600030101010101" pitchFamily="2" charset="-122"/>
                <a:cs typeface="Calibri" panose="020F0502020204030204" pitchFamily="34" charset="0"/>
              </a:rPr>
              <a:t>有权利</a:t>
            </a:r>
            <a:r>
              <a:rPr lang="zh-CN" altLang="en-US" sz="1400" kern="100" dirty="0">
                <a:latin typeface="Calibri" panose="020F0502020204030204" pitchFamily="34" charset="0"/>
                <a:ea typeface="等线" panose="02010600030101010101" pitchFamily="2" charset="-122"/>
                <a:cs typeface="Calibri" panose="020F0502020204030204" pitchFamily="34" charset="0"/>
              </a:rPr>
              <a:t>基于业务决策，</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随时向</a:t>
            </a:r>
            <a:r>
              <a:rPr lang="zh-CN" altLang="en-US" sz="1400" kern="100" dirty="0">
                <a:effectLst/>
                <a:latin typeface="Calibri" panose="020F0502020204030204" pitchFamily="34" charset="0"/>
                <a:ea typeface="等线" panose="02010600030101010101" pitchFamily="2" charset="-122"/>
                <a:cs typeface="Calibri" panose="020F0502020204030204" pitchFamily="34" charset="0"/>
              </a:rPr>
              <a:t>现有专业投资者</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发出通知期</a:t>
            </a:r>
            <a:r>
              <a:rPr lang="zh-CN" altLang="zh-CN" sz="1400" u="sng" kern="100" dirty="0">
                <a:effectLst/>
                <a:latin typeface="Calibri" panose="020F0502020204030204" pitchFamily="34" charset="0"/>
                <a:ea typeface="等线" panose="02010600030101010101" pitchFamily="2" charset="-122"/>
                <a:cs typeface="Calibri" panose="020F0502020204030204" pitchFamily="34" charset="0"/>
              </a:rPr>
              <a:t>不少于</a:t>
            </a:r>
            <a:r>
              <a:rPr lang="en-US" altLang="zh-CN" sz="1400" u="sng" kern="100" dirty="0">
                <a:effectLst/>
                <a:latin typeface="Calibri" panose="020F0502020204030204" pitchFamily="34" charset="0"/>
                <a:ea typeface="等线" panose="02010600030101010101" pitchFamily="2" charset="-122"/>
                <a:cs typeface="Calibri" panose="020F0502020204030204" pitchFamily="34" charset="0"/>
              </a:rPr>
              <a:t> 14</a:t>
            </a:r>
            <a:r>
              <a:rPr lang="zh-CN" altLang="zh-CN" sz="1400" u="sng" kern="100" dirty="0">
                <a:effectLst/>
                <a:latin typeface="Calibri" panose="020F0502020204030204" pitchFamily="34" charset="0"/>
                <a:ea typeface="等线" panose="02010600030101010101" pitchFamily="2" charset="-122"/>
                <a:cs typeface="Calibri" panose="020F0502020204030204" pitchFamily="34" charset="0"/>
              </a:rPr>
              <a:t>天</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的书面通知</a:t>
            </a:r>
            <a:r>
              <a:rPr lang="zh-CN" altLang="en-US" sz="1400" kern="100" dirty="0">
                <a:effectLst/>
                <a:latin typeface="Calibri" panose="020F0502020204030204" pitchFamily="34" charset="0"/>
                <a:ea typeface="等线" panose="02010600030101010101" pitchFamily="2" charset="-122"/>
                <a:cs typeface="Calibri" panose="020F0502020204030204" pitchFamily="34" charset="0"/>
              </a:rPr>
              <a:t>，为该专业投资者进行资格注销。</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3" name="标题 2">
            <a:extLst>
              <a:ext uri="{FF2B5EF4-FFF2-40B4-BE49-F238E27FC236}">
                <a16:creationId xmlns:a16="http://schemas.microsoft.com/office/drawing/2014/main" id="{C6ABAABD-462D-4B11-B500-2545386443E5}"/>
              </a:ext>
            </a:extLst>
          </p:cNvPr>
          <p:cNvSpPr>
            <a:spLocks noGrp="1"/>
          </p:cNvSpPr>
          <p:nvPr>
            <p:ph type="title"/>
          </p:nvPr>
        </p:nvSpPr>
        <p:spPr>
          <a:xfrm>
            <a:off x="827584" y="404664"/>
            <a:ext cx="7879850" cy="575424"/>
          </a:xfrm>
        </p:spPr>
        <p:txBody>
          <a:bodyPr/>
          <a:lstStyle/>
          <a:p>
            <a:r>
              <a:rPr lang="zh-CN" altLang="en-US" sz="2000" dirty="0">
                <a:latin typeface="+mj-ea"/>
                <a:ea typeface="+mj-ea"/>
                <a:cs typeface="Calibri" panose="020F0502020204030204" pitchFamily="34" charset="0"/>
              </a:rPr>
              <a:t>专业投资者规管要求</a:t>
            </a:r>
            <a:endParaRPr lang="zh-CN" altLang="en-US" sz="2000" dirty="0"/>
          </a:p>
        </p:txBody>
      </p:sp>
      <p:sp>
        <p:nvSpPr>
          <p:cNvPr id="4" name="文本占位符 3">
            <a:extLst>
              <a:ext uri="{FF2B5EF4-FFF2-40B4-BE49-F238E27FC236}">
                <a16:creationId xmlns:a16="http://schemas.microsoft.com/office/drawing/2014/main" id="{0FF269B9-07F9-4419-8F56-2DD6957138D7}"/>
              </a:ext>
            </a:extLst>
          </p:cNvPr>
          <p:cNvSpPr>
            <a:spLocks noGrp="1"/>
          </p:cNvSpPr>
          <p:nvPr>
            <p:ph type="body" sz="quarter" idx="12"/>
          </p:nvPr>
        </p:nvSpPr>
        <p:spPr>
          <a:xfrm>
            <a:off x="827584" y="1196752"/>
            <a:ext cx="7879850" cy="432048"/>
          </a:xfrm>
        </p:spPr>
        <p:txBody>
          <a:bodyPr/>
          <a:lstStyle/>
          <a:p>
            <a:pPr>
              <a:spcBef>
                <a:spcPts val="600"/>
              </a:spcBef>
            </a:pPr>
            <a:r>
              <a:rPr lang="zh-TW" altLang="zh-CN" sz="1800" kern="100" dirty="0">
                <a:effectLst/>
                <a:latin typeface="+mj-ea"/>
                <a:ea typeface="+mj-ea"/>
                <a:cs typeface="Calibri" panose="020F0502020204030204" pitchFamily="34" charset="0"/>
              </a:rPr>
              <a:t>撤回被视为专业投资者的权利</a:t>
            </a:r>
            <a:r>
              <a:rPr lang="zh-CN" altLang="en-US" sz="1800" kern="100" dirty="0">
                <a:latin typeface="+mj-ea"/>
                <a:ea typeface="+mj-ea"/>
                <a:cs typeface="Calibri" panose="020F0502020204030204" pitchFamily="34" charset="0"/>
              </a:rPr>
              <a:t>，可分为以下３类情况：</a:t>
            </a:r>
            <a:endParaRPr lang="zh-CN" altLang="zh-CN" sz="1800" kern="100" dirty="0">
              <a:effectLst/>
              <a:latin typeface="+mj-ea"/>
              <a:ea typeface="+mj-ea"/>
            </a:endParaRPr>
          </a:p>
        </p:txBody>
      </p:sp>
    </p:spTree>
    <p:extLst>
      <p:ext uri="{BB962C8B-B14F-4D97-AF65-F5344CB8AC3E}">
        <p14:creationId xmlns:p14="http://schemas.microsoft.com/office/powerpoint/2010/main" val="876995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27C08B2-6249-4DDA-81C7-A07A438CD0BE}"/>
              </a:ext>
            </a:extLst>
          </p:cNvPr>
          <p:cNvSpPr>
            <a:spLocks noGrp="1"/>
          </p:cNvSpPr>
          <p:nvPr>
            <p:ph type="ctrTitle"/>
          </p:nvPr>
        </p:nvSpPr>
        <p:spPr/>
        <p:txBody>
          <a:bodyPr/>
          <a:lstStyle/>
          <a:p>
            <a:r>
              <a:rPr lang="zh-CN" altLang="en-US" sz="2000" dirty="0"/>
              <a:t>机构专业投资者</a:t>
            </a:r>
            <a:br>
              <a:rPr lang="en-US" altLang="zh-CN" sz="2000" dirty="0"/>
            </a:br>
            <a:r>
              <a:rPr lang="en-US" altLang="zh-CN" sz="2000" dirty="0"/>
              <a:t>Institutional Professional Investor</a:t>
            </a:r>
            <a:endParaRPr lang="zh-CN" altLang="en-US" sz="2000" dirty="0"/>
          </a:p>
        </p:txBody>
      </p:sp>
      <p:sp>
        <p:nvSpPr>
          <p:cNvPr id="4" name="文本占位符 3">
            <a:extLst>
              <a:ext uri="{FF2B5EF4-FFF2-40B4-BE49-F238E27FC236}">
                <a16:creationId xmlns:a16="http://schemas.microsoft.com/office/drawing/2014/main" id="{5205D0BD-763E-4D96-A5EB-6EC0353619B0}"/>
              </a:ext>
            </a:extLst>
          </p:cNvPr>
          <p:cNvSpPr>
            <a:spLocks noGrp="1"/>
          </p:cNvSpPr>
          <p:nvPr>
            <p:ph type="subTitle" idx="1"/>
          </p:nvPr>
        </p:nvSpPr>
        <p:spPr>
          <a:xfrm>
            <a:off x="771434" y="2564904"/>
            <a:ext cx="7581372" cy="1586208"/>
          </a:xfrm>
        </p:spPr>
        <p:txBody>
          <a:bodyPr/>
          <a:lstStyle/>
          <a:p>
            <a:endParaRPr lang="en-US" altLang="zh-CN" sz="2000" kern="100" dirty="0">
              <a:solidFill>
                <a:schemeClr val="tx1">
                  <a:lumMod val="75000"/>
                  <a:lumOff val="25000"/>
                </a:schemeClr>
              </a:solidFill>
              <a:effectLst/>
              <a:latin typeface="Calibri" panose="020F0502020204030204" pitchFamily="34" charset="0"/>
              <a:ea typeface="宋体" panose="02010600030101010101" pitchFamily="2" charset="-122"/>
              <a:cs typeface="Calibri" panose="020F0502020204030204" pitchFamily="34" charset="0"/>
            </a:endParaRPr>
          </a:p>
          <a:p>
            <a:r>
              <a:rPr lang="zh-CN" altLang="en-US" sz="2000" dirty="0"/>
              <a:t>开户流程、文件需求说明</a:t>
            </a:r>
            <a:endParaRPr lang="en-US" altLang="zh-CN" sz="2000" kern="100" dirty="0">
              <a:solidFill>
                <a:schemeClr val="tx1">
                  <a:lumMod val="75000"/>
                  <a:lumOff val="25000"/>
                </a:schemeClr>
              </a:solidFill>
              <a:effectLst/>
              <a:latin typeface="Calibri" panose="020F0502020204030204" pitchFamily="34" charset="0"/>
              <a:ea typeface="宋体" panose="02010600030101010101" pitchFamily="2" charset="-122"/>
              <a:cs typeface="Calibri" panose="020F0502020204030204" pitchFamily="34" charset="0"/>
            </a:endParaRPr>
          </a:p>
          <a:p>
            <a:endParaRPr lang="en-US" altLang="zh-CN" sz="2000" kern="100" dirty="0">
              <a:solidFill>
                <a:schemeClr val="tx1">
                  <a:lumMod val="75000"/>
                  <a:lumOff val="25000"/>
                </a:schemeClr>
              </a:solidFill>
              <a:latin typeface="Calibri" panose="020F0502020204030204" pitchFamily="34" charset="0"/>
              <a:ea typeface="宋体" panose="02010600030101010101" pitchFamily="2" charset="-122"/>
              <a:cs typeface="Calibri" panose="020F0502020204030204" pitchFamily="34" charset="0"/>
            </a:endParaRPr>
          </a:p>
          <a:p>
            <a:endParaRPr lang="en-US" altLang="zh-CN" sz="1600" kern="100" dirty="0">
              <a:latin typeface="Calibri" panose="020F0502020204030204" pitchFamily="34" charset="0"/>
              <a:ea typeface="宋体" panose="02010600030101010101" pitchFamily="2" charset="-122"/>
              <a:cs typeface="Calibri" panose="020F0502020204030204" pitchFamily="34" charset="0"/>
            </a:endParaRPr>
          </a:p>
          <a:p>
            <a:endParaRPr lang="en-US" altLang="zh-CN" sz="1600" kern="100" dirty="0">
              <a:effectLst/>
              <a:latin typeface="Calibri" panose="020F0502020204030204" pitchFamily="34" charset="0"/>
              <a:ea typeface="宋体" panose="02010600030101010101" pitchFamily="2" charset="-122"/>
              <a:cs typeface="Calibri" panose="020F0502020204030204" pitchFamily="34" charset="0"/>
            </a:endParaRPr>
          </a:p>
          <a:p>
            <a:endParaRPr lang="en-US" altLang="zh-CN" sz="1600" kern="100" dirty="0">
              <a:latin typeface="Calibri" panose="020F0502020204030204" pitchFamily="34" charset="0"/>
              <a:ea typeface="宋体" panose="02010600030101010101" pitchFamily="2" charset="-122"/>
              <a:cs typeface="Calibri" panose="020F0502020204030204" pitchFamily="34" charset="0"/>
            </a:endParaRPr>
          </a:p>
          <a:p>
            <a:endParaRPr lang="zh-CN" altLang="en-US" dirty="0"/>
          </a:p>
        </p:txBody>
      </p:sp>
    </p:spTree>
    <p:extLst>
      <p:ext uri="{BB962C8B-B14F-4D97-AF65-F5344CB8AC3E}">
        <p14:creationId xmlns:p14="http://schemas.microsoft.com/office/powerpoint/2010/main" val="1545202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5D7D5E7-2D1A-45E3-9E88-7DF9FE144C8A}"/>
              </a:ext>
            </a:extLst>
          </p:cNvPr>
          <p:cNvSpPr>
            <a:spLocks noGrp="1"/>
          </p:cNvSpPr>
          <p:nvPr>
            <p:ph sz="quarter" idx="11"/>
          </p:nvPr>
        </p:nvSpPr>
        <p:spPr>
          <a:xfrm>
            <a:off x="827584" y="1845464"/>
            <a:ext cx="7272808" cy="2951689"/>
          </a:xfrm>
        </p:spPr>
        <p:txBody>
          <a:bodyPr/>
          <a:lstStyle/>
          <a:p>
            <a:pPr marL="250887" lvl="1" indent="0">
              <a:buNone/>
            </a:pPr>
            <a:r>
              <a:rPr lang="zh-CN" altLang="en-US" sz="1400" kern="100" dirty="0">
                <a:latin typeface="+mn-ea"/>
                <a:cs typeface="Calibri" panose="020F0502020204030204" pitchFamily="34" charset="0"/>
              </a:rPr>
              <a:t>机构专业投资者 </a:t>
            </a:r>
            <a:r>
              <a:rPr lang="en-US" altLang="zh-CN" sz="1400" kern="100" dirty="0">
                <a:latin typeface="+mn-ea"/>
                <a:cs typeface="Calibri" panose="020F0502020204030204" pitchFamily="34" charset="0"/>
              </a:rPr>
              <a:t>– </a:t>
            </a:r>
            <a:r>
              <a:rPr lang="zh-CN" altLang="en-US" sz="1400" kern="100" dirty="0">
                <a:latin typeface="+mn-ea"/>
                <a:cs typeface="Calibri" panose="020F0502020204030204" pitchFamily="34" charset="0"/>
              </a:rPr>
              <a:t>属于</a:t>
            </a:r>
            <a:r>
              <a:rPr lang="en-US" altLang="zh-CN" sz="1400" kern="100" dirty="0">
                <a:latin typeface="+mn-ea"/>
                <a:cs typeface="Calibri" panose="020F0502020204030204" pitchFamily="34" charset="0"/>
              </a:rPr>
              <a:t>《</a:t>
            </a:r>
            <a:r>
              <a:rPr lang="zh-CN" altLang="en-US" sz="1400" kern="100" dirty="0">
                <a:latin typeface="+mn-ea"/>
                <a:cs typeface="Calibri" panose="020F0502020204030204" pitchFamily="34" charset="0"/>
              </a:rPr>
              <a:t>证券及期货条例</a:t>
            </a:r>
            <a:r>
              <a:rPr lang="en-US" altLang="zh-CN" sz="1400" kern="100" dirty="0">
                <a:latin typeface="+mn-ea"/>
                <a:cs typeface="Calibri" panose="020F0502020204030204" pitchFamily="34" charset="0"/>
              </a:rPr>
              <a:t>》</a:t>
            </a:r>
            <a:r>
              <a:rPr lang="zh-CN" altLang="en-US" sz="1400" kern="100" dirty="0">
                <a:latin typeface="+mn-ea"/>
                <a:cs typeface="Calibri" panose="020F0502020204030204" pitchFamily="34" charset="0"/>
              </a:rPr>
              <a:t>附表 </a:t>
            </a:r>
            <a:r>
              <a:rPr lang="en-US" altLang="zh-CN" sz="1400" kern="100" dirty="0">
                <a:latin typeface="+mn-ea"/>
                <a:cs typeface="Calibri" panose="020F0502020204030204" pitchFamily="34" charset="0"/>
              </a:rPr>
              <a:t>1 </a:t>
            </a:r>
            <a:r>
              <a:rPr lang="zh-CN" altLang="en-US" sz="1400" kern="100" dirty="0">
                <a:latin typeface="+mn-ea"/>
                <a:cs typeface="Calibri" panose="020F0502020204030204" pitchFamily="34" charset="0"/>
              </a:rPr>
              <a:t>第 </a:t>
            </a:r>
            <a:r>
              <a:rPr lang="en-US" altLang="zh-CN" sz="1400" kern="100" dirty="0">
                <a:latin typeface="+mn-ea"/>
                <a:cs typeface="Calibri" panose="020F0502020204030204" pitchFamily="34" charset="0"/>
              </a:rPr>
              <a:t>1 </a:t>
            </a:r>
            <a:r>
              <a:rPr lang="zh-CN" altLang="en-US" sz="1400" kern="100" dirty="0">
                <a:latin typeface="+mn-ea"/>
                <a:cs typeface="Calibri" panose="020F0502020204030204" pitchFamily="34" charset="0"/>
              </a:rPr>
              <a:t>部第 </a:t>
            </a:r>
            <a:r>
              <a:rPr lang="en-US" altLang="zh-CN" sz="1400" kern="100" dirty="0">
                <a:latin typeface="+mn-ea"/>
                <a:cs typeface="Calibri" panose="020F0502020204030204" pitchFamily="34" charset="0"/>
              </a:rPr>
              <a:t>1 </a:t>
            </a:r>
            <a:r>
              <a:rPr lang="zh-CN" altLang="en-US" sz="1400" kern="100" dirty="0">
                <a:latin typeface="+mn-ea"/>
                <a:cs typeface="Calibri" panose="020F0502020204030204" pitchFamily="34" charset="0"/>
              </a:rPr>
              <a:t>条 “专业投资者＂的定义第</a:t>
            </a:r>
            <a:r>
              <a:rPr lang="en-US" altLang="zh-CN" sz="1400" kern="100" dirty="0">
                <a:latin typeface="+mn-ea"/>
                <a:cs typeface="Calibri" panose="020F0502020204030204" pitchFamily="34" charset="0"/>
              </a:rPr>
              <a:t>(a)</a:t>
            </a:r>
            <a:r>
              <a:rPr lang="zh-CN" altLang="en-US" sz="1400" kern="100" dirty="0">
                <a:latin typeface="+mn-ea"/>
                <a:cs typeface="Calibri" panose="020F0502020204030204" pitchFamily="34" charset="0"/>
              </a:rPr>
              <a:t>至</a:t>
            </a:r>
            <a:r>
              <a:rPr lang="en-US" altLang="zh-CN" sz="1400" kern="100" dirty="0">
                <a:latin typeface="+mn-ea"/>
                <a:cs typeface="Calibri" panose="020F0502020204030204" pitchFamily="34" charset="0"/>
              </a:rPr>
              <a:t>(</a:t>
            </a:r>
            <a:r>
              <a:rPr lang="en-US" altLang="zh-CN" sz="1400" kern="100" dirty="0" err="1">
                <a:latin typeface="+mn-ea"/>
                <a:cs typeface="Calibri" panose="020F0502020204030204" pitchFamily="34" charset="0"/>
              </a:rPr>
              <a:t>i</a:t>
            </a:r>
            <a:r>
              <a:rPr lang="en-US" altLang="zh-CN" sz="1400" kern="100" dirty="0">
                <a:latin typeface="+mn-ea"/>
                <a:cs typeface="Calibri" panose="020F0502020204030204" pitchFamily="34" charset="0"/>
              </a:rPr>
              <a:t>)</a:t>
            </a:r>
            <a:r>
              <a:rPr lang="zh-CN" altLang="en-US" sz="1400" kern="100" dirty="0">
                <a:latin typeface="+mn-ea"/>
                <a:cs typeface="Calibri" panose="020F0502020204030204" pitchFamily="34" charset="0"/>
              </a:rPr>
              <a:t>段所指的人士。例如</a:t>
            </a:r>
            <a:r>
              <a:rPr lang="en-US" altLang="zh-CN" sz="1400" kern="100" dirty="0">
                <a:latin typeface="+mn-ea"/>
                <a:cs typeface="Calibri" panose="020F0502020204030204" pitchFamily="34" charset="0"/>
              </a:rPr>
              <a:t>: </a:t>
            </a:r>
            <a:r>
              <a:rPr lang="zh-CN" altLang="en-US" sz="1400" kern="100" dirty="0">
                <a:latin typeface="+mn-ea"/>
                <a:cs typeface="Calibri" panose="020F0502020204030204" pitchFamily="34" charset="0"/>
              </a:rPr>
              <a:t>认可交易所、受监管中介人、受监管保险人、获认可的集体投资计划、已注册的强制性公积金计划、认可财务机构或政府等。</a:t>
            </a:r>
            <a:endParaRPr lang="en-US" altLang="zh-CN" sz="1400" kern="100" dirty="0">
              <a:latin typeface="+mn-ea"/>
              <a:cs typeface="Calibri" panose="020F0502020204030204" pitchFamily="34" charset="0"/>
            </a:endParaRPr>
          </a:p>
          <a:p>
            <a:endParaRPr lang="zh-CN" altLang="en-US" dirty="0"/>
          </a:p>
        </p:txBody>
      </p:sp>
      <p:sp>
        <p:nvSpPr>
          <p:cNvPr id="3" name="标题 2">
            <a:extLst>
              <a:ext uri="{FF2B5EF4-FFF2-40B4-BE49-F238E27FC236}">
                <a16:creationId xmlns:a16="http://schemas.microsoft.com/office/drawing/2014/main" id="{579AE4D0-D3DB-450A-B6C4-E67E013BF9DB}"/>
              </a:ext>
            </a:extLst>
          </p:cNvPr>
          <p:cNvSpPr>
            <a:spLocks noGrp="1"/>
          </p:cNvSpPr>
          <p:nvPr>
            <p:ph type="title"/>
          </p:nvPr>
        </p:nvSpPr>
        <p:spPr>
          <a:xfrm>
            <a:off x="755576" y="260648"/>
            <a:ext cx="7951858" cy="719440"/>
          </a:xfrm>
        </p:spPr>
        <p:txBody>
          <a:bodyPr/>
          <a:lstStyle/>
          <a:p>
            <a:r>
              <a:rPr lang="zh-TW" altLang="en-US" sz="2000" dirty="0">
                <a:latin typeface="+mj-ea"/>
              </a:rPr>
              <a:t>机构</a:t>
            </a:r>
            <a:r>
              <a:rPr lang="zh-CN" altLang="en-US" sz="2000" dirty="0">
                <a:latin typeface="+mj-ea"/>
              </a:rPr>
              <a:t>专业投资者简介</a:t>
            </a:r>
            <a:endParaRPr lang="zh-CN" altLang="en-US" sz="1800" dirty="0"/>
          </a:p>
        </p:txBody>
      </p:sp>
      <p:sp>
        <p:nvSpPr>
          <p:cNvPr id="4" name="文本占位符 3">
            <a:extLst>
              <a:ext uri="{FF2B5EF4-FFF2-40B4-BE49-F238E27FC236}">
                <a16:creationId xmlns:a16="http://schemas.microsoft.com/office/drawing/2014/main" id="{B94E5B2C-E949-46DA-BF3D-9AC8A3894902}"/>
              </a:ext>
            </a:extLst>
          </p:cNvPr>
          <p:cNvSpPr>
            <a:spLocks noGrp="1"/>
          </p:cNvSpPr>
          <p:nvPr>
            <p:ph type="body" sz="quarter" idx="12"/>
          </p:nvPr>
        </p:nvSpPr>
        <p:spPr>
          <a:xfrm>
            <a:off x="971600" y="1268760"/>
            <a:ext cx="7735836" cy="288032"/>
          </a:xfrm>
        </p:spPr>
        <p:txBody>
          <a:bodyPr/>
          <a:lstStyle/>
          <a:p>
            <a:r>
              <a:rPr lang="zh-CN" altLang="en-US" sz="1800" dirty="0">
                <a:latin typeface="+mj-ea"/>
              </a:rPr>
              <a:t>机构专业投资者定义</a:t>
            </a:r>
            <a:endParaRPr lang="LID4096" altLang="zh-CN" dirty="0"/>
          </a:p>
          <a:p>
            <a:endParaRPr lang="zh-CN" altLang="en-US" dirty="0"/>
          </a:p>
        </p:txBody>
      </p:sp>
    </p:spTree>
    <p:extLst>
      <p:ext uri="{BB962C8B-B14F-4D97-AF65-F5344CB8AC3E}">
        <p14:creationId xmlns:p14="http://schemas.microsoft.com/office/powerpoint/2010/main" val="3186471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1"/>
          </p:nvPr>
        </p:nvSpPr>
        <p:spPr>
          <a:xfrm>
            <a:off x="971600" y="1844824"/>
            <a:ext cx="7056784" cy="2016224"/>
          </a:xfrm>
        </p:spPr>
        <p:txBody>
          <a:bodyPr anchor="ctr"/>
          <a:lstStyle/>
          <a:p>
            <a:pPr marL="214284" indent="-342900">
              <a:spcBef>
                <a:spcPts val="600"/>
              </a:spcBef>
              <a:buFont typeface="Wingdings" panose="05000000000000000000" pitchFamily="2" charset="2"/>
              <a:buChar char="Ø"/>
            </a:pPr>
            <a:r>
              <a:rPr lang="zh-CN" altLang="en-US" sz="1600" dirty="0">
                <a:latin typeface="Calibri" panose="020F0502020204030204" pitchFamily="34" charset="0"/>
                <a:cs typeface="Calibri" panose="020F0502020204030204" pitchFamily="34" charset="0"/>
              </a:rPr>
              <a:t>一般专业机构投资者 </a:t>
            </a:r>
            <a:r>
              <a:rPr lang="en-US" altLang="zh-CN" sz="1600" dirty="0">
                <a:latin typeface="Calibri" panose="020F0502020204030204" pitchFamily="34" charset="0"/>
                <a:cs typeface="Calibri" panose="020F0502020204030204" pitchFamily="34" charset="0"/>
              </a:rPr>
              <a:t>General “IPI” Account</a:t>
            </a:r>
          </a:p>
          <a:p>
            <a:pPr marL="214284" indent="-342900">
              <a:spcBef>
                <a:spcPts val="600"/>
              </a:spcBef>
              <a:buFont typeface="Wingdings" panose="05000000000000000000" pitchFamily="2" charset="2"/>
              <a:buChar char="Ø"/>
            </a:pPr>
            <a:r>
              <a:rPr lang="zh-CN" altLang="en-US" sz="1600" dirty="0">
                <a:latin typeface="Calibri" panose="020F0502020204030204" pitchFamily="34" charset="0"/>
                <a:cs typeface="Calibri" panose="020F0502020204030204" pitchFamily="34" charset="0"/>
              </a:rPr>
              <a:t>交易对手户 </a:t>
            </a:r>
            <a:r>
              <a:rPr lang="en-US" altLang="zh-CN" sz="1600" dirty="0">
                <a:latin typeface="Calibri" panose="020F0502020204030204" pitchFamily="34" charset="0"/>
                <a:cs typeface="Calibri" panose="020F0502020204030204" pitchFamily="34" charset="0"/>
              </a:rPr>
              <a:t>Counterparty Account</a:t>
            </a:r>
            <a:r>
              <a:rPr lang="zh-CN" altLang="en-US" sz="1600" dirty="0">
                <a:latin typeface="Calibri" panose="020F0502020204030204" pitchFamily="34" charset="0"/>
                <a:cs typeface="Calibri" panose="020F0502020204030204" pitchFamily="34" charset="0"/>
              </a:rPr>
              <a:t>　（适用于债券交易活动）</a:t>
            </a:r>
            <a:endParaRPr lang="en-US" altLang="zh-CN" sz="1600" dirty="0">
              <a:latin typeface="Calibri" panose="020F0502020204030204" pitchFamily="34" charset="0"/>
              <a:cs typeface="Calibri" panose="020F0502020204030204" pitchFamily="34" charset="0"/>
            </a:endParaRPr>
          </a:p>
          <a:p>
            <a:pPr marL="214284" indent="-342900">
              <a:spcBef>
                <a:spcPts val="600"/>
              </a:spcBef>
              <a:buFont typeface="Wingdings" panose="05000000000000000000" pitchFamily="2" charset="2"/>
              <a:buChar char="Ø"/>
            </a:pPr>
            <a:r>
              <a:rPr lang="zh-CN" altLang="en-US" sz="1600" dirty="0">
                <a:latin typeface="Calibri" panose="020F0502020204030204" pitchFamily="34" charset="0"/>
                <a:cs typeface="Calibri" panose="020F0502020204030204" pitchFamily="34" charset="0"/>
              </a:rPr>
              <a:t>同业账户 </a:t>
            </a:r>
            <a:r>
              <a:rPr lang="en-US" altLang="zh-CN" sz="1600" dirty="0">
                <a:latin typeface="Calibri" panose="020F0502020204030204" pitchFamily="34" charset="0"/>
                <a:cs typeface="Calibri" panose="020F0502020204030204" pitchFamily="34" charset="0"/>
              </a:rPr>
              <a:t>Outsider Broker Account</a:t>
            </a:r>
          </a:p>
          <a:p>
            <a:pPr marL="157134" indent="-285750">
              <a:spcBef>
                <a:spcPts val="600"/>
              </a:spcBef>
            </a:pPr>
            <a:endParaRPr lang="en-US" altLang="zh-CN" sz="1800" dirty="0"/>
          </a:p>
          <a:p>
            <a:pPr marL="72000"/>
            <a:endParaRPr lang="zh-CN" altLang="en-US" sz="1600" dirty="0"/>
          </a:p>
        </p:txBody>
      </p:sp>
      <p:sp>
        <p:nvSpPr>
          <p:cNvPr id="3" name="标题 2"/>
          <p:cNvSpPr>
            <a:spLocks noGrp="1"/>
          </p:cNvSpPr>
          <p:nvPr>
            <p:ph type="title"/>
          </p:nvPr>
        </p:nvSpPr>
        <p:spPr>
          <a:xfrm>
            <a:off x="827584" y="260648"/>
            <a:ext cx="7879850" cy="719440"/>
          </a:xfrm>
        </p:spPr>
        <p:txBody>
          <a:bodyPr/>
          <a:lstStyle/>
          <a:p>
            <a:r>
              <a:rPr lang="zh-CN" altLang="en-US" sz="2000" dirty="0">
                <a:latin typeface="Calibri" panose="020F0502020204030204" pitchFamily="34" charset="0"/>
                <a:cs typeface="Calibri" panose="020F0502020204030204" pitchFamily="34" charset="0"/>
              </a:rPr>
              <a:t>专业投资者－持牌机构</a:t>
            </a:r>
            <a:r>
              <a:rPr lang="en-US" altLang="zh-CN" sz="2000" dirty="0">
                <a:latin typeface="Calibri" panose="020F0502020204030204" pitchFamily="34" charset="0"/>
                <a:cs typeface="Calibri" panose="020F0502020204030204" pitchFamily="34" charset="0"/>
              </a:rPr>
              <a:t> Institutional PI (IPI)</a:t>
            </a:r>
            <a:endParaRPr lang="zh-CN" altLang="en-US" sz="2000" dirty="0">
              <a:latin typeface="Calibri" panose="020F0502020204030204" pitchFamily="34" charset="0"/>
              <a:cs typeface="Calibri" panose="020F0502020204030204" pitchFamily="34" charset="0"/>
            </a:endParaRPr>
          </a:p>
        </p:txBody>
      </p:sp>
      <p:sp>
        <p:nvSpPr>
          <p:cNvPr id="4" name="文本占位符 3"/>
          <p:cNvSpPr>
            <a:spLocks noGrp="1"/>
          </p:cNvSpPr>
          <p:nvPr>
            <p:ph type="body" sz="quarter" idx="12"/>
          </p:nvPr>
        </p:nvSpPr>
        <p:spPr>
          <a:xfrm>
            <a:off x="971600" y="1268760"/>
            <a:ext cx="7734652" cy="391055"/>
          </a:xfrm>
        </p:spPr>
        <p:txBody>
          <a:bodyPr/>
          <a:lstStyle/>
          <a:p>
            <a:r>
              <a:rPr lang="zh-CN" altLang="en-US" sz="1800" dirty="0">
                <a:latin typeface="Calibri" panose="020F0502020204030204" pitchFamily="34" charset="0"/>
                <a:ea typeface="Microsoft JhengHei" panose="020B0604030504040204" pitchFamily="34" charset="-120"/>
                <a:cs typeface="Calibri" panose="020F0502020204030204" pitchFamily="34" charset="0"/>
              </a:rPr>
              <a:t>机构专业投资者账户类别</a:t>
            </a:r>
          </a:p>
        </p:txBody>
      </p:sp>
    </p:spTree>
    <p:extLst>
      <p:ext uri="{BB962C8B-B14F-4D97-AF65-F5344CB8AC3E}">
        <p14:creationId xmlns:p14="http://schemas.microsoft.com/office/powerpoint/2010/main" val="4087386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755576" y="1758142"/>
            <a:ext cx="7632848" cy="3888432"/>
          </a:xfrm>
          <a:noFill/>
        </p:spPr>
        <p:txBody>
          <a:bodyPr>
            <a:noAutofit/>
          </a:bodyPr>
          <a:lstStyle/>
          <a:p>
            <a:pPr marL="342900" indent="-342900">
              <a:spcBef>
                <a:spcPts val="600"/>
              </a:spcBef>
              <a:buFont typeface="+mj-lt"/>
              <a:buAutoNum type="arabicParenR"/>
            </a:pPr>
            <a:r>
              <a:rPr lang="zh-CN" altLang="en-US" sz="1400" dirty="0">
                <a:latin typeface="Calibri" panose="020F0502020204030204" pitchFamily="34" charset="0"/>
                <a:ea typeface="+mj-ea"/>
                <a:cs typeface="Calibri" panose="020F0502020204030204" pitchFamily="34" charset="0"/>
              </a:rPr>
              <a:t>开户申请表格 </a:t>
            </a:r>
            <a:r>
              <a:rPr lang="en-US" altLang="zh-CN" sz="1400" dirty="0">
                <a:latin typeface="Calibri" panose="020F0502020204030204" pitchFamily="34" charset="0"/>
                <a:ea typeface="+mj-ea"/>
                <a:cs typeface="Calibri" panose="020F0502020204030204" pitchFamily="34" charset="0"/>
              </a:rPr>
              <a:t>Client Information Statement (“CIS”)</a:t>
            </a:r>
          </a:p>
          <a:p>
            <a:pPr marL="342900" indent="-342900">
              <a:spcBef>
                <a:spcPts val="600"/>
              </a:spcBef>
              <a:buFont typeface="+mj-lt"/>
              <a:buAutoNum type="arabicParenR"/>
            </a:pPr>
            <a:r>
              <a:rPr lang="zh-CN" altLang="en-US" sz="1400" dirty="0">
                <a:latin typeface="Calibri" panose="020F0502020204030204" pitchFamily="34" charset="0"/>
                <a:ea typeface="+mj-ea"/>
                <a:cs typeface="Calibri" panose="020F0502020204030204" pitchFamily="34" charset="0"/>
              </a:rPr>
              <a:t>公司户开户书及相关协议（注：适用于</a:t>
            </a:r>
            <a:r>
              <a:rPr lang="zh-CN" altLang="en-US" sz="1400" dirty="0">
                <a:solidFill>
                  <a:srgbClr val="FF0000"/>
                </a:solidFill>
                <a:latin typeface="Calibri" panose="020F0502020204030204" pitchFamily="34" charset="0"/>
                <a:ea typeface="+mj-ea"/>
                <a:cs typeface="Calibri" panose="020F0502020204030204" pitchFamily="34" charset="0"/>
              </a:rPr>
              <a:t>保证金</a:t>
            </a:r>
            <a:r>
              <a:rPr lang="zh-CN" altLang="en-US" sz="1400" dirty="0">
                <a:latin typeface="Calibri" panose="020F0502020204030204" pitchFamily="34" charset="0"/>
                <a:ea typeface="+mj-ea"/>
                <a:cs typeface="Calibri" panose="020F0502020204030204" pitchFamily="34" charset="0"/>
              </a:rPr>
              <a:t>或</a:t>
            </a:r>
            <a:r>
              <a:rPr lang="zh-CN" altLang="en-US" sz="1400" dirty="0">
                <a:solidFill>
                  <a:srgbClr val="FF0000"/>
                </a:solidFill>
                <a:latin typeface="Calibri" panose="020F0502020204030204" pitchFamily="34" charset="0"/>
                <a:ea typeface="+mj-ea"/>
                <a:cs typeface="Calibri" panose="020F0502020204030204" pitchFamily="34" charset="0"/>
              </a:rPr>
              <a:t>托管</a:t>
            </a:r>
            <a:r>
              <a:rPr lang="zh-CN" altLang="en-US" sz="1400" dirty="0">
                <a:latin typeface="Calibri" panose="020F0502020204030204" pitchFamily="34" charset="0"/>
                <a:ea typeface="+mj-ea"/>
                <a:cs typeface="Calibri" panose="020F0502020204030204" pitchFamily="34" charset="0"/>
              </a:rPr>
              <a:t>账户）</a:t>
            </a:r>
            <a:endParaRPr lang="en-US" altLang="zh-CN" sz="1400" dirty="0">
              <a:latin typeface="Calibri" panose="020F0502020204030204" pitchFamily="34" charset="0"/>
              <a:ea typeface="+mj-ea"/>
              <a:cs typeface="Calibri" panose="020F0502020204030204" pitchFamily="34" charset="0"/>
            </a:endParaRPr>
          </a:p>
          <a:p>
            <a:pPr marL="342900" indent="-342900">
              <a:spcBef>
                <a:spcPts val="600"/>
              </a:spcBef>
              <a:buFont typeface="+mj-lt"/>
              <a:buAutoNum type="arabicParenR"/>
            </a:pPr>
            <a:r>
              <a:rPr lang="zh-CN" altLang="en-US" sz="1400" dirty="0">
                <a:latin typeface="Calibri" panose="020F0502020204030204" pitchFamily="34" charset="0"/>
                <a:ea typeface="+mj-ea"/>
                <a:cs typeface="Calibri" panose="020F0502020204030204" pitchFamily="34" charset="0"/>
              </a:rPr>
              <a:t>董事会决议、获授权开户函件</a:t>
            </a:r>
            <a:r>
              <a:rPr lang="en-US" altLang="zh-CN" sz="1400" dirty="0">
                <a:latin typeface="Calibri" panose="020F0502020204030204" pitchFamily="34" charset="0"/>
                <a:ea typeface="+mj-ea"/>
                <a:cs typeface="Calibri" panose="020F0502020204030204" pitchFamily="34" charset="0"/>
              </a:rPr>
              <a:t> </a:t>
            </a:r>
            <a:r>
              <a:rPr lang="en-US" altLang="zh-TW" sz="1400" dirty="0">
                <a:latin typeface="Calibri" panose="020F0502020204030204" pitchFamily="34" charset="0"/>
                <a:ea typeface="+mj-ea"/>
                <a:cs typeface="Calibri" panose="020F0502020204030204" pitchFamily="34" charset="0"/>
              </a:rPr>
              <a:t>Written Instruction</a:t>
            </a:r>
            <a:r>
              <a:rPr lang="en-US" altLang="zh-CN" sz="1400" dirty="0">
                <a:latin typeface="Calibri" panose="020F0502020204030204" pitchFamily="34" charset="0"/>
                <a:ea typeface="+mj-ea"/>
                <a:cs typeface="Calibri" panose="020F0502020204030204" pitchFamily="34" charset="0"/>
              </a:rPr>
              <a:t>【</a:t>
            </a:r>
            <a:r>
              <a:rPr lang="zh-CN" altLang="en-US" sz="1400" dirty="0">
                <a:latin typeface="Calibri" panose="020F0502020204030204" pitchFamily="34" charset="0"/>
                <a:ea typeface="+mj-ea"/>
                <a:cs typeface="Calibri" panose="020F0502020204030204" pitchFamily="34" charset="0"/>
              </a:rPr>
              <a:t>或选取在“开户申请表格”内附</a:t>
            </a:r>
            <a:r>
              <a:rPr lang="en-US" altLang="zh-CN" sz="1400" dirty="0">
                <a:latin typeface="Calibri" panose="020F0502020204030204" pitchFamily="34" charset="0"/>
                <a:ea typeface="+mj-ea"/>
                <a:cs typeface="Calibri" panose="020F0502020204030204" pitchFamily="34" charset="0"/>
              </a:rPr>
              <a:t>《</a:t>
            </a:r>
            <a:r>
              <a:rPr lang="zh-CN" altLang="en-US" sz="1400" dirty="0">
                <a:latin typeface="Calibri" panose="020F0502020204030204" pitchFamily="34" charset="0"/>
                <a:ea typeface="+mj-ea"/>
                <a:cs typeface="Calibri" panose="020F0502020204030204" pitchFamily="34" charset="0"/>
              </a:rPr>
              <a:t>董事会决议</a:t>
            </a:r>
            <a:r>
              <a:rPr lang="en-US" altLang="zh-CN" sz="1400" dirty="0">
                <a:latin typeface="Calibri" panose="020F0502020204030204" pitchFamily="34" charset="0"/>
                <a:ea typeface="+mj-ea"/>
                <a:cs typeface="Calibri" panose="020F0502020204030204" pitchFamily="34" charset="0"/>
              </a:rPr>
              <a:t>》</a:t>
            </a:r>
            <a:r>
              <a:rPr lang="zh-CN" altLang="en-US" sz="1400" dirty="0">
                <a:latin typeface="Calibri" panose="020F0502020204030204" pitchFamily="34" charset="0"/>
                <a:ea typeface="+mj-ea"/>
                <a:cs typeface="Calibri" panose="020F0502020204030204" pitchFamily="34" charset="0"/>
              </a:rPr>
              <a:t>并清楚列明授权人的资料明细</a:t>
            </a:r>
            <a:r>
              <a:rPr lang="en-US" altLang="zh-CN" sz="1400" dirty="0">
                <a:latin typeface="Calibri" panose="020F0502020204030204" pitchFamily="34" charset="0"/>
                <a:ea typeface="+mj-ea"/>
                <a:cs typeface="Calibri" panose="020F0502020204030204" pitchFamily="34" charset="0"/>
              </a:rPr>
              <a:t>】</a:t>
            </a:r>
            <a:endParaRPr lang="en-US" altLang="zh-TW" sz="1400" dirty="0">
              <a:latin typeface="Calibri" panose="020F0502020204030204" pitchFamily="34" charset="0"/>
              <a:ea typeface="+mj-ea"/>
              <a:cs typeface="Calibri" panose="020F0502020204030204" pitchFamily="34" charset="0"/>
            </a:endParaRPr>
          </a:p>
          <a:p>
            <a:pPr marL="342900" indent="-342900">
              <a:spcBef>
                <a:spcPts val="600"/>
              </a:spcBef>
              <a:buFont typeface="+mj-lt"/>
              <a:buAutoNum type="arabicParenR"/>
            </a:pPr>
            <a:r>
              <a:rPr lang="zh-CN" altLang="en-US" sz="1400" dirty="0">
                <a:latin typeface="Calibri" panose="020F0502020204030204" pitchFamily="34" charset="0"/>
                <a:ea typeface="+mj-ea"/>
                <a:cs typeface="Calibri" panose="020F0502020204030204" pitchFamily="34" charset="0"/>
              </a:rPr>
              <a:t>如独立提交，需提供被授权人名单及签名式样（含开户指令、交易员、账户操作签字）</a:t>
            </a:r>
            <a:endParaRPr lang="en-US" altLang="zh-CN" sz="1400" dirty="0">
              <a:latin typeface="Calibri" panose="020F0502020204030204" pitchFamily="34" charset="0"/>
              <a:ea typeface="+mj-ea"/>
              <a:cs typeface="Calibri" panose="020F0502020204030204" pitchFamily="34" charset="0"/>
            </a:endParaRPr>
          </a:p>
          <a:p>
            <a:pPr marL="342900" indent="-342900">
              <a:spcBef>
                <a:spcPts val="600"/>
              </a:spcBef>
              <a:buFont typeface="+mj-lt"/>
              <a:buAutoNum type="arabicParenR"/>
            </a:pPr>
            <a:r>
              <a:rPr lang="zh-CN" altLang="en-US" sz="1400" dirty="0">
                <a:latin typeface="Calibri" panose="020F0502020204030204" pitchFamily="34" charset="0"/>
                <a:ea typeface="+mj-ea"/>
                <a:cs typeface="Calibri" panose="020F0502020204030204" pitchFamily="34" charset="0"/>
              </a:rPr>
              <a:t>授权人身份证验证本，或由公司独立部门（人事部、合规部、內审）出具身份证资料核证确认信</a:t>
            </a:r>
            <a:r>
              <a:rPr lang="en-US" altLang="zh-CN" sz="1400" dirty="0">
                <a:latin typeface="Calibri" panose="020F0502020204030204" pitchFamily="34" charset="0"/>
                <a:ea typeface="+mj-ea"/>
                <a:cs typeface="Calibri" panose="020F0502020204030204" pitchFamily="34" charset="0"/>
              </a:rPr>
              <a:t> ID verification</a:t>
            </a:r>
            <a:r>
              <a:rPr lang="zh-CN" altLang="en-US" sz="1400" dirty="0">
                <a:latin typeface="Calibri" panose="020F0502020204030204" pitchFamily="34" charset="0"/>
                <a:ea typeface="+mj-ea"/>
                <a:cs typeface="Calibri" panose="020F0502020204030204" pitchFamily="34" charset="0"/>
              </a:rPr>
              <a:t>　</a:t>
            </a:r>
            <a:endParaRPr lang="en-US" altLang="zh-CN" sz="1400" dirty="0">
              <a:latin typeface="Calibri" panose="020F0502020204030204" pitchFamily="34" charset="0"/>
              <a:ea typeface="+mj-ea"/>
              <a:cs typeface="Calibri" panose="020F0502020204030204" pitchFamily="34" charset="0"/>
            </a:endParaRPr>
          </a:p>
          <a:p>
            <a:pPr marL="342900" indent="-342900">
              <a:spcBef>
                <a:spcPts val="600"/>
              </a:spcBef>
              <a:buFont typeface="+mj-lt"/>
              <a:buAutoNum type="arabicParenR"/>
            </a:pPr>
            <a:r>
              <a:rPr lang="zh-CN" altLang="en-US" sz="1400" dirty="0">
                <a:latin typeface="Calibri" panose="020F0502020204030204" pitchFamily="34" charset="0"/>
                <a:ea typeface="+mj-ea"/>
                <a:cs typeface="Calibri" panose="020F0502020204030204" pitchFamily="34" charset="0"/>
              </a:rPr>
              <a:t>公司注册证</a:t>
            </a:r>
            <a:r>
              <a:rPr lang="zh-TW" altLang="en-US" sz="1400" dirty="0">
                <a:latin typeface="Calibri" panose="020F0502020204030204" pitchFamily="34" charset="0"/>
                <a:ea typeface="+mj-ea"/>
                <a:cs typeface="Calibri" panose="020F0502020204030204" pitchFamily="34" charset="0"/>
              </a:rPr>
              <a:t>、</a:t>
            </a:r>
            <a:r>
              <a:rPr lang="zh-CN" altLang="en-US" sz="1400" dirty="0">
                <a:latin typeface="Calibri" panose="020F0502020204030204" pitchFamily="34" charset="0"/>
                <a:ea typeface="+mj-ea"/>
                <a:cs typeface="Calibri" panose="020F0502020204030204" pitchFamily="34" charset="0"/>
              </a:rPr>
              <a:t>商业登记证、营业执照验证本，或透过本地 </a:t>
            </a:r>
            <a:r>
              <a:rPr lang="en-US" altLang="zh-CN" sz="1400" dirty="0">
                <a:latin typeface="Calibri" panose="020F0502020204030204" pitchFamily="34" charset="0"/>
                <a:ea typeface="+mj-ea"/>
                <a:cs typeface="Calibri" panose="020F0502020204030204" pitchFamily="34" charset="0"/>
              </a:rPr>
              <a:t>/ </a:t>
            </a:r>
            <a:r>
              <a:rPr lang="zh-CN" altLang="en-US" sz="1400" dirty="0">
                <a:latin typeface="Calibri" panose="020F0502020204030204" pitchFamily="34" charset="0"/>
                <a:ea typeface="+mj-ea"/>
                <a:cs typeface="Calibri" panose="020F0502020204030204" pitchFamily="34" charset="0"/>
              </a:rPr>
              <a:t>海外的可信赖机关、官方网站撷取机构信息。如：披露易</a:t>
            </a:r>
            <a:r>
              <a:rPr lang="en-US" altLang="zh-CN" sz="1400" dirty="0" err="1">
                <a:latin typeface="Calibri" panose="020F0502020204030204" pitchFamily="34" charset="0"/>
                <a:ea typeface="+mj-ea"/>
                <a:cs typeface="Calibri" panose="020F0502020204030204" pitchFamily="34" charset="0"/>
              </a:rPr>
              <a:t>HKex</a:t>
            </a:r>
            <a:r>
              <a:rPr lang="en-US" altLang="zh-CN" sz="1400" dirty="0">
                <a:latin typeface="Calibri" panose="020F0502020204030204" pitchFamily="34" charset="0"/>
                <a:ea typeface="+mj-ea"/>
                <a:cs typeface="Calibri" panose="020F0502020204030204" pitchFamily="34" charset="0"/>
              </a:rPr>
              <a:t> Listing</a:t>
            </a:r>
            <a:r>
              <a:rPr lang="zh-CN" altLang="en-US" sz="1400" dirty="0">
                <a:latin typeface="Calibri" panose="020F0502020204030204" pitchFamily="34" charset="0"/>
                <a:ea typeface="+mj-ea"/>
                <a:cs typeface="Calibri" panose="020F0502020204030204" pitchFamily="34" charset="0"/>
              </a:rPr>
              <a:t>、公司查察</a:t>
            </a:r>
            <a:r>
              <a:rPr lang="en-US" altLang="zh-CN" sz="1400" dirty="0">
                <a:latin typeface="Calibri" panose="020F0502020204030204" pitchFamily="34" charset="0"/>
                <a:ea typeface="+mj-ea"/>
                <a:cs typeface="Calibri" panose="020F0502020204030204" pitchFamily="34" charset="0"/>
              </a:rPr>
              <a:t>Co. Search</a:t>
            </a:r>
            <a:r>
              <a:rPr lang="zh-CN" altLang="en-US" sz="1400" dirty="0">
                <a:latin typeface="Calibri" panose="020F0502020204030204" pitchFamily="34" charset="0"/>
                <a:ea typeface="+mj-ea"/>
                <a:cs typeface="Calibri" panose="020F0502020204030204" pitchFamily="34" charset="0"/>
              </a:rPr>
              <a:t>、公司注册处</a:t>
            </a:r>
            <a:r>
              <a:rPr lang="en-US" altLang="zh-CN" sz="1400" dirty="0">
                <a:latin typeface="Calibri" panose="020F0502020204030204" pitchFamily="34" charset="0"/>
                <a:ea typeface="+mj-ea"/>
                <a:cs typeface="Calibri" panose="020F0502020204030204" pitchFamily="34" charset="0"/>
              </a:rPr>
              <a:t>Co. Registrar  (links: </a:t>
            </a:r>
            <a:r>
              <a:rPr lang="en-US" altLang="zh-CN" sz="1400" dirty="0">
                <a:solidFill>
                  <a:srgbClr val="0563C1"/>
                </a:solidFill>
                <a:effectLst/>
                <a:latin typeface="Calibri" panose="020F0502020204030204" pitchFamily="34" charset="0"/>
                <a:ea typeface="+mj-ea"/>
                <a:cs typeface="Calibri" panose="020F0502020204030204" pitchFamily="34" charset="0"/>
                <a:hlinkClick r:id="rId2"/>
              </a:rPr>
              <a:t>www.hkexnews.hk</a:t>
            </a:r>
            <a:r>
              <a:rPr lang="en-US" altLang="zh-CN" sz="1400" dirty="0">
                <a:latin typeface="Calibri" panose="020F0502020204030204" pitchFamily="34" charset="0"/>
                <a:ea typeface="+mj-ea"/>
                <a:cs typeface="Calibri" panose="020F0502020204030204" pitchFamily="34" charset="0"/>
              </a:rPr>
              <a:t>; </a:t>
            </a:r>
            <a:r>
              <a:rPr lang="en-HK" altLang="zh-CN" sz="1400" dirty="0">
                <a:solidFill>
                  <a:srgbClr val="0563C1"/>
                </a:solidFill>
                <a:effectLst/>
                <a:latin typeface="Calibri" panose="020F0502020204030204" pitchFamily="34" charset="0"/>
                <a:ea typeface="+mj-ea"/>
                <a:cs typeface="Calibri" panose="020F0502020204030204" pitchFamily="34" charset="0"/>
                <a:hlinkClick r:id="rId3"/>
              </a:rPr>
              <a:t>www.cbil.com.hk</a:t>
            </a:r>
            <a:r>
              <a:rPr lang="en-HK" altLang="zh-CN" sz="1400" dirty="0">
                <a:effectLst/>
                <a:latin typeface="Calibri" panose="020F0502020204030204" pitchFamily="34" charset="0"/>
                <a:ea typeface="+mj-ea"/>
                <a:cs typeface="Calibri" panose="020F0502020204030204" pitchFamily="34" charset="0"/>
              </a:rPr>
              <a:t> ; </a:t>
            </a:r>
            <a:r>
              <a:rPr lang="en-HK" altLang="zh-CN" sz="1400" dirty="0">
                <a:solidFill>
                  <a:srgbClr val="0563C1"/>
                </a:solidFill>
                <a:effectLst/>
                <a:latin typeface="Calibri" panose="020F0502020204030204" pitchFamily="34" charset="0"/>
                <a:ea typeface="+mj-ea"/>
                <a:cs typeface="Calibri" panose="020F0502020204030204" pitchFamily="34" charset="0"/>
                <a:hlinkClick r:id="rId4"/>
              </a:rPr>
              <a:t>www.icris.cr.gov.hk</a:t>
            </a:r>
            <a:r>
              <a:rPr lang="en-HK" altLang="zh-CN" sz="1400" dirty="0">
                <a:effectLst/>
                <a:latin typeface="Calibri" panose="020F0502020204030204" pitchFamily="34" charset="0"/>
                <a:ea typeface="+mj-ea"/>
                <a:cs typeface="Calibri" panose="020F0502020204030204" pitchFamily="34" charset="0"/>
              </a:rPr>
              <a:t> ; </a:t>
            </a:r>
            <a:r>
              <a:rPr lang="en-HK" altLang="zh-CN" sz="1400" dirty="0">
                <a:solidFill>
                  <a:srgbClr val="0563C1"/>
                </a:solidFill>
                <a:effectLst/>
                <a:latin typeface="Calibri" panose="020F0502020204030204" pitchFamily="34" charset="0"/>
                <a:ea typeface="+mj-ea"/>
                <a:cs typeface="Calibri" panose="020F0502020204030204" pitchFamily="34" charset="0"/>
                <a:hlinkClick r:id="rId5"/>
              </a:rPr>
              <a:t>www.gov.hk</a:t>
            </a:r>
            <a:r>
              <a:rPr lang="en-HK" altLang="zh-CN" sz="1400" dirty="0">
                <a:effectLst/>
                <a:latin typeface="Calibri" panose="020F0502020204030204" pitchFamily="34" charset="0"/>
                <a:ea typeface="+mj-ea"/>
                <a:cs typeface="Calibri" panose="020F0502020204030204" pitchFamily="34" charset="0"/>
              </a:rPr>
              <a:t> ; </a:t>
            </a:r>
            <a:r>
              <a:rPr lang="en-HK" altLang="zh-CN" sz="1400" dirty="0">
                <a:solidFill>
                  <a:srgbClr val="0563C1"/>
                </a:solidFill>
                <a:effectLst/>
                <a:latin typeface="Calibri" panose="020F0502020204030204" pitchFamily="34" charset="0"/>
                <a:ea typeface="+mj-ea"/>
                <a:cs typeface="Calibri" panose="020F0502020204030204" pitchFamily="34" charset="0"/>
                <a:hlinkClick r:id="rId6"/>
              </a:rPr>
              <a:t>www.bizfile.gov.sg</a:t>
            </a:r>
            <a:r>
              <a:rPr lang="zh-CN" altLang="en-US" sz="1400" dirty="0">
                <a:effectLst/>
                <a:latin typeface="Calibri" panose="020F0502020204030204" pitchFamily="34" charset="0"/>
                <a:ea typeface="+mj-ea"/>
                <a:cs typeface="Calibri" panose="020F0502020204030204" pitchFamily="34" charset="0"/>
              </a:rPr>
              <a:t>）</a:t>
            </a:r>
            <a:r>
              <a:rPr lang="en-US" altLang="zh-CN" sz="1400" dirty="0">
                <a:solidFill>
                  <a:srgbClr val="0563C1"/>
                </a:solidFill>
                <a:effectLst/>
                <a:latin typeface="Calibri" panose="020F0502020204030204" pitchFamily="34" charset="0"/>
                <a:ea typeface="+mj-ea"/>
                <a:cs typeface="Calibri" panose="020F0502020204030204" pitchFamily="34" charset="0"/>
              </a:rPr>
              <a:t> </a:t>
            </a:r>
          </a:p>
          <a:p>
            <a:pPr marL="342900" indent="-342900">
              <a:spcBef>
                <a:spcPts val="300"/>
              </a:spcBef>
              <a:buFont typeface="+mj-ea"/>
              <a:buAutoNum type="circleNumDbPlain"/>
            </a:pPr>
            <a:endParaRPr lang="en-US" altLang="zh-CN" sz="1400" dirty="0">
              <a:solidFill>
                <a:srgbClr val="0563C1"/>
              </a:solidFill>
              <a:effectLst/>
              <a:latin typeface="Calibri" panose="020F0502020204030204" pitchFamily="34" charset="0"/>
              <a:ea typeface="+mj-ea"/>
              <a:cs typeface="Calibri" panose="020F0502020204030204" pitchFamily="34" charset="0"/>
            </a:endParaRPr>
          </a:p>
          <a:p>
            <a:pPr marL="342900" indent="-342900">
              <a:spcBef>
                <a:spcPts val="600"/>
              </a:spcBef>
              <a:buFont typeface="+mj-lt"/>
              <a:buAutoNum type="circleNumDbPlain"/>
            </a:pPr>
            <a:endParaRPr lang="en-US" altLang="zh-CN" sz="1600" dirty="0">
              <a:latin typeface="+mj-ea"/>
              <a:ea typeface="+mj-ea"/>
            </a:endParaRPr>
          </a:p>
          <a:p>
            <a:pPr marL="342900" indent="-342900">
              <a:spcBef>
                <a:spcPts val="600"/>
              </a:spcBef>
              <a:buFont typeface="+mj-lt"/>
              <a:buAutoNum type="circleNumDbPlain"/>
            </a:pPr>
            <a:endParaRPr lang="en-US" altLang="zh-TW" sz="1600" dirty="0">
              <a:latin typeface="+mj-ea"/>
              <a:ea typeface="+mj-ea"/>
            </a:endParaRPr>
          </a:p>
        </p:txBody>
      </p:sp>
      <p:sp>
        <p:nvSpPr>
          <p:cNvPr id="2" name="标题 1"/>
          <p:cNvSpPr>
            <a:spLocks noGrp="1"/>
          </p:cNvSpPr>
          <p:nvPr>
            <p:ph type="title"/>
          </p:nvPr>
        </p:nvSpPr>
        <p:spPr>
          <a:xfrm>
            <a:off x="467544" y="404664"/>
            <a:ext cx="8239892" cy="562074"/>
          </a:xfrm>
        </p:spPr>
        <p:txBody>
          <a:bodyPr>
            <a:normAutofit/>
          </a:bodyPr>
          <a:lstStyle/>
          <a:p>
            <a:r>
              <a:rPr lang="zh-CN" altLang="en-US" dirty="0">
                <a:latin typeface="Calibri" panose="020F0502020204030204" pitchFamily="34" charset="0"/>
                <a:cs typeface="Calibri" panose="020F0502020204030204" pitchFamily="34" charset="0"/>
              </a:rPr>
              <a:t>机构专业机构</a:t>
            </a:r>
            <a:r>
              <a:rPr lang="en-US" altLang="zh-CN" dirty="0">
                <a:latin typeface="Calibri" panose="020F0502020204030204" pitchFamily="34" charset="0"/>
                <a:cs typeface="Calibri" panose="020F0502020204030204" pitchFamily="34" charset="0"/>
              </a:rPr>
              <a:t>Institutional Professional Investor (IPI)</a:t>
            </a:r>
            <a:r>
              <a:rPr lang="zh-CN" altLang="en-US" dirty="0">
                <a:latin typeface="Calibri" panose="020F0502020204030204" pitchFamily="34" charset="0"/>
                <a:cs typeface="Calibri" panose="020F0502020204030204" pitchFamily="34" charset="0"/>
              </a:rPr>
              <a:t> </a:t>
            </a:r>
          </a:p>
        </p:txBody>
      </p:sp>
      <p:sp>
        <p:nvSpPr>
          <p:cNvPr id="4" name="文本占位符 3"/>
          <p:cNvSpPr>
            <a:spLocks noGrp="1"/>
          </p:cNvSpPr>
          <p:nvPr>
            <p:ph type="body" sz="quarter" idx="12"/>
          </p:nvPr>
        </p:nvSpPr>
        <p:spPr>
          <a:xfrm>
            <a:off x="611560" y="1211426"/>
            <a:ext cx="8167883" cy="417374"/>
          </a:xfrm>
        </p:spPr>
        <p:txBody>
          <a:bodyPr/>
          <a:lstStyle/>
          <a:p>
            <a:pPr>
              <a:buFont typeface="Wingdings" panose="05000000000000000000" pitchFamily="2" charset="2"/>
              <a:buChar char="n"/>
            </a:pPr>
            <a:r>
              <a:rPr lang="zh-CN" altLang="en-US" sz="1800" dirty="0">
                <a:latin typeface="+mn-ea"/>
                <a:cs typeface="Calibri" panose="020F0502020204030204" pitchFamily="34" charset="0"/>
              </a:rPr>
              <a:t>持牌机构 </a:t>
            </a:r>
            <a:r>
              <a:rPr lang="en-US" altLang="zh-CN" sz="1800" dirty="0">
                <a:latin typeface="+mn-ea"/>
                <a:cs typeface="Calibri" panose="020F0502020204030204" pitchFamily="34" charset="0"/>
              </a:rPr>
              <a:t>(IPI) </a:t>
            </a:r>
            <a:r>
              <a:rPr lang="zh-CN" altLang="zh-CN" sz="1800" b="1" kern="100" dirty="0">
                <a:effectLst/>
                <a:latin typeface="+mn-ea"/>
                <a:cs typeface="Times New Roman" panose="02020603050405020304" pitchFamily="18" charset="0"/>
              </a:rPr>
              <a:t>开户流程及文件需求</a:t>
            </a:r>
            <a:endParaRPr lang="en-US" altLang="zh-TW" sz="1800" dirty="0">
              <a:latin typeface="Calibri" panose="020F0502020204030204" pitchFamily="34" charset="0"/>
              <a:ea typeface="+mj-ea"/>
              <a:cs typeface="Calibri" panose="020F0502020204030204" pitchFamily="34" charset="0"/>
            </a:endParaRPr>
          </a:p>
          <a:p>
            <a:endParaRPr lang="en-US" altLang="zh-CN" b="0" dirty="0"/>
          </a:p>
          <a:p>
            <a:endParaRPr lang="zh-CN" altLang="en-US" b="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3D121F3-AF5B-4260-9D09-25AC08D29848}"/>
              </a:ext>
            </a:extLst>
          </p:cNvPr>
          <p:cNvSpPr>
            <a:spLocks noGrp="1"/>
          </p:cNvSpPr>
          <p:nvPr>
            <p:ph sz="quarter" idx="11"/>
          </p:nvPr>
        </p:nvSpPr>
        <p:spPr>
          <a:xfrm>
            <a:off x="899592" y="1196752"/>
            <a:ext cx="7488832" cy="4824536"/>
          </a:xfrm>
        </p:spPr>
        <p:txBody>
          <a:bodyPr/>
          <a:lstStyle/>
          <a:p>
            <a:pPr marL="342900" indent="-342900">
              <a:spcBef>
                <a:spcPts val="600"/>
              </a:spcBef>
              <a:buFont typeface="+mj-lt"/>
              <a:buAutoNum type="arabicParenR" startAt="7"/>
            </a:pPr>
            <a:r>
              <a:rPr lang="zh-CN" altLang="en-US" sz="1400" dirty="0">
                <a:latin typeface="+mn-ea"/>
                <a:cs typeface="Calibri" panose="020F0502020204030204" pitchFamily="34" charset="0"/>
              </a:rPr>
              <a:t>公司查册或国家公示信息报表</a:t>
            </a:r>
            <a:endParaRPr lang="en-US" altLang="zh-CN" sz="1400" dirty="0">
              <a:latin typeface="+mn-ea"/>
              <a:cs typeface="Calibri" panose="020F0502020204030204" pitchFamily="34" charset="0"/>
            </a:endParaRPr>
          </a:p>
          <a:p>
            <a:pPr marL="342900" indent="-342900">
              <a:spcBef>
                <a:spcPts val="600"/>
              </a:spcBef>
              <a:buFont typeface="+mj-lt"/>
              <a:buAutoNum type="arabicParenR" startAt="7"/>
            </a:pPr>
            <a:r>
              <a:rPr lang="zh-CN" altLang="en-US" sz="1400" dirty="0">
                <a:latin typeface="+mn-ea"/>
                <a:cs typeface="Calibri" panose="020F0502020204030204" pitchFamily="34" charset="0"/>
              </a:rPr>
              <a:t>认可监管机关的持牌证明</a:t>
            </a:r>
            <a:r>
              <a:rPr lang="en-US" altLang="zh-CN" sz="1400" dirty="0">
                <a:latin typeface="+mn-ea"/>
                <a:cs typeface="Calibri" panose="020F0502020204030204" pitchFamily="34" charset="0"/>
              </a:rPr>
              <a:t> Proof of Licensing under Regulatory Body </a:t>
            </a:r>
            <a:endParaRPr lang="en-US" altLang="zh-TW" sz="1400" dirty="0">
              <a:latin typeface="+mn-ea"/>
              <a:cs typeface="Calibri" panose="020F0502020204030204" pitchFamily="34" charset="0"/>
            </a:endParaRPr>
          </a:p>
          <a:p>
            <a:pPr marL="342900" indent="-342900">
              <a:spcBef>
                <a:spcPts val="600"/>
              </a:spcBef>
              <a:buFont typeface="+mj-lt"/>
              <a:buAutoNum type="arabicParenR" startAt="7"/>
            </a:pPr>
            <a:r>
              <a:rPr lang="zh-CN" altLang="en-US" sz="1400" dirty="0">
                <a:latin typeface="+mn-ea"/>
                <a:cs typeface="Calibri" panose="020F0502020204030204" pitchFamily="34" charset="0"/>
              </a:rPr>
              <a:t>反洗钱问卷</a:t>
            </a:r>
            <a:r>
              <a:rPr lang="en-US" altLang="zh-CN" sz="1400" dirty="0">
                <a:latin typeface="+mn-ea"/>
                <a:cs typeface="Calibri" panose="020F0502020204030204" pitchFamily="34" charset="0"/>
              </a:rPr>
              <a:t> AML Questionnaire</a:t>
            </a:r>
          </a:p>
          <a:p>
            <a:pPr marL="342900" indent="-342900">
              <a:spcBef>
                <a:spcPts val="600"/>
              </a:spcBef>
              <a:buFont typeface="+mj-lt"/>
              <a:buAutoNum type="arabicParenR" startAt="7"/>
            </a:pPr>
            <a:r>
              <a:rPr lang="zh-CN" altLang="en-US" sz="1400" dirty="0">
                <a:latin typeface="+mn-ea"/>
                <a:cs typeface="Calibri" panose="020F0502020204030204" pitchFamily="34" charset="0"/>
              </a:rPr>
              <a:t>常设交收指示（</a:t>
            </a:r>
            <a:r>
              <a:rPr lang="en-US" altLang="zh-CN" sz="1400" dirty="0">
                <a:latin typeface="+mn-ea"/>
                <a:cs typeface="Calibri" panose="020F0502020204030204" pitchFamily="34" charset="0"/>
              </a:rPr>
              <a:t>SSI</a:t>
            </a:r>
            <a:r>
              <a:rPr lang="zh-CN" altLang="en-US" sz="1400" dirty="0">
                <a:latin typeface="+mn-ea"/>
                <a:cs typeface="Calibri" panose="020F0502020204030204" pitchFamily="34" charset="0"/>
              </a:rPr>
              <a:t>）</a:t>
            </a:r>
            <a:r>
              <a:rPr lang="en-US" altLang="zh-CN" sz="1400" dirty="0">
                <a:latin typeface="+mn-ea"/>
                <a:cs typeface="Calibri" panose="020F0502020204030204" pitchFamily="34" charset="0"/>
              </a:rPr>
              <a:t>(</a:t>
            </a:r>
            <a:r>
              <a:rPr lang="zh-CN" altLang="en-US" sz="1400" dirty="0">
                <a:latin typeface="+mn-ea"/>
                <a:cs typeface="Calibri" panose="020F0502020204030204" pitchFamily="34" charset="0"/>
              </a:rPr>
              <a:t>注：接受</a:t>
            </a:r>
            <a:r>
              <a:rPr lang="zh-CN" altLang="en-US" sz="1400" u="sng" dirty="0">
                <a:solidFill>
                  <a:srgbClr val="0070C0"/>
                </a:solidFill>
                <a:latin typeface="+mn-ea"/>
                <a:cs typeface="Calibri" panose="020F0502020204030204" pitchFamily="34" charset="0"/>
              </a:rPr>
              <a:t>首始交易</a:t>
            </a:r>
            <a:r>
              <a:rPr lang="zh-CN" altLang="en-US" sz="1400" dirty="0">
                <a:latin typeface="+mn-ea"/>
                <a:cs typeface="Calibri" panose="020F0502020204030204" pitchFamily="34" charset="0"/>
              </a:rPr>
              <a:t>时提供）</a:t>
            </a:r>
            <a:endParaRPr lang="en-US" altLang="zh-CN" sz="1400" dirty="0">
              <a:latin typeface="+mn-ea"/>
              <a:cs typeface="Calibri" panose="020F0502020204030204" pitchFamily="34" charset="0"/>
            </a:endParaRPr>
          </a:p>
          <a:p>
            <a:pPr marL="342900" indent="-342900">
              <a:spcBef>
                <a:spcPts val="600"/>
              </a:spcBef>
              <a:buFont typeface="+mj-lt"/>
              <a:buAutoNum type="arabicParenR" startAt="7"/>
            </a:pPr>
            <a:r>
              <a:rPr lang="zh-CN" altLang="en-US" sz="1400" dirty="0">
                <a:latin typeface="+mn-ea"/>
                <a:cs typeface="Calibri" panose="020F0502020204030204" pitchFamily="34" charset="0"/>
              </a:rPr>
              <a:t>税务申报表格</a:t>
            </a:r>
            <a:r>
              <a:rPr lang="en-US" altLang="zh-CN" sz="1400" dirty="0">
                <a:latin typeface="+mn-ea"/>
                <a:cs typeface="Calibri" panose="020F0502020204030204" pitchFamily="34" charset="0"/>
              </a:rPr>
              <a:t>【</a:t>
            </a:r>
            <a:r>
              <a:rPr lang="zh-CN" altLang="en-US" sz="1400" dirty="0">
                <a:latin typeface="+mn-ea"/>
                <a:cs typeface="Calibri" panose="020F0502020204030204" pitchFamily="34" charset="0"/>
              </a:rPr>
              <a:t>备注：若客户确认主账户</a:t>
            </a:r>
            <a:r>
              <a:rPr lang="en-US" altLang="zh-CN" sz="1400" dirty="0">
                <a:latin typeface="+mn-ea"/>
                <a:cs typeface="Calibri" panose="020F0502020204030204" pitchFamily="34" charset="0"/>
              </a:rPr>
              <a:t>(Master)</a:t>
            </a:r>
            <a:r>
              <a:rPr lang="zh-CN" altLang="en-US" sz="1400" dirty="0">
                <a:latin typeface="+mn-ea"/>
                <a:cs typeface="Calibri" panose="020F0502020204030204" pitchFamily="34" charset="0"/>
              </a:rPr>
              <a:t>与子账户</a:t>
            </a:r>
            <a:r>
              <a:rPr lang="en-US" altLang="zh-CN" sz="1400" dirty="0">
                <a:latin typeface="+mn-ea"/>
                <a:cs typeface="Calibri" panose="020F0502020204030204" pitchFamily="34" charset="0"/>
              </a:rPr>
              <a:t>(sub) </a:t>
            </a:r>
            <a:r>
              <a:rPr lang="zh-CN" altLang="en-US" sz="1400" dirty="0">
                <a:latin typeface="+mn-ea"/>
                <a:cs typeface="Calibri" panose="020F0502020204030204" pitchFamily="34" charset="0"/>
              </a:rPr>
              <a:t>属同</a:t>
            </a:r>
            <a:r>
              <a:rPr lang="zh-TW" altLang="en-US" sz="1400" dirty="0">
                <a:latin typeface="+mn-ea"/>
                <a:cs typeface="Calibri" panose="020F0502020204030204" pitchFamily="34" charset="0"/>
              </a:rPr>
              <a:t>一</a:t>
            </a:r>
            <a:r>
              <a:rPr lang="zh-CN" altLang="en-US" sz="1400" dirty="0">
                <a:latin typeface="+mn-ea"/>
                <a:cs typeface="Calibri" panose="020F0502020204030204" pitchFamily="34" charset="0"/>
              </a:rPr>
              <a:t>主体，则开立子账户可免重复提交</a:t>
            </a:r>
            <a:r>
              <a:rPr lang="en-US" altLang="zh-CN" sz="1400" dirty="0">
                <a:latin typeface="+mn-ea"/>
                <a:cs typeface="Calibri" panose="020F0502020204030204" pitchFamily="34" charset="0"/>
              </a:rPr>
              <a:t>】</a:t>
            </a:r>
          </a:p>
          <a:p>
            <a:pPr lvl="2">
              <a:lnSpc>
                <a:spcPct val="100000"/>
              </a:lnSpc>
              <a:spcBef>
                <a:spcPts val="600"/>
              </a:spcBef>
              <a:spcAft>
                <a:spcPts val="600"/>
              </a:spcAft>
              <a:buFont typeface="Wingdings" panose="05000000000000000000" pitchFamily="2" charset="2"/>
              <a:buChar char="§"/>
            </a:pPr>
            <a:r>
              <a:rPr lang="en-US" altLang="zh-CN" sz="1400" dirty="0">
                <a:latin typeface="+mn-ea"/>
                <a:cs typeface="Calibri" panose="020F0502020204030204" pitchFamily="34" charset="0"/>
              </a:rPr>
              <a:t>  FATCA </a:t>
            </a:r>
            <a:r>
              <a:rPr lang="zh-CN" altLang="en-US" sz="1400" dirty="0">
                <a:latin typeface="+mn-ea"/>
                <a:cs typeface="Calibri" panose="020F0502020204030204" pitchFamily="34" charset="0"/>
              </a:rPr>
              <a:t>，如</a:t>
            </a:r>
            <a:r>
              <a:rPr lang="en-US" altLang="zh-CN" sz="1400" dirty="0">
                <a:latin typeface="+mn-ea"/>
                <a:cs typeface="Calibri" panose="020F0502020204030204" pitchFamily="34" charset="0"/>
              </a:rPr>
              <a:t>W-8Ben-E </a:t>
            </a:r>
            <a:r>
              <a:rPr lang="zh-CN" altLang="en-US" sz="1400" dirty="0">
                <a:latin typeface="+mn-ea"/>
                <a:cs typeface="Calibri" panose="020F0502020204030204" pitchFamily="34" charset="0"/>
              </a:rPr>
              <a:t>或</a:t>
            </a:r>
            <a:r>
              <a:rPr lang="en-US" altLang="zh-CN" sz="1400" dirty="0">
                <a:latin typeface="+mn-ea"/>
                <a:cs typeface="Calibri" panose="020F0502020204030204" pitchFamily="34" charset="0"/>
              </a:rPr>
              <a:t> W8-IMY【</a:t>
            </a:r>
            <a:r>
              <a:rPr lang="en-US" altLang="zh-CN" sz="1400" dirty="0">
                <a:solidFill>
                  <a:srgbClr val="FF0000"/>
                </a:solidFill>
                <a:latin typeface="+mn-ea"/>
                <a:cs typeface="Calibri" panose="020F0502020204030204" pitchFamily="34" charset="0"/>
              </a:rPr>
              <a:t>2021</a:t>
            </a:r>
            <a:r>
              <a:rPr lang="zh-CN" altLang="en-US" sz="1400" dirty="0">
                <a:solidFill>
                  <a:srgbClr val="FF0000"/>
                </a:solidFill>
                <a:latin typeface="+mn-ea"/>
                <a:cs typeface="Calibri" panose="020F0502020204030204" pitchFamily="34" charset="0"/>
              </a:rPr>
              <a:t>修订版本</a:t>
            </a:r>
            <a:r>
              <a:rPr lang="en-US" altLang="zh-CN" sz="1400" dirty="0">
                <a:latin typeface="+mn-ea"/>
                <a:cs typeface="Calibri" panose="020F0502020204030204" pitchFamily="34" charset="0"/>
              </a:rPr>
              <a:t>】</a:t>
            </a:r>
            <a:endParaRPr lang="en-US" altLang="zh-CN" sz="1400" dirty="0">
              <a:solidFill>
                <a:srgbClr val="0070C0"/>
              </a:solidFill>
              <a:latin typeface="+mn-ea"/>
              <a:cs typeface="Calibri" panose="020F0502020204030204" pitchFamily="34" charset="0"/>
            </a:endParaRPr>
          </a:p>
          <a:p>
            <a:pPr lvl="2">
              <a:lnSpc>
                <a:spcPct val="100000"/>
              </a:lnSpc>
              <a:spcBef>
                <a:spcPts val="600"/>
              </a:spcBef>
              <a:buFont typeface="Wingdings" panose="05000000000000000000" pitchFamily="2" charset="2"/>
              <a:buChar char="§"/>
            </a:pPr>
            <a:r>
              <a:rPr lang="en-US" altLang="zh-CN" sz="1400" dirty="0">
                <a:latin typeface="+mn-ea"/>
                <a:cs typeface="Calibri" panose="020F0502020204030204" pitchFamily="34" charset="0"/>
              </a:rPr>
              <a:t>  C</a:t>
            </a:r>
            <a:r>
              <a:rPr lang="zh-CN" altLang="en-US" sz="1400" dirty="0">
                <a:latin typeface="+mn-ea"/>
                <a:cs typeface="Calibri" panose="020F0502020204030204" pitchFamily="34" charset="0"/>
              </a:rPr>
              <a:t>RS表格</a:t>
            </a:r>
            <a:r>
              <a:rPr lang="zh-TW" altLang="en-US" sz="1400" dirty="0">
                <a:latin typeface="+mn-ea"/>
                <a:cs typeface="Calibri" panose="020F0502020204030204" pitchFamily="34" charset="0"/>
              </a:rPr>
              <a:t> </a:t>
            </a:r>
            <a:r>
              <a:rPr lang="en-US" altLang="zh-TW" sz="1400" dirty="0">
                <a:latin typeface="+mn-ea"/>
                <a:cs typeface="Calibri" panose="020F0502020204030204" pitchFamily="34" charset="0"/>
              </a:rPr>
              <a:t>- </a:t>
            </a:r>
            <a:r>
              <a:rPr lang="zh-CN" altLang="en-US" sz="1400" dirty="0">
                <a:latin typeface="+mn-ea"/>
                <a:cs typeface="Calibri" panose="020F0502020204030204" pitchFamily="34" charset="0"/>
              </a:rPr>
              <a:t>专业机构 </a:t>
            </a:r>
            <a:r>
              <a:rPr lang="en-US" altLang="zh-CN" sz="1400" dirty="0">
                <a:latin typeface="+mn-ea"/>
                <a:cs typeface="Calibri" panose="020F0502020204030204" pitchFamily="34" charset="0"/>
              </a:rPr>
              <a:t>(</a:t>
            </a:r>
            <a:r>
              <a:rPr lang="zh-CN" altLang="en-US" sz="1400" dirty="0">
                <a:latin typeface="+mn-ea"/>
                <a:cs typeface="Calibri" panose="020F0502020204030204" pitchFamily="34" charset="0"/>
              </a:rPr>
              <a:t>自我证明表格</a:t>
            </a:r>
            <a:r>
              <a:rPr lang="en-US" altLang="zh-CN" sz="1400" dirty="0">
                <a:latin typeface="+mn-ea"/>
                <a:cs typeface="Calibri" panose="020F0502020204030204" pitchFamily="34" charset="0"/>
              </a:rPr>
              <a:t>–</a:t>
            </a:r>
            <a:r>
              <a:rPr lang="zh-CN" altLang="en-US" sz="1400" dirty="0">
                <a:latin typeface="+mn-ea"/>
                <a:cs typeface="Calibri" panose="020F0502020204030204" pitchFamily="34" charset="0"/>
              </a:rPr>
              <a:t>实体)</a:t>
            </a:r>
            <a:endParaRPr lang="en-US" altLang="zh-CN" sz="1400" dirty="0">
              <a:latin typeface="+mn-ea"/>
              <a:cs typeface="Calibri" panose="020F0502020204030204" pitchFamily="34" charset="0"/>
            </a:endParaRPr>
          </a:p>
          <a:p>
            <a:pPr marL="342900" indent="-342900">
              <a:spcBef>
                <a:spcPts val="600"/>
              </a:spcBef>
              <a:buFont typeface="+mj-lt"/>
              <a:buAutoNum type="arabicParenR" startAt="7"/>
            </a:pPr>
            <a:r>
              <a:rPr lang="zh-CN" altLang="en-US" sz="1400" dirty="0">
                <a:latin typeface="+mn-ea"/>
                <a:cs typeface="Calibri" panose="020F0502020204030204" pitchFamily="34" charset="0"/>
              </a:rPr>
              <a:t>持牌人士填写：</a:t>
            </a:r>
            <a:endParaRPr lang="en-US" altLang="zh-CN" sz="1400" dirty="0">
              <a:latin typeface="+mn-ea"/>
              <a:cs typeface="Calibri" panose="020F0502020204030204" pitchFamily="34" charset="0"/>
            </a:endParaRPr>
          </a:p>
          <a:p>
            <a:pPr lvl="2">
              <a:lnSpc>
                <a:spcPct val="100000"/>
              </a:lnSpc>
              <a:spcBef>
                <a:spcPts val="600"/>
              </a:spcBef>
              <a:spcAft>
                <a:spcPts val="600"/>
              </a:spcAft>
              <a:buFont typeface="Wingdings" panose="05000000000000000000" pitchFamily="2" charset="2"/>
              <a:buChar char="§"/>
            </a:pPr>
            <a:r>
              <a:rPr lang="zh-CN" altLang="en-US" sz="1400" dirty="0">
                <a:latin typeface="+mn-ea"/>
                <a:cs typeface="Calibri" panose="020F0502020204030204" pitchFamily="34" charset="0"/>
              </a:rPr>
              <a:t>  机构专业投资者评估表格</a:t>
            </a:r>
            <a:r>
              <a:rPr lang="en-US" altLang="zh-CN" sz="1400" dirty="0">
                <a:latin typeface="+mn-ea"/>
                <a:cs typeface="Calibri" panose="020F0502020204030204" pitchFamily="34" charset="0"/>
              </a:rPr>
              <a:t> Assessment Form for Institutional PI</a:t>
            </a:r>
          </a:p>
          <a:p>
            <a:pPr lvl="2">
              <a:lnSpc>
                <a:spcPct val="100000"/>
              </a:lnSpc>
              <a:spcBef>
                <a:spcPts val="600"/>
              </a:spcBef>
              <a:spcAft>
                <a:spcPts val="600"/>
              </a:spcAft>
              <a:buFont typeface="Wingdings" panose="05000000000000000000" pitchFamily="2" charset="2"/>
              <a:buChar char="§"/>
            </a:pPr>
            <a:r>
              <a:rPr lang="zh-CN" altLang="en-US" sz="1400" dirty="0">
                <a:latin typeface="+mn-ea"/>
                <a:cs typeface="Calibri" panose="020F0502020204030204" pitchFamily="34" charset="0"/>
              </a:rPr>
              <a:t>  风险评估表格</a:t>
            </a:r>
            <a:r>
              <a:rPr lang="en-US" altLang="zh-CN" sz="1400" dirty="0">
                <a:latin typeface="+mn-ea"/>
                <a:cs typeface="Calibri" panose="020F0502020204030204" pitchFamily="34" charset="0"/>
              </a:rPr>
              <a:t> Customer Risk Assessment (CRA)</a:t>
            </a:r>
          </a:p>
          <a:p>
            <a:pPr lvl="2">
              <a:lnSpc>
                <a:spcPct val="100000"/>
              </a:lnSpc>
              <a:spcBef>
                <a:spcPts val="600"/>
              </a:spcBef>
              <a:spcAft>
                <a:spcPts val="600"/>
              </a:spcAft>
              <a:buFont typeface="Wingdings" panose="05000000000000000000" pitchFamily="2" charset="2"/>
              <a:buChar char="§"/>
            </a:pPr>
            <a:r>
              <a:rPr lang="zh-CN" altLang="en-US" sz="1400" dirty="0">
                <a:latin typeface="+mn-ea"/>
                <a:cs typeface="Calibri" panose="020F0502020204030204" pitchFamily="34" charset="0"/>
              </a:rPr>
              <a:t>  视乎风险评级而提供的尽职审查表格（</a:t>
            </a:r>
            <a:r>
              <a:rPr lang="en-US" altLang="zh-CN" sz="1400" dirty="0">
                <a:latin typeface="+mn-ea"/>
                <a:cs typeface="Calibri" panose="020F0502020204030204" pitchFamily="34" charset="0"/>
              </a:rPr>
              <a:t>SDD</a:t>
            </a:r>
            <a:r>
              <a:rPr lang="zh-CN" altLang="en-US" sz="1400" dirty="0">
                <a:latin typeface="+mn-ea"/>
                <a:cs typeface="Calibri" panose="020F0502020204030204" pitchFamily="34" charset="0"/>
              </a:rPr>
              <a:t>、</a:t>
            </a:r>
            <a:r>
              <a:rPr lang="en-US" altLang="zh-CN" sz="1400" dirty="0">
                <a:latin typeface="+mn-ea"/>
                <a:cs typeface="Calibri" panose="020F0502020204030204" pitchFamily="34" charset="0"/>
              </a:rPr>
              <a:t>EDD</a:t>
            </a:r>
            <a:r>
              <a:rPr lang="zh-CN" altLang="en-US" sz="1400" dirty="0">
                <a:latin typeface="+mn-ea"/>
                <a:cs typeface="Calibri" panose="020F0502020204030204" pitchFamily="34" charset="0"/>
              </a:rPr>
              <a:t>、</a:t>
            </a:r>
            <a:r>
              <a:rPr lang="en-US" altLang="zh-CN" sz="1400" dirty="0">
                <a:latin typeface="+mn-ea"/>
                <a:cs typeface="Calibri" panose="020F0502020204030204" pitchFamily="34" charset="0"/>
              </a:rPr>
              <a:t>CDD</a:t>
            </a:r>
            <a:r>
              <a:rPr lang="zh-CN" altLang="en-US" sz="1400" dirty="0">
                <a:latin typeface="+mn-ea"/>
                <a:cs typeface="Calibri" panose="020F0502020204030204" pitchFamily="34" charset="0"/>
              </a:rPr>
              <a:t>表格）</a:t>
            </a:r>
            <a:endParaRPr lang="en-US" altLang="zh-CN" sz="1400" dirty="0">
              <a:latin typeface="+mn-ea"/>
              <a:cs typeface="Calibri" panose="020F0502020204030204" pitchFamily="34" charset="0"/>
            </a:endParaRPr>
          </a:p>
          <a:p>
            <a:pPr marL="228600" indent="-228600">
              <a:buFont typeface="+mj-ea"/>
              <a:buAutoNum type="circleNumDbPlain" startAt="7"/>
            </a:pPr>
            <a:endParaRPr lang="zh-CN" altLang="en-US" dirty="0"/>
          </a:p>
        </p:txBody>
      </p:sp>
      <p:sp>
        <p:nvSpPr>
          <p:cNvPr id="3" name="标题 2">
            <a:extLst>
              <a:ext uri="{FF2B5EF4-FFF2-40B4-BE49-F238E27FC236}">
                <a16:creationId xmlns:a16="http://schemas.microsoft.com/office/drawing/2014/main" id="{C4FDA87A-556B-4AF3-9CD7-C478315728AB}"/>
              </a:ext>
            </a:extLst>
          </p:cNvPr>
          <p:cNvSpPr>
            <a:spLocks noGrp="1"/>
          </p:cNvSpPr>
          <p:nvPr>
            <p:ph type="title"/>
          </p:nvPr>
        </p:nvSpPr>
        <p:spPr/>
        <p:txBody>
          <a:bodyPr/>
          <a:lstStyle/>
          <a:p>
            <a:r>
              <a:rPr lang="zh-CN" altLang="en-US" dirty="0">
                <a:latin typeface="Calibri" panose="020F0502020204030204" pitchFamily="34" charset="0"/>
                <a:cs typeface="Calibri" panose="020F0502020204030204" pitchFamily="34" charset="0"/>
              </a:rPr>
              <a:t>机构专业机构</a:t>
            </a:r>
            <a:r>
              <a:rPr lang="en-US" altLang="zh-CN" dirty="0">
                <a:latin typeface="Calibri" panose="020F0502020204030204" pitchFamily="34" charset="0"/>
                <a:cs typeface="Calibri" panose="020F0502020204030204" pitchFamily="34" charset="0"/>
              </a:rPr>
              <a:t>Institutional Professional Investor (IPI)</a:t>
            </a:r>
            <a:r>
              <a:rPr lang="zh-CN" altLang="en-US" dirty="0">
                <a:latin typeface="Calibri" panose="020F0502020204030204" pitchFamily="34" charset="0"/>
                <a:cs typeface="Calibri" panose="020F0502020204030204" pitchFamily="34" charset="0"/>
              </a:rPr>
              <a:t> </a:t>
            </a:r>
            <a:endParaRPr lang="zh-CN" altLang="en-US" dirty="0"/>
          </a:p>
        </p:txBody>
      </p:sp>
    </p:spTree>
    <p:extLst>
      <p:ext uri="{BB962C8B-B14F-4D97-AF65-F5344CB8AC3E}">
        <p14:creationId xmlns:p14="http://schemas.microsoft.com/office/powerpoint/2010/main" val="2050408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823B3C6-EF47-459F-8E5D-435EB37EDD3D}"/>
              </a:ext>
            </a:extLst>
          </p:cNvPr>
          <p:cNvSpPr>
            <a:spLocks noGrp="1"/>
          </p:cNvSpPr>
          <p:nvPr>
            <p:ph sz="quarter" idx="11"/>
          </p:nvPr>
        </p:nvSpPr>
        <p:spPr>
          <a:xfrm>
            <a:off x="755576" y="1696884"/>
            <a:ext cx="7488832" cy="3240360"/>
          </a:xfrm>
        </p:spPr>
        <p:txBody>
          <a:bodyPr/>
          <a:lstStyle/>
          <a:p>
            <a:pPr marL="342900" indent="-342900">
              <a:spcBef>
                <a:spcPts val="1200"/>
              </a:spcBef>
              <a:buFont typeface="+mj-ea"/>
              <a:buAutoNum type="circleNumDbPlain"/>
            </a:pPr>
            <a:r>
              <a:rPr lang="en-US" altLang="zh-CN" sz="1400" dirty="0">
                <a:latin typeface="+mn-ea"/>
                <a:cs typeface="Calibri" panose="020F0502020204030204" pitchFamily="34" charset="0"/>
              </a:rPr>
              <a:t>Assessment Form for Professional Investor </a:t>
            </a:r>
            <a:r>
              <a:rPr lang="zh-CN" altLang="en-US" sz="1400" dirty="0">
                <a:latin typeface="+mn-ea"/>
                <a:cs typeface="Calibri" panose="020F0502020204030204" pitchFamily="34" charset="0"/>
              </a:rPr>
              <a:t>（由持牌人填写）</a:t>
            </a:r>
            <a:endParaRPr lang="en-US" altLang="zh-CN" sz="1400" dirty="0">
              <a:latin typeface="+mn-ea"/>
              <a:cs typeface="Calibri" panose="020F0502020204030204" pitchFamily="34" charset="0"/>
            </a:endParaRPr>
          </a:p>
          <a:p>
            <a:pPr marL="342900" indent="-342900">
              <a:spcBef>
                <a:spcPts val="1200"/>
              </a:spcBef>
              <a:buFont typeface="+mj-ea"/>
              <a:buAutoNum type="circleNumDbPlain"/>
            </a:pPr>
            <a:r>
              <a:rPr lang="zh-CN" altLang="en-US" sz="1400" dirty="0">
                <a:latin typeface="+mn-ea"/>
                <a:cs typeface="Calibri" panose="020F0502020204030204" pitchFamily="34" charset="0"/>
              </a:rPr>
              <a:t>关系证明文件或协议书，如周年报表</a:t>
            </a:r>
            <a:r>
              <a:rPr lang="en-US" altLang="zh-CN" sz="1400" dirty="0">
                <a:latin typeface="+mn-ea"/>
                <a:cs typeface="Calibri" panose="020F0502020204030204" pitchFamily="34" charset="0"/>
              </a:rPr>
              <a:t>Annual Return</a:t>
            </a:r>
            <a:r>
              <a:rPr lang="zh-CN" altLang="en-US" sz="1400" dirty="0">
                <a:latin typeface="+mn-ea"/>
                <a:cs typeface="Calibri" panose="020F0502020204030204" pitchFamily="34" charset="0"/>
              </a:rPr>
              <a:t>、投资管理协议</a:t>
            </a:r>
            <a:r>
              <a:rPr lang="en-US" altLang="zh-CN" sz="1400" dirty="0">
                <a:latin typeface="+mn-ea"/>
                <a:cs typeface="Calibri" panose="020F0502020204030204" pitchFamily="34" charset="0"/>
              </a:rPr>
              <a:t>Investment Management Agreement</a:t>
            </a:r>
            <a:r>
              <a:rPr lang="zh-CN" altLang="en-US" sz="1400" dirty="0">
                <a:latin typeface="+mn-ea"/>
                <a:cs typeface="Calibri" panose="020F0502020204030204" pitchFamily="34" charset="0"/>
              </a:rPr>
              <a:t>、招股说明书</a:t>
            </a:r>
            <a:r>
              <a:rPr lang="en-US" altLang="zh-CN" sz="1400" dirty="0">
                <a:latin typeface="+mn-ea"/>
                <a:cs typeface="Calibri" panose="020F0502020204030204" pitchFamily="34" charset="0"/>
              </a:rPr>
              <a:t>Prospectus</a:t>
            </a:r>
          </a:p>
          <a:p>
            <a:pPr marL="342900" indent="-342900">
              <a:spcBef>
                <a:spcPts val="1200"/>
              </a:spcBef>
              <a:buFont typeface="+mj-ea"/>
              <a:buAutoNum type="circleNumDbPlain"/>
            </a:pPr>
            <a:r>
              <a:rPr lang="zh-CN" altLang="en-US" sz="1400" dirty="0">
                <a:latin typeface="+mn-ea"/>
                <a:cs typeface="Calibri" panose="020F0502020204030204" pitchFamily="34" charset="0"/>
              </a:rPr>
              <a:t>董事会决议 或 获授权开立子账户书面指令</a:t>
            </a:r>
            <a:r>
              <a:rPr lang="en-US" altLang="zh-CN" sz="1400" dirty="0">
                <a:latin typeface="+mn-ea"/>
                <a:cs typeface="Calibri" panose="020F0502020204030204" pitchFamily="34" charset="0"/>
              </a:rPr>
              <a:t> </a:t>
            </a:r>
            <a:r>
              <a:rPr lang="en-US" altLang="zh-TW" sz="1400" dirty="0">
                <a:latin typeface="+mn-ea"/>
                <a:cs typeface="Calibri" panose="020F0502020204030204" pitchFamily="34" charset="0"/>
              </a:rPr>
              <a:t>Written Instruction</a:t>
            </a:r>
          </a:p>
          <a:p>
            <a:pPr marL="342900" indent="-342900">
              <a:spcBef>
                <a:spcPts val="1200"/>
              </a:spcBef>
              <a:buFont typeface="+mj-ea"/>
              <a:buAutoNum type="circleNumDbPlain"/>
            </a:pPr>
            <a:r>
              <a:rPr lang="zh-CN" altLang="en-US" sz="1400" dirty="0">
                <a:latin typeface="+mn-ea"/>
                <a:cs typeface="Calibri" panose="020F0502020204030204" pitchFamily="34" charset="0"/>
              </a:rPr>
              <a:t>被授权人名单及身份证验证本</a:t>
            </a:r>
            <a:r>
              <a:rPr lang="zh-CN" altLang="en-US" sz="1400" dirty="0">
                <a:solidFill>
                  <a:schemeClr val="accent1">
                    <a:lumMod val="75000"/>
                  </a:schemeClr>
                </a:solidFill>
                <a:latin typeface="+mn-ea"/>
                <a:cs typeface="Calibri" panose="020F0502020204030204" pitchFamily="34" charset="0"/>
              </a:rPr>
              <a:t>（如</a:t>
            </a:r>
            <a:r>
              <a:rPr lang="zh-CN" altLang="en-US" sz="1400" u="sng" dirty="0">
                <a:solidFill>
                  <a:schemeClr val="accent1">
                    <a:lumMod val="75000"/>
                  </a:schemeClr>
                </a:solidFill>
                <a:latin typeface="+mn-ea"/>
                <a:cs typeface="Calibri" panose="020F0502020204030204" pitchFamily="34" charset="0"/>
              </a:rPr>
              <a:t>与主账户不同</a:t>
            </a:r>
            <a:r>
              <a:rPr lang="zh-CN" altLang="en-US" sz="1400" dirty="0">
                <a:solidFill>
                  <a:schemeClr val="accent1">
                    <a:lumMod val="75000"/>
                  </a:schemeClr>
                </a:solidFill>
                <a:latin typeface="+mn-ea"/>
                <a:cs typeface="Calibri" panose="020F0502020204030204" pitchFamily="34" charset="0"/>
              </a:rPr>
              <a:t>）</a:t>
            </a:r>
            <a:endParaRPr lang="en-US" altLang="zh-CN" sz="1400" dirty="0">
              <a:solidFill>
                <a:schemeClr val="accent1">
                  <a:lumMod val="75000"/>
                </a:schemeClr>
              </a:solidFill>
              <a:latin typeface="+mn-ea"/>
              <a:cs typeface="Calibri" panose="020F0502020204030204" pitchFamily="34" charset="0"/>
            </a:endParaRPr>
          </a:p>
          <a:p>
            <a:pPr marL="342900" indent="-342900">
              <a:spcBef>
                <a:spcPts val="1200"/>
              </a:spcBef>
              <a:buFont typeface="+mj-ea"/>
              <a:buAutoNum type="circleNumDbPlain"/>
            </a:pPr>
            <a:r>
              <a:rPr lang="zh-CN" altLang="en-US" sz="1400" dirty="0">
                <a:latin typeface="+mn-ea"/>
                <a:cs typeface="Calibri" panose="020F0502020204030204" pitchFamily="34" charset="0"/>
              </a:rPr>
              <a:t>常设交收指示（</a:t>
            </a:r>
            <a:r>
              <a:rPr lang="en-US" altLang="zh-CN" sz="1400" dirty="0">
                <a:latin typeface="+mn-ea"/>
                <a:cs typeface="Calibri" panose="020F0502020204030204" pitchFamily="34" charset="0"/>
              </a:rPr>
              <a:t>SSI</a:t>
            </a:r>
            <a:r>
              <a:rPr lang="zh-CN" altLang="en-US" sz="1400" dirty="0">
                <a:latin typeface="+mn-ea"/>
                <a:cs typeface="Calibri" panose="020F0502020204030204" pitchFamily="34" charset="0"/>
              </a:rPr>
              <a:t>）</a:t>
            </a:r>
            <a:r>
              <a:rPr lang="en-US" altLang="zh-CN" sz="1400" dirty="0">
                <a:solidFill>
                  <a:schemeClr val="accent1">
                    <a:lumMod val="75000"/>
                  </a:schemeClr>
                </a:solidFill>
                <a:latin typeface="+mn-ea"/>
                <a:cs typeface="Calibri" panose="020F0502020204030204" pitchFamily="34" charset="0"/>
              </a:rPr>
              <a:t>(</a:t>
            </a:r>
            <a:r>
              <a:rPr lang="zh-CN" altLang="en-US" sz="1400" dirty="0">
                <a:solidFill>
                  <a:schemeClr val="accent1">
                    <a:lumMod val="75000"/>
                  </a:schemeClr>
                </a:solidFill>
                <a:latin typeface="+mn-ea"/>
                <a:cs typeface="Calibri" panose="020F0502020204030204" pitchFamily="34" charset="0"/>
              </a:rPr>
              <a:t>注：接受</a:t>
            </a:r>
            <a:r>
              <a:rPr lang="zh-CN" altLang="en-US" sz="1400" u="sng" dirty="0">
                <a:solidFill>
                  <a:schemeClr val="accent1">
                    <a:lumMod val="75000"/>
                  </a:schemeClr>
                </a:solidFill>
                <a:latin typeface="+mn-ea"/>
                <a:cs typeface="Calibri" panose="020F0502020204030204" pitchFamily="34" charset="0"/>
              </a:rPr>
              <a:t>首始交易</a:t>
            </a:r>
            <a:r>
              <a:rPr lang="zh-CN" altLang="en-US" sz="1400" dirty="0">
                <a:solidFill>
                  <a:schemeClr val="accent1">
                    <a:lumMod val="75000"/>
                  </a:schemeClr>
                </a:solidFill>
                <a:latin typeface="+mn-ea"/>
                <a:cs typeface="Calibri" panose="020F0502020204030204" pitchFamily="34" charset="0"/>
              </a:rPr>
              <a:t>时提供）</a:t>
            </a:r>
            <a:endParaRPr lang="en-US" altLang="zh-CN" sz="1400" dirty="0">
              <a:solidFill>
                <a:schemeClr val="accent1">
                  <a:lumMod val="75000"/>
                </a:schemeClr>
              </a:solidFill>
              <a:latin typeface="+mn-ea"/>
              <a:cs typeface="Calibri" panose="020F0502020204030204" pitchFamily="34" charset="0"/>
            </a:endParaRPr>
          </a:p>
          <a:p>
            <a:pPr marL="342900" indent="-342900">
              <a:spcBef>
                <a:spcPts val="1200"/>
              </a:spcBef>
              <a:buFont typeface="+mj-ea"/>
              <a:buAutoNum type="circleNumDbPlain"/>
            </a:pPr>
            <a:r>
              <a:rPr lang="zh-CN" altLang="en-US" sz="1400" dirty="0">
                <a:latin typeface="+mn-ea"/>
                <a:cs typeface="Calibri" panose="020F0502020204030204" pitchFamily="34" charset="0"/>
              </a:rPr>
              <a:t>税务申报表格（</a:t>
            </a:r>
            <a:r>
              <a:rPr lang="en-US" altLang="zh-CN" sz="1400" dirty="0">
                <a:latin typeface="+mn-ea"/>
                <a:cs typeface="Calibri" panose="020F0502020204030204" pitchFamily="34" charset="0"/>
              </a:rPr>
              <a:t>CRS</a:t>
            </a:r>
            <a:r>
              <a:rPr lang="zh-CN" altLang="en-US" sz="1400" dirty="0">
                <a:latin typeface="+mn-ea"/>
                <a:cs typeface="Calibri" panose="020F0502020204030204" pitchFamily="34" charset="0"/>
              </a:rPr>
              <a:t>、</a:t>
            </a:r>
            <a:r>
              <a:rPr lang="en-US" altLang="zh-CN" sz="1400" dirty="0">
                <a:latin typeface="+mn-ea"/>
                <a:cs typeface="Calibri" panose="020F0502020204030204" pitchFamily="34" charset="0"/>
              </a:rPr>
              <a:t>FATCA</a:t>
            </a:r>
            <a:r>
              <a:rPr lang="zh-CN" altLang="en-US" sz="1400" dirty="0">
                <a:latin typeface="+mn-ea"/>
                <a:cs typeface="Calibri" panose="020F0502020204030204" pitchFamily="34" charset="0"/>
              </a:rPr>
              <a:t>）（</a:t>
            </a:r>
            <a:r>
              <a:rPr lang="zh-CN" altLang="en-US" sz="1400" dirty="0">
                <a:solidFill>
                  <a:schemeClr val="accent1">
                    <a:lumMod val="75000"/>
                  </a:schemeClr>
                </a:solidFill>
                <a:latin typeface="+mn-ea"/>
                <a:cs typeface="Calibri" panose="020F0502020204030204" pitchFamily="34" charset="0"/>
              </a:rPr>
              <a:t>如与主账户</a:t>
            </a:r>
            <a:r>
              <a:rPr lang="en-US" altLang="zh-CN" sz="1400" dirty="0">
                <a:solidFill>
                  <a:schemeClr val="accent1">
                    <a:lumMod val="75000"/>
                  </a:schemeClr>
                </a:solidFill>
                <a:latin typeface="+mn-ea"/>
                <a:cs typeface="Calibri" panose="020F0502020204030204" pitchFamily="34" charset="0"/>
              </a:rPr>
              <a:t>(Master)</a:t>
            </a:r>
            <a:r>
              <a:rPr lang="zh-CN" altLang="en-US" sz="1400" dirty="0">
                <a:solidFill>
                  <a:schemeClr val="accent1">
                    <a:lumMod val="75000"/>
                  </a:schemeClr>
                </a:solidFill>
                <a:latin typeface="+mn-ea"/>
                <a:cs typeface="Calibri" panose="020F0502020204030204" pitchFamily="34" charset="0"/>
              </a:rPr>
              <a:t>属同一主体，可免除重复提交）</a:t>
            </a:r>
            <a:endParaRPr lang="en-US" altLang="zh-CN" sz="1400" dirty="0">
              <a:solidFill>
                <a:schemeClr val="accent1">
                  <a:lumMod val="75000"/>
                </a:schemeClr>
              </a:solidFill>
              <a:latin typeface="+mn-ea"/>
              <a:cs typeface="Calibri" panose="020F0502020204030204" pitchFamily="34" charset="0"/>
            </a:endParaRPr>
          </a:p>
          <a:p>
            <a:endParaRPr lang="zh-CN" altLang="en-US" dirty="0"/>
          </a:p>
        </p:txBody>
      </p:sp>
      <p:sp>
        <p:nvSpPr>
          <p:cNvPr id="3" name="标题 2">
            <a:extLst>
              <a:ext uri="{FF2B5EF4-FFF2-40B4-BE49-F238E27FC236}">
                <a16:creationId xmlns:a16="http://schemas.microsoft.com/office/drawing/2014/main" id="{BFE2FD9C-3503-4A59-AE01-DFEAEFAF2417}"/>
              </a:ext>
            </a:extLst>
          </p:cNvPr>
          <p:cNvSpPr>
            <a:spLocks noGrp="1"/>
          </p:cNvSpPr>
          <p:nvPr>
            <p:ph type="title"/>
          </p:nvPr>
        </p:nvSpPr>
        <p:spPr>
          <a:xfrm>
            <a:off x="683567" y="273998"/>
            <a:ext cx="8023867" cy="706090"/>
          </a:xfrm>
        </p:spPr>
        <p:txBody>
          <a:bodyPr/>
          <a:lstStyle/>
          <a:p>
            <a:r>
              <a:rPr lang="zh-CN" altLang="en-US" sz="2000" dirty="0">
                <a:latin typeface="Calibri" panose="020F0502020204030204" pitchFamily="34" charset="0"/>
                <a:cs typeface="Calibri" panose="020F0502020204030204" pitchFamily="34" charset="0"/>
              </a:rPr>
              <a:t>机构专业机构</a:t>
            </a:r>
            <a:r>
              <a:rPr lang="en-US" altLang="zh-CN" sz="2000" dirty="0">
                <a:latin typeface="Calibri" panose="020F0502020204030204" pitchFamily="34" charset="0"/>
                <a:cs typeface="Calibri" panose="020F0502020204030204" pitchFamily="34" charset="0"/>
              </a:rPr>
              <a:t>Institutional Professional Investor (IPI)</a:t>
            </a:r>
            <a:r>
              <a:rPr lang="zh-CN" altLang="en-US" sz="2000" dirty="0">
                <a:latin typeface="Calibri" panose="020F0502020204030204" pitchFamily="34" charset="0"/>
                <a:cs typeface="Calibri" panose="020F0502020204030204" pitchFamily="34" charset="0"/>
              </a:rPr>
              <a:t> </a:t>
            </a:r>
            <a:endParaRPr lang="zh-CN" altLang="en-US" sz="2000" dirty="0"/>
          </a:p>
        </p:txBody>
      </p:sp>
      <p:sp>
        <p:nvSpPr>
          <p:cNvPr id="4" name="文本占位符 3">
            <a:extLst>
              <a:ext uri="{FF2B5EF4-FFF2-40B4-BE49-F238E27FC236}">
                <a16:creationId xmlns:a16="http://schemas.microsoft.com/office/drawing/2014/main" id="{330A2C5A-2127-4ECD-B6BD-33BF5169F1F5}"/>
              </a:ext>
            </a:extLst>
          </p:cNvPr>
          <p:cNvSpPr>
            <a:spLocks noGrp="1"/>
          </p:cNvSpPr>
          <p:nvPr>
            <p:ph type="body" sz="quarter" idx="12"/>
          </p:nvPr>
        </p:nvSpPr>
        <p:spPr>
          <a:xfrm>
            <a:off x="755576" y="1268760"/>
            <a:ext cx="7951859" cy="428124"/>
          </a:xfrm>
        </p:spPr>
        <p:txBody>
          <a:bodyPr/>
          <a:lstStyle/>
          <a:p>
            <a:r>
              <a:rPr lang="zh-CN" altLang="en-US" sz="1800" dirty="0"/>
              <a:t>专业投资者子账户开户</a:t>
            </a:r>
            <a:r>
              <a:rPr lang="en-US" altLang="zh-CN" sz="1800" dirty="0"/>
              <a:t>Sub-account opening</a:t>
            </a:r>
            <a:endParaRPr lang="zh-CN" altLang="en-US" sz="1800" dirty="0"/>
          </a:p>
        </p:txBody>
      </p:sp>
    </p:spTree>
    <p:extLst>
      <p:ext uri="{BB962C8B-B14F-4D97-AF65-F5344CB8AC3E}">
        <p14:creationId xmlns:p14="http://schemas.microsoft.com/office/powerpoint/2010/main" val="2174021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58F69DD-D560-4FD7-9CAF-0289CF76D364}"/>
              </a:ext>
            </a:extLst>
          </p:cNvPr>
          <p:cNvSpPr>
            <a:spLocks noGrp="1"/>
          </p:cNvSpPr>
          <p:nvPr>
            <p:ph sz="quarter" idx="11"/>
          </p:nvPr>
        </p:nvSpPr>
        <p:spPr>
          <a:xfrm>
            <a:off x="755576" y="1340768"/>
            <a:ext cx="8045648" cy="4176463"/>
          </a:xfrm>
        </p:spPr>
        <p:txBody>
          <a:bodyPr/>
          <a:lstStyle/>
          <a:p>
            <a:r>
              <a:rPr lang="en-US" altLang="zh-CN" sz="1600" dirty="0">
                <a:latin typeface="+mn-ea"/>
                <a:cs typeface="Calibri" panose="020F0502020204030204" pitchFamily="34" charset="0"/>
              </a:rPr>
              <a:t>  【</a:t>
            </a:r>
            <a:r>
              <a:rPr lang="zh-CN" altLang="en-US" sz="1600" dirty="0">
                <a:latin typeface="+mn-ea"/>
                <a:cs typeface="Calibri" panose="020F0502020204030204" pitchFamily="34" charset="0"/>
              </a:rPr>
              <a:t>非持牌</a:t>
            </a:r>
            <a:r>
              <a:rPr lang="en-US" altLang="zh-CN" sz="1600" dirty="0">
                <a:latin typeface="+mn-ea"/>
                <a:cs typeface="Calibri" panose="020F0502020204030204" pitchFamily="34" charset="0"/>
              </a:rPr>
              <a:t>】</a:t>
            </a:r>
            <a:r>
              <a:rPr lang="zh-CN" altLang="en-US" sz="1600" dirty="0">
                <a:latin typeface="+mn-ea"/>
                <a:cs typeface="Calibri" panose="020F0502020204030204" pitchFamily="34" charset="0"/>
              </a:rPr>
              <a:t>个人、法团（豁免、非豁免）</a:t>
            </a:r>
            <a:endParaRPr lang="en-US" altLang="zh-CN" sz="1600" dirty="0">
              <a:latin typeface="+mn-ea"/>
              <a:cs typeface="Calibri" panose="020F0502020204030204" pitchFamily="34" charset="0"/>
            </a:endParaRPr>
          </a:p>
          <a:p>
            <a:pPr lvl="2">
              <a:buFont typeface="Wingdings" panose="05000000000000000000" pitchFamily="2" charset="2"/>
              <a:buChar char="ð"/>
            </a:pPr>
            <a:r>
              <a:rPr lang="zh-CN" altLang="en-US" sz="1600" dirty="0">
                <a:latin typeface="+mn-ea"/>
                <a:cs typeface="Calibri" panose="020F0502020204030204" pitchFamily="34" charset="0"/>
              </a:rPr>
              <a:t>　专业投资者资格评估、审查及提供文件</a:t>
            </a:r>
            <a:endParaRPr lang="en-US" altLang="zh-CN" sz="1600" dirty="0">
              <a:latin typeface="+mn-ea"/>
              <a:cs typeface="Calibri" panose="020F0502020204030204" pitchFamily="34" charset="0"/>
            </a:endParaRPr>
          </a:p>
          <a:p>
            <a:pPr lvl="2">
              <a:buFont typeface="Wingdings" panose="05000000000000000000" pitchFamily="2" charset="2"/>
              <a:buChar char="ð"/>
            </a:pPr>
            <a:r>
              <a:rPr lang="zh-CN" altLang="en-US" sz="1600" dirty="0">
                <a:latin typeface="+mn-ea"/>
                <a:cs typeface="Calibri" panose="020F0502020204030204" pitchFamily="34" charset="0"/>
              </a:rPr>
              <a:t>    年审续期及需求文件</a:t>
            </a:r>
            <a:endParaRPr lang="en-US" altLang="zh-CN" sz="1600" dirty="0">
              <a:latin typeface="+mn-ea"/>
              <a:cs typeface="Calibri" panose="020F0502020204030204" pitchFamily="34" charset="0"/>
            </a:endParaRPr>
          </a:p>
          <a:p>
            <a:pPr>
              <a:spcBef>
                <a:spcPts val="1200"/>
              </a:spcBef>
            </a:pPr>
            <a:r>
              <a:rPr lang="zh-CN" altLang="en-US" sz="1600" dirty="0">
                <a:latin typeface="+mn-ea"/>
                <a:cs typeface="Calibri" panose="020F0502020204030204" pitchFamily="34" charset="0"/>
              </a:rPr>
              <a:t>  </a:t>
            </a:r>
            <a:r>
              <a:rPr lang="en-US" altLang="zh-CN" sz="1600" dirty="0">
                <a:latin typeface="+mn-ea"/>
                <a:cs typeface="Calibri" panose="020F0502020204030204" pitchFamily="34" charset="0"/>
              </a:rPr>
              <a:t>【</a:t>
            </a:r>
            <a:r>
              <a:rPr lang="zh-CN" altLang="en-US" sz="1600" dirty="0">
                <a:latin typeface="+mn-ea"/>
                <a:cs typeface="Calibri" panose="020F0502020204030204" pitchFamily="34" charset="0"/>
              </a:rPr>
              <a:t>持牌</a:t>
            </a:r>
            <a:r>
              <a:rPr lang="en-US" altLang="zh-CN" sz="1600" dirty="0">
                <a:latin typeface="+mn-ea"/>
                <a:cs typeface="Calibri" panose="020F0502020204030204" pitchFamily="34" charset="0"/>
              </a:rPr>
              <a:t>】</a:t>
            </a:r>
            <a:r>
              <a:rPr lang="zh-CN" altLang="en-US" sz="1600" dirty="0">
                <a:latin typeface="+mn-ea"/>
                <a:cs typeface="Calibri" panose="020F0502020204030204" pitchFamily="34" charset="0"/>
              </a:rPr>
              <a:t>机构专业投资者常见账户类别</a:t>
            </a:r>
            <a:endParaRPr lang="en-US" altLang="zh-CN" sz="1600" dirty="0">
              <a:latin typeface="+mn-ea"/>
              <a:cs typeface="Calibri" panose="020F0502020204030204" pitchFamily="34" charset="0"/>
            </a:endParaRPr>
          </a:p>
          <a:p>
            <a:pPr lvl="2">
              <a:buFont typeface="Wingdings" panose="05000000000000000000" pitchFamily="2" charset="2"/>
              <a:buChar char="ð"/>
            </a:pPr>
            <a:r>
              <a:rPr lang="zh-CN" altLang="en-US" sz="1600" dirty="0">
                <a:latin typeface="+mn-ea"/>
                <a:cs typeface="Calibri" panose="020F0502020204030204" pitchFamily="34" charset="0"/>
              </a:rPr>
              <a:t> 　一般客户 </a:t>
            </a:r>
            <a:r>
              <a:rPr lang="en-US" altLang="zh-CN" sz="1600" dirty="0">
                <a:latin typeface="+mn-ea"/>
                <a:cs typeface="Calibri" panose="020F0502020204030204" pitchFamily="34" charset="0"/>
              </a:rPr>
              <a:t>Institutional Professional Investor (General) 	</a:t>
            </a:r>
          </a:p>
          <a:p>
            <a:pPr lvl="2">
              <a:buFont typeface="Wingdings" panose="05000000000000000000" pitchFamily="2" charset="2"/>
              <a:buChar char="ð"/>
            </a:pPr>
            <a:r>
              <a:rPr lang="zh-CN" altLang="en-US" sz="1600" dirty="0">
                <a:latin typeface="+mn-ea"/>
                <a:cs typeface="Calibri" panose="020F0502020204030204" pitchFamily="34" charset="0"/>
              </a:rPr>
              <a:t> 　交易对手 </a:t>
            </a:r>
            <a:r>
              <a:rPr lang="en-US" altLang="zh-CN" sz="1600" dirty="0">
                <a:latin typeface="+mn-ea"/>
                <a:cs typeface="Calibri" panose="020F0502020204030204" pitchFamily="34" charset="0"/>
              </a:rPr>
              <a:t>Counterparty </a:t>
            </a:r>
          </a:p>
          <a:p>
            <a:pPr lvl="2">
              <a:buFont typeface="Wingdings" panose="05000000000000000000" pitchFamily="2" charset="2"/>
              <a:buChar char="ð"/>
            </a:pPr>
            <a:r>
              <a:rPr lang="zh-CN" altLang="en-US" sz="1600" dirty="0">
                <a:latin typeface="+mn-ea"/>
                <a:cs typeface="Calibri" panose="020F0502020204030204" pitchFamily="34" charset="0"/>
              </a:rPr>
              <a:t> 　同业账户 </a:t>
            </a:r>
            <a:r>
              <a:rPr lang="en-US" altLang="zh-CN" sz="1600" dirty="0">
                <a:latin typeface="+mn-ea"/>
                <a:cs typeface="Calibri" panose="020F0502020204030204" pitchFamily="34" charset="0"/>
              </a:rPr>
              <a:t>Outsider Broker </a:t>
            </a:r>
          </a:p>
          <a:p>
            <a:pPr>
              <a:spcBef>
                <a:spcPts val="1200"/>
              </a:spcBef>
            </a:pPr>
            <a:r>
              <a:rPr lang="zh-CN" altLang="en-US" sz="1600" dirty="0">
                <a:latin typeface="+mn-ea"/>
                <a:cs typeface="Calibri" panose="020F0502020204030204" pitchFamily="34" charset="0"/>
              </a:rPr>
              <a:t>   事例分享</a:t>
            </a:r>
            <a:endParaRPr lang="en-US" altLang="zh-CN" sz="1600" dirty="0">
              <a:latin typeface="+mn-ea"/>
              <a:cs typeface="Calibri" panose="020F0502020204030204" pitchFamily="34" charset="0"/>
            </a:endParaRPr>
          </a:p>
          <a:p>
            <a:pPr marL="536637" lvl="1" indent="-285750"/>
            <a:endParaRPr lang="en-US" altLang="zh-CN" sz="1600" dirty="0">
              <a:latin typeface="+mn-ea"/>
            </a:endParaRPr>
          </a:p>
          <a:p>
            <a:pPr lvl="1">
              <a:buFont typeface="Wingdings" panose="05000000000000000000" pitchFamily="2" charset="2"/>
              <a:buChar char="Ø"/>
            </a:pPr>
            <a:endParaRPr lang="en-US" altLang="zh-CN" dirty="0"/>
          </a:p>
          <a:p>
            <a:pPr marL="300900" lvl="1" indent="0">
              <a:buNone/>
            </a:pPr>
            <a:endParaRPr lang="en-US" altLang="zh-CN" dirty="0"/>
          </a:p>
          <a:p>
            <a:pPr marL="300900" lvl="1" indent="0">
              <a:buNone/>
            </a:pPr>
            <a:endParaRPr lang="en-US" altLang="zh-CN" dirty="0"/>
          </a:p>
          <a:p>
            <a:pPr lvl="1">
              <a:buFont typeface="Wingdings" panose="05000000000000000000" pitchFamily="2" charset="2"/>
              <a:buChar char="Ø"/>
            </a:pPr>
            <a:endParaRPr lang="en-US" altLang="zh-CN" dirty="0"/>
          </a:p>
          <a:p>
            <a:pPr marL="479487" lvl="1" indent="-228600">
              <a:buFont typeface="Wingdings" panose="05000000000000000000" pitchFamily="2" charset="2"/>
              <a:buChar char="Ø"/>
            </a:pPr>
            <a:endParaRPr lang="en-US" altLang="zh-CN" dirty="0"/>
          </a:p>
          <a:p>
            <a:pPr marL="228600" indent="-228600">
              <a:buFont typeface="+mj-lt"/>
              <a:buAutoNum type="arabicPeriod"/>
            </a:pPr>
            <a:endParaRPr lang="en-US" altLang="zh-CN" dirty="0"/>
          </a:p>
          <a:p>
            <a:pPr marL="422337" lvl="1" indent="-171450">
              <a:buFont typeface="Wingdings" panose="05000000000000000000" pitchFamily="2" charset="2"/>
              <a:buChar char="Ø"/>
            </a:pPr>
            <a:endParaRPr lang="zh-CN" altLang="en-US" dirty="0"/>
          </a:p>
        </p:txBody>
      </p:sp>
      <p:sp>
        <p:nvSpPr>
          <p:cNvPr id="3" name="标题 2">
            <a:extLst>
              <a:ext uri="{FF2B5EF4-FFF2-40B4-BE49-F238E27FC236}">
                <a16:creationId xmlns:a16="http://schemas.microsoft.com/office/drawing/2014/main" id="{599C5FD9-18CA-4417-A730-2A57A90BDBEF}"/>
              </a:ext>
            </a:extLst>
          </p:cNvPr>
          <p:cNvSpPr>
            <a:spLocks noGrp="1"/>
          </p:cNvSpPr>
          <p:nvPr>
            <p:ph type="title"/>
          </p:nvPr>
        </p:nvSpPr>
        <p:spPr>
          <a:xfrm>
            <a:off x="661787" y="260648"/>
            <a:ext cx="8045647" cy="719440"/>
          </a:xfrm>
        </p:spPr>
        <p:txBody>
          <a:bodyPr/>
          <a:lstStyle/>
          <a:p>
            <a:r>
              <a:rPr lang="zh-CN" altLang="en-US" sz="2400" dirty="0">
                <a:solidFill>
                  <a:schemeClr val="tx1"/>
                </a:solidFill>
              </a:rPr>
              <a:t>专业投资者</a:t>
            </a:r>
            <a:r>
              <a:rPr lang="zh-TW" altLang="en-US" sz="2400" dirty="0">
                <a:solidFill>
                  <a:schemeClr val="tx1"/>
                </a:solidFill>
              </a:rPr>
              <a:t>讲解流程</a:t>
            </a:r>
            <a:r>
              <a:rPr lang="zh-CN" altLang="en-US" sz="2400" dirty="0">
                <a:solidFill>
                  <a:schemeClr val="tx1"/>
                </a:solidFill>
              </a:rPr>
              <a:t>概览</a:t>
            </a:r>
            <a:endParaRPr lang="zh-CN" alt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1837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3D121F3-AF5B-4260-9D09-25AC08D29848}"/>
              </a:ext>
            </a:extLst>
          </p:cNvPr>
          <p:cNvSpPr>
            <a:spLocks noGrp="1"/>
          </p:cNvSpPr>
          <p:nvPr>
            <p:ph sz="quarter" idx="11"/>
          </p:nvPr>
        </p:nvSpPr>
        <p:spPr>
          <a:xfrm>
            <a:off x="1043608" y="1196752"/>
            <a:ext cx="7344816" cy="4464496"/>
          </a:xfrm>
        </p:spPr>
        <p:txBody>
          <a:bodyPr/>
          <a:lstStyle/>
          <a:p>
            <a:pPr marL="0" indent="0">
              <a:spcBef>
                <a:spcPts val="1200"/>
              </a:spcBef>
              <a:buNone/>
            </a:pPr>
            <a:r>
              <a:rPr lang="zh-CN" altLang="en-US" sz="1800" b="1" dirty="0">
                <a:latin typeface="+mn-ea"/>
                <a:cs typeface="Calibri" panose="020F0502020204030204" pitchFamily="34" charset="0"/>
              </a:rPr>
              <a:t>交易对手</a:t>
            </a:r>
            <a:r>
              <a:rPr lang="en-US" altLang="zh-CN" sz="1800" b="1" dirty="0">
                <a:latin typeface="+mn-ea"/>
                <a:cs typeface="Calibri" panose="020F0502020204030204" pitchFamily="34" charset="0"/>
              </a:rPr>
              <a:t>counterparty </a:t>
            </a:r>
            <a:r>
              <a:rPr lang="zh-CN" altLang="en-US" sz="1800" b="1" dirty="0">
                <a:latin typeface="+mn-ea"/>
                <a:cs typeface="Calibri" panose="020F0502020204030204" pitchFamily="34" charset="0"/>
              </a:rPr>
              <a:t>开户文件需求</a:t>
            </a:r>
            <a:r>
              <a:rPr lang="en-US" altLang="zh-CN" sz="1800" b="1" dirty="0">
                <a:latin typeface="+mn-ea"/>
                <a:cs typeface="Calibri" panose="020F0502020204030204" pitchFamily="34" charset="0"/>
              </a:rPr>
              <a:t> </a:t>
            </a:r>
            <a:r>
              <a:rPr lang="zh-CN" altLang="en-US" sz="1800" b="1" dirty="0">
                <a:latin typeface="+mn-ea"/>
                <a:cs typeface="Calibri" panose="020F0502020204030204" pitchFamily="34" charset="0"/>
              </a:rPr>
              <a:t>（只支持债券交易）</a:t>
            </a:r>
            <a:endParaRPr lang="en-US" altLang="zh-CN" sz="1800" b="1" dirty="0">
              <a:latin typeface="+mn-ea"/>
              <a:cs typeface="Calibri" panose="020F0502020204030204" pitchFamily="34" charset="0"/>
            </a:endParaRPr>
          </a:p>
          <a:p>
            <a:pPr marL="342900" indent="-342900">
              <a:spcBef>
                <a:spcPts val="600"/>
              </a:spcBef>
              <a:buFont typeface="+mj-ea"/>
              <a:buAutoNum type="circleNumDbPlain"/>
            </a:pPr>
            <a:r>
              <a:rPr lang="zh-CN" altLang="en-US" sz="1400" dirty="0">
                <a:latin typeface="+mn-ea"/>
                <a:cs typeface="Calibri" panose="020F0502020204030204" pitchFamily="34" charset="0"/>
              </a:rPr>
              <a:t>董事会决议或开户指令，交易员名单</a:t>
            </a:r>
            <a:endParaRPr lang="en-US" altLang="zh-CN" sz="1400" dirty="0">
              <a:latin typeface="+mn-ea"/>
              <a:cs typeface="Calibri" panose="020F0502020204030204" pitchFamily="34" charset="0"/>
            </a:endParaRPr>
          </a:p>
          <a:p>
            <a:pPr marL="342900" indent="-342900">
              <a:spcBef>
                <a:spcPts val="600"/>
              </a:spcBef>
              <a:buFont typeface="+mj-ea"/>
              <a:buAutoNum type="circleNumDbPlain"/>
            </a:pPr>
            <a:r>
              <a:rPr lang="zh-CN" altLang="en-US" sz="1400" dirty="0">
                <a:latin typeface="+mn-ea"/>
                <a:cs typeface="Calibri" panose="020F0502020204030204" pitchFamily="34" charset="0"/>
              </a:rPr>
              <a:t>有认可监管机关发出的持牌证明</a:t>
            </a:r>
            <a:r>
              <a:rPr lang="en-US" altLang="zh-CN" sz="1400" dirty="0">
                <a:latin typeface="+mn-ea"/>
                <a:cs typeface="Calibri" panose="020F0502020204030204" pitchFamily="34" charset="0"/>
              </a:rPr>
              <a:t> Proof of Licensing under Regulatory Body </a:t>
            </a:r>
            <a:endParaRPr lang="en-US" altLang="zh-TW" sz="1400" dirty="0">
              <a:latin typeface="+mn-ea"/>
              <a:cs typeface="Calibri" panose="020F0502020204030204" pitchFamily="34" charset="0"/>
            </a:endParaRPr>
          </a:p>
          <a:p>
            <a:pPr marL="342900" indent="-342900">
              <a:spcBef>
                <a:spcPts val="600"/>
              </a:spcBef>
              <a:buFont typeface="+mj-ea"/>
              <a:buAutoNum type="circleNumDbPlain"/>
            </a:pPr>
            <a:r>
              <a:rPr lang="zh-CN" altLang="en-US" sz="1400" dirty="0">
                <a:latin typeface="+mn-ea"/>
                <a:cs typeface="Calibri" panose="020F0502020204030204" pitchFamily="34" charset="0"/>
              </a:rPr>
              <a:t>反洗钱问卷</a:t>
            </a:r>
            <a:r>
              <a:rPr lang="en-US" altLang="zh-CN" sz="1400" dirty="0">
                <a:latin typeface="+mn-ea"/>
                <a:cs typeface="Calibri" panose="020F0502020204030204" pitchFamily="34" charset="0"/>
              </a:rPr>
              <a:t> AML Questionnaire</a:t>
            </a:r>
          </a:p>
          <a:p>
            <a:pPr marL="342900" indent="-342900">
              <a:spcBef>
                <a:spcPts val="600"/>
              </a:spcBef>
              <a:buFont typeface="+mj-ea"/>
              <a:buAutoNum type="circleNumDbPlain"/>
            </a:pPr>
            <a:r>
              <a:rPr lang="zh-CN" altLang="en-US" sz="1400" dirty="0">
                <a:latin typeface="+mn-ea"/>
                <a:cs typeface="Calibri" panose="020F0502020204030204" pitchFamily="34" charset="0"/>
              </a:rPr>
              <a:t>常设交收指示（</a:t>
            </a:r>
            <a:r>
              <a:rPr lang="en-US" altLang="zh-CN" sz="1400" dirty="0">
                <a:latin typeface="+mn-ea"/>
                <a:cs typeface="Calibri" panose="020F0502020204030204" pitchFamily="34" charset="0"/>
              </a:rPr>
              <a:t>SSI</a:t>
            </a:r>
            <a:r>
              <a:rPr lang="zh-CN" altLang="en-US" sz="1400" dirty="0">
                <a:latin typeface="+mn-ea"/>
                <a:cs typeface="Calibri" panose="020F0502020204030204" pitchFamily="34" charset="0"/>
              </a:rPr>
              <a:t>）</a:t>
            </a:r>
            <a:r>
              <a:rPr lang="en-US" altLang="zh-CN" sz="1400" dirty="0">
                <a:latin typeface="+mn-ea"/>
                <a:cs typeface="Calibri" panose="020F0502020204030204" pitchFamily="34" charset="0"/>
              </a:rPr>
              <a:t>(</a:t>
            </a:r>
            <a:r>
              <a:rPr lang="zh-CN" altLang="en-US" sz="1400" dirty="0">
                <a:latin typeface="+mn-ea"/>
                <a:cs typeface="Calibri" panose="020F0502020204030204" pitchFamily="34" charset="0"/>
              </a:rPr>
              <a:t>注：接受</a:t>
            </a:r>
            <a:r>
              <a:rPr lang="zh-CN" altLang="en-US" sz="1400" u="sng" dirty="0">
                <a:solidFill>
                  <a:srgbClr val="0070C0"/>
                </a:solidFill>
                <a:latin typeface="+mn-ea"/>
                <a:cs typeface="Calibri" panose="020F0502020204030204" pitchFamily="34" charset="0"/>
              </a:rPr>
              <a:t>首始交易</a:t>
            </a:r>
            <a:r>
              <a:rPr lang="zh-CN" altLang="en-US" sz="1400" dirty="0">
                <a:solidFill>
                  <a:srgbClr val="0070C0"/>
                </a:solidFill>
                <a:latin typeface="+mn-ea"/>
                <a:cs typeface="Calibri" panose="020F0502020204030204" pitchFamily="34" charset="0"/>
              </a:rPr>
              <a:t>时提供）</a:t>
            </a:r>
            <a:endParaRPr lang="en-US" altLang="zh-CN" sz="1400" dirty="0">
              <a:solidFill>
                <a:srgbClr val="0070C0"/>
              </a:solidFill>
              <a:latin typeface="+mn-ea"/>
              <a:cs typeface="Calibri" panose="020F0502020204030204" pitchFamily="34" charset="0"/>
            </a:endParaRPr>
          </a:p>
          <a:p>
            <a:pPr marL="342900" indent="-342900">
              <a:spcBef>
                <a:spcPts val="600"/>
              </a:spcBef>
              <a:buFont typeface="+mj-ea"/>
              <a:buAutoNum type="circleNumDbPlain"/>
            </a:pPr>
            <a:r>
              <a:rPr lang="zh-CN" altLang="en-US" sz="1400" dirty="0">
                <a:latin typeface="+mn-ea"/>
                <a:cs typeface="Calibri" panose="020F0502020204030204" pitchFamily="34" charset="0"/>
              </a:rPr>
              <a:t>税务申报表格：</a:t>
            </a:r>
            <a:endParaRPr lang="en-US" altLang="zh-CN" sz="1400" dirty="0">
              <a:latin typeface="+mn-ea"/>
              <a:cs typeface="Calibri" panose="020F0502020204030204" pitchFamily="34" charset="0"/>
            </a:endParaRPr>
          </a:p>
          <a:p>
            <a:pPr lvl="2">
              <a:lnSpc>
                <a:spcPct val="100000"/>
              </a:lnSpc>
              <a:spcBef>
                <a:spcPts val="900"/>
              </a:spcBef>
              <a:buFont typeface="Wingdings" panose="05000000000000000000" pitchFamily="2" charset="2"/>
              <a:buChar char="Ø"/>
            </a:pPr>
            <a:r>
              <a:rPr lang="en-US" altLang="zh-CN" sz="1400" dirty="0">
                <a:latin typeface="+mn-ea"/>
                <a:cs typeface="Calibri" panose="020F0502020204030204" pitchFamily="34" charset="0"/>
              </a:rPr>
              <a:t>FATCA </a:t>
            </a:r>
            <a:r>
              <a:rPr lang="zh-CN" altLang="en-US" sz="1400" dirty="0">
                <a:latin typeface="+mn-ea"/>
                <a:cs typeface="Calibri" panose="020F0502020204030204" pitchFamily="34" charset="0"/>
              </a:rPr>
              <a:t>，如</a:t>
            </a:r>
            <a:r>
              <a:rPr lang="en-US" altLang="zh-CN" sz="1400" dirty="0">
                <a:latin typeface="+mn-ea"/>
                <a:cs typeface="Calibri" panose="020F0502020204030204" pitchFamily="34" charset="0"/>
              </a:rPr>
              <a:t>W-8Ben-E </a:t>
            </a:r>
            <a:r>
              <a:rPr lang="zh-CN" altLang="en-US" sz="1400" dirty="0">
                <a:latin typeface="+mn-ea"/>
                <a:cs typeface="Calibri" panose="020F0502020204030204" pitchFamily="34" charset="0"/>
              </a:rPr>
              <a:t>或</a:t>
            </a:r>
            <a:r>
              <a:rPr lang="en-US" altLang="zh-CN" sz="1400" dirty="0">
                <a:latin typeface="+mn-ea"/>
                <a:cs typeface="Calibri" panose="020F0502020204030204" pitchFamily="34" charset="0"/>
              </a:rPr>
              <a:t> W8-IMY【</a:t>
            </a:r>
            <a:r>
              <a:rPr lang="en-US" altLang="zh-CN" sz="1400" dirty="0">
                <a:solidFill>
                  <a:srgbClr val="FF0000"/>
                </a:solidFill>
                <a:latin typeface="+mn-ea"/>
                <a:cs typeface="Calibri" panose="020F0502020204030204" pitchFamily="34" charset="0"/>
              </a:rPr>
              <a:t>2021</a:t>
            </a:r>
            <a:r>
              <a:rPr lang="zh-CN" altLang="en-US" sz="1400" dirty="0">
                <a:solidFill>
                  <a:srgbClr val="FF0000"/>
                </a:solidFill>
                <a:latin typeface="+mn-ea"/>
                <a:cs typeface="Calibri" panose="020F0502020204030204" pitchFamily="34" charset="0"/>
              </a:rPr>
              <a:t>修订版本</a:t>
            </a:r>
            <a:r>
              <a:rPr lang="en-US" altLang="zh-CN" sz="1400" dirty="0">
                <a:latin typeface="+mn-ea"/>
                <a:cs typeface="Calibri" panose="020F0502020204030204" pitchFamily="34" charset="0"/>
              </a:rPr>
              <a:t>】</a:t>
            </a:r>
            <a:endParaRPr lang="en-US" altLang="zh-CN" sz="1400" dirty="0">
              <a:solidFill>
                <a:srgbClr val="0070C0"/>
              </a:solidFill>
              <a:latin typeface="+mn-ea"/>
              <a:cs typeface="Calibri" panose="020F0502020204030204" pitchFamily="34" charset="0"/>
            </a:endParaRPr>
          </a:p>
          <a:p>
            <a:pPr lvl="2">
              <a:lnSpc>
                <a:spcPct val="100000"/>
              </a:lnSpc>
              <a:spcBef>
                <a:spcPts val="900"/>
              </a:spcBef>
              <a:buFont typeface="Wingdings" panose="05000000000000000000" pitchFamily="2" charset="2"/>
              <a:buChar char="Ø"/>
            </a:pPr>
            <a:r>
              <a:rPr lang="en-US" altLang="zh-CN" sz="1400" dirty="0">
                <a:latin typeface="+mn-ea"/>
                <a:cs typeface="Calibri" panose="020F0502020204030204" pitchFamily="34" charset="0"/>
              </a:rPr>
              <a:t>C</a:t>
            </a:r>
            <a:r>
              <a:rPr lang="zh-CN" altLang="en-US" sz="1400" dirty="0">
                <a:latin typeface="+mn-ea"/>
                <a:cs typeface="Calibri" panose="020F0502020204030204" pitchFamily="34" charset="0"/>
              </a:rPr>
              <a:t>RS表格</a:t>
            </a:r>
            <a:r>
              <a:rPr lang="zh-TW" altLang="en-US" sz="1400" dirty="0">
                <a:latin typeface="+mn-ea"/>
                <a:cs typeface="Calibri" panose="020F0502020204030204" pitchFamily="34" charset="0"/>
              </a:rPr>
              <a:t> </a:t>
            </a:r>
            <a:r>
              <a:rPr lang="en-US" altLang="zh-TW" sz="1400" dirty="0">
                <a:latin typeface="+mn-ea"/>
                <a:cs typeface="Calibri" panose="020F0502020204030204" pitchFamily="34" charset="0"/>
              </a:rPr>
              <a:t>- </a:t>
            </a:r>
            <a:r>
              <a:rPr lang="zh-CN" altLang="en-US" sz="1400" dirty="0">
                <a:latin typeface="+mn-ea"/>
                <a:cs typeface="Calibri" panose="020F0502020204030204" pitchFamily="34" charset="0"/>
              </a:rPr>
              <a:t>专业机构 </a:t>
            </a:r>
            <a:r>
              <a:rPr lang="en-US" altLang="zh-CN" sz="1400" dirty="0">
                <a:latin typeface="+mn-ea"/>
                <a:cs typeface="Calibri" panose="020F0502020204030204" pitchFamily="34" charset="0"/>
              </a:rPr>
              <a:t>(</a:t>
            </a:r>
            <a:r>
              <a:rPr lang="zh-CN" altLang="en-US" sz="1400" dirty="0">
                <a:latin typeface="+mn-ea"/>
                <a:cs typeface="Calibri" panose="020F0502020204030204" pitchFamily="34" charset="0"/>
              </a:rPr>
              <a:t>自我证明表格</a:t>
            </a:r>
            <a:r>
              <a:rPr lang="en-US" altLang="zh-CN" sz="1400" dirty="0">
                <a:latin typeface="+mn-ea"/>
                <a:cs typeface="Calibri" panose="020F0502020204030204" pitchFamily="34" charset="0"/>
              </a:rPr>
              <a:t>–</a:t>
            </a:r>
            <a:r>
              <a:rPr lang="zh-CN" altLang="en-US" sz="1400" dirty="0">
                <a:latin typeface="+mn-ea"/>
                <a:cs typeface="Calibri" panose="020F0502020204030204" pitchFamily="34" charset="0"/>
              </a:rPr>
              <a:t>实体)</a:t>
            </a:r>
            <a:endParaRPr lang="en-US" altLang="zh-CN" sz="1400" dirty="0">
              <a:latin typeface="+mn-ea"/>
              <a:cs typeface="Calibri" panose="020F0502020204030204" pitchFamily="34" charset="0"/>
            </a:endParaRPr>
          </a:p>
          <a:p>
            <a:pPr marL="342900" indent="-342900">
              <a:spcBef>
                <a:spcPts val="600"/>
              </a:spcBef>
              <a:buFont typeface="+mj-ea"/>
              <a:buAutoNum type="circleNumDbPlain"/>
            </a:pPr>
            <a:r>
              <a:rPr lang="zh-CN" altLang="en-US" sz="1400" dirty="0">
                <a:latin typeface="+mn-ea"/>
                <a:cs typeface="Calibri" panose="020F0502020204030204" pitchFamily="34" charset="0"/>
              </a:rPr>
              <a:t>持牌人士填写：</a:t>
            </a:r>
            <a:endParaRPr lang="en-US" altLang="zh-CN" sz="1400" dirty="0">
              <a:latin typeface="+mn-ea"/>
              <a:cs typeface="Calibri" panose="020F0502020204030204" pitchFamily="34" charset="0"/>
            </a:endParaRPr>
          </a:p>
          <a:p>
            <a:pPr lvl="2">
              <a:lnSpc>
                <a:spcPct val="100000"/>
              </a:lnSpc>
              <a:spcBef>
                <a:spcPts val="900"/>
              </a:spcBef>
              <a:buFont typeface="Wingdings" panose="05000000000000000000" pitchFamily="2" charset="2"/>
              <a:buChar char="Ø"/>
            </a:pPr>
            <a:r>
              <a:rPr lang="en-US" altLang="zh-CN" sz="1400" dirty="0">
                <a:latin typeface="+mn-ea"/>
                <a:cs typeface="Calibri" panose="020F0502020204030204" pitchFamily="34" charset="0"/>
              </a:rPr>
              <a:t> Assessment Form for counterparty </a:t>
            </a:r>
            <a:r>
              <a:rPr lang="zh-CN" altLang="en-US" sz="1400" dirty="0">
                <a:latin typeface="+mn-ea"/>
                <a:cs typeface="Calibri" panose="020F0502020204030204" pitchFamily="34" charset="0"/>
              </a:rPr>
              <a:t> </a:t>
            </a:r>
            <a:endParaRPr lang="en-US" altLang="zh-CN" sz="1400" dirty="0">
              <a:latin typeface="+mn-ea"/>
              <a:cs typeface="Calibri" panose="020F0502020204030204" pitchFamily="34" charset="0"/>
            </a:endParaRPr>
          </a:p>
          <a:p>
            <a:pPr lvl="2">
              <a:lnSpc>
                <a:spcPct val="100000"/>
              </a:lnSpc>
              <a:spcBef>
                <a:spcPts val="900"/>
              </a:spcBef>
              <a:buFont typeface="Wingdings" panose="05000000000000000000" pitchFamily="2" charset="2"/>
              <a:buChar char="Ø"/>
            </a:pPr>
            <a:r>
              <a:rPr lang="zh-CN" altLang="en-US" sz="1400" dirty="0">
                <a:latin typeface="+mn-ea"/>
                <a:cs typeface="Calibri" panose="020F0502020204030204" pitchFamily="34" charset="0"/>
              </a:rPr>
              <a:t> 客户风险评估表</a:t>
            </a:r>
            <a:r>
              <a:rPr lang="en-US" altLang="zh-CN" sz="1400" dirty="0">
                <a:latin typeface="+mn-ea"/>
                <a:cs typeface="Calibri" panose="020F0502020204030204" pitchFamily="34" charset="0"/>
              </a:rPr>
              <a:t>  Customer Risk Assessment</a:t>
            </a:r>
          </a:p>
          <a:p>
            <a:pPr lvl="2">
              <a:lnSpc>
                <a:spcPct val="100000"/>
              </a:lnSpc>
              <a:spcBef>
                <a:spcPts val="900"/>
              </a:spcBef>
              <a:buFont typeface="Wingdings" panose="05000000000000000000" pitchFamily="2" charset="2"/>
              <a:buChar char="Ø"/>
            </a:pPr>
            <a:r>
              <a:rPr lang="zh-CN" altLang="en-US" sz="1400" dirty="0">
                <a:latin typeface="+mn-ea"/>
                <a:cs typeface="Calibri" panose="020F0502020204030204" pitchFamily="34" charset="0"/>
              </a:rPr>
              <a:t> 视乎风险评级而提供的尽职审查表格（</a:t>
            </a:r>
            <a:r>
              <a:rPr lang="en-US" altLang="zh-CN" sz="1400" dirty="0">
                <a:latin typeface="+mn-ea"/>
                <a:cs typeface="Calibri" panose="020F0502020204030204" pitchFamily="34" charset="0"/>
              </a:rPr>
              <a:t>SDD/CDD/EDD</a:t>
            </a:r>
            <a:r>
              <a:rPr lang="zh-CN" altLang="en-US" sz="1400" dirty="0">
                <a:latin typeface="+mn-ea"/>
                <a:cs typeface="Calibri" panose="020F0502020204030204" pitchFamily="34" charset="0"/>
              </a:rPr>
              <a:t>）</a:t>
            </a:r>
            <a:endParaRPr lang="en-US" altLang="zh-CN" sz="1400" dirty="0">
              <a:latin typeface="+mn-ea"/>
              <a:cs typeface="Calibri" panose="020F0502020204030204" pitchFamily="34" charset="0"/>
            </a:endParaRPr>
          </a:p>
          <a:p>
            <a:pPr lvl="2">
              <a:lnSpc>
                <a:spcPct val="100000"/>
              </a:lnSpc>
              <a:spcBef>
                <a:spcPts val="600"/>
              </a:spcBef>
              <a:buFont typeface="Wingdings" panose="05000000000000000000" pitchFamily="2" charset="2"/>
              <a:buChar char="Ø"/>
            </a:pPr>
            <a:endParaRPr lang="en-US" altLang="zh-CN" sz="1400" dirty="0">
              <a:latin typeface="+mn-ea"/>
              <a:cs typeface="Calibri" panose="020F0502020204030204" pitchFamily="34" charset="0"/>
            </a:endParaRPr>
          </a:p>
          <a:p>
            <a:endParaRPr lang="zh-CN" altLang="en-US" dirty="0"/>
          </a:p>
        </p:txBody>
      </p:sp>
      <p:sp>
        <p:nvSpPr>
          <p:cNvPr id="3" name="标题 2">
            <a:extLst>
              <a:ext uri="{FF2B5EF4-FFF2-40B4-BE49-F238E27FC236}">
                <a16:creationId xmlns:a16="http://schemas.microsoft.com/office/drawing/2014/main" id="{C4FDA87A-556B-4AF3-9CD7-C478315728AB}"/>
              </a:ext>
            </a:extLst>
          </p:cNvPr>
          <p:cNvSpPr>
            <a:spLocks noGrp="1"/>
          </p:cNvSpPr>
          <p:nvPr>
            <p:ph type="title"/>
          </p:nvPr>
        </p:nvSpPr>
        <p:spPr>
          <a:xfrm>
            <a:off x="704081" y="332656"/>
            <a:ext cx="7951858" cy="647432"/>
          </a:xfrm>
        </p:spPr>
        <p:txBody>
          <a:bodyPr/>
          <a:lstStyle/>
          <a:p>
            <a:r>
              <a:rPr lang="zh-CN" altLang="en-US" sz="2000" dirty="0">
                <a:latin typeface="Calibri" panose="020F0502020204030204" pitchFamily="34" charset="0"/>
                <a:cs typeface="Calibri" panose="020F0502020204030204" pitchFamily="34" charset="0"/>
              </a:rPr>
              <a:t>机构专业投资者－交易对手户 </a:t>
            </a:r>
            <a:r>
              <a:rPr lang="en-US" altLang="zh-CN" sz="2000" dirty="0">
                <a:latin typeface="Calibri" panose="020F0502020204030204" pitchFamily="34" charset="0"/>
                <a:cs typeface="Calibri" panose="020F0502020204030204" pitchFamily="34" charset="0"/>
              </a:rPr>
              <a:t>IPI-Counterparty</a:t>
            </a:r>
            <a:endParaRPr lang="zh-CN" altLang="en-US" sz="2000" dirty="0"/>
          </a:p>
        </p:txBody>
      </p:sp>
    </p:spTree>
    <p:extLst>
      <p:ext uri="{BB962C8B-B14F-4D97-AF65-F5344CB8AC3E}">
        <p14:creationId xmlns:p14="http://schemas.microsoft.com/office/powerpoint/2010/main" val="4212133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9700345-2C82-48E6-A6F0-F471B69C5819}"/>
              </a:ext>
            </a:extLst>
          </p:cNvPr>
          <p:cNvSpPr>
            <a:spLocks noGrp="1"/>
          </p:cNvSpPr>
          <p:nvPr>
            <p:ph sz="quarter" idx="11"/>
          </p:nvPr>
        </p:nvSpPr>
        <p:spPr>
          <a:xfrm>
            <a:off x="827583" y="1124744"/>
            <a:ext cx="7488832" cy="4320480"/>
          </a:xfrm>
        </p:spPr>
        <p:txBody>
          <a:bodyPr/>
          <a:lstStyle/>
          <a:p>
            <a:pPr marL="50013" indent="0">
              <a:spcBef>
                <a:spcPts val="300"/>
              </a:spcBef>
              <a:spcAft>
                <a:spcPts val="360"/>
              </a:spcAft>
              <a:buSzPct val="85000"/>
              <a:buNone/>
            </a:pPr>
            <a:r>
              <a:rPr lang="zh-CN" altLang="en-US" sz="1800" b="1" u="sng" dirty="0">
                <a:solidFill>
                  <a:srgbClr val="000000"/>
                </a:solidFill>
                <a:effectLst/>
                <a:latin typeface="+mj-ea"/>
                <a:ea typeface="+mj-ea"/>
                <a:cs typeface="Calibri" panose="020F0502020204030204" pitchFamily="34" charset="0"/>
              </a:rPr>
              <a:t>开户流程</a:t>
            </a:r>
            <a:endParaRPr lang="en-US" altLang="zh-CN" sz="1800" b="1" u="sng" dirty="0">
              <a:solidFill>
                <a:srgbClr val="000000"/>
              </a:solidFill>
              <a:effectLst/>
              <a:latin typeface="+mj-ea"/>
              <a:ea typeface="+mj-ea"/>
              <a:cs typeface="Calibri" panose="020F0502020204030204" pitchFamily="34" charset="0"/>
            </a:endParaRPr>
          </a:p>
          <a:p>
            <a:pPr marL="392913" indent="-342900">
              <a:spcBef>
                <a:spcPts val="300"/>
              </a:spcBef>
              <a:spcAft>
                <a:spcPts val="360"/>
              </a:spcAft>
              <a:buSzPct val="85000"/>
              <a:buFont typeface="Wingdings" panose="05000000000000000000" pitchFamily="2" charset="2"/>
              <a:buChar char="Ø"/>
            </a:pPr>
            <a:r>
              <a:rPr lang="zh-CN" altLang="en-US" sz="1400" dirty="0">
                <a:solidFill>
                  <a:srgbClr val="000000"/>
                </a:solidFill>
                <a:effectLst/>
                <a:latin typeface="+mj-ea"/>
                <a:ea typeface="+mj-ea"/>
                <a:cs typeface="Calibri" panose="020F0502020204030204" pitchFamily="34" charset="0"/>
              </a:rPr>
              <a:t>前线提供同业机构名称及联络方式于</a:t>
            </a:r>
            <a:r>
              <a:rPr lang="en-HK" altLang="zh-CN" sz="1400" dirty="0">
                <a:solidFill>
                  <a:srgbClr val="000000"/>
                </a:solidFill>
                <a:effectLst/>
                <a:latin typeface="+mj-ea"/>
                <a:ea typeface="+mj-ea"/>
                <a:cs typeface="Calibri" panose="020F0502020204030204" pitchFamily="34" charset="0"/>
              </a:rPr>
              <a:t>CCT</a:t>
            </a:r>
            <a:r>
              <a:rPr lang="zh-CN" altLang="en-US" sz="1400" dirty="0">
                <a:solidFill>
                  <a:srgbClr val="000000"/>
                </a:solidFill>
                <a:effectLst/>
                <a:latin typeface="+mj-ea"/>
                <a:ea typeface="+mj-ea"/>
                <a:cs typeface="Calibri" panose="020F0502020204030204" pitchFamily="34" charset="0"/>
              </a:rPr>
              <a:t>，以便对接开户跟进</a:t>
            </a:r>
            <a:endParaRPr lang="en-US" altLang="zh-CN" sz="1400" dirty="0">
              <a:solidFill>
                <a:srgbClr val="000000"/>
              </a:solidFill>
              <a:effectLst/>
              <a:latin typeface="+mj-ea"/>
              <a:ea typeface="+mj-ea"/>
              <a:cs typeface="Calibri" panose="020F0502020204030204" pitchFamily="34" charset="0"/>
            </a:endParaRPr>
          </a:p>
          <a:p>
            <a:pPr marL="392913" indent="-342900">
              <a:spcBef>
                <a:spcPts val="300"/>
              </a:spcBef>
              <a:spcAft>
                <a:spcPts val="360"/>
              </a:spcAft>
              <a:buSzPct val="85000"/>
              <a:buFont typeface="Wingdings" panose="05000000000000000000" pitchFamily="2" charset="2"/>
              <a:buChar char="Ø"/>
            </a:pPr>
            <a:r>
              <a:rPr lang="en-HK" altLang="zh-CN" sz="1400" dirty="0">
                <a:solidFill>
                  <a:srgbClr val="000000"/>
                </a:solidFill>
                <a:effectLst/>
                <a:latin typeface="+mj-ea"/>
                <a:ea typeface="+mj-ea"/>
                <a:cs typeface="Calibri" panose="020F0502020204030204" pitchFamily="34" charset="0"/>
              </a:rPr>
              <a:t>CCT</a:t>
            </a:r>
            <a:r>
              <a:rPr lang="zh-CN" altLang="en-US" sz="1400" dirty="0">
                <a:solidFill>
                  <a:srgbClr val="000000"/>
                </a:solidFill>
                <a:effectLst/>
                <a:latin typeface="+mj-ea"/>
                <a:ea typeface="+mj-ea"/>
                <a:cs typeface="Calibri" panose="020F0502020204030204" pitchFamily="34" charset="0"/>
              </a:rPr>
              <a:t>根据对手提供开户清单统筹开户书、公司文件及董事会决议等</a:t>
            </a:r>
            <a:endParaRPr lang="en-US" altLang="zh-CN" sz="1400" dirty="0">
              <a:solidFill>
                <a:srgbClr val="000000"/>
              </a:solidFill>
              <a:effectLst/>
              <a:latin typeface="+mj-ea"/>
              <a:ea typeface="+mj-ea"/>
              <a:cs typeface="Calibri" panose="020F0502020204030204" pitchFamily="34" charset="0"/>
            </a:endParaRPr>
          </a:p>
          <a:p>
            <a:pPr marL="392913" indent="-342900">
              <a:spcBef>
                <a:spcPts val="300"/>
              </a:spcBef>
              <a:spcAft>
                <a:spcPts val="360"/>
              </a:spcAft>
              <a:buSzPct val="85000"/>
              <a:buFont typeface="Wingdings" panose="05000000000000000000" pitchFamily="2" charset="2"/>
              <a:buChar char="Ø"/>
            </a:pPr>
            <a:r>
              <a:rPr lang="zh-CN" altLang="en-US" sz="1400" dirty="0">
                <a:solidFill>
                  <a:srgbClr val="000000"/>
                </a:solidFill>
                <a:effectLst/>
                <a:latin typeface="+mj-ea"/>
                <a:ea typeface="+mj-ea"/>
                <a:cs typeface="Calibri" panose="020F0502020204030204" pitchFamily="34" charset="0"/>
              </a:rPr>
              <a:t>开户过程遇有</a:t>
            </a:r>
            <a:r>
              <a:rPr lang="zh-CN" altLang="zh-CN" sz="1400" dirty="0">
                <a:solidFill>
                  <a:srgbClr val="000000"/>
                </a:solidFill>
                <a:effectLst/>
                <a:latin typeface="+mj-ea"/>
                <a:ea typeface="+mj-ea"/>
                <a:cs typeface="Calibri" panose="020F0502020204030204" pitchFamily="34" charset="0"/>
              </a:rPr>
              <a:t>协议条文、反洗钱问卷</a:t>
            </a:r>
            <a:r>
              <a:rPr lang="zh-CN" altLang="en-US" sz="1400" dirty="0">
                <a:solidFill>
                  <a:srgbClr val="000000"/>
                </a:solidFill>
                <a:effectLst/>
                <a:latin typeface="+mj-ea"/>
                <a:ea typeface="+mj-ea"/>
                <a:cs typeface="Calibri" panose="020F0502020204030204" pitchFamily="34" charset="0"/>
              </a:rPr>
              <a:t>、</a:t>
            </a:r>
            <a:r>
              <a:rPr lang="zh-CN" altLang="zh-CN" sz="1400" dirty="0">
                <a:solidFill>
                  <a:srgbClr val="000000"/>
                </a:solidFill>
                <a:effectLst/>
                <a:latin typeface="+mj-ea"/>
                <a:ea typeface="+mj-ea"/>
                <a:cs typeface="Calibri" panose="020F0502020204030204" pitchFamily="34" charset="0"/>
              </a:rPr>
              <a:t>公司敏感信息披露等特殊请况，</a:t>
            </a:r>
            <a:r>
              <a:rPr lang="en-US" altLang="zh-CN" sz="1400" dirty="0">
                <a:solidFill>
                  <a:srgbClr val="000000"/>
                </a:solidFill>
                <a:effectLst/>
                <a:latin typeface="+mj-ea"/>
                <a:ea typeface="+mj-ea"/>
                <a:cs typeface="Calibri" panose="020F0502020204030204" pitchFamily="34" charset="0"/>
              </a:rPr>
              <a:t>CCT</a:t>
            </a:r>
            <a:r>
              <a:rPr lang="zh-CN" altLang="en-US" sz="1400" dirty="0">
                <a:solidFill>
                  <a:srgbClr val="000000"/>
                </a:solidFill>
                <a:effectLst/>
                <a:latin typeface="+mj-ea"/>
                <a:ea typeface="+mj-ea"/>
                <a:cs typeface="Calibri" panose="020F0502020204030204" pitchFamily="34" charset="0"/>
              </a:rPr>
              <a:t>将</a:t>
            </a:r>
            <a:r>
              <a:rPr lang="zh-CN" altLang="zh-CN" sz="1400" dirty="0">
                <a:solidFill>
                  <a:srgbClr val="000000"/>
                </a:solidFill>
                <a:effectLst/>
                <a:latin typeface="+mj-ea"/>
                <a:ea typeface="+mj-ea"/>
                <a:cs typeface="Calibri" panose="020F0502020204030204" pitchFamily="34" charset="0"/>
              </a:rPr>
              <a:t>提合规审视或征询意见。</a:t>
            </a:r>
            <a:endParaRPr lang="en-US" altLang="zh-CN" sz="1400" dirty="0">
              <a:solidFill>
                <a:srgbClr val="000000"/>
              </a:solidFill>
              <a:effectLst/>
              <a:latin typeface="+mj-ea"/>
              <a:ea typeface="+mj-ea"/>
              <a:cs typeface="Calibri" panose="020F0502020204030204" pitchFamily="34" charset="0"/>
            </a:endParaRPr>
          </a:p>
          <a:p>
            <a:pPr marL="392913" indent="-342900">
              <a:spcBef>
                <a:spcPts val="300"/>
              </a:spcBef>
              <a:spcAft>
                <a:spcPts val="360"/>
              </a:spcAft>
              <a:buSzPct val="85000"/>
              <a:buFont typeface="Wingdings" panose="05000000000000000000" pitchFamily="2" charset="2"/>
              <a:buChar char="Ø"/>
            </a:pPr>
            <a:r>
              <a:rPr lang="zh-CN" altLang="en-US" sz="1400" dirty="0">
                <a:solidFill>
                  <a:srgbClr val="000000"/>
                </a:solidFill>
                <a:effectLst/>
                <a:latin typeface="+mj-ea"/>
                <a:ea typeface="+mj-ea"/>
                <a:cs typeface="Calibri" panose="020F0502020204030204" pitchFamily="34" charset="0"/>
              </a:rPr>
              <a:t>前线需与战略发展部接洽，提供授权人名单（开户签署、交易操作及资金调拨），待出具董事会摘录后，</a:t>
            </a:r>
            <a:r>
              <a:rPr lang="zh-CN" altLang="en-US" sz="1400" dirty="0">
                <a:solidFill>
                  <a:srgbClr val="000000"/>
                </a:solidFill>
                <a:latin typeface="+mj-ea"/>
                <a:ea typeface="+mj-ea"/>
                <a:cs typeface="Calibri" panose="020F0502020204030204" pitchFamily="34" charset="0"/>
              </a:rPr>
              <a:t>内附</a:t>
            </a:r>
            <a:r>
              <a:rPr lang="en-US" altLang="zh-CN" sz="1400" dirty="0">
                <a:solidFill>
                  <a:srgbClr val="000000"/>
                </a:solidFill>
                <a:effectLst/>
                <a:latin typeface="+mj-ea"/>
                <a:ea typeface="+mj-ea"/>
                <a:cs typeface="Calibri" panose="020F0502020204030204" pitchFamily="34" charset="0"/>
              </a:rPr>
              <a:t>OA</a:t>
            </a:r>
            <a:r>
              <a:rPr lang="zh-CN" altLang="en-US" sz="1400" dirty="0">
                <a:solidFill>
                  <a:srgbClr val="000000"/>
                </a:solidFill>
                <a:effectLst/>
                <a:latin typeface="+mj-ea"/>
                <a:ea typeface="+mj-ea"/>
                <a:cs typeface="Calibri" panose="020F0502020204030204" pitchFamily="34" charset="0"/>
              </a:rPr>
              <a:t>送审</a:t>
            </a:r>
            <a:endParaRPr lang="en-US" altLang="zh-CN" sz="1400" dirty="0">
              <a:solidFill>
                <a:srgbClr val="000000"/>
              </a:solidFill>
              <a:effectLst/>
              <a:latin typeface="+mj-ea"/>
              <a:ea typeface="+mj-ea"/>
              <a:cs typeface="Calibri" panose="020F0502020204030204" pitchFamily="34" charset="0"/>
            </a:endParaRPr>
          </a:p>
          <a:p>
            <a:pPr marL="392913" indent="-342900">
              <a:spcBef>
                <a:spcPts val="300"/>
              </a:spcBef>
              <a:spcAft>
                <a:spcPts val="360"/>
              </a:spcAft>
              <a:buSzPct val="85000"/>
              <a:buFont typeface="Wingdings" panose="05000000000000000000" pitchFamily="2" charset="2"/>
              <a:buChar char="Ø"/>
            </a:pPr>
            <a:r>
              <a:rPr lang="en-US" altLang="zh-CN" sz="1400" dirty="0">
                <a:solidFill>
                  <a:srgbClr val="000000"/>
                </a:solidFill>
                <a:effectLst/>
                <a:latin typeface="+mj-ea"/>
                <a:ea typeface="+mj-ea"/>
                <a:cs typeface="Calibri" panose="020F0502020204030204" pitchFamily="34" charset="0"/>
              </a:rPr>
              <a:t>CCT</a:t>
            </a:r>
            <a:r>
              <a:rPr lang="zh-CN" altLang="en-US" sz="1400" dirty="0">
                <a:solidFill>
                  <a:srgbClr val="000000"/>
                </a:solidFill>
                <a:effectLst/>
                <a:latin typeface="+mj-ea"/>
                <a:ea typeface="+mj-ea"/>
                <a:cs typeface="Calibri" panose="020F0502020204030204" pitchFamily="34" charset="0"/>
              </a:rPr>
              <a:t>整理授权人身份证验证本，或提人事部安排出具身份证资料核实确认函</a:t>
            </a:r>
            <a:endParaRPr lang="en-US" altLang="zh-CN" sz="1400" dirty="0">
              <a:solidFill>
                <a:srgbClr val="000000"/>
              </a:solidFill>
              <a:effectLst/>
              <a:latin typeface="+mj-ea"/>
              <a:ea typeface="+mj-ea"/>
              <a:cs typeface="Calibri" panose="020F0502020204030204" pitchFamily="34" charset="0"/>
            </a:endParaRPr>
          </a:p>
          <a:p>
            <a:pPr marL="392913" indent="-342900">
              <a:spcBef>
                <a:spcPts val="300"/>
              </a:spcBef>
              <a:spcAft>
                <a:spcPts val="360"/>
              </a:spcAft>
              <a:buSzPct val="85000"/>
              <a:buFont typeface="Wingdings" panose="05000000000000000000" pitchFamily="2" charset="2"/>
              <a:buChar char="Ø"/>
            </a:pPr>
            <a:r>
              <a:rPr lang="zh-CN" altLang="en-US" sz="1400" dirty="0">
                <a:solidFill>
                  <a:srgbClr val="000000"/>
                </a:solidFill>
                <a:effectLst/>
                <a:latin typeface="+mj-ea"/>
                <a:ea typeface="+mj-ea"/>
                <a:cs typeface="Calibri" panose="020F0502020204030204" pitchFamily="34" charset="0"/>
              </a:rPr>
              <a:t>文件齐备后，</a:t>
            </a:r>
            <a:r>
              <a:rPr lang="en-US" altLang="zh-CN" sz="1400" dirty="0">
                <a:solidFill>
                  <a:srgbClr val="000000"/>
                </a:solidFill>
                <a:effectLst/>
                <a:latin typeface="+mj-ea"/>
                <a:ea typeface="+mj-ea"/>
                <a:cs typeface="Calibri" panose="020F0502020204030204" pitchFamily="34" charset="0"/>
              </a:rPr>
              <a:t>CCT</a:t>
            </a:r>
            <a:r>
              <a:rPr lang="zh-CN" altLang="en-US" sz="1400" dirty="0">
                <a:solidFill>
                  <a:srgbClr val="000000"/>
                </a:solidFill>
                <a:effectLst/>
                <a:latin typeface="+mj-ea"/>
                <a:ea typeface="+mj-ea"/>
                <a:cs typeface="Calibri" panose="020F0502020204030204" pitchFamily="34" charset="0"/>
              </a:rPr>
              <a:t>把副本发送对方预审，待确认完整无误后，才</a:t>
            </a:r>
            <a:r>
              <a:rPr lang="zh-CN" altLang="zh-CN" sz="1400" dirty="0">
                <a:solidFill>
                  <a:srgbClr val="000000"/>
                </a:solidFill>
                <a:effectLst/>
                <a:latin typeface="+mj-ea"/>
                <a:ea typeface="+mj-ea"/>
                <a:cs typeface="Calibri" panose="020F0502020204030204" pitchFamily="34" charset="0"/>
              </a:rPr>
              <a:t>寄递</a:t>
            </a:r>
            <a:r>
              <a:rPr lang="zh-CN" altLang="en-US" sz="1400" dirty="0">
                <a:solidFill>
                  <a:srgbClr val="000000"/>
                </a:solidFill>
                <a:effectLst/>
                <a:latin typeface="+mj-ea"/>
                <a:ea typeface="+mj-ea"/>
                <a:cs typeface="Calibri" panose="020F0502020204030204" pitchFamily="34" charset="0"/>
              </a:rPr>
              <a:t>原件</a:t>
            </a:r>
            <a:r>
              <a:rPr lang="zh-CN" altLang="zh-CN" sz="1400" dirty="0">
                <a:solidFill>
                  <a:srgbClr val="000000"/>
                </a:solidFill>
                <a:effectLst/>
                <a:latin typeface="+mj-ea"/>
                <a:ea typeface="+mj-ea"/>
                <a:cs typeface="Calibri" panose="020F0502020204030204" pitchFamily="34" charset="0"/>
              </a:rPr>
              <a:t>作开户办理</a:t>
            </a:r>
            <a:endParaRPr lang="en-US" altLang="zh-CN" sz="1400" dirty="0">
              <a:solidFill>
                <a:srgbClr val="000000"/>
              </a:solidFill>
              <a:effectLst/>
              <a:latin typeface="+mj-ea"/>
              <a:ea typeface="+mj-ea"/>
              <a:cs typeface="Calibri" panose="020F0502020204030204" pitchFamily="34" charset="0"/>
            </a:endParaRPr>
          </a:p>
          <a:p>
            <a:pPr marL="392913" indent="-342900">
              <a:spcBef>
                <a:spcPts val="300"/>
              </a:spcBef>
              <a:spcAft>
                <a:spcPts val="360"/>
              </a:spcAft>
              <a:buSzPct val="85000"/>
              <a:buFont typeface="Wingdings" panose="05000000000000000000" pitchFamily="2" charset="2"/>
              <a:buChar char="Ø"/>
            </a:pPr>
            <a:r>
              <a:rPr lang="zh-CN" altLang="en-US" sz="1400" dirty="0">
                <a:solidFill>
                  <a:srgbClr val="000000"/>
                </a:solidFill>
                <a:effectLst/>
                <a:latin typeface="+mj-ea"/>
                <a:ea typeface="+mj-ea"/>
                <a:cs typeface="Calibri" panose="020F0502020204030204" pitchFamily="34" charset="0"/>
              </a:rPr>
              <a:t>同业账户成功开出后，</a:t>
            </a:r>
            <a:r>
              <a:rPr lang="en-US" altLang="zh-CN" sz="1400" dirty="0">
                <a:solidFill>
                  <a:srgbClr val="000000"/>
                </a:solidFill>
                <a:effectLst/>
                <a:latin typeface="+mj-ea"/>
                <a:ea typeface="+mj-ea"/>
                <a:cs typeface="Calibri" panose="020F0502020204030204" pitchFamily="34" charset="0"/>
              </a:rPr>
              <a:t>CCT</a:t>
            </a:r>
            <a:r>
              <a:rPr lang="zh-CN" altLang="en-US" sz="1400" dirty="0">
                <a:solidFill>
                  <a:srgbClr val="000000"/>
                </a:solidFill>
                <a:latin typeface="+mj-ea"/>
                <a:ea typeface="+mj-ea"/>
                <a:cs typeface="Calibri" panose="020F0502020204030204" pitchFamily="34" charset="0"/>
              </a:rPr>
              <a:t>把欢迎</a:t>
            </a:r>
            <a:r>
              <a:rPr lang="zh-CN" altLang="zh-CN" sz="1400" dirty="0">
                <a:solidFill>
                  <a:srgbClr val="000000"/>
                </a:solidFill>
                <a:effectLst/>
                <a:latin typeface="+mj-ea"/>
                <a:ea typeface="+mj-ea"/>
                <a:cs typeface="Calibri" panose="020F0502020204030204" pitchFamily="34" charset="0"/>
              </a:rPr>
              <a:t>函</a:t>
            </a:r>
            <a:r>
              <a:rPr lang="zh-CN" altLang="en-US" sz="1400" dirty="0">
                <a:solidFill>
                  <a:srgbClr val="000000"/>
                </a:solidFill>
                <a:effectLst/>
                <a:latin typeface="+mj-ea"/>
                <a:ea typeface="+mj-ea"/>
                <a:cs typeface="Calibri" panose="020F0502020204030204" pitchFamily="34" charset="0"/>
              </a:rPr>
              <a:t>及账户号码，</a:t>
            </a:r>
            <a:r>
              <a:rPr lang="zh-CN" altLang="zh-CN" sz="1400" dirty="0">
                <a:solidFill>
                  <a:srgbClr val="000000"/>
                </a:solidFill>
                <a:effectLst/>
                <a:latin typeface="+mj-ea"/>
                <a:ea typeface="+mj-ea"/>
                <a:cs typeface="Calibri" panose="020F0502020204030204" pitchFamily="34" charset="0"/>
              </a:rPr>
              <a:t>以电邮发送通知</a:t>
            </a:r>
            <a:r>
              <a:rPr lang="zh-CN" altLang="en-US" sz="1400" dirty="0">
                <a:solidFill>
                  <a:srgbClr val="000000"/>
                </a:solidFill>
                <a:effectLst/>
                <a:latin typeface="+mj-ea"/>
                <a:ea typeface="+mj-ea"/>
                <a:cs typeface="Calibri" panose="020F0502020204030204" pitchFamily="34" charset="0"/>
              </a:rPr>
              <a:t>发起部门</a:t>
            </a:r>
            <a:endParaRPr lang="en-US" altLang="zh-CN" sz="1400" dirty="0">
              <a:solidFill>
                <a:srgbClr val="000000"/>
              </a:solidFill>
              <a:effectLst/>
              <a:latin typeface="+mj-ea"/>
              <a:ea typeface="+mj-ea"/>
              <a:cs typeface="Calibri" panose="020F0502020204030204" pitchFamily="34" charset="0"/>
            </a:endParaRPr>
          </a:p>
          <a:p>
            <a:pPr marL="392913" indent="-342900">
              <a:spcBef>
                <a:spcPts val="300"/>
              </a:spcBef>
              <a:spcAft>
                <a:spcPts val="360"/>
              </a:spcAft>
              <a:buSzPct val="85000"/>
              <a:buFont typeface="Wingdings" panose="05000000000000000000" pitchFamily="2" charset="2"/>
              <a:buChar char="Ø"/>
            </a:pPr>
            <a:r>
              <a:rPr lang="zh-CN" altLang="en-US" sz="1400" dirty="0">
                <a:solidFill>
                  <a:srgbClr val="000000"/>
                </a:solidFill>
                <a:effectLst/>
                <a:latin typeface="+mj-ea"/>
                <a:ea typeface="+mj-ea"/>
                <a:cs typeface="Calibri" panose="020F0502020204030204" pitchFamily="34" charset="0"/>
              </a:rPr>
              <a:t>资料储存在</a:t>
            </a:r>
            <a:r>
              <a:rPr lang="en-US" altLang="zh-CN" sz="1400" dirty="0">
                <a:solidFill>
                  <a:srgbClr val="000000"/>
                </a:solidFill>
                <a:effectLst/>
                <a:latin typeface="+mj-ea"/>
                <a:ea typeface="+mj-ea"/>
                <a:cs typeface="Calibri" panose="020F0502020204030204" pitchFamily="34" charset="0"/>
              </a:rPr>
              <a:t>ABC</a:t>
            </a:r>
            <a:r>
              <a:rPr lang="zh-CN" altLang="en-US" sz="1400" dirty="0">
                <a:solidFill>
                  <a:srgbClr val="000000"/>
                </a:solidFill>
                <a:effectLst/>
                <a:latin typeface="+mj-ea"/>
                <a:ea typeface="+mj-ea"/>
                <a:cs typeface="Calibri" panose="020F0502020204030204" pitchFamily="34" charset="0"/>
              </a:rPr>
              <a:t>系统（</a:t>
            </a:r>
            <a:r>
              <a:rPr lang="en-US" altLang="zh-CN" sz="1400" dirty="0">
                <a:solidFill>
                  <a:srgbClr val="000000"/>
                </a:solidFill>
                <a:effectLst/>
                <a:latin typeface="+mj-ea"/>
                <a:ea typeface="+mj-ea"/>
                <a:cs typeface="Calibri" panose="020F0502020204030204" pitchFamily="34" charset="0"/>
              </a:rPr>
              <a:t>Broker</a:t>
            </a:r>
            <a:r>
              <a:rPr lang="zh-CN" altLang="en-US" sz="1400" dirty="0">
                <a:solidFill>
                  <a:srgbClr val="000000"/>
                </a:solidFill>
                <a:effectLst/>
                <a:latin typeface="+mj-ea"/>
                <a:ea typeface="+mj-ea"/>
                <a:cs typeface="Calibri" panose="020F0502020204030204" pitchFamily="34" charset="0"/>
              </a:rPr>
              <a:t>）</a:t>
            </a:r>
            <a:r>
              <a:rPr lang="zh-CN" altLang="en-US" sz="1400" dirty="0">
                <a:solidFill>
                  <a:srgbClr val="000000"/>
                </a:solidFill>
                <a:latin typeface="+mj-ea"/>
                <a:ea typeface="+mj-ea"/>
                <a:cs typeface="Calibri" panose="020F0502020204030204" pitchFamily="34" charset="0"/>
              </a:rPr>
              <a:t>及录入内部机构名单</a:t>
            </a:r>
            <a:r>
              <a:rPr lang="zh-CN" altLang="en-US" sz="1400" dirty="0">
                <a:solidFill>
                  <a:srgbClr val="000000"/>
                </a:solidFill>
                <a:effectLst/>
                <a:latin typeface="+mj-ea"/>
                <a:ea typeface="+mj-ea"/>
                <a:cs typeface="Calibri" panose="020F0502020204030204" pitchFamily="34" charset="0"/>
              </a:rPr>
              <a:t>內， 同时把文件</a:t>
            </a:r>
            <a:r>
              <a:rPr lang="zh-CN" altLang="zh-CN" sz="1400" dirty="0">
                <a:solidFill>
                  <a:srgbClr val="000000"/>
                </a:solidFill>
                <a:effectLst/>
                <a:latin typeface="+mj-ea"/>
                <a:ea typeface="+mj-ea"/>
                <a:cs typeface="Calibri" panose="020F0502020204030204" pitchFamily="34" charset="0"/>
              </a:rPr>
              <a:t>扫描</a:t>
            </a:r>
            <a:r>
              <a:rPr lang="zh-TW" altLang="en-US" sz="1400" dirty="0">
                <a:solidFill>
                  <a:srgbClr val="000000"/>
                </a:solidFill>
                <a:effectLst/>
                <a:latin typeface="+mj-ea"/>
                <a:ea typeface="+mj-ea"/>
                <a:cs typeface="Calibri" panose="020F0502020204030204" pitchFamily="34" charset="0"/>
              </a:rPr>
              <a:t>及</a:t>
            </a:r>
            <a:r>
              <a:rPr lang="zh-CN" altLang="en-US" sz="1400" dirty="0">
                <a:solidFill>
                  <a:srgbClr val="000000"/>
                </a:solidFill>
                <a:latin typeface="+mj-ea"/>
                <a:ea typeface="+mj-ea"/>
                <a:cs typeface="Calibri" panose="020F0502020204030204" pitchFamily="34" charset="0"/>
              </a:rPr>
              <a:t>后续归档</a:t>
            </a:r>
            <a:r>
              <a:rPr lang="zh-CN" altLang="zh-CN" sz="1400" dirty="0">
                <a:solidFill>
                  <a:srgbClr val="000000"/>
                </a:solidFill>
                <a:effectLst/>
                <a:latin typeface="+mj-ea"/>
                <a:ea typeface="+mj-ea"/>
                <a:cs typeface="Calibri" panose="020F0502020204030204" pitchFamily="34" charset="0"/>
              </a:rPr>
              <a:t>。</a:t>
            </a:r>
            <a:r>
              <a:rPr lang="en-US" altLang="zh-CN" sz="1400" kern="0" dirty="0">
                <a:effectLst/>
                <a:latin typeface="+mj-ea"/>
                <a:ea typeface="+mj-ea"/>
                <a:cs typeface="Calibri" panose="020F0502020204030204" pitchFamily="34" charset="0"/>
              </a:rPr>
              <a:t> </a:t>
            </a:r>
            <a:endParaRPr lang="zh-CN" altLang="zh-CN" sz="1400" kern="100" dirty="0">
              <a:effectLst/>
              <a:latin typeface="+mj-ea"/>
              <a:ea typeface="+mj-ea"/>
            </a:endParaRPr>
          </a:p>
          <a:p>
            <a:endParaRPr lang="zh-CN" altLang="en-US" dirty="0"/>
          </a:p>
        </p:txBody>
      </p:sp>
      <p:sp>
        <p:nvSpPr>
          <p:cNvPr id="3" name="标题 2">
            <a:extLst>
              <a:ext uri="{FF2B5EF4-FFF2-40B4-BE49-F238E27FC236}">
                <a16:creationId xmlns:a16="http://schemas.microsoft.com/office/drawing/2014/main" id="{AB0B79A2-AE5B-497D-834B-706A6421DF9F}"/>
              </a:ext>
            </a:extLst>
          </p:cNvPr>
          <p:cNvSpPr>
            <a:spLocks noGrp="1"/>
          </p:cNvSpPr>
          <p:nvPr>
            <p:ph type="title"/>
          </p:nvPr>
        </p:nvSpPr>
        <p:spPr>
          <a:xfrm>
            <a:off x="827583" y="273998"/>
            <a:ext cx="7879851" cy="706090"/>
          </a:xfrm>
        </p:spPr>
        <p:txBody>
          <a:bodyPr/>
          <a:lstStyle/>
          <a:p>
            <a:r>
              <a:rPr lang="zh-TW" altLang="zh-CN" sz="2000" kern="100" dirty="0">
                <a:effectLst/>
                <a:latin typeface="+mj-ea"/>
                <a:cs typeface="Calibri" panose="020F0502020204030204" pitchFamily="34" charset="0"/>
              </a:rPr>
              <a:t>同业机构</a:t>
            </a:r>
            <a:r>
              <a:rPr lang="en-US" altLang="zh-CN" sz="2000" kern="100" dirty="0">
                <a:effectLst/>
                <a:latin typeface="+mj-ea"/>
                <a:cs typeface="Calibri" panose="020F0502020204030204" pitchFamily="34" charset="0"/>
              </a:rPr>
              <a:t>Broker (</a:t>
            </a:r>
            <a:r>
              <a:rPr lang="zh-TW" altLang="zh-CN" sz="2000" kern="100" dirty="0">
                <a:effectLst/>
                <a:latin typeface="+mj-ea"/>
                <a:cs typeface="Calibri" panose="020F0502020204030204" pitchFamily="34" charset="0"/>
              </a:rPr>
              <a:t>机构销售／</a:t>
            </a:r>
            <a:r>
              <a:rPr lang="zh-TW" altLang="en-US" sz="2000" kern="100" dirty="0">
                <a:effectLst/>
                <a:latin typeface="+mj-ea"/>
                <a:cs typeface="Calibri" panose="020F0502020204030204" pitchFamily="34" charset="0"/>
              </a:rPr>
              <a:t> 固收部 </a:t>
            </a:r>
            <a:r>
              <a:rPr lang="en-US" altLang="zh-TW" sz="2000" kern="100" dirty="0">
                <a:effectLst/>
                <a:latin typeface="+mj-ea"/>
                <a:cs typeface="Calibri" panose="020F0502020204030204" pitchFamily="34" charset="0"/>
              </a:rPr>
              <a:t>/ </a:t>
            </a:r>
            <a:r>
              <a:rPr lang="zh-TW" altLang="zh-CN" sz="2000" kern="100" dirty="0">
                <a:effectLst/>
                <a:latin typeface="+mj-ea"/>
                <a:cs typeface="Calibri" panose="020F0502020204030204" pitchFamily="34" charset="0"/>
              </a:rPr>
              <a:t>零售业务部</a:t>
            </a:r>
            <a:r>
              <a:rPr lang="en-US" altLang="zh-CN" sz="2000" kern="100" dirty="0">
                <a:effectLst/>
                <a:latin typeface="+mj-ea"/>
                <a:cs typeface="Calibri" panose="020F0502020204030204" pitchFamily="34" charset="0"/>
              </a:rPr>
              <a:t>)</a:t>
            </a:r>
            <a:r>
              <a:rPr lang="zh-CN" altLang="en-US" sz="2000" kern="100" dirty="0">
                <a:effectLst/>
                <a:latin typeface="+mj-ea"/>
                <a:cs typeface="Calibri" panose="020F0502020204030204" pitchFamily="34" charset="0"/>
              </a:rPr>
              <a:t>　</a:t>
            </a:r>
            <a:endParaRPr lang="zh-CN" altLang="en-US" sz="2000" dirty="0">
              <a:latin typeface="+mj-ea"/>
            </a:endParaRPr>
          </a:p>
        </p:txBody>
      </p:sp>
    </p:spTree>
    <p:extLst>
      <p:ext uri="{BB962C8B-B14F-4D97-AF65-F5344CB8AC3E}">
        <p14:creationId xmlns:p14="http://schemas.microsoft.com/office/powerpoint/2010/main" val="4017916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9700345-2C82-48E6-A6F0-F471B69C5819}"/>
              </a:ext>
            </a:extLst>
          </p:cNvPr>
          <p:cNvSpPr>
            <a:spLocks noGrp="1"/>
          </p:cNvSpPr>
          <p:nvPr>
            <p:ph sz="quarter" idx="11"/>
          </p:nvPr>
        </p:nvSpPr>
        <p:spPr>
          <a:xfrm>
            <a:off x="539552" y="980728"/>
            <a:ext cx="7848872" cy="4896543"/>
          </a:xfrm>
        </p:spPr>
        <p:txBody>
          <a:bodyPr/>
          <a:lstStyle/>
          <a:p>
            <a:r>
              <a:rPr lang="zh-CN" altLang="en-US" sz="1800" b="1" dirty="0"/>
              <a:t> 专业投资者（个人、法团）</a:t>
            </a:r>
            <a:r>
              <a:rPr lang="zh-CN" altLang="en-US" sz="1800" dirty="0"/>
              <a:t>：</a:t>
            </a:r>
            <a:endParaRPr lang="en-US" altLang="zh-CN" sz="1800" dirty="0"/>
          </a:p>
          <a:p>
            <a:pPr marL="643800" lvl="1" indent="-342900">
              <a:spcBef>
                <a:spcPts val="600"/>
              </a:spcBef>
              <a:spcAft>
                <a:spcPts val="300"/>
              </a:spcAft>
              <a:buFont typeface="+mj-ea"/>
              <a:buAutoNum type="circleNumDbPlain"/>
            </a:pPr>
            <a:r>
              <a:rPr lang="zh-CN" altLang="en-US" sz="1400" dirty="0"/>
              <a:t>专业投资者资产审查，可接受电子账单、银行</a:t>
            </a:r>
            <a:r>
              <a:rPr lang="en-US" altLang="zh-CN" sz="1400" dirty="0"/>
              <a:t>/</a:t>
            </a:r>
            <a:r>
              <a:rPr lang="zh-CN" altLang="en-US" sz="1400" dirty="0"/>
              <a:t>券商或专业人士（如：律师</a:t>
            </a:r>
            <a:r>
              <a:rPr lang="en-US" altLang="zh-CN" sz="1400" dirty="0"/>
              <a:t>/</a:t>
            </a:r>
            <a:r>
              <a:rPr lang="zh-CN" altLang="en-US" sz="1400" dirty="0"/>
              <a:t>会计师）出具资产证明信</a:t>
            </a:r>
            <a:endParaRPr lang="en-US" altLang="zh-CN" sz="1400" dirty="0"/>
          </a:p>
          <a:p>
            <a:pPr marL="643800" lvl="1" indent="-342900">
              <a:spcBef>
                <a:spcPts val="600"/>
              </a:spcBef>
              <a:spcAft>
                <a:spcPts val="300"/>
              </a:spcAft>
              <a:buFont typeface="+mj-ea"/>
              <a:buAutoNum type="circleNumDbPlain"/>
            </a:pPr>
            <a:r>
              <a:rPr lang="zh-CN" altLang="en-US" sz="1400" dirty="0"/>
              <a:t>资产证明结单可接受以多家金融机构拼合提交，但必须是</a:t>
            </a:r>
            <a:r>
              <a:rPr lang="zh-CN" altLang="en-US" sz="1400" b="1" u="sng" dirty="0"/>
              <a:t>相同月份</a:t>
            </a:r>
            <a:r>
              <a:rPr lang="zh-CN" altLang="en-US" sz="1400" dirty="0"/>
              <a:t>，避免账户资金互相调拨的可能性（</a:t>
            </a:r>
            <a:r>
              <a:rPr lang="zh-CN" altLang="en-US" sz="1400" dirty="0">
                <a:solidFill>
                  <a:schemeClr val="accent1"/>
                </a:solidFill>
              </a:rPr>
              <a:t>例：客户７月份于</a:t>
            </a:r>
            <a:r>
              <a:rPr lang="en-US" altLang="zh-CN" sz="1400" dirty="0">
                <a:solidFill>
                  <a:schemeClr val="accent1"/>
                </a:solidFill>
              </a:rPr>
              <a:t>A</a:t>
            </a:r>
            <a:r>
              <a:rPr lang="zh-CN" altLang="en-US" sz="1400" dirty="0">
                <a:solidFill>
                  <a:schemeClr val="accent1"/>
                </a:solidFill>
              </a:rPr>
              <a:t>银行存款</a:t>
            </a:r>
            <a:r>
              <a:rPr lang="en-US" altLang="zh-CN" sz="1400" dirty="0">
                <a:solidFill>
                  <a:schemeClr val="accent1"/>
                </a:solidFill>
              </a:rPr>
              <a:t>HKD4M</a:t>
            </a:r>
            <a:r>
              <a:rPr lang="zh-CN" altLang="en-US" sz="1400" dirty="0">
                <a:solidFill>
                  <a:schemeClr val="accent1"/>
                </a:solidFill>
              </a:rPr>
              <a:t>，及后转至</a:t>
            </a:r>
            <a:r>
              <a:rPr lang="en-US" altLang="zh-CN" sz="1400" dirty="0">
                <a:solidFill>
                  <a:schemeClr val="accent1"/>
                </a:solidFill>
              </a:rPr>
              <a:t>B</a:t>
            </a:r>
            <a:r>
              <a:rPr lang="zh-CN" altLang="en-US" sz="1400" dirty="0">
                <a:solidFill>
                  <a:schemeClr val="accent1"/>
                </a:solidFill>
              </a:rPr>
              <a:t>银行账户内，若同时提交</a:t>
            </a:r>
            <a:r>
              <a:rPr lang="en-US" altLang="zh-CN" sz="1400" dirty="0">
                <a:solidFill>
                  <a:schemeClr val="accent1"/>
                </a:solidFill>
              </a:rPr>
              <a:t>A</a:t>
            </a:r>
            <a:r>
              <a:rPr lang="zh-CN" altLang="en-US" sz="1400" dirty="0">
                <a:solidFill>
                  <a:schemeClr val="accent1"/>
                </a:solidFill>
              </a:rPr>
              <a:t>银行（</a:t>
            </a:r>
            <a:r>
              <a:rPr lang="en-US" altLang="zh-CN" sz="1400" dirty="0">
                <a:solidFill>
                  <a:schemeClr val="accent1"/>
                </a:solidFill>
              </a:rPr>
              <a:t>7</a:t>
            </a:r>
            <a:r>
              <a:rPr lang="zh-CN" altLang="en-US" sz="1400" dirty="0">
                <a:solidFill>
                  <a:schemeClr val="accent1"/>
                </a:solidFill>
              </a:rPr>
              <a:t>月）及</a:t>
            </a:r>
            <a:r>
              <a:rPr lang="en-US" altLang="zh-CN" sz="1400" dirty="0">
                <a:solidFill>
                  <a:schemeClr val="accent1"/>
                </a:solidFill>
              </a:rPr>
              <a:t>B</a:t>
            </a:r>
            <a:r>
              <a:rPr lang="zh-CN" altLang="en-US" sz="1400" dirty="0">
                <a:solidFill>
                  <a:schemeClr val="accent1"/>
                </a:solidFill>
              </a:rPr>
              <a:t>银行（</a:t>
            </a:r>
            <a:r>
              <a:rPr lang="en-US" altLang="zh-CN" sz="1400" dirty="0">
                <a:solidFill>
                  <a:schemeClr val="accent1"/>
                </a:solidFill>
              </a:rPr>
              <a:t>8</a:t>
            </a:r>
            <a:r>
              <a:rPr lang="zh-CN" altLang="en-US" sz="1400" dirty="0">
                <a:solidFill>
                  <a:schemeClr val="accent1"/>
                </a:solidFill>
              </a:rPr>
              <a:t>月）结单，便产生合并资产总值</a:t>
            </a:r>
            <a:r>
              <a:rPr lang="en-US" altLang="zh-CN" sz="1400" dirty="0">
                <a:solidFill>
                  <a:schemeClr val="accent1"/>
                </a:solidFill>
              </a:rPr>
              <a:t>HKD8M</a:t>
            </a:r>
            <a:r>
              <a:rPr lang="zh-CN" altLang="en-US" sz="1400" dirty="0">
                <a:solidFill>
                  <a:schemeClr val="accent1"/>
                </a:solidFill>
              </a:rPr>
              <a:t>的错误信息）</a:t>
            </a:r>
            <a:endParaRPr lang="en-US" altLang="zh-CN" sz="1400" dirty="0">
              <a:solidFill>
                <a:schemeClr val="accent1"/>
              </a:solidFill>
            </a:endParaRPr>
          </a:p>
          <a:p>
            <a:pPr marL="643800" lvl="1" indent="-342900">
              <a:spcBef>
                <a:spcPts val="600"/>
              </a:spcBef>
              <a:spcAft>
                <a:spcPts val="300"/>
              </a:spcAft>
              <a:buFont typeface="+mj-ea"/>
              <a:buAutoNum type="circleNumDbPlain"/>
            </a:pPr>
            <a:r>
              <a:rPr lang="zh-CN" altLang="en-US" sz="1400" dirty="0"/>
              <a:t>遇有国内银行不发结单 </a:t>
            </a:r>
            <a:r>
              <a:rPr lang="en-US" altLang="zh-CN" sz="1400" dirty="0"/>
              <a:t>/ </a:t>
            </a:r>
            <a:r>
              <a:rPr lang="zh-CN" altLang="en-US" sz="1400" dirty="0"/>
              <a:t>对账单于客户，便需银行、券商撷取账户內的资产明细， 经银行、券商授权人签字，附资产明细及日期，以原件盖章确认客户资产，</a:t>
            </a:r>
            <a:r>
              <a:rPr lang="zh-CN" altLang="en-US" sz="1400" u="sng" dirty="0"/>
              <a:t>不接受副本</a:t>
            </a:r>
            <a:r>
              <a:rPr lang="zh-CN" altLang="en-US" sz="1400" dirty="0"/>
              <a:t>。</a:t>
            </a:r>
            <a:endParaRPr lang="en-US" altLang="zh-CN" sz="1400" dirty="0"/>
          </a:p>
          <a:p>
            <a:pPr marL="643800" lvl="1" indent="-342900">
              <a:spcBef>
                <a:spcPts val="600"/>
              </a:spcBef>
              <a:spcAft>
                <a:spcPts val="300"/>
              </a:spcAft>
              <a:buFont typeface="+mj-ea"/>
              <a:buAutoNum type="circleNumDbPlain"/>
            </a:pPr>
            <a:r>
              <a:rPr lang="zh-CN" altLang="en-US" sz="1400" dirty="0"/>
              <a:t>客户提供结单上的名称必须与国信账户一致，如未能提供（如：</a:t>
            </a:r>
            <a:r>
              <a:rPr lang="en-US" altLang="zh-CN" sz="1400" dirty="0" err="1">
                <a:solidFill>
                  <a:schemeClr val="accent1"/>
                </a:solidFill>
              </a:rPr>
              <a:t>H.T.Chan</a:t>
            </a:r>
            <a:r>
              <a:rPr lang="zh-CN" altLang="en-US" sz="1400" dirty="0">
                <a:solidFill>
                  <a:schemeClr val="accent1"/>
                </a:solidFill>
              </a:rPr>
              <a:t>、别名、拼音、繁简体等差异</a:t>
            </a:r>
            <a:r>
              <a:rPr lang="zh-CN" altLang="en-US" sz="1400" dirty="0"/>
              <a:t>）</a:t>
            </a:r>
            <a:r>
              <a:rPr lang="en-US" altLang="zh-CN" sz="1400" dirty="0"/>
              <a:t> </a:t>
            </a:r>
            <a:r>
              <a:rPr lang="zh-CN" altLang="en-US" sz="1400" dirty="0"/>
              <a:t>，请附加支持文件（如证明信或公证书），确定为同一人。</a:t>
            </a:r>
            <a:endParaRPr lang="en-US" altLang="zh-CN" sz="1400" dirty="0"/>
          </a:p>
          <a:p>
            <a:pPr marL="643800" lvl="1" indent="-342900">
              <a:lnSpc>
                <a:spcPct val="100000"/>
              </a:lnSpc>
              <a:spcBef>
                <a:spcPts val="600"/>
              </a:spcBef>
              <a:spcAft>
                <a:spcPts val="300"/>
              </a:spcAft>
              <a:buFont typeface="+mj-ea"/>
              <a:buAutoNum type="circleNumDbPlain"/>
            </a:pPr>
            <a:r>
              <a:rPr lang="zh-CN" altLang="en-US" sz="1400" dirty="0"/>
              <a:t>资产组合证明</a:t>
            </a:r>
            <a:r>
              <a:rPr lang="zh-CN" altLang="en-US" sz="1400" b="1" dirty="0"/>
              <a:t>可接受 </a:t>
            </a:r>
            <a:r>
              <a:rPr lang="en-US" altLang="zh-CN" sz="1400" b="1" dirty="0"/>
              <a:t>/ </a:t>
            </a:r>
            <a:r>
              <a:rPr lang="zh-CN" altLang="en-US" sz="1400" b="1" dirty="0"/>
              <a:t>不接受</a:t>
            </a:r>
            <a:r>
              <a:rPr lang="zh-CN" altLang="en-US" sz="1400" dirty="0"/>
              <a:t>类别：</a:t>
            </a:r>
            <a:endParaRPr lang="en-US" altLang="zh-CN" sz="1400" dirty="0"/>
          </a:p>
          <a:p>
            <a:pPr marL="300900" lvl="1" indent="0">
              <a:lnSpc>
                <a:spcPct val="100000"/>
              </a:lnSpc>
              <a:spcBef>
                <a:spcPts val="600"/>
              </a:spcBef>
              <a:spcAft>
                <a:spcPts val="300"/>
              </a:spcAft>
              <a:buNone/>
            </a:pPr>
            <a:r>
              <a:rPr lang="zh-CN" altLang="en-US" sz="1200" u="sng" dirty="0">
                <a:solidFill>
                  <a:schemeClr val="accent1"/>
                </a:solidFill>
              </a:rPr>
              <a:t>可接受</a:t>
            </a:r>
            <a:r>
              <a:rPr lang="zh-CN" altLang="en-US" sz="1200" dirty="0"/>
              <a:t>类别：存款、债券、股票、现金、衍生品产品（债券、期货）</a:t>
            </a:r>
            <a:endParaRPr lang="en-US" altLang="zh-CN" sz="1200" dirty="0"/>
          </a:p>
          <a:p>
            <a:pPr marL="300900" lvl="1" indent="0">
              <a:lnSpc>
                <a:spcPct val="100000"/>
              </a:lnSpc>
              <a:spcBef>
                <a:spcPts val="600"/>
              </a:spcBef>
              <a:spcAft>
                <a:spcPts val="300"/>
              </a:spcAft>
              <a:buNone/>
            </a:pPr>
            <a:r>
              <a:rPr lang="zh-CN" altLang="en-US" sz="1200" u="sng" dirty="0">
                <a:solidFill>
                  <a:schemeClr val="accent1"/>
                </a:solidFill>
              </a:rPr>
              <a:t>不可接受</a:t>
            </a:r>
            <a:r>
              <a:rPr lang="zh-CN" altLang="en-US" sz="1200" dirty="0"/>
              <a:t>类别：房产、结构性票据</a:t>
            </a:r>
            <a:r>
              <a:rPr lang="en-US" altLang="zh-CN" sz="1200" dirty="0"/>
              <a:t>Structure Note</a:t>
            </a:r>
            <a:r>
              <a:rPr lang="zh-CN" altLang="en-US" sz="1200" dirty="0"/>
              <a:t>、</a:t>
            </a:r>
            <a:r>
              <a:rPr lang="zh-CN" altLang="en-US" sz="1200" dirty="0">
                <a:latin typeface="+mn-ea"/>
              </a:rPr>
              <a:t>杠杆产品</a:t>
            </a:r>
            <a:r>
              <a:rPr lang="en-US" altLang="zh-CN" sz="1200" dirty="0">
                <a:latin typeface="+mn-ea"/>
              </a:rPr>
              <a:t>Leverage </a:t>
            </a:r>
            <a:endParaRPr lang="en-US" altLang="zh-CN" sz="1200" dirty="0"/>
          </a:p>
          <a:p>
            <a:pPr lvl="2"/>
            <a:endParaRPr lang="en-US" altLang="zh-CN" sz="1300" dirty="0"/>
          </a:p>
          <a:p>
            <a:endParaRPr lang="zh-CN" altLang="en-US" dirty="0"/>
          </a:p>
        </p:txBody>
      </p:sp>
      <p:sp>
        <p:nvSpPr>
          <p:cNvPr id="3" name="标题 2">
            <a:extLst>
              <a:ext uri="{FF2B5EF4-FFF2-40B4-BE49-F238E27FC236}">
                <a16:creationId xmlns:a16="http://schemas.microsoft.com/office/drawing/2014/main" id="{AB0B79A2-AE5B-497D-834B-706A6421DF9F}"/>
              </a:ext>
            </a:extLst>
          </p:cNvPr>
          <p:cNvSpPr>
            <a:spLocks noGrp="1"/>
          </p:cNvSpPr>
          <p:nvPr>
            <p:ph type="title"/>
          </p:nvPr>
        </p:nvSpPr>
        <p:spPr>
          <a:xfrm>
            <a:off x="436559" y="274638"/>
            <a:ext cx="8270876" cy="706090"/>
          </a:xfrm>
        </p:spPr>
        <p:txBody>
          <a:bodyPr/>
          <a:lstStyle/>
          <a:p>
            <a:pPr marL="50013" indent="0">
              <a:spcBef>
                <a:spcPts val="300"/>
              </a:spcBef>
              <a:spcAft>
                <a:spcPts val="360"/>
              </a:spcAft>
              <a:buSzPct val="85000"/>
              <a:buNone/>
            </a:pPr>
            <a:r>
              <a:rPr lang="zh-CN" altLang="en-US" sz="2000" dirty="0">
                <a:solidFill>
                  <a:srgbClr val="000000"/>
                </a:solidFill>
                <a:latin typeface="+mj-ea"/>
                <a:ea typeface="+mj-ea"/>
                <a:cs typeface="Calibri" panose="020F0502020204030204" pitchFamily="34" charset="0"/>
              </a:rPr>
              <a:t>特殊事例分享</a:t>
            </a:r>
            <a:endParaRPr lang="en-US" altLang="zh-CN" sz="2000" dirty="0">
              <a:solidFill>
                <a:srgbClr val="000000"/>
              </a:solidFill>
              <a:effectLst/>
              <a:latin typeface="+mj-ea"/>
              <a:ea typeface="+mj-ea"/>
              <a:cs typeface="Calibri" panose="020F0502020204030204" pitchFamily="34" charset="0"/>
            </a:endParaRPr>
          </a:p>
        </p:txBody>
      </p:sp>
      <p:pic>
        <p:nvPicPr>
          <p:cNvPr id="5" name="Picture 4">
            <a:extLst>
              <a:ext uri="{FF2B5EF4-FFF2-40B4-BE49-F238E27FC236}">
                <a16:creationId xmlns:a16="http://schemas.microsoft.com/office/drawing/2014/main" id="{16A73886-D776-4C3A-ACF8-9CDA1536E612}"/>
              </a:ext>
            </a:extLst>
          </p:cNvPr>
          <p:cNvPicPr>
            <a:picLocks noChangeAspect="1"/>
          </p:cNvPicPr>
          <p:nvPr/>
        </p:nvPicPr>
        <p:blipFill>
          <a:blip r:embed="rId2"/>
          <a:stretch>
            <a:fillRect/>
          </a:stretch>
        </p:blipFill>
        <p:spPr>
          <a:xfrm>
            <a:off x="5753166" y="4725144"/>
            <a:ext cx="2851282" cy="1680220"/>
          </a:xfrm>
          <a:prstGeom prst="rect">
            <a:avLst/>
          </a:prstGeom>
        </p:spPr>
      </p:pic>
    </p:spTree>
    <p:extLst>
      <p:ext uri="{BB962C8B-B14F-4D97-AF65-F5344CB8AC3E}">
        <p14:creationId xmlns:p14="http://schemas.microsoft.com/office/powerpoint/2010/main" val="591119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9700345-2C82-48E6-A6F0-F471B69C5819}"/>
              </a:ext>
            </a:extLst>
          </p:cNvPr>
          <p:cNvSpPr>
            <a:spLocks noGrp="1"/>
          </p:cNvSpPr>
          <p:nvPr>
            <p:ph sz="quarter" idx="11"/>
          </p:nvPr>
        </p:nvSpPr>
        <p:spPr>
          <a:xfrm>
            <a:off x="755576" y="1124744"/>
            <a:ext cx="7488832" cy="4752528"/>
          </a:xfrm>
        </p:spPr>
        <p:txBody>
          <a:bodyPr/>
          <a:lstStyle/>
          <a:p>
            <a:pPr>
              <a:spcBef>
                <a:spcPts val="600"/>
              </a:spcBef>
            </a:pPr>
            <a:r>
              <a:rPr lang="zh-CN" altLang="en-US" sz="1800" b="1" dirty="0"/>
              <a:t>机构专业投资者</a:t>
            </a:r>
            <a:r>
              <a:rPr lang="zh-CN" altLang="en-US" sz="1800" dirty="0"/>
              <a:t>：</a:t>
            </a:r>
            <a:endParaRPr lang="en-US" altLang="zh-CN" sz="1800" dirty="0"/>
          </a:p>
          <a:p>
            <a:pPr marL="392913" indent="-342900">
              <a:spcBef>
                <a:spcPts val="1200"/>
              </a:spcBef>
              <a:buFont typeface="+mj-ea"/>
              <a:buAutoNum type="circleNumDbPlain"/>
            </a:pPr>
            <a:r>
              <a:rPr lang="zh-CN" altLang="en-US" sz="1400" b="1" dirty="0">
                <a:latin typeface="+mn-ea"/>
                <a:cs typeface="Calibri" panose="020F0502020204030204" pitchFamily="34" charset="0"/>
              </a:rPr>
              <a:t>认可持牌机构全资附属公司（或）全资</a:t>
            </a:r>
            <a:r>
              <a:rPr lang="en-US" altLang="zh-CN" sz="1400" b="1" dirty="0">
                <a:latin typeface="+mn-ea"/>
                <a:cs typeface="Calibri" panose="020F0502020204030204" pitchFamily="34" charset="0"/>
              </a:rPr>
              <a:t>100%</a:t>
            </a:r>
            <a:r>
              <a:rPr lang="zh-CN" altLang="en-US" sz="1400" b="1" dirty="0">
                <a:latin typeface="+mn-ea"/>
                <a:cs typeface="Calibri" panose="020F0502020204030204" pitchFamily="34" charset="0"/>
              </a:rPr>
              <a:t>拥有持牌机构已发行的控权公司：</a:t>
            </a:r>
            <a:endParaRPr lang="en-US" altLang="zh-CN" sz="1400" b="1" dirty="0">
              <a:latin typeface="+mn-ea"/>
              <a:cs typeface="Calibri" panose="020F0502020204030204" pitchFamily="34" charset="0"/>
            </a:endParaRPr>
          </a:p>
          <a:p>
            <a:pPr marL="837457" lvl="2" indent="-285750">
              <a:spcBef>
                <a:spcPts val="600"/>
              </a:spcBef>
              <a:buFont typeface="Wingdings" panose="05000000000000000000" pitchFamily="2" charset="2"/>
              <a:buChar char="Ø"/>
            </a:pPr>
            <a:r>
              <a:rPr lang="zh-CN" altLang="en-US" sz="1400" dirty="0">
                <a:effectLst/>
                <a:latin typeface="+mn-ea"/>
                <a:cs typeface="Calibri" panose="020F0502020204030204" pitchFamily="34" charset="0"/>
              </a:rPr>
              <a:t>根据证监会指引，上述２种</a:t>
            </a:r>
            <a:r>
              <a:rPr lang="zh-CN" altLang="en-US" sz="1400" u="sng" dirty="0">
                <a:solidFill>
                  <a:srgbClr val="FF0000"/>
                </a:solidFill>
                <a:effectLst/>
                <a:latin typeface="+mn-ea"/>
                <a:cs typeface="Calibri" panose="020F0502020204030204" pitchFamily="34" charset="0"/>
              </a:rPr>
              <a:t>全资</a:t>
            </a:r>
            <a:r>
              <a:rPr lang="zh-CN" altLang="en-US" sz="1400" dirty="0">
                <a:effectLst/>
                <a:latin typeface="+mn-ea"/>
                <a:cs typeface="Calibri" panose="020F0502020204030204" pitchFamily="34" charset="0"/>
              </a:rPr>
              <a:t>控权模式，皆可</a:t>
            </a:r>
            <a:r>
              <a:rPr lang="zh-CN" altLang="en-US" sz="1400" u="sng" dirty="0">
                <a:solidFill>
                  <a:srgbClr val="FF0000"/>
                </a:solidFill>
                <a:effectLst/>
                <a:latin typeface="+mn-ea"/>
                <a:cs typeface="Calibri" panose="020F0502020204030204" pitchFamily="34" charset="0"/>
              </a:rPr>
              <a:t>间接</a:t>
            </a:r>
            <a:r>
              <a:rPr lang="zh-CN" altLang="en-US" sz="1400" dirty="0">
                <a:effectLst/>
                <a:latin typeface="+mn-ea"/>
                <a:cs typeface="Calibri" panose="020F0502020204030204" pitchFamily="34" charset="0"/>
              </a:rPr>
              <a:t>被视为机构专业投资者，唯文件需求上，客户必须附加公司架构图、股权持有量等佐证文件（如：周年申报表、国家公示信息、财务报表、年报、或第三方可信赖机关提供的股权证明）。</a:t>
            </a:r>
            <a:endParaRPr lang="en-US" altLang="zh-CN" sz="1400" dirty="0">
              <a:effectLst/>
              <a:latin typeface="+mn-ea"/>
              <a:cs typeface="Calibri" panose="020F0502020204030204" pitchFamily="34" charset="0"/>
            </a:endParaRPr>
          </a:p>
          <a:p>
            <a:pPr marL="392913" indent="-342900">
              <a:spcBef>
                <a:spcPts val="1200"/>
              </a:spcBef>
              <a:buFont typeface="+mj-ea"/>
              <a:buAutoNum type="circleNumDbPlain"/>
            </a:pPr>
            <a:r>
              <a:rPr lang="zh-CN" altLang="en-US" sz="1400" b="1" dirty="0">
                <a:latin typeface="+mn-ea"/>
              </a:rPr>
              <a:t>以“</a:t>
            </a:r>
            <a:r>
              <a:rPr lang="en-US" altLang="zh-CN" sz="1400" b="1" dirty="0">
                <a:latin typeface="+mn-ea"/>
              </a:rPr>
              <a:t>Alert”</a:t>
            </a:r>
            <a:r>
              <a:rPr lang="zh-CN" altLang="en-US" sz="1400" b="1" dirty="0">
                <a:latin typeface="+mn-ea"/>
              </a:rPr>
              <a:t>作开户、交收指令及关系认证：</a:t>
            </a:r>
            <a:endParaRPr lang="en-US" altLang="zh-CN" sz="1400" b="1" dirty="0">
              <a:latin typeface="+mn-ea"/>
            </a:endParaRPr>
          </a:p>
          <a:p>
            <a:pPr marL="837457" lvl="2" indent="-285750">
              <a:spcBef>
                <a:spcPts val="600"/>
              </a:spcBef>
              <a:buFont typeface="Wingdings" panose="05000000000000000000" pitchFamily="2" charset="2"/>
              <a:buChar char="Ø"/>
            </a:pPr>
            <a:r>
              <a:rPr lang="zh-CN" altLang="en-US" sz="1400" dirty="0">
                <a:latin typeface="+mn-ea"/>
              </a:rPr>
              <a:t>根据市场惯例，可接受</a:t>
            </a:r>
            <a:r>
              <a:rPr lang="zh-CN" altLang="zh-CN" sz="1400" dirty="0">
                <a:effectLst/>
                <a:latin typeface="+mn-ea"/>
              </a:rPr>
              <a:t>持牌机构</a:t>
            </a:r>
            <a:r>
              <a:rPr lang="en-US" altLang="zh-CN" sz="1400" dirty="0">
                <a:effectLst/>
                <a:latin typeface="+mn-ea"/>
              </a:rPr>
              <a:t>/</a:t>
            </a:r>
            <a:r>
              <a:rPr lang="zh-CN" altLang="zh-CN" sz="1400" dirty="0">
                <a:effectLst/>
                <a:latin typeface="+mn-ea"/>
              </a:rPr>
              <a:t>基金经理</a:t>
            </a:r>
            <a:r>
              <a:rPr lang="zh-CN" altLang="en-US" sz="1400" dirty="0">
                <a:effectLst/>
                <a:latin typeface="+mn-ea"/>
              </a:rPr>
              <a:t>以</a:t>
            </a:r>
            <a:r>
              <a:rPr lang="zh-CN" altLang="zh-CN" sz="1400" dirty="0">
                <a:effectLst/>
                <a:latin typeface="+mn-ea"/>
              </a:rPr>
              <a:t>“</a:t>
            </a:r>
            <a:r>
              <a:rPr lang="zh-CN" altLang="zh-CN" sz="1400" dirty="0">
                <a:solidFill>
                  <a:schemeClr val="accent1"/>
                </a:solidFill>
                <a:effectLst/>
                <a:latin typeface="+mn-ea"/>
              </a:rPr>
              <a:t>独</a:t>
            </a:r>
            <a:r>
              <a:rPr lang="zh-CN" altLang="en-US" sz="1400" dirty="0">
                <a:solidFill>
                  <a:schemeClr val="accent1"/>
                </a:solidFill>
                <a:effectLst/>
                <a:latin typeface="+mn-ea"/>
              </a:rPr>
              <a:t>有</a:t>
            </a:r>
            <a:r>
              <a:rPr lang="zh-CN" altLang="zh-CN" sz="1400" dirty="0">
                <a:solidFill>
                  <a:schemeClr val="accent1"/>
                </a:solidFill>
                <a:effectLst/>
                <a:latin typeface="+mn-ea"/>
              </a:rPr>
              <a:t>基金编码</a:t>
            </a:r>
            <a:r>
              <a:rPr lang="en-US" altLang="zh-CN" sz="1400" dirty="0">
                <a:solidFill>
                  <a:schemeClr val="accent1"/>
                </a:solidFill>
                <a:effectLst/>
                <a:latin typeface="+mn-ea"/>
              </a:rPr>
              <a:t> Unique Alert code</a:t>
            </a:r>
            <a:r>
              <a:rPr lang="zh-CN" altLang="zh-CN" sz="1400" dirty="0">
                <a:effectLst/>
                <a:latin typeface="+mn-ea"/>
              </a:rPr>
              <a:t>”</a:t>
            </a:r>
            <a:r>
              <a:rPr lang="zh-CN" altLang="en-US" sz="1400" dirty="0">
                <a:effectLst/>
                <a:latin typeface="+mn-ea"/>
              </a:rPr>
              <a:t>作为开户指令。只要透过</a:t>
            </a:r>
            <a:r>
              <a:rPr lang="en-US" altLang="zh-CN" sz="1400" dirty="0">
                <a:effectLst/>
                <a:latin typeface="+mn-ea"/>
              </a:rPr>
              <a:t>Alert code</a:t>
            </a:r>
            <a:r>
              <a:rPr lang="zh-CN" altLang="en-US" sz="1400" dirty="0">
                <a:effectLst/>
                <a:latin typeface="+mn-ea"/>
              </a:rPr>
              <a:t>导出的数据，能清楚显示主体机构（</a:t>
            </a:r>
            <a:r>
              <a:rPr lang="en-US" altLang="zh-CN" sz="1400" dirty="0">
                <a:effectLst/>
                <a:latin typeface="+mn-ea"/>
              </a:rPr>
              <a:t>Master</a:t>
            </a:r>
            <a:r>
              <a:rPr lang="zh-CN" altLang="en-US" sz="1400" dirty="0">
                <a:effectLst/>
                <a:latin typeface="+mn-ea"/>
              </a:rPr>
              <a:t>）名称，</a:t>
            </a:r>
            <a:r>
              <a:rPr lang="zh-CN" altLang="en-US" sz="1400" dirty="0">
                <a:latin typeface="+mn-ea"/>
              </a:rPr>
              <a:t>同时附有子账户的指定基金编码（</a:t>
            </a:r>
            <a:r>
              <a:rPr lang="en-US" altLang="zh-CN" sz="1400" dirty="0">
                <a:latin typeface="+mn-ea"/>
              </a:rPr>
              <a:t>Alert code)</a:t>
            </a:r>
            <a:r>
              <a:rPr lang="zh-CN" altLang="en-US" sz="1400" dirty="0">
                <a:latin typeface="+mn-ea"/>
              </a:rPr>
              <a:t>，便视为与子基金的有效关系证明</a:t>
            </a:r>
            <a:r>
              <a:rPr lang="zh-TW" altLang="en-US" sz="1400" dirty="0">
                <a:latin typeface="+mn-ea"/>
              </a:rPr>
              <a:t>，</a:t>
            </a:r>
            <a:r>
              <a:rPr lang="zh-CN" altLang="en-US" sz="1400" dirty="0">
                <a:latin typeface="+mn-ea"/>
              </a:rPr>
              <a:t>替代</a:t>
            </a:r>
            <a:r>
              <a:rPr lang="en-US" altLang="zh-CN" sz="1400" dirty="0">
                <a:latin typeface="+mn-ea"/>
              </a:rPr>
              <a:t>IMA</a:t>
            </a:r>
            <a:r>
              <a:rPr lang="zh-CN" altLang="en-US" sz="1400" dirty="0">
                <a:latin typeface="+mn-ea"/>
              </a:rPr>
              <a:t>、</a:t>
            </a:r>
            <a:r>
              <a:rPr lang="en-US" altLang="zh-CN" sz="1400" dirty="0">
                <a:latin typeface="+mn-ea"/>
              </a:rPr>
              <a:t>PPM</a:t>
            </a:r>
            <a:r>
              <a:rPr lang="zh-CN" altLang="en-US" sz="1400" dirty="0">
                <a:latin typeface="+mn-ea"/>
              </a:rPr>
              <a:t>、招股说明书等、开户及交收指令，进一步精简文件需求</a:t>
            </a:r>
            <a:endParaRPr lang="en-US" altLang="zh-CN" sz="1400" dirty="0">
              <a:latin typeface="+mn-ea"/>
            </a:endParaRPr>
          </a:p>
          <a:p>
            <a:pPr>
              <a:spcBef>
                <a:spcPts val="1200"/>
              </a:spcBef>
            </a:pPr>
            <a:endParaRPr lang="en-US" altLang="zh-CN" sz="1400" dirty="0"/>
          </a:p>
          <a:p>
            <a:endParaRPr lang="en-US" altLang="zh-CN" sz="1400" dirty="0"/>
          </a:p>
          <a:p>
            <a:pPr lvl="2"/>
            <a:endParaRPr lang="en-US" altLang="zh-CN" sz="1300" dirty="0"/>
          </a:p>
          <a:p>
            <a:endParaRPr lang="zh-CN" altLang="en-US" dirty="0"/>
          </a:p>
        </p:txBody>
      </p:sp>
      <p:sp>
        <p:nvSpPr>
          <p:cNvPr id="3" name="标题 2">
            <a:extLst>
              <a:ext uri="{FF2B5EF4-FFF2-40B4-BE49-F238E27FC236}">
                <a16:creationId xmlns:a16="http://schemas.microsoft.com/office/drawing/2014/main" id="{AB0B79A2-AE5B-497D-834B-706A6421DF9F}"/>
              </a:ext>
            </a:extLst>
          </p:cNvPr>
          <p:cNvSpPr>
            <a:spLocks noGrp="1"/>
          </p:cNvSpPr>
          <p:nvPr>
            <p:ph type="title"/>
          </p:nvPr>
        </p:nvSpPr>
        <p:spPr/>
        <p:txBody>
          <a:bodyPr/>
          <a:lstStyle/>
          <a:p>
            <a:pPr marL="50013" indent="0">
              <a:spcBef>
                <a:spcPts val="300"/>
              </a:spcBef>
              <a:spcAft>
                <a:spcPts val="360"/>
              </a:spcAft>
              <a:buSzPct val="85000"/>
              <a:buNone/>
            </a:pPr>
            <a:r>
              <a:rPr lang="zh-CN" altLang="en-US" sz="2000" dirty="0">
                <a:solidFill>
                  <a:srgbClr val="000000"/>
                </a:solidFill>
                <a:latin typeface="+mj-ea"/>
                <a:ea typeface="+mj-ea"/>
                <a:cs typeface="Calibri" panose="020F0502020204030204" pitchFamily="34" charset="0"/>
              </a:rPr>
              <a:t>客户特殊事例分享</a:t>
            </a:r>
            <a:endParaRPr lang="en-US" altLang="zh-CN" sz="2000" dirty="0">
              <a:solidFill>
                <a:srgbClr val="000000"/>
              </a:solidFill>
              <a:effectLst/>
              <a:latin typeface="+mj-ea"/>
              <a:ea typeface="+mj-ea"/>
              <a:cs typeface="Calibri" panose="020F0502020204030204" pitchFamily="34" charset="0"/>
            </a:endParaRPr>
          </a:p>
        </p:txBody>
      </p:sp>
    </p:spTree>
    <p:extLst>
      <p:ext uri="{BB962C8B-B14F-4D97-AF65-F5344CB8AC3E}">
        <p14:creationId xmlns:p14="http://schemas.microsoft.com/office/powerpoint/2010/main" val="4138056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9700345-2C82-48E6-A6F0-F471B69C5819}"/>
              </a:ext>
            </a:extLst>
          </p:cNvPr>
          <p:cNvSpPr>
            <a:spLocks noGrp="1"/>
          </p:cNvSpPr>
          <p:nvPr>
            <p:ph sz="quarter" idx="11"/>
          </p:nvPr>
        </p:nvSpPr>
        <p:spPr>
          <a:xfrm>
            <a:off x="611560" y="1124744"/>
            <a:ext cx="7704856" cy="4824536"/>
          </a:xfrm>
        </p:spPr>
        <p:txBody>
          <a:bodyPr/>
          <a:lstStyle/>
          <a:p>
            <a:pPr>
              <a:spcBef>
                <a:spcPts val="600"/>
              </a:spcBef>
            </a:pPr>
            <a:r>
              <a:rPr lang="zh-CN" altLang="en-US" sz="1800" b="1" dirty="0">
                <a:latin typeface="+mn-ea"/>
              </a:rPr>
              <a:t>机构专业投资者</a:t>
            </a:r>
            <a:r>
              <a:rPr lang="zh-CN" altLang="en-US" sz="1800" dirty="0">
                <a:latin typeface="+mn-ea"/>
              </a:rPr>
              <a:t>：</a:t>
            </a:r>
            <a:endParaRPr lang="en-US" altLang="zh-CN" sz="1800" dirty="0">
              <a:latin typeface="+mn-ea"/>
            </a:endParaRPr>
          </a:p>
          <a:p>
            <a:pPr marL="392913" indent="-342900">
              <a:spcBef>
                <a:spcPts val="600"/>
              </a:spcBef>
              <a:buFont typeface="+mj-ea"/>
              <a:buAutoNum type="circleNumDbPlain" startAt="3"/>
            </a:pPr>
            <a:r>
              <a:rPr lang="zh-CN" altLang="en-US" sz="1400" b="1" dirty="0">
                <a:latin typeface="+mn-ea"/>
                <a:cs typeface="Calibri" panose="020F0502020204030204" pitchFamily="34" charset="0"/>
              </a:rPr>
              <a:t>投资顾问</a:t>
            </a:r>
            <a:r>
              <a:rPr lang="en-US" altLang="zh-CN" sz="1400" b="1" dirty="0">
                <a:latin typeface="+mn-ea"/>
                <a:cs typeface="Calibri" panose="020F0502020204030204" pitchFamily="34" charset="0"/>
              </a:rPr>
              <a:t>Investment Advisor (IA) </a:t>
            </a:r>
            <a:r>
              <a:rPr lang="zh-CN" altLang="en-US" sz="1400" b="1" dirty="0">
                <a:latin typeface="+mn-ea"/>
                <a:cs typeface="Calibri" panose="020F0502020204030204" pitchFamily="34" charset="0"/>
              </a:rPr>
              <a:t>开设主体账户：</a:t>
            </a:r>
            <a:endParaRPr lang="en-US" altLang="zh-CN" sz="1400" b="1" dirty="0">
              <a:latin typeface="+mn-ea"/>
              <a:cs typeface="Calibri" panose="020F0502020204030204" pitchFamily="34" charset="0"/>
            </a:endParaRPr>
          </a:p>
          <a:p>
            <a:pPr lvl="1">
              <a:spcBef>
                <a:spcPts val="600"/>
              </a:spcBef>
            </a:pPr>
            <a:r>
              <a:rPr lang="zh-CN" altLang="en-US" sz="1400" dirty="0">
                <a:effectLst/>
                <a:latin typeface="+mn-ea"/>
                <a:cs typeface="Calibri" panose="020F0502020204030204" pitchFamily="34" charset="0"/>
              </a:rPr>
              <a:t>根据国信经纪内部合规客户指引，基于账户责任及反洗钱（第三方款项存取）等考虑，正常情况下，</a:t>
            </a:r>
            <a:r>
              <a:rPr lang="en-US" altLang="zh-CN" sz="1400" dirty="0">
                <a:effectLst/>
                <a:latin typeface="+mn-ea"/>
                <a:cs typeface="Calibri" panose="020F0502020204030204" pitchFamily="34" charset="0"/>
              </a:rPr>
              <a:t>IA</a:t>
            </a:r>
            <a:r>
              <a:rPr lang="zh-CN" altLang="zh-CN" sz="1400" dirty="0">
                <a:effectLst/>
                <a:latin typeface="+mn-ea"/>
                <a:cs typeface="Calibri" panose="020F0502020204030204" pitchFamily="34" charset="0"/>
              </a:rPr>
              <a:t>不被</a:t>
            </a:r>
            <a:r>
              <a:rPr lang="zh-CN" altLang="en-US" sz="1400" dirty="0">
                <a:effectLst/>
                <a:latin typeface="+mn-ea"/>
                <a:cs typeface="Calibri" panose="020F0502020204030204" pitchFamily="34" charset="0"/>
              </a:rPr>
              <a:t>视为</a:t>
            </a:r>
            <a:r>
              <a:rPr lang="zh-CN" altLang="zh-CN" sz="1400" dirty="0">
                <a:effectLst/>
                <a:latin typeface="+mn-ea"/>
                <a:cs typeface="Calibri" panose="020F0502020204030204" pitchFamily="34" charset="0"/>
              </a:rPr>
              <a:t>合适的主</a:t>
            </a:r>
            <a:r>
              <a:rPr lang="zh-CN" altLang="en-US" sz="1400" dirty="0">
                <a:effectLst/>
                <a:latin typeface="+mn-ea"/>
                <a:cs typeface="Calibri" panose="020F0502020204030204" pitchFamily="34" charset="0"/>
              </a:rPr>
              <a:t>体</a:t>
            </a:r>
            <a:r>
              <a:rPr lang="zh-CN" altLang="zh-CN" sz="1400" dirty="0">
                <a:effectLst/>
                <a:latin typeface="+mn-ea"/>
                <a:cs typeface="Calibri" panose="020F0502020204030204" pitchFamily="34" charset="0"/>
              </a:rPr>
              <a:t>账户</a:t>
            </a:r>
            <a:r>
              <a:rPr lang="en-US" altLang="zh-CN" sz="1400" dirty="0">
                <a:effectLst/>
                <a:latin typeface="+mn-ea"/>
                <a:cs typeface="Calibri" panose="020F0502020204030204" pitchFamily="34" charset="0"/>
              </a:rPr>
              <a:t>(Master)</a:t>
            </a:r>
            <a:r>
              <a:rPr lang="zh-CN" altLang="en-US" sz="1400" dirty="0">
                <a:effectLst/>
                <a:latin typeface="+mn-ea"/>
                <a:cs typeface="Calibri" panose="020F0502020204030204" pitchFamily="34" charset="0"/>
              </a:rPr>
              <a:t>，提出开设基金子账户（</a:t>
            </a:r>
            <a:r>
              <a:rPr lang="en-US" altLang="zh-CN" sz="1400" dirty="0">
                <a:effectLst/>
                <a:latin typeface="+mn-ea"/>
                <a:cs typeface="Calibri" panose="020F0502020204030204" pitchFamily="34" charset="0"/>
              </a:rPr>
              <a:t>sub</a:t>
            </a:r>
            <a:r>
              <a:rPr lang="zh-CN" altLang="en-US" sz="1400" dirty="0">
                <a:effectLst/>
                <a:latin typeface="+mn-ea"/>
                <a:cs typeface="Calibri" panose="020F0502020204030204" pitchFamily="34" charset="0"/>
              </a:rPr>
              <a:t>）</a:t>
            </a:r>
            <a:r>
              <a:rPr lang="zh-CN" altLang="zh-CN" sz="1400" dirty="0">
                <a:effectLst/>
                <a:latin typeface="+mn-ea"/>
                <a:cs typeface="Calibri" panose="020F0502020204030204" pitchFamily="34" charset="0"/>
              </a:rPr>
              <a:t>。</a:t>
            </a:r>
            <a:r>
              <a:rPr lang="zh-CN" altLang="en-US" sz="1400" dirty="0">
                <a:effectLst/>
                <a:latin typeface="+mn-ea"/>
                <a:cs typeface="Calibri" panose="020F0502020204030204" pitchFamily="34" charset="0"/>
              </a:rPr>
              <a:t>若客户坚持以</a:t>
            </a:r>
            <a:r>
              <a:rPr lang="en-US" altLang="zh-CN" sz="1400" dirty="0">
                <a:effectLst/>
                <a:latin typeface="+mn-ea"/>
                <a:cs typeface="Calibri" panose="020F0502020204030204" pitchFamily="34" charset="0"/>
              </a:rPr>
              <a:t>IA</a:t>
            </a:r>
            <a:r>
              <a:rPr lang="zh-CN" altLang="en-US" sz="1400" dirty="0">
                <a:effectLst/>
                <a:latin typeface="+mn-ea"/>
                <a:cs typeface="Calibri" panose="020F0502020204030204" pitchFamily="34" charset="0"/>
              </a:rPr>
              <a:t>开设账户，必须提供具体架构证明，确认与投资经理</a:t>
            </a:r>
            <a:r>
              <a:rPr lang="en-US" altLang="zh-CN" sz="1400" dirty="0">
                <a:effectLst/>
                <a:latin typeface="+mn-ea"/>
                <a:cs typeface="Calibri" panose="020F0502020204030204" pitchFamily="34" charset="0"/>
              </a:rPr>
              <a:t>(Investment Manager)</a:t>
            </a:r>
            <a:r>
              <a:rPr lang="zh-CN" altLang="en-US" sz="1400" dirty="0">
                <a:effectLst/>
                <a:latin typeface="+mn-ea"/>
                <a:cs typeface="Calibri" panose="020F0502020204030204" pitchFamily="34" charset="0"/>
              </a:rPr>
              <a:t>　并非为外聘的第三方公司，而是同一集团体系內的公司，</a:t>
            </a:r>
            <a:r>
              <a:rPr lang="zh-CN" altLang="en-US" sz="1400" b="1" u="sng" dirty="0">
                <a:solidFill>
                  <a:srgbClr val="FF0000"/>
                </a:solidFill>
                <a:effectLst/>
                <a:latin typeface="+mn-ea"/>
                <a:cs typeface="Calibri" panose="020F0502020204030204" pitchFamily="34" charset="0"/>
              </a:rPr>
              <a:t>提交合规</a:t>
            </a:r>
            <a:r>
              <a:rPr lang="zh-CN" altLang="en-US" sz="1400" dirty="0">
                <a:effectLst/>
                <a:latin typeface="+mn-ea"/>
                <a:cs typeface="Calibri" panose="020F0502020204030204" pitchFamily="34" charset="0"/>
              </a:rPr>
              <a:t>作单一事件审理。</a:t>
            </a:r>
            <a:endParaRPr lang="en-US" altLang="zh-CN" sz="1400" dirty="0">
              <a:effectLst/>
              <a:latin typeface="+mn-ea"/>
              <a:cs typeface="Calibri" panose="020F0502020204030204" pitchFamily="34" charset="0"/>
            </a:endParaRPr>
          </a:p>
          <a:p>
            <a:pPr marL="342900" indent="-342900">
              <a:spcBef>
                <a:spcPts val="600"/>
              </a:spcBef>
              <a:buFont typeface="+mj-ea"/>
              <a:buAutoNum type="circleNumDbPlain" startAt="3"/>
            </a:pPr>
            <a:r>
              <a:rPr lang="en-US" altLang="zh-CN" sz="1400" b="1" dirty="0">
                <a:latin typeface="+mn-ea"/>
                <a:cs typeface="Calibri" panose="020F0502020204030204" pitchFamily="34" charset="0"/>
              </a:rPr>
              <a:t>DIRECT MARKET ACCESS (DMA) </a:t>
            </a:r>
            <a:r>
              <a:rPr lang="zh-CN" altLang="en-US" sz="1400" b="1" dirty="0">
                <a:latin typeface="+mn-ea"/>
                <a:cs typeface="Calibri" panose="020F0502020204030204" pitchFamily="34" charset="0"/>
              </a:rPr>
              <a:t>系统连结</a:t>
            </a:r>
            <a:r>
              <a:rPr lang="zh-CN" altLang="en-US" sz="1400" dirty="0">
                <a:latin typeface="+mn-ea"/>
                <a:cs typeface="Calibri" panose="020F0502020204030204" pitchFamily="34" charset="0"/>
              </a:rPr>
              <a:t>：</a:t>
            </a:r>
            <a:endParaRPr lang="en-US" altLang="zh-CN" sz="1400" dirty="0">
              <a:latin typeface="+mn-ea"/>
              <a:cs typeface="Calibri" panose="020F0502020204030204" pitchFamily="34" charset="0"/>
            </a:endParaRPr>
          </a:p>
          <a:p>
            <a:pPr marL="536637" lvl="1" indent="-285750">
              <a:spcBef>
                <a:spcPts val="600"/>
              </a:spcBef>
            </a:pPr>
            <a:r>
              <a:rPr lang="zh-CN" altLang="en-US" sz="1400" dirty="0">
                <a:latin typeface="+mn-ea"/>
                <a:cs typeface="Calibri" panose="020F0502020204030204" pitchFamily="34" charset="0"/>
              </a:rPr>
              <a:t>客户提出</a:t>
            </a:r>
            <a:r>
              <a:rPr lang="en-US" altLang="zh-CN" sz="1400" dirty="0">
                <a:latin typeface="+mn-ea"/>
                <a:cs typeface="Calibri" panose="020F0502020204030204" pitchFamily="34" charset="0"/>
              </a:rPr>
              <a:t>DMA</a:t>
            </a:r>
            <a:r>
              <a:rPr lang="zh-CN" altLang="en-US" sz="1400" dirty="0">
                <a:latin typeface="+mn-ea"/>
                <a:cs typeface="Calibri" panose="020F0502020204030204" pitchFamily="34" charset="0"/>
              </a:rPr>
              <a:t>系统设置作为直接下单，前线经纪需填写国信</a:t>
            </a:r>
            <a:r>
              <a:rPr lang="en-US" altLang="zh-CN" sz="1400" dirty="0">
                <a:latin typeface="+mn-ea"/>
                <a:cs typeface="Calibri" panose="020F0502020204030204" pitchFamily="34" charset="0"/>
              </a:rPr>
              <a:t>DMA</a:t>
            </a:r>
            <a:r>
              <a:rPr lang="zh-CN" altLang="en-US" sz="1400" dirty="0">
                <a:latin typeface="+mn-ea"/>
                <a:cs typeface="Calibri" panose="020F0502020204030204" pitchFamily="34" charset="0"/>
              </a:rPr>
              <a:t>评估表格，经由业务</a:t>
            </a:r>
            <a:r>
              <a:rPr lang="en-US" altLang="zh-CN" sz="1400" dirty="0">
                <a:latin typeface="+mn-ea"/>
                <a:cs typeface="Calibri" panose="020F0502020204030204" pitchFamily="34" charset="0"/>
              </a:rPr>
              <a:t>RO</a:t>
            </a:r>
            <a:r>
              <a:rPr lang="zh-CN" altLang="en-US" sz="1400" dirty="0">
                <a:latin typeface="+mn-ea"/>
                <a:cs typeface="Calibri" panose="020F0502020204030204" pitchFamily="34" charset="0"/>
              </a:rPr>
              <a:t>同意开通后，发送</a:t>
            </a:r>
            <a:r>
              <a:rPr lang="en-US" altLang="zh-CN" sz="1400" dirty="0">
                <a:latin typeface="+mn-ea"/>
                <a:cs typeface="Calibri" panose="020F0502020204030204" pitchFamily="34" charset="0"/>
              </a:rPr>
              <a:t>IT</a:t>
            </a:r>
            <a:r>
              <a:rPr lang="zh-CN" altLang="en-US" sz="1400" dirty="0">
                <a:latin typeface="+mn-ea"/>
                <a:cs typeface="Calibri" panose="020F0502020204030204" pitchFamily="34" charset="0"/>
              </a:rPr>
              <a:t>部门（抄送</a:t>
            </a:r>
            <a:r>
              <a:rPr lang="en-US" altLang="zh-CN" sz="1400" dirty="0">
                <a:latin typeface="+mn-ea"/>
                <a:cs typeface="Calibri" panose="020F0502020204030204" pitchFamily="34" charset="0"/>
              </a:rPr>
              <a:t>CCT</a:t>
            </a:r>
            <a:r>
              <a:rPr lang="zh-CN" altLang="en-US" sz="1400" dirty="0">
                <a:latin typeface="+mn-ea"/>
                <a:cs typeface="Calibri" panose="020F0502020204030204" pitchFamily="34" charset="0"/>
              </a:rPr>
              <a:t>）作系统连结及测试，确认开通后，以电邮通知</a:t>
            </a:r>
            <a:r>
              <a:rPr lang="en-US" altLang="zh-CN" sz="1400" dirty="0">
                <a:latin typeface="+mn-ea"/>
                <a:cs typeface="Calibri" panose="020F0502020204030204" pitchFamily="34" charset="0"/>
              </a:rPr>
              <a:t>CCT</a:t>
            </a:r>
            <a:r>
              <a:rPr lang="zh-CN" altLang="en-US" sz="1400" dirty="0">
                <a:latin typeface="+mn-ea"/>
                <a:cs typeface="Calibri" panose="020F0502020204030204" pitchFamily="34" charset="0"/>
              </a:rPr>
              <a:t>在相关交易系统（</a:t>
            </a:r>
            <a:r>
              <a:rPr lang="en-US" altLang="zh-CN" sz="1400" dirty="0">
                <a:latin typeface="+mn-ea"/>
                <a:cs typeface="Calibri" panose="020F0502020204030204" pitchFamily="34" charset="0"/>
              </a:rPr>
              <a:t>2go</a:t>
            </a:r>
            <a:r>
              <a:rPr lang="zh-CN" altLang="en-US" sz="1400" dirty="0">
                <a:latin typeface="+mn-ea"/>
                <a:cs typeface="Calibri" panose="020F0502020204030204" pitchFamily="34" charset="0"/>
              </a:rPr>
              <a:t>，</a:t>
            </a:r>
            <a:r>
              <a:rPr lang="en-US" altLang="zh-CN" sz="1400" dirty="0">
                <a:latin typeface="+mn-ea"/>
                <a:cs typeface="Calibri" panose="020F0502020204030204" pitchFamily="34" charset="0"/>
              </a:rPr>
              <a:t>ABC</a:t>
            </a:r>
            <a:r>
              <a:rPr lang="zh-CN" altLang="en-US" sz="1400" dirty="0">
                <a:latin typeface="+mn-ea"/>
                <a:cs typeface="Calibri" panose="020F0502020204030204" pitchFamily="34" charset="0"/>
              </a:rPr>
              <a:t>）开启账户设置</a:t>
            </a:r>
            <a:endParaRPr lang="en-US" altLang="zh-CN" sz="1400" dirty="0">
              <a:latin typeface="+mn-ea"/>
              <a:cs typeface="Calibri" panose="020F0502020204030204" pitchFamily="34" charset="0"/>
            </a:endParaRPr>
          </a:p>
          <a:p>
            <a:pPr marL="536637" lvl="1" indent="-285750">
              <a:spcBef>
                <a:spcPts val="600"/>
              </a:spcBef>
            </a:pPr>
            <a:r>
              <a:rPr lang="en-US" altLang="zh-CN" sz="1400" dirty="0">
                <a:latin typeface="+mn-ea"/>
                <a:cs typeface="Calibri" panose="020F0502020204030204" pitchFamily="34" charset="0"/>
              </a:rPr>
              <a:t>CCT</a:t>
            </a:r>
            <a:r>
              <a:rPr lang="zh-CN" altLang="en-US" sz="1400" dirty="0">
                <a:latin typeface="+mn-ea"/>
                <a:cs typeface="Calibri" panose="020F0502020204030204" pitchFamily="34" charset="0"/>
              </a:rPr>
              <a:t>于</a:t>
            </a:r>
            <a:r>
              <a:rPr lang="en-US" altLang="zh-CN" sz="1400" dirty="0">
                <a:latin typeface="+mn-ea"/>
                <a:cs typeface="Calibri" panose="020F0502020204030204" pitchFamily="34" charset="0"/>
              </a:rPr>
              <a:t>ABC</a:t>
            </a:r>
            <a:r>
              <a:rPr lang="zh-CN" altLang="en-US" sz="1400" dirty="0">
                <a:latin typeface="+mn-ea"/>
                <a:cs typeface="Calibri" panose="020F0502020204030204" pitchFamily="34" charset="0"/>
              </a:rPr>
              <a:t>把客户账户作相关信息设置（</a:t>
            </a:r>
            <a:r>
              <a:rPr lang="en-US" altLang="zh-CN" sz="1400" dirty="0">
                <a:solidFill>
                  <a:schemeClr val="accent1"/>
                </a:solidFill>
                <a:latin typeface="+mn-ea"/>
                <a:cs typeface="Calibri" panose="020F0502020204030204" pitchFamily="34" charset="0"/>
              </a:rPr>
              <a:t>DMA </a:t>
            </a:r>
            <a:r>
              <a:rPr lang="en-US" altLang="zh-CN" sz="1400" dirty="0">
                <a:solidFill>
                  <a:schemeClr val="accent1"/>
                </a:solidFill>
                <a:latin typeface="+mn-ea"/>
                <a:cs typeface="Calibri" panose="020F0502020204030204" pitchFamily="34" charset="0"/>
                <a:sym typeface="Wingdings" panose="05000000000000000000" pitchFamily="2" charset="2"/>
              </a:rPr>
              <a:t> </a:t>
            </a:r>
            <a:r>
              <a:rPr lang="en-US" altLang="zh-CN" sz="1400" dirty="0">
                <a:solidFill>
                  <a:schemeClr val="accent1"/>
                </a:solidFill>
                <a:latin typeface="+mn-ea"/>
                <a:cs typeface="Calibri" panose="020F0502020204030204" pitchFamily="34" charset="0"/>
              </a:rPr>
              <a:t>Yes</a:t>
            </a:r>
            <a:r>
              <a:rPr lang="en-US" altLang="zh-CN" sz="1400" dirty="0">
                <a:latin typeface="+mn-ea"/>
                <a:cs typeface="Calibri" panose="020F0502020204030204" pitchFamily="34" charset="0"/>
              </a:rPr>
              <a:t>)</a:t>
            </a:r>
            <a:r>
              <a:rPr lang="zh-CN" altLang="en-US" sz="1400" dirty="0">
                <a:latin typeface="+mn-ea"/>
                <a:cs typeface="Calibri" panose="020F0502020204030204" pitchFamily="34" charset="0"/>
              </a:rPr>
              <a:t>，同步在</a:t>
            </a:r>
            <a:r>
              <a:rPr lang="en-US" altLang="zh-CN" sz="1400" dirty="0">
                <a:latin typeface="+mn-ea"/>
                <a:cs typeface="Calibri" panose="020F0502020204030204" pitchFamily="34" charset="0"/>
              </a:rPr>
              <a:t>2go</a:t>
            </a:r>
            <a:r>
              <a:rPr lang="zh-CN" altLang="en-US" sz="1400" dirty="0">
                <a:latin typeface="+mn-ea"/>
                <a:cs typeface="Calibri" panose="020F0502020204030204" pitchFamily="34" charset="0"/>
              </a:rPr>
              <a:t>账户內限制沽空</a:t>
            </a:r>
            <a:r>
              <a:rPr lang="en-US" altLang="zh-CN" sz="1400" dirty="0">
                <a:latin typeface="+mn-ea"/>
                <a:cs typeface="Calibri" panose="020F0502020204030204" pitchFamily="34" charset="0"/>
              </a:rPr>
              <a:t>(</a:t>
            </a:r>
            <a:r>
              <a:rPr lang="en-US" altLang="zh-CN" sz="1400" dirty="0">
                <a:solidFill>
                  <a:schemeClr val="accent1"/>
                </a:solidFill>
                <a:latin typeface="+mn-ea"/>
                <a:cs typeface="Calibri" panose="020F0502020204030204" pitchFamily="34" charset="0"/>
              </a:rPr>
              <a:t>Exchange Short Sell </a:t>
            </a:r>
            <a:r>
              <a:rPr lang="en-US" altLang="zh-CN" sz="1400" dirty="0">
                <a:solidFill>
                  <a:schemeClr val="accent1"/>
                </a:solidFill>
                <a:latin typeface="+mn-ea"/>
                <a:cs typeface="Calibri" panose="020F0502020204030204" pitchFamily="34" charset="0"/>
                <a:sym typeface="Wingdings" panose="05000000000000000000" pitchFamily="2" charset="2"/>
              </a:rPr>
              <a:t> </a:t>
            </a:r>
            <a:r>
              <a:rPr lang="en-US" altLang="zh-CN" sz="1400" dirty="0">
                <a:solidFill>
                  <a:schemeClr val="accent1"/>
                </a:solidFill>
                <a:latin typeface="+mn-ea"/>
                <a:cs typeface="Calibri" panose="020F0502020204030204" pitchFamily="34" charset="0"/>
              </a:rPr>
              <a:t>No</a:t>
            </a:r>
            <a:r>
              <a:rPr lang="en-US" altLang="zh-CN" sz="1400" dirty="0">
                <a:latin typeface="+mn-ea"/>
                <a:cs typeface="Calibri" panose="020F0502020204030204" pitchFamily="34" charset="0"/>
              </a:rPr>
              <a:t>) ,</a:t>
            </a:r>
            <a:r>
              <a:rPr lang="zh-CN" altLang="en-US" sz="1400" dirty="0">
                <a:latin typeface="+mn-ea"/>
                <a:cs typeface="Calibri" panose="020F0502020204030204" pitchFamily="34" charset="0"/>
              </a:rPr>
              <a:t>完成后电邮通知相关部门（机构销售、风险管理、</a:t>
            </a:r>
            <a:r>
              <a:rPr lang="en-US" altLang="zh-CN" sz="1400" dirty="0">
                <a:latin typeface="+mn-ea"/>
                <a:cs typeface="Calibri" panose="020F0502020204030204" pitchFamily="34" charset="0"/>
              </a:rPr>
              <a:t>IT</a:t>
            </a:r>
            <a:r>
              <a:rPr lang="zh-CN" altLang="en-US" sz="1400" dirty="0">
                <a:latin typeface="+mn-ea"/>
                <a:cs typeface="Calibri" panose="020F0502020204030204" pitchFamily="34" charset="0"/>
              </a:rPr>
              <a:t>部门）</a:t>
            </a:r>
            <a:endParaRPr lang="en-US" altLang="zh-CN" sz="1400" dirty="0">
              <a:latin typeface="+mn-ea"/>
              <a:cs typeface="Calibri" panose="020F0502020204030204" pitchFamily="34" charset="0"/>
            </a:endParaRPr>
          </a:p>
          <a:p>
            <a:pPr marL="593787" lvl="1" indent="-342900">
              <a:spcBef>
                <a:spcPts val="600"/>
              </a:spcBef>
            </a:pPr>
            <a:endParaRPr lang="en-US" altLang="zh-CN" sz="1300" dirty="0">
              <a:latin typeface="+mn-ea"/>
            </a:endParaRPr>
          </a:p>
          <a:p>
            <a:pPr marL="392913" indent="-342900">
              <a:buFont typeface="+mj-ea"/>
              <a:buAutoNum type="circleNumDbPlain" startAt="3"/>
            </a:pPr>
            <a:endParaRPr lang="en-US" altLang="zh-CN" sz="1400" dirty="0">
              <a:latin typeface="+mn-ea"/>
            </a:endParaRPr>
          </a:p>
          <a:p>
            <a:pPr marL="392913" indent="-342900">
              <a:buFont typeface="+mj-ea"/>
              <a:buAutoNum type="circleNumDbPlain" startAt="3"/>
            </a:pPr>
            <a:endParaRPr lang="en-US" altLang="zh-CN" sz="1400" dirty="0">
              <a:latin typeface="+mn-ea"/>
            </a:endParaRPr>
          </a:p>
          <a:p>
            <a:endParaRPr lang="en-US" altLang="zh-CN" sz="1400" dirty="0">
              <a:latin typeface="+mn-ea"/>
            </a:endParaRPr>
          </a:p>
          <a:p>
            <a:pPr lvl="2"/>
            <a:endParaRPr lang="en-US" altLang="zh-CN" sz="1300" dirty="0"/>
          </a:p>
          <a:p>
            <a:endParaRPr lang="zh-CN" altLang="en-US" dirty="0"/>
          </a:p>
        </p:txBody>
      </p:sp>
      <p:sp>
        <p:nvSpPr>
          <p:cNvPr id="3" name="标题 2">
            <a:extLst>
              <a:ext uri="{FF2B5EF4-FFF2-40B4-BE49-F238E27FC236}">
                <a16:creationId xmlns:a16="http://schemas.microsoft.com/office/drawing/2014/main" id="{AB0B79A2-AE5B-497D-834B-706A6421DF9F}"/>
              </a:ext>
            </a:extLst>
          </p:cNvPr>
          <p:cNvSpPr>
            <a:spLocks noGrp="1"/>
          </p:cNvSpPr>
          <p:nvPr>
            <p:ph type="title"/>
          </p:nvPr>
        </p:nvSpPr>
        <p:spPr/>
        <p:txBody>
          <a:bodyPr/>
          <a:lstStyle/>
          <a:p>
            <a:pPr marL="50013" indent="0">
              <a:spcBef>
                <a:spcPts val="300"/>
              </a:spcBef>
              <a:spcAft>
                <a:spcPts val="360"/>
              </a:spcAft>
              <a:buSzPct val="85000"/>
              <a:buNone/>
            </a:pPr>
            <a:r>
              <a:rPr lang="zh-CN" altLang="en-US" sz="2000" dirty="0">
                <a:solidFill>
                  <a:srgbClr val="000000"/>
                </a:solidFill>
                <a:latin typeface="+mj-ea"/>
                <a:ea typeface="+mj-ea"/>
                <a:cs typeface="Calibri" panose="020F0502020204030204" pitchFamily="34" charset="0"/>
              </a:rPr>
              <a:t>客户特殊事例分享</a:t>
            </a:r>
            <a:endParaRPr lang="en-US" altLang="zh-CN" sz="2000" dirty="0">
              <a:solidFill>
                <a:srgbClr val="000000"/>
              </a:solidFill>
              <a:effectLst/>
              <a:latin typeface="+mj-ea"/>
              <a:ea typeface="+mj-ea"/>
              <a:cs typeface="Calibri" panose="020F0502020204030204" pitchFamily="34" charset="0"/>
            </a:endParaRPr>
          </a:p>
        </p:txBody>
      </p:sp>
    </p:spTree>
    <p:extLst>
      <p:ext uri="{BB962C8B-B14F-4D97-AF65-F5344CB8AC3E}">
        <p14:creationId xmlns:p14="http://schemas.microsoft.com/office/powerpoint/2010/main" val="3979704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9700345-2C82-48E6-A6F0-F471B69C5819}"/>
              </a:ext>
            </a:extLst>
          </p:cNvPr>
          <p:cNvSpPr>
            <a:spLocks noGrp="1"/>
          </p:cNvSpPr>
          <p:nvPr>
            <p:ph sz="quarter" idx="11"/>
          </p:nvPr>
        </p:nvSpPr>
        <p:spPr>
          <a:xfrm>
            <a:off x="323528" y="1124744"/>
            <a:ext cx="8208912" cy="4896544"/>
          </a:xfrm>
        </p:spPr>
        <p:txBody>
          <a:bodyPr/>
          <a:lstStyle/>
          <a:p>
            <a:pPr>
              <a:spcBef>
                <a:spcPts val="600"/>
              </a:spcBef>
            </a:pPr>
            <a:r>
              <a:rPr lang="zh-CN" altLang="en-US" sz="1600" b="1" dirty="0">
                <a:latin typeface="+mn-ea"/>
              </a:rPr>
              <a:t>机构专业投资者</a:t>
            </a:r>
            <a:r>
              <a:rPr lang="zh-CN" altLang="en-US" sz="1600" dirty="0">
                <a:latin typeface="+mn-ea"/>
              </a:rPr>
              <a:t>：</a:t>
            </a:r>
            <a:endParaRPr lang="en-US" altLang="zh-CN" sz="1600" dirty="0">
              <a:latin typeface="+mn-ea"/>
            </a:endParaRPr>
          </a:p>
          <a:p>
            <a:pPr marL="392913" indent="-342900">
              <a:buFont typeface="+mj-ea"/>
              <a:buAutoNum type="circleNumDbPlain" startAt="5"/>
            </a:pPr>
            <a:r>
              <a:rPr lang="zh-CN" altLang="zh-CN" sz="1400" b="1" kern="100" dirty="0">
                <a:effectLst/>
                <a:latin typeface="+mn-ea"/>
                <a:cs typeface="Times New Roman" panose="02020603050405020304" pitchFamily="18" charset="0"/>
              </a:rPr>
              <a:t>机构客户</a:t>
            </a:r>
            <a:r>
              <a:rPr lang="en-US" altLang="zh-CN" sz="1400" b="1" kern="100" dirty="0">
                <a:effectLst/>
                <a:latin typeface="+mn-ea"/>
                <a:cs typeface="Times New Roman" panose="02020603050405020304" pitchFamily="18" charset="0"/>
              </a:rPr>
              <a:t>- SPC</a:t>
            </a:r>
            <a:r>
              <a:rPr lang="zh-CN" altLang="zh-CN" sz="1400" b="1" kern="100" dirty="0">
                <a:effectLst/>
                <a:latin typeface="+mn-ea"/>
                <a:cs typeface="Times New Roman" panose="02020603050405020304" pitchFamily="18" charset="0"/>
              </a:rPr>
              <a:t>独立投资组合公司</a:t>
            </a:r>
            <a:r>
              <a:rPr lang="en-US" altLang="zh-CN" sz="1400" b="1" kern="100" dirty="0">
                <a:effectLst/>
                <a:latin typeface="+mn-ea"/>
                <a:cs typeface="Times New Roman" panose="02020603050405020304" pitchFamily="18" charset="0"/>
              </a:rPr>
              <a:t> / SP (</a:t>
            </a:r>
            <a:r>
              <a:rPr lang="zh-CN" altLang="zh-CN" sz="1400" b="1" kern="100" dirty="0">
                <a:effectLst/>
                <a:latin typeface="+mn-ea"/>
                <a:cs typeface="Times New Roman" panose="02020603050405020304" pitchFamily="18" charset="0"/>
              </a:rPr>
              <a:t>独立投资组合</a:t>
            </a:r>
            <a:r>
              <a:rPr lang="en-US" altLang="zh-CN" sz="1400" b="1" kern="100" dirty="0">
                <a:effectLst/>
                <a:latin typeface="+mn-ea"/>
                <a:cs typeface="Times New Roman" panose="02020603050405020304" pitchFamily="18" charset="0"/>
              </a:rPr>
              <a:t>)</a:t>
            </a:r>
            <a:endParaRPr lang="zh-CN" altLang="zh-CN" sz="1400" kern="100" dirty="0">
              <a:effectLst/>
              <a:latin typeface="+mn-ea"/>
              <a:cs typeface="Times New Roman" panose="02020603050405020304" pitchFamily="18" charset="0"/>
            </a:endParaRPr>
          </a:p>
          <a:p>
            <a:pPr marL="698456" indent="-285750" algn="just">
              <a:buFont typeface="Microsoft JhengHei" panose="020B0604030504040204" pitchFamily="34" charset="-120"/>
              <a:buChar char="─"/>
            </a:pPr>
            <a:r>
              <a:rPr lang="zh-CN" altLang="zh-CN" sz="1400" kern="100" dirty="0">
                <a:effectLst/>
                <a:latin typeface="+mn-ea"/>
                <a:cs typeface="Times New Roman" panose="02020603050405020304" pitchFamily="18" charset="0"/>
              </a:rPr>
              <a:t>独立投资组合公司</a:t>
            </a:r>
            <a:r>
              <a:rPr lang="zh-CN" altLang="en-US" sz="1400" kern="100" dirty="0">
                <a:effectLst/>
                <a:latin typeface="+mn-ea"/>
                <a:cs typeface="Times New Roman" panose="02020603050405020304" pitchFamily="18" charset="0"/>
              </a:rPr>
              <a:t>“</a:t>
            </a:r>
            <a:r>
              <a:rPr lang="en-US" altLang="zh-CN" sz="1400" kern="100" dirty="0">
                <a:effectLst/>
                <a:latin typeface="+mn-ea"/>
                <a:cs typeface="Times New Roman" panose="02020603050405020304" pitchFamily="18" charset="0"/>
              </a:rPr>
              <a:t>SPC”</a:t>
            </a:r>
            <a:r>
              <a:rPr lang="zh-CN" altLang="zh-CN" sz="1400" kern="100" dirty="0">
                <a:effectLst/>
                <a:latin typeface="+mn-ea"/>
                <a:cs typeface="Times New Roman" panose="02020603050405020304" pitchFamily="18" charset="0"/>
              </a:rPr>
              <a:t>属于独立法人，可同时管理</a:t>
            </a:r>
            <a:r>
              <a:rPr lang="zh-CN" altLang="en-US" sz="1400" kern="100" dirty="0">
                <a:effectLst/>
                <a:latin typeface="+mn-ea"/>
                <a:cs typeface="Times New Roman" panose="02020603050405020304" pitchFamily="18" charset="0"/>
              </a:rPr>
              <a:t>多于</a:t>
            </a:r>
            <a:r>
              <a:rPr lang="en-US" altLang="zh-CN" sz="1400" kern="100" dirty="0">
                <a:effectLst/>
                <a:latin typeface="+mn-ea"/>
                <a:cs typeface="Times New Roman" panose="02020603050405020304" pitchFamily="18" charset="0"/>
              </a:rPr>
              <a:t>1</a:t>
            </a:r>
            <a:r>
              <a:rPr lang="zh-CN" altLang="en-US" sz="1400" kern="100" dirty="0">
                <a:effectLst/>
                <a:latin typeface="+mn-ea"/>
                <a:cs typeface="Times New Roman" panose="02020603050405020304" pitchFamily="18" charset="0"/>
              </a:rPr>
              <a:t>个独</a:t>
            </a:r>
            <a:r>
              <a:rPr lang="zh-CN" altLang="zh-CN" sz="1400" kern="100" dirty="0">
                <a:effectLst/>
                <a:latin typeface="+mn-ea"/>
                <a:cs typeface="Times New Roman" panose="02020603050405020304" pitchFamily="18" charset="0"/>
              </a:rPr>
              <a:t>立投资组合</a:t>
            </a:r>
            <a:r>
              <a:rPr lang="zh-CN" altLang="en-US" sz="1400" kern="100" dirty="0">
                <a:effectLst/>
                <a:latin typeface="+mn-ea"/>
                <a:cs typeface="Times New Roman" panose="02020603050405020304" pitchFamily="18" charset="0"/>
              </a:rPr>
              <a:t>“</a:t>
            </a:r>
            <a:r>
              <a:rPr lang="en-US" altLang="zh-CN" sz="1400" kern="100" dirty="0">
                <a:effectLst/>
                <a:latin typeface="+mn-ea"/>
                <a:cs typeface="Times New Roman" panose="02020603050405020304" pitchFamily="18" charset="0"/>
              </a:rPr>
              <a:t>SP</a:t>
            </a:r>
            <a:r>
              <a:rPr lang="zh-CN" altLang="en-US" sz="1400" kern="100" dirty="0">
                <a:effectLst/>
                <a:latin typeface="+mn-ea"/>
                <a:cs typeface="Times New Roman" panose="02020603050405020304" pitchFamily="18" charset="0"/>
              </a:rPr>
              <a:t>”，要求于</a:t>
            </a:r>
            <a:r>
              <a:rPr lang="zh-CN" altLang="zh-CN" sz="1400" kern="100" dirty="0">
                <a:effectLst/>
                <a:latin typeface="+mn-ea"/>
                <a:cs typeface="Times New Roman" panose="02020603050405020304" pitchFamily="18" charset="0"/>
              </a:rPr>
              <a:t>我司开立</a:t>
            </a:r>
            <a:r>
              <a:rPr lang="zh-CN" altLang="en-US" sz="1400" kern="100" dirty="0">
                <a:effectLst/>
                <a:latin typeface="+mn-ea"/>
                <a:cs typeface="Times New Roman" panose="02020603050405020304" pitchFamily="18" charset="0"/>
              </a:rPr>
              <a:t>多个</a:t>
            </a:r>
            <a:r>
              <a:rPr lang="zh-CN" altLang="zh-CN" sz="1400" kern="100" dirty="0">
                <a:effectLst/>
                <a:latin typeface="+mn-ea"/>
                <a:cs typeface="Times New Roman" panose="02020603050405020304" pitchFamily="18" charset="0"/>
              </a:rPr>
              <a:t>子账户</a:t>
            </a:r>
            <a:endParaRPr lang="en-US" altLang="zh-CN" sz="1400" kern="100" dirty="0">
              <a:effectLst/>
              <a:latin typeface="+mn-ea"/>
              <a:cs typeface="Times New Roman" panose="02020603050405020304" pitchFamily="18" charset="0"/>
            </a:endParaRPr>
          </a:p>
          <a:p>
            <a:pPr marL="698456" indent="-285750" algn="just">
              <a:buFont typeface="Microsoft JhengHei" panose="020B0604030504040204" pitchFamily="34" charset="-120"/>
              <a:buChar char="─"/>
            </a:pPr>
            <a:r>
              <a:rPr lang="en-US" altLang="zh-CN" sz="1400" kern="100" dirty="0">
                <a:effectLst/>
                <a:latin typeface="+mn-ea"/>
                <a:cs typeface="Times New Roman" panose="02020603050405020304" pitchFamily="18" charset="0"/>
              </a:rPr>
              <a:t>SPC</a:t>
            </a:r>
            <a:r>
              <a:rPr lang="zh-CN" altLang="zh-CN" sz="1400" kern="100" dirty="0">
                <a:effectLst/>
                <a:latin typeface="+mn-ea"/>
                <a:cs typeface="Times New Roman" panose="02020603050405020304" pitchFamily="18" charset="0"/>
              </a:rPr>
              <a:t>开户流程与一般</a:t>
            </a:r>
            <a:r>
              <a:rPr lang="zh-CN" altLang="en-US" sz="1400" kern="100" dirty="0">
                <a:effectLst/>
                <a:latin typeface="+mn-ea"/>
                <a:cs typeface="Times New Roman" panose="02020603050405020304" pitchFamily="18" charset="0"/>
              </a:rPr>
              <a:t>机构</a:t>
            </a:r>
            <a:r>
              <a:rPr lang="zh-CN" altLang="zh-CN" sz="1400" kern="100" dirty="0">
                <a:effectLst/>
                <a:latin typeface="+mn-ea"/>
                <a:cs typeface="Times New Roman" panose="02020603050405020304" pitchFamily="18" charset="0"/>
              </a:rPr>
              <a:t>专业投资者（</a:t>
            </a:r>
            <a:r>
              <a:rPr lang="en-US" altLang="zh-CN" sz="1400" kern="100" dirty="0">
                <a:effectLst/>
                <a:latin typeface="+mn-ea"/>
                <a:cs typeface="Times New Roman" panose="02020603050405020304" pitchFamily="18" charset="0"/>
              </a:rPr>
              <a:t>IPI</a:t>
            </a:r>
            <a:r>
              <a:rPr lang="zh-CN" altLang="zh-CN" sz="1400" kern="100" dirty="0">
                <a:effectLst/>
                <a:latin typeface="+mn-ea"/>
                <a:cs typeface="Times New Roman" panose="02020603050405020304" pitchFamily="18" charset="0"/>
              </a:rPr>
              <a:t>）相若，但文件需求</a:t>
            </a:r>
            <a:r>
              <a:rPr lang="zh-CN" altLang="en-US" sz="1400" kern="100" dirty="0">
                <a:effectLst/>
                <a:latin typeface="+mn-ea"/>
                <a:cs typeface="Times New Roman" panose="02020603050405020304" pitchFamily="18" charset="0"/>
              </a:rPr>
              <a:t>则</a:t>
            </a:r>
            <a:r>
              <a:rPr lang="zh-CN" altLang="zh-CN" sz="1400" kern="100" dirty="0">
                <a:effectLst/>
                <a:latin typeface="+mn-ea"/>
                <a:cs typeface="Times New Roman" panose="02020603050405020304" pitchFamily="18" charset="0"/>
              </a:rPr>
              <a:t>视乎</a:t>
            </a:r>
            <a:r>
              <a:rPr lang="zh-CN" altLang="en-US" sz="1400" kern="100" dirty="0">
                <a:effectLst/>
                <a:latin typeface="+mn-ea"/>
                <a:cs typeface="Times New Roman" panose="02020603050405020304" pitchFamily="18" charset="0"/>
              </a:rPr>
              <a:t>是否属于受监管机关（例如：</a:t>
            </a:r>
            <a:r>
              <a:rPr lang="en-US" altLang="zh-CN" sz="1400" kern="100" dirty="0">
                <a:effectLst/>
                <a:latin typeface="+mn-ea"/>
                <a:cs typeface="Times New Roman" panose="02020603050405020304" pitchFamily="18" charset="0"/>
              </a:rPr>
              <a:t>Cayman Island Monetary Authority</a:t>
            </a:r>
            <a:r>
              <a:rPr lang="zh-CN" altLang="en-US" sz="1400" kern="100" dirty="0">
                <a:effectLst/>
                <a:latin typeface="+mn-ea"/>
                <a:cs typeface="Times New Roman" panose="02020603050405020304" pitchFamily="18" charset="0"/>
              </a:rPr>
              <a:t>“</a:t>
            </a:r>
            <a:r>
              <a:rPr lang="en-US" altLang="zh-CN" sz="1400" kern="100" dirty="0">
                <a:effectLst/>
                <a:latin typeface="+mn-ea"/>
                <a:cs typeface="Times New Roman" panose="02020603050405020304" pitchFamily="18" charset="0"/>
              </a:rPr>
              <a:t>CIMA”)</a:t>
            </a:r>
            <a:r>
              <a:rPr lang="zh-CN" altLang="en-US" sz="1400" kern="100" dirty="0">
                <a:effectLst/>
                <a:latin typeface="+mn-ea"/>
                <a:cs typeface="Times New Roman" panose="02020603050405020304" pitchFamily="18" charset="0"/>
              </a:rPr>
              <a:t>，情况不同，开户形式及文件亦见差异：</a:t>
            </a:r>
            <a:endParaRPr lang="zh-CN" altLang="zh-CN" sz="1400" kern="100" dirty="0">
              <a:effectLst/>
              <a:latin typeface="+mn-ea"/>
              <a:cs typeface="Times New Roman" panose="02020603050405020304" pitchFamily="18" charset="0"/>
            </a:endParaRPr>
          </a:p>
          <a:p>
            <a:pPr marL="949343" lvl="1" indent="-285750" algn="just">
              <a:buFont typeface="Wingdings" panose="05000000000000000000" pitchFamily="2" charset="2"/>
              <a:buChar char="l"/>
            </a:pPr>
            <a:r>
              <a:rPr lang="en-US" altLang="zh-CN" sz="1400" kern="100" dirty="0">
                <a:effectLst/>
                <a:latin typeface="+mn-ea"/>
                <a:cs typeface="Times New Roman" panose="02020603050405020304" pitchFamily="18" charset="0"/>
              </a:rPr>
              <a:t>SPC</a:t>
            </a:r>
            <a:r>
              <a:rPr lang="zh-CN" altLang="en-US" sz="1400" b="1" u="sng" kern="100" dirty="0">
                <a:effectLst/>
                <a:latin typeface="+mn-ea"/>
                <a:cs typeface="Times New Roman" panose="02020603050405020304" pitchFamily="18" charset="0"/>
              </a:rPr>
              <a:t>属于</a:t>
            </a:r>
            <a:r>
              <a:rPr lang="zh-CN" altLang="en-US" sz="1400" kern="100" dirty="0">
                <a:effectLst/>
                <a:latin typeface="+mn-ea"/>
                <a:cs typeface="Times New Roman" panose="02020603050405020304" pitchFamily="18" charset="0"/>
              </a:rPr>
              <a:t>受监管机构</a:t>
            </a:r>
            <a:r>
              <a:rPr lang="zh-CN" altLang="en-US" sz="1400" kern="100" dirty="0">
                <a:latin typeface="+mn-ea"/>
                <a:cs typeface="Times New Roman" panose="02020603050405020304" pitchFamily="18" charset="0"/>
              </a:rPr>
              <a:t>，</a:t>
            </a:r>
            <a:r>
              <a:rPr lang="zh-CN" altLang="en-US" sz="1400" b="1" u="sng" kern="100" dirty="0">
                <a:latin typeface="+mn-ea"/>
                <a:cs typeface="Times New Roman" panose="02020603050405020304" pitchFamily="18" charset="0"/>
              </a:rPr>
              <a:t>符合</a:t>
            </a:r>
            <a:r>
              <a:rPr lang="en-US" altLang="zh-CN" sz="1400" kern="100" dirty="0">
                <a:latin typeface="+mn-ea"/>
                <a:cs typeface="Times New Roman" panose="02020603050405020304" pitchFamily="18" charset="0"/>
              </a:rPr>
              <a:t>PI</a:t>
            </a:r>
            <a:r>
              <a:rPr lang="zh-CN" altLang="en-US" sz="1400" kern="100" dirty="0">
                <a:latin typeface="+mn-ea"/>
                <a:cs typeface="Times New Roman" panose="02020603050405020304" pitchFamily="18" charset="0"/>
              </a:rPr>
              <a:t>认可资格，可接受以主账户</a:t>
            </a:r>
            <a:r>
              <a:rPr lang="en-US" altLang="zh-CN" sz="1400" kern="100" dirty="0">
                <a:latin typeface="+mn-ea"/>
                <a:cs typeface="Times New Roman" panose="02020603050405020304" pitchFamily="18" charset="0"/>
              </a:rPr>
              <a:t>Master</a:t>
            </a:r>
            <a:r>
              <a:rPr lang="zh-CN" altLang="en-US" sz="1400" kern="100" dirty="0">
                <a:latin typeface="+mn-ea"/>
                <a:cs typeface="Times New Roman" panose="02020603050405020304" pitchFamily="18" charset="0"/>
              </a:rPr>
              <a:t>为其辖下</a:t>
            </a:r>
            <a:r>
              <a:rPr lang="zh-CN" altLang="zh-CN" sz="1400" kern="100" dirty="0">
                <a:effectLst/>
                <a:latin typeface="+mn-ea"/>
                <a:cs typeface="Times New Roman" panose="02020603050405020304" pitchFamily="18" charset="0"/>
              </a:rPr>
              <a:t>独立投资</a:t>
            </a:r>
            <a:r>
              <a:rPr lang="zh-CN" altLang="en-US" sz="1400" kern="100" dirty="0">
                <a:effectLst/>
                <a:latin typeface="+mn-ea"/>
                <a:cs typeface="Times New Roman" panose="02020603050405020304" pitchFamily="18" charset="0"/>
              </a:rPr>
              <a:t>组合</a:t>
            </a:r>
            <a:r>
              <a:rPr lang="en-US" altLang="zh-CN" sz="1400" kern="100" dirty="0">
                <a:effectLst/>
                <a:latin typeface="+mn-ea"/>
                <a:cs typeface="Times New Roman" panose="02020603050405020304" pitchFamily="18" charset="0"/>
              </a:rPr>
              <a:t>SP</a:t>
            </a:r>
            <a:r>
              <a:rPr lang="zh-CN" altLang="en-US" sz="1400" kern="100" dirty="0">
                <a:effectLst/>
                <a:latin typeface="+mn-ea"/>
                <a:cs typeface="Times New Roman" panose="02020603050405020304" pitchFamily="18" charset="0"/>
              </a:rPr>
              <a:t>开设立子账户</a:t>
            </a:r>
            <a:r>
              <a:rPr lang="zh-CN" altLang="en-US" sz="1400" kern="100" dirty="0">
                <a:latin typeface="+mn-ea"/>
                <a:cs typeface="Times New Roman" panose="02020603050405020304" pitchFamily="18" charset="0"/>
              </a:rPr>
              <a:t>。</a:t>
            </a:r>
            <a:r>
              <a:rPr lang="zh-CN" altLang="zh-CN" sz="1400" kern="100" dirty="0">
                <a:effectLst/>
                <a:latin typeface="+mn-ea"/>
                <a:cs typeface="Times New Roman" panose="02020603050405020304" pitchFamily="18" charset="0"/>
              </a:rPr>
              <a:t>　</a:t>
            </a:r>
            <a:r>
              <a:rPr lang="en-US" altLang="zh-CN" sz="1400" kern="100" dirty="0">
                <a:effectLst/>
                <a:latin typeface="+mn-ea"/>
                <a:cs typeface="Times New Roman" panose="02020603050405020304" pitchFamily="18" charset="0"/>
              </a:rPr>
              <a:t>【</a:t>
            </a:r>
            <a:r>
              <a:rPr lang="zh-CN" altLang="en-US" sz="1400" kern="100" dirty="0">
                <a:effectLst/>
                <a:latin typeface="+mn-ea"/>
                <a:cs typeface="Times New Roman" panose="02020603050405020304" pitchFamily="18" charset="0"/>
              </a:rPr>
              <a:t>账户名称显示：</a:t>
            </a:r>
            <a:r>
              <a:rPr lang="en-US" altLang="zh-CN" sz="1400" kern="100" dirty="0">
                <a:effectLst/>
                <a:latin typeface="+mn-ea"/>
                <a:cs typeface="Times New Roman" panose="02020603050405020304" pitchFamily="18" charset="0"/>
              </a:rPr>
              <a:t> </a:t>
            </a:r>
            <a:r>
              <a:rPr lang="zh-CN" altLang="zh-CN" sz="1400" kern="100" dirty="0">
                <a:solidFill>
                  <a:srgbClr val="00B0F0"/>
                </a:solidFill>
                <a:effectLst/>
                <a:latin typeface="+mn-ea"/>
                <a:cs typeface="Times New Roman" panose="02020603050405020304" pitchFamily="18" charset="0"/>
              </a:rPr>
              <a:t>“</a:t>
            </a:r>
            <a:r>
              <a:rPr lang="en-US" altLang="zh-CN" sz="1400" kern="100" dirty="0">
                <a:solidFill>
                  <a:srgbClr val="00B0F0"/>
                </a:solidFill>
                <a:effectLst/>
                <a:latin typeface="+mn-ea"/>
                <a:cs typeface="Times New Roman" panose="02020603050405020304" pitchFamily="18" charset="0"/>
              </a:rPr>
              <a:t> SPC a/c SP</a:t>
            </a:r>
            <a:r>
              <a:rPr lang="zh-CN" altLang="zh-CN" sz="1400" kern="100" dirty="0">
                <a:effectLst/>
                <a:latin typeface="+mn-ea"/>
                <a:cs typeface="Times New Roman" panose="02020603050405020304" pitchFamily="18" charset="0"/>
              </a:rPr>
              <a:t>”</a:t>
            </a:r>
            <a:r>
              <a:rPr lang="en-US" altLang="zh-CN" sz="1400" kern="100" dirty="0">
                <a:effectLst/>
                <a:latin typeface="+mn-ea"/>
                <a:cs typeface="Times New Roman" panose="02020603050405020304" pitchFamily="18" charset="0"/>
              </a:rPr>
              <a:t>】</a:t>
            </a:r>
            <a:endParaRPr lang="zh-CN" altLang="zh-CN" sz="1400" kern="100" dirty="0">
              <a:effectLst/>
              <a:latin typeface="+mn-ea"/>
              <a:cs typeface="Times New Roman" panose="02020603050405020304" pitchFamily="18" charset="0"/>
            </a:endParaRPr>
          </a:p>
          <a:p>
            <a:pPr marL="949343" lvl="1" indent="-285750" algn="just">
              <a:buFont typeface="Wingdings" panose="05000000000000000000" pitchFamily="2" charset="2"/>
              <a:buChar char="l"/>
            </a:pPr>
            <a:r>
              <a:rPr lang="en-US" altLang="zh-CN" sz="1400" kern="100" dirty="0">
                <a:effectLst/>
                <a:latin typeface="+mn-ea"/>
                <a:cs typeface="Times New Roman" panose="02020603050405020304" pitchFamily="18" charset="0"/>
              </a:rPr>
              <a:t>SPC</a:t>
            </a:r>
            <a:r>
              <a:rPr lang="zh-CN" altLang="zh-CN" sz="1400" b="1" u="sng" kern="100" dirty="0">
                <a:effectLst/>
                <a:latin typeface="+mn-ea"/>
                <a:cs typeface="Times New Roman" panose="02020603050405020304" pitchFamily="18" charset="0"/>
              </a:rPr>
              <a:t>不属于</a:t>
            </a:r>
            <a:r>
              <a:rPr lang="zh-CN" altLang="zh-CN" sz="1400" kern="100" dirty="0">
                <a:effectLst/>
                <a:latin typeface="+mn-ea"/>
                <a:cs typeface="Times New Roman" panose="02020603050405020304" pitchFamily="18" charset="0"/>
              </a:rPr>
              <a:t>持牌机构，</a:t>
            </a:r>
            <a:r>
              <a:rPr lang="zh-CN" altLang="zh-CN" sz="1400" b="1" u="sng" kern="100" dirty="0">
                <a:effectLst/>
                <a:latin typeface="+mn-ea"/>
                <a:cs typeface="Times New Roman" panose="02020603050405020304" pitchFamily="18" charset="0"/>
              </a:rPr>
              <a:t>不符合</a:t>
            </a:r>
            <a:r>
              <a:rPr lang="en-US" altLang="zh-CN" sz="1400" kern="100" dirty="0">
                <a:effectLst/>
                <a:latin typeface="+mn-ea"/>
                <a:cs typeface="Times New Roman" panose="02020603050405020304" pitchFamily="18" charset="0"/>
              </a:rPr>
              <a:t>PI</a:t>
            </a:r>
            <a:r>
              <a:rPr lang="zh-CN" altLang="en-US" sz="1400" kern="100" dirty="0">
                <a:effectLst/>
                <a:latin typeface="+mn-ea"/>
                <a:cs typeface="Times New Roman" panose="02020603050405020304" pitchFamily="18" charset="0"/>
              </a:rPr>
              <a:t>认可资格，</a:t>
            </a:r>
            <a:r>
              <a:rPr lang="zh-CN" altLang="zh-CN" sz="1400" kern="100" dirty="0">
                <a:effectLst/>
                <a:latin typeface="+mn-ea"/>
                <a:cs typeface="Times New Roman" panose="02020603050405020304" pitchFamily="18" charset="0"/>
              </a:rPr>
              <a:t>必须以投资工具（</a:t>
            </a:r>
            <a:r>
              <a:rPr lang="en-US" altLang="zh-CN" sz="1400" kern="100" dirty="0">
                <a:effectLst/>
                <a:latin typeface="+mn-ea"/>
                <a:cs typeface="Times New Roman" panose="02020603050405020304" pitchFamily="18" charset="0"/>
              </a:rPr>
              <a:t>Investment Vehicle)</a:t>
            </a:r>
            <a:r>
              <a:rPr lang="zh-CN" altLang="zh-CN" sz="1400" kern="100" dirty="0">
                <a:effectLst/>
                <a:latin typeface="+mn-ea"/>
                <a:cs typeface="Times New Roman" panose="02020603050405020304" pitchFamily="18" charset="0"/>
              </a:rPr>
              <a:t>，</a:t>
            </a:r>
            <a:r>
              <a:rPr lang="zh-CN" altLang="en-US" sz="1400" kern="100" dirty="0">
                <a:effectLst/>
                <a:latin typeface="+mn-ea"/>
                <a:cs typeface="Times New Roman" panose="02020603050405020304" pitchFamily="18" charset="0"/>
              </a:rPr>
              <a:t>以</a:t>
            </a:r>
            <a:r>
              <a:rPr lang="zh-CN" altLang="zh-CN" sz="1400" kern="100" dirty="0">
                <a:effectLst/>
                <a:latin typeface="+mn-ea"/>
                <a:cs typeface="Times New Roman" panose="02020603050405020304" pitchFamily="18" charset="0"/>
              </a:rPr>
              <a:t>背后持牌管理公司</a:t>
            </a:r>
            <a:r>
              <a:rPr lang="en-US" altLang="zh-CN" sz="1400" kern="100" dirty="0">
                <a:effectLst/>
                <a:latin typeface="+mn-ea"/>
                <a:cs typeface="Times New Roman" panose="02020603050405020304" pitchFamily="18" charset="0"/>
              </a:rPr>
              <a:t>Investment Manager</a:t>
            </a:r>
            <a:r>
              <a:rPr lang="zh-CN" altLang="en-US" sz="1400" kern="100" dirty="0">
                <a:effectLst/>
                <a:latin typeface="+mn-ea"/>
                <a:cs typeface="Times New Roman" panose="02020603050405020304" pitchFamily="18" charset="0"/>
              </a:rPr>
              <a:t>“</a:t>
            </a:r>
            <a:r>
              <a:rPr lang="en-US" altLang="zh-CN" sz="1400" kern="100" dirty="0">
                <a:solidFill>
                  <a:srgbClr val="00B0F0"/>
                </a:solidFill>
                <a:effectLst/>
                <a:latin typeface="+mn-ea"/>
                <a:cs typeface="Times New Roman" panose="02020603050405020304" pitchFamily="18" charset="0"/>
              </a:rPr>
              <a:t>IM</a:t>
            </a:r>
            <a:r>
              <a:rPr lang="en-US" altLang="zh-CN" sz="1400" kern="100" dirty="0">
                <a:effectLst/>
                <a:latin typeface="+mn-ea"/>
                <a:cs typeface="Times New Roman" panose="02020603050405020304" pitchFamily="18" charset="0"/>
              </a:rPr>
              <a:t>”</a:t>
            </a:r>
            <a:r>
              <a:rPr lang="zh-CN" altLang="en-US" sz="1400" kern="100" dirty="0">
                <a:effectLst/>
                <a:latin typeface="+mn-ea"/>
                <a:cs typeface="Times New Roman" panose="02020603050405020304" pitchFamily="18" charset="0"/>
              </a:rPr>
              <a:t>名义开立</a:t>
            </a:r>
            <a:r>
              <a:rPr lang="zh-CN" altLang="zh-CN" sz="1400" kern="100" dirty="0">
                <a:effectLst/>
                <a:latin typeface="+mn-ea"/>
                <a:cs typeface="Times New Roman" panose="02020603050405020304" pitchFamily="18" charset="0"/>
              </a:rPr>
              <a:t>主账户，</a:t>
            </a:r>
            <a:r>
              <a:rPr lang="zh-CN" altLang="en-US" sz="1400" kern="100" dirty="0">
                <a:effectLst/>
                <a:latin typeface="+mn-ea"/>
                <a:cs typeface="Times New Roman" panose="02020603050405020304" pitchFamily="18" charset="0"/>
              </a:rPr>
              <a:t>且</a:t>
            </a:r>
            <a:r>
              <a:rPr lang="zh-CN" altLang="zh-CN" sz="1400" kern="100" dirty="0">
                <a:effectLst/>
                <a:latin typeface="+mn-ea"/>
                <a:cs typeface="Times New Roman" panose="02020603050405020304" pitchFamily="18" charset="0"/>
              </a:rPr>
              <a:t>同时提供</a:t>
            </a:r>
            <a:r>
              <a:rPr lang="zh-CN" altLang="en-US" sz="1400" kern="100" dirty="0">
                <a:effectLst/>
                <a:latin typeface="+mn-ea"/>
                <a:cs typeface="Times New Roman" panose="02020603050405020304" pitchFamily="18" charset="0"/>
              </a:rPr>
              <a:t>‘</a:t>
            </a:r>
            <a:r>
              <a:rPr lang="en-US" altLang="zh-CN" sz="1400" kern="100" dirty="0">
                <a:effectLst/>
                <a:latin typeface="+mn-ea"/>
                <a:cs typeface="Times New Roman" panose="02020603050405020304" pitchFamily="18" charset="0"/>
              </a:rPr>
              <a:t>IM</a:t>
            </a:r>
            <a:r>
              <a:rPr lang="zh-CN" altLang="en-US" sz="1400" kern="100" dirty="0">
                <a:effectLst/>
                <a:latin typeface="+mn-ea"/>
                <a:cs typeface="Times New Roman" panose="02020603050405020304" pitchFamily="18" charset="0"/>
              </a:rPr>
              <a:t>’及‘</a:t>
            </a:r>
            <a:r>
              <a:rPr lang="en-US" altLang="zh-CN" sz="1400" kern="100" dirty="0">
                <a:effectLst/>
                <a:latin typeface="+mn-ea"/>
                <a:cs typeface="Times New Roman" panose="02020603050405020304" pitchFamily="18" charset="0"/>
              </a:rPr>
              <a:t>SPC</a:t>
            </a:r>
            <a:r>
              <a:rPr lang="zh-CN" altLang="en-US" sz="1400" kern="100" dirty="0">
                <a:effectLst/>
                <a:latin typeface="+mn-ea"/>
                <a:cs typeface="Times New Roman" panose="02020603050405020304" pitchFamily="18" charset="0"/>
              </a:rPr>
              <a:t>’</a:t>
            </a:r>
            <a:r>
              <a:rPr lang="en-US" altLang="zh-CN" sz="1400" kern="100" dirty="0">
                <a:effectLst/>
                <a:latin typeface="+mn-ea"/>
                <a:cs typeface="Times New Roman" panose="02020603050405020304" pitchFamily="18" charset="0"/>
              </a:rPr>
              <a:t> </a:t>
            </a:r>
            <a:r>
              <a:rPr lang="zh-CN" altLang="en-US" sz="1400" kern="100" dirty="0">
                <a:effectLst/>
                <a:latin typeface="+mn-ea"/>
                <a:cs typeface="Times New Roman" panose="02020603050405020304" pitchFamily="18" charset="0"/>
              </a:rPr>
              <a:t>的</a:t>
            </a:r>
            <a:r>
              <a:rPr lang="zh-CN" altLang="zh-CN" sz="1400" kern="100" dirty="0">
                <a:effectLst/>
                <a:latin typeface="+mn-ea"/>
                <a:cs typeface="Times New Roman" panose="02020603050405020304" pitchFamily="18" charset="0"/>
              </a:rPr>
              <a:t>各自独立文件</a:t>
            </a:r>
            <a:r>
              <a:rPr lang="zh-CN" altLang="en-US" sz="1400" kern="100" dirty="0">
                <a:effectLst/>
                <a:latin typeface="+mn-ea"/>
                <a:cs typeface="Times New Roman" panose="02020603050405020304" pitchFamily="18" charset="0"/>
              </a:rPr>
              <a:t>，并</a:t>
            </a:r>
            <a:r>
              <a:rPr lang="zh-CN" altLang="zh-CN" sz="1400" kern="100" dirty="0">
                <a:effectLst/>
                <a:latin typeface="+mn-ea"/>
                <a:cs typeface="Times New Roman" panose="02020603050405020304" pitchFamily="18" charset="0"/>
              </a:rPr>
              <a:t>分别</a:t>
            </a:r>
            <a:r>
              <a:rPr lang="zh-CN" altLang="en-US" sz="1400" kern="100" dirty="0">
                <a:effectLst/>
                <a:latin typeface="+mn-ea"/>
                <a:cs typeface="Times New Roman" panose="02020603050405020304" pitchFamily="18" charset="0"/>
              </a:rPr>
              <a:t>进行</a:t>
            </a:r>
            <a:r>
              <a:rPr lang="zh-CN" altLang="zh-CN" sz="1400" kern="100" dirty="0">
                <a:effectLst/>
                <a:latin typeface="+mn-ea"/>
                <a:cs typeface="Times New Roman" panose="02020603050405020304" pitchFamily="18" charset="0"/>
              </a:rPr>
              <a:t>风险评估审查，</a:t>
            </a:r>
            <a:r>
              <a:rPr lang="zh-CN" altLang="en-US" sz="1400" kern="100" dirty="0">
                <a:effectLst/>
                <a:latin typeface="+mn-ea"/>
                <a:cs typeface="Times New Roman" panose="02020603050405020304" pitchFamily="18" charset="0"/>
              </a:rPr>
              <a:t>及出示关系证明（如：</a:t>
            </a:r>
            <a:r>
              <a:rPr lang="en-US" altLang="zh-CN" sz="1400" kern="100" dirty="0">
                <a:effectLst/>
                <a:latin typeface="+mn-ea"/>
                <a:cs typeface="Times New Roman" panose="02020603050405020304" pitchFamily="18" charset="0"/>
              </a:rPr>
              <a:t>IMA</a:t>
            </a:r>
            <a:r>
              <a:rPr lang="zh-CN" altLang="en-US" sz="1400" kern="100" dirty="0">
                <a:effectLst/>
                <a:latin typeface="+mn-ea"/>
                <a:cs typeface="Times New Roman" panose="02020603050405020304" pitchFamily="18" charset="0"/>
              </a:rPr>
              <a:t>），</a:t>
            </a:r>
            <a:r>
              <a:rPr lang="zh-CN" altLang="zh-CN" sz="1400" kern="100" dirty="0">
                <a:effectLst/>
                <a:latin typeface="+mn-ea"/>
                <a:cs typeface="Times New Roman" panose="02020603050405020304" pitchFamily="18" charset="0"/>
              </a:rPr>
              <a:t>方</a:t>
            </a:r>
            <a:r>
              <a:rPr lang="zh-CN" altLang="en-US" sz="1400" kern="100" dirty="0">
                <a:effectLst/>
                <a:latin typeface="+mn-ea"/>
                <a:cs typeface="Times New Roman" panose="02020603050405020304" pitchFamily="18" charset="0"/>
              </a:rPr>
              <a:t>接受</a:t>
            </a:r>
            <a:r>
              <a:rPr lang="zh-CN" altLang="zh-CN" sz="1400" kern="100" dirty="0">
                <a:effectLst/>
                <a:latin typeface="+mn-ea"/>
                <a:cs typeface="Times New Roman" panose="02020603050405020304" pitchFamily="18" charset="0"/>
              </a:rPr>
              <a:t>办理。</a:t>
            </a:r>
            <a:r>
              <a:rPr lang="en-US" altLang="zh-CN" sz="1500" kern="100" dirty="0">
                <a:latin typeface="+mn-ea"/>
                <a:cs typeface="Times New Roman" panose="02020603050405020304" pitchFamily="18" charset="0"/>
              </a:rPr>
              <a:t>【</a:t>
            </a:r>
            <a:r>
              <a:rPr lang="zh-CN" altLang="en-US" sz="1500" kern="100" dirty="0">
                <a:latin typeface="+mn-ea"/>
                <a:cs typeface="Times New Roman" panose="02020603050405020304" pitchFamily="18" charset="0"/>
              </a:rPr>
              <a:t>账户名称可按客户要求显示为以下两种</a:t>
            </a:r>
            <a:r>
              <a:rPr lang="en-US" altLang="zh-CN" sz="1500" kern="100" dirty="0">
                <a:latin typeface="+mn-ea"/>
                <a:cs typeface="Times New Roman" panose="02020603050405020304" pitchFamily="18" charset="0"/>
              </a:rPr>
              <a:t>】</a:t>
            </a:r>
            <a:endParaRPr lang="en-US" altLang="zh-CN" sz="1500" kern="100" dirty="0">
              <a:effectLst/>
              <a:latin typeface="+mn-ea"/>
              <a:cs typeface="Times New Roman" panose="02020603050405020304" pitchFamily="18" charset="0"/>
            </a:endParaRPr>
          </a:p>
          <a:p>
            <a:pPr marL="1508110" lvl="3" indent="-342900" algn="just">
              <a:lnSpc>
                <a:spcPct val="100000"/>
              </a:lnSpc>
              <a:spcBef>
                <a:spcPts val="300"/>
              </a:spcBef>
              <a:buFont typeface="Wingdings" panose="05000000000000000000" pitchFamily="2" charset="2"/>
              <a:buChar char="Ø"/>
            </a:pPr>
            <a:r>
              <a:rPr lang="zh-CN" altLang="en-US" sz="1400" kern="100" dirty="0">
                <a:effectLst/>
                <a:latin typeface="+mn-ea"/>
                <a:cs typeface="Times New Roman" panose="02020603050405020304" pitchFamily="18" charset="0"/>
              </a:rPr>
              <a:t>“</a:t>
            </a:r>
            <a:r>
              <a:rPr lang="en-US" altLang="zh-CN" sz="1400" kern="100" dirty="0">
                <a:solidFill>
                  <a:srgbClr val="00B0F0"/>
                </a:solidFill>
                <a:effectLst/>
                <a:latin typeface="+mn-ea"/>
                <a:cs typeface="Times New Roman" panose="02020603050405020304" pitchFamily="18" charset="0"/>
              </a:rPr>
              <a:t>Investment Manager</a:t>
            </a:r>
            <a:r>
              <a:rPr lang="zh-CN" altLang="zh-CN" sz="1400" kern="100" dirty="0">
                <a:solidFill>
                  <a:srgbClr val="00B0F0"/>
                </a:solidFill>
                <a:effectLst/>
                <a:latin typeface="+mn-ea"/>
                <a:cs typeface="Times New Roman" panose="02020603050405020304" pitchFamily="18" charset="0"/>
              </a:rPr>
              <a:t>”</a:t>
            </a:r>
            <a:r>
              <a:rPr lang="en-US" altLang="zh-CN" sz="1400" kern="100" dirty="0">
                <a:solidFill>
                  <a:srgbClr val="00B0F0"/>
                </a:solidFill>
                <a:effectLst/>
                <a:latin typeface="+mn-ea"/>
                <a:cs typeface="Times New Roman" panose="02020603050405020304" pitchFamily="18" charset="0"/>
              </a:rPr>
              <a:t> a/c </a:t>
            </a:r>
            <a:r>
              <a:rPr lang="zh-CN" altLang="zh-CN" sz="1400" kern="100" dirty="0">
                <a:solidFill>
                  <a:srgbClr val="00B0F0"/>
                </a:solidFill>
                <a:effectLst/>
                <a:latin typeface="+mn-ea"/>
                <a:cs typeface="Times New Roman" panose="02020603050405020304" pitchFamily="18" charset="0"/>
              </a:rPr>
              <a:t>“</a:t>
            </a:r>
            <a:r>
              <a:rPr lang="en-US" altLang="zh-CN" sz="1400" kern="100" dirty="0">
                <a:solidFill>
                  <a:srgbClr val="00B0F0"/>
                </a:solidFill>
                <a:effectLst/>
                <a:latin typeface="+mn-ea"/>
                <a:cs typeface="Times New Roman" panose="02020603050405020304" pitchFamily="18" charset="0"/>
              </a:rPr>
              <a:t>SP</a:t>
            </a:r>
            <a:r>
              <a:rPr lang="zh-CN" altLang="zh-CN" sz="1400" kern="100" dirty="0">
                <a:solidFill>
                  <a:srgbClr val="00B0F0"/>
                </a:solidFill>
                <a:effectLst/>
                <a:latin typeface="+mn-ea"/>
                <a:cs typeface="Times New Roman" panose="02020603050405020304" pitchFamily="18" charset="0"/>
              </a:rPr>
              <a:t>”</a:t>
            </a:r>
            <a:r>
              <a:rPr lang="en-US" altLang="zh-CN" sz="1400" kern="100" dirty="0">
                <a:solidFill>
                  <a:srgbClr val="00B0F0"/>
                </a:solidFill>
                <a:effectLst/>
                <a:latin typeface="+mn-ea"/>
                <a:cs typeface="Times New Roman" panose="02020603050405020304" pitchFamily="18" charset="0"/>
              </a:rPr>
              <a:t> </a:t>
            </a:r>
            <a:r>
              <a:rPr lang="en-US" altLang="zh-CN" sz="1400" kern="100" dirty="0">
                <a:effectLst/>
                <a:latin typeface="+mn-ea"/>
                <a:cs typeface="Times New Roman" panose="02020603050405020304" pitchFamily="18" charset="0"/>
              </a:rPr>
              <a:t>【</a:t>
            </a:r>
            <a:r>
              <a:rPr lang="zh-CN" altLang="en-US" sz="1400" kern="100" dirty="0">
                <a:effectLst/>
                <a:latin typeface="+mn-ea"/>
                <a:cs typeface="Times New Roman" panose="02020603050405020304" pitchFamily="18" charset="0"/>
              </a:rPr>
              <a:t>备注：</a:t>
            </a:r>
            <a:r>
              <a:rPr lang="en-US" altLang="zh-CN" sz="1400" kern="100" dirty="0">
                <a:effectLst/>
                <a:latin typeface="+mn-ea"/>
                <a:cs typeface="Times New Roman" panose="02020603050405020304" pitchFamily="18" charset="0"/>
              </a:rPr>
              <a:t>SPC</a:t>
            </a:r>
            <a:r>
              <a:rPr lang="zh-CN" altLang="en-US" sz="1400" kern="100" dirty="0">
                <a:effectLst/>
                <a:latin typeface="+mn-ea"/>
                <a:cs typeface="Times New Roman" panose="02020603050405020304" pitchFamily="18" charset="0"/>
              </a:rPr>
              <a:t>为 </a:t>
            </a:r>
            <a:r>
              <a:rPr lang="en-US" altLang="zh-CN" sz="1400" kern="100" dirty="0">
                <a:effectLst/>
                <a:latin typeface="+mn-ea"/>
                <a:cs typeface="Times New Roman" panose="02020603050405020304" pitchFamily="18" charset="0"/>
              </a:rPr>
              <a:t>Dummy】</a:t>
            </a:r>
          </a:p>
          <a:p>
            <a:pPr marL="1508110" lvl="3" indent="-342900" algn="just">
              <a:lnSpc>
                <a:spcPct val="100000"/>
              </a:lnSpc>
              <a:spcBef>
                <a:spcPts val="300"/>
              </a:spcBef>
              <a:buFont typeface="Wingdings" panose="05000000000000000000" pitchFamily="2" charset="2"/>
              <a:buChar char="Ø"/>
            </a:pPr>
            <a:r>
              <a:rPr lang="zh-CN" altLang="en-US" sz="1400" kern="100" dirty="0">
                <a:effectLst/>
                <a:latin typeface="+mn-ea"/>
                <a:cs typeface="Times New Roman" panose="02020603050405020304" pitchFamily="18" charset="0"/>
              </a:rPr>
              <a:t>“</a:t>
            </a:r>
            <a:r>
              <a:rPr lang="en-US" altLang="zh-CN" sz="1400" kern="100" dirty="0">
                <a:solidFill>
                  <a:srgbClr val="00B0F0"/>
                </a:solidFill>
                <a:effectLst/>
                <a:latin typeface="+mn-ea"/>
                <a:cs typeface="Times New Roman" panose="02020603050405020304" pitchFamily="18" charset="0"/>
              </a:rPr>
              <a:t>SPC” a/c </a:t>
            </a:r>
            <a:r>
              <a:rPr lang="en-US" altLang="zh-CN" sz="1300" kern="100" dirty="0">
                <a:solidFill>
                  <a:srgbClr val="00B0F0"/>
                </a:solidFill>
                <a:effectLst/>
                <a:latin typeface="+mn-ea"/>
                <a:cs typeface="Times New Roman" panose="02020603050405020304" pitchFamily="18" charset="0"/>
              </a:rPr>
              <a:t>“SP</a:t>
            </a:r>
            <a:r>
              <a:rPr lang="en-US" altLang="zh-CN" sz="1300" kern="100" dirty="0">
                <a:effectLst/>
                <a:latin typeface="+mn-ea"/>
                <a:cs typeface="Times New Roman" panose="02020603050405020304" pitchFamily="18" charset="0"/>
              </a:rPr>
              <a:t>” 【</a:t>
            </a:r>
            <a:r>
              <a:rPr lang="zh-CN" altLang="en-US" sz="1300" kern="100" dirty="0">
                <a:effectLst/>
                <a:latin typeface="+mn-ea"/>
                <a:cs typeface="Times New Roman" panose="02020603050405020304" pitchFamily="18" charset="0"/>
              </a:rPr>
              <a:t>注：</a:t>
            </a:r>
            <a:r>
              <a:rPr lang="en-US" altLang="zh-CN" sz="1300" kern="100" dirty="0">
                <a:latin typeface="+mn-ea"/>
                <a:cs typeface="Times New Roman" panose="02020603050405020304" pitchFamily="18" charset="0"/>
              </a:rPr>
              <a:t>Investment Manager</a:t>
            </a:r>
            <a:r>
              <a:rPr lang="zh-CN" altLang="en-US" sz="1300" kern="100" dirty="0">
                <a:latin typeface="+mn-ea"/>
                <a:cs typeface="Times New Roman" panose="02020603050405020304" pitchFamily="18" charset="0"/>
              </a:rPr>
              <a:t>为隐藏身份</a:t>
            </a:r>
            <a:r>
              <a:rPr lang="en-US" altLang="zh-CN" sz="1300" kern="100" dirty="0">
                <a:latin typeface="+mn-ea"/>
                <a:cs typeface="Times New Roman" panose="02020603050405020304" pitchFamily="18" charset="0"/>
              </a:rPr>
              <a:t>】</a:t>
            </a:r>
            <a:endParaRPr lang="zh-CN" altLang="zh-CN" sz="1300" kern="100" dirty="0">
              <a:effectLst/>
              <a:latin typeface="+mn-ea"/>
              <a:cs typeface="Times New Roman" panose="02020603050405020304" pitchFamily="18" charset="0"/>
            </a:endParaRPr>
          </a:p>
          <a:p>
            <a:endParaRPr lang="zh-CN" altLang="en-US" dirty="0"/>
          </a:p>
        </p:txBody>
      </p:sp>
      <p:sp>
        <p:nvSpPr>
          <p:cNvPr id="3" name="标题 2">
            <a:extLst>
              <a:ext uri="{FF2B5EF4-FFF2-40B4-BE49-F238E27FC236}">
                <a16:creationId xmlns:a16="http://schemas.microsoft.com/office/drawing/2014/main" id="{AB0B79A2-AE5B-497D-834B-706A6421DF9F}"/>
              </a:ext>
            </a:extLst>
          </p:cNvPr>
          <p:cNvSpPr>
            <a:spLocks noGrp="1"/>
          </p:cNvSpPr>
          <p:nvPr>
            <p:ph type="title"/>
          </p:nvPr>
        </p:nvSpPr>
        <p:spPr/>
        <p:txBody>
          <a:bodyPr/>
          <a:lstStyle/>
          <a:p>
            <a:pPr marL="50013" indent="0">
              <a:spcBef>
                <a:spcPts val="300"/>
              </a:spcBef>
              <a:spcAft>
                <a:spcPts val="360"/>
              </a:spcAft>
              <a:buSzPct val="85000"/>
              <a:buNone/>
            </a:pPr>
            <a:r>
              <a:rPr lang="zh-CN" altLang="en-US" sz="2400" dirty="0">
                <a:solidFill>
                  <a:srgbClr val="000000"/>
                </a:solidFill>
                <a:latin typeface="+mj-ea"/>
                <a:ea typeface="+mj-ea"/>
                <a:cs typeface="Calibri" panose="020F0502020204030204" pitchFamily="34" charset="0"/>
              </a:rPr>
              <a:t>客户特殊事例分享</a:t>
            </a:r>
            <a:endParaRPr lang="en-US" altLang="zh-CN" sz="2400" dirty="0">
              <a:solidFill>
                <a:srgbClr val="000000"/>
              </a:solidFill>
              <a:effectLst/>
              <a:latin typeface="+mj-ea"/>
              <a:ea typeface="+mj-ea"/>
              <a:cs typeface="Calibri" panose="020F0502020204030204" pitchFamily="34" charset="0"/>
            </a:endParaRPr>
          </a:p>
        </p:txBody>
      </p:sp>
    </p:spTree>
    <p:extLst>
      <p:ext uri="{BB962C8B-B14F-4D97-AF65-F5344CB8AC3E}">
        <p14:creationId xmlns:p14="http://schemas.microsoft.com/office/powerpoint/2010/main" val="1508967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B0B79A2-AE5B-497D-834B-706A6421DF9F}"/>
              </a:ext>
            </a:extLst>
          </p:cNvPr>
          <p:cNvSpPr>
            <a:spLocks noGrp="1"/>
          </p:cNvSpPr>
          <p:nvPr>
            <p:ph type="ctrTitle"/>
          </p:nvPr>
        </p:nvSpPr>
        <p:spPr/>
        <p:txBody>
          <a:bodyPr/>
          <a:lstStyle/>
          <a:p>
            <a:pPr marL="50013" indent="0" algn="ctr">
              <a:spcBef>
                <a:spcPts val="300"/>
              </a:spcBef>
              <a:spcAft>
                <a:spcPts val="360"/>
              </a:spcAft>
              <a:buSzPct val="85000"/>
              <a:buNone/>
            </a:pPr>
            <a:r>
              <a:rPr lang="en-US" altLang="zh-CN" sz="5400" dirty="0">
                <a:solidFill>
                  <a:schemeClr val="bg1">
                    <a:lumMod val="50000"/>
                  </a:schemeClr>
                </a:solidFill>
                <a:effectLst/>
                <a:latin typeface="+mj-ea"/>
                <a:ea typeface="+mj-ea"/>
                <a:cs typeface="Calibri" panose="020F0502020204030204" pitchFamily="34" charset="0"/>
              </a:rPr>
              <a:t>Q &amp; A</a:t>
            </a:r>
            <a:endParaRPr lang="en-US" altLang="zh-CN" sz="4400" dirty="0">
              <a:solidFill>
                <a:schemeClr val="bg1">
                  <a:lumMod val="50000"/>
                </a:schemeClr>
              </a:solidFill>
              <a:effectLst/>
              <a:latin typeface="+mj-ea"/>
              <a:ea typeface="+mj-ea"/>
              <a:cs typeface="Calibri" panose="020F0502020204030204" pitchFamily="34" charset="0"/>
            </a:endParaRPr>
          </a:p>
        </p:txBody>
      </p:sp>
      <p:sp>
        <p:nvSpPr>
          <p:cNvPr id="2" name="内容占位符 1">
            <a:extLst>
              <a:ext uri="{FF2B5EF4-FFF2-40B4-BE49-F238E27FC236}">
                <a16:creationId xmlns:a16="http://schemas.microsoft.com/office/drawing/2014/main" id="{F9700345-2C82-48E6-A6F0-F471B69C5819}"/>
              </a:ext>
            </a:extLst>
          </p:cNvPr>
          <p:cNvSpPr>
            <a:spLocks noGrp="1"/>
          </p:cNvSpPr>
          <p:nvPr>
            <p:ph type="subTitle" idx="1"/>
          </p:nvPr>
        </p:nvSpPr>
        <p:spPr>
          <a:xfrm>
            <a:off x="785791" y="3933056"/>
            <a:ext cx="7554617" cy="909770"/>
          </a:xfrm>
        </p:spPr>
        <p:txBody>
          <a:bodyPr/>
          <a:lstStyle/>
          <a:p>
            <a:pPr marL="0" indent="0">
              <a:buNone/>
            </a:pPr>
            <a:r>
              <a:rPr lang="zh-CN" altLang="en-US" sz="3600" dirty="0"/>
              <a:t>谢谢！</a:t>
            </a:r>
          </a:p>
        </p:txBody>
      </p:sp>
    </p:spTree>
    <p:extLst>
      <p:ext uri="{BB962C8B-B14F-4D97-AF65-F5344CB8AC3E}">
        <p14:creationId xmlns:p14="http://schemas.microsoft.com/office/powerpoint/2010/main" val="1033530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br>
              <a:rPr lang="en-US" altLang="zh-CN" dirty="0"/>
            </a:br>
            <a:r>
              <a:rPr lang="zh-CN" altLang="en-US" sz="2800" dirty="0"/>
              <a:t>专业投资者（个人、法团）</a:t>
            </a:r>
            <a:br>
              <a:rPr lang="en-US" altLang="zh-CN" sz="2800" dirty="0"/>
            </a:br>
            <a:r>
              <a:rPr lang="en-US" altLang="zh-CN" sz="2000" b="0" dirty="0"/>
              <a:t>【</a:t>
            </a:r>
            <a:r>
              <a:rPr lang="zh-CN" altLang="en-US" sz="2000" b="0" dirty="0"/>
              <a:t>非持牌类别</a:t>
            </a:r>
            <a:r>
              <a:rPr lang="en-US" altLang="zh-CN" sz="2000" b="0" dirty="0"/>
              <a:t>】</a:t>
            </a:r>
            <a:endParaRPr lang="zh-CN" altLang="en-US" b="0" dirty="0"/>
          </a:p>
        </p:txBody>
      </p:sp>
      <p:sp>
        <p:nvSpPr>
          <p:cNvPr id="3" name="副标题 2"/>
          <p:cNvSpPr>
            <a:spLocks noGrp="1"/>
          </p:cNvSpPr>
          <p:nvPr>
            <p:ph type="subTitle" idx="1"/>
          </p:nvPr>
        </p:nvSpPr>
        <p:spPr>
          <a:xfrm>
            <a:off x="785789" y="2924944"/>
            <a:ext cx="7554617" cy="1752600"/>
          </a:xfrm>
        </p:spPr>
        <p:txBody>
          <a:bodyPr/>
          <a:lstStyle/>
          <a:p>
            <a:r>
              <a:rPr lang="zh-CN" altLang="en-US" sz="2000" dirty="0"/>
              <a:t>资格审查、文件需求</a:t>
            </a:r>
          </a:p>
          <a:p>
            <a:endParaRPr lang="zh-CN" altLang="en-US" dirty="0"/>
          </a:p>
        </p:txBody>
      </p:sp>
    </p:spTree>
    <p:extLst>
      <p:ext uri="{BB962C8B-B14F-4D97-AF65-F5344CB8AC3E}">
        <p14:creationId xmlns:p14="http://schemas.microsoft.com/office/powerpoint/2010/main" val="3480371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5051B86-5451-454B-B8CE-774944B1107E}"/>
              </a:ext>
            </a:extLst>
          </p:cNvPr>
          <p:cNvSpPr>
            <a:spLocks noGrp="1"/>
          </p:cNvSpPr>
          <p:nvPr>
            <p:ph sz="quarter" idx="11"/>
          </p:nvPr>
        </p:nvSpPr>
        <p:spPr>
          <a:xfrm>
            <a:off x="971600" y="1675074"/>
            <a:ext cx="7128792" cy="4068113"/>
          </a:xfrm>
        </p:spPr>
        <p:txBody>
          <a:bodyPr/>
          <a:lstStyle/>
          <a:p>
            <a:pPr marL="0" indent="0">
              <a:spcBef>
                <a:spcPts val="600"/>
              </a:spcBef>
              <a:buNone/>
            </a:pPr>
            <a:r>
              <a:rPr lang="zh-CN" altLang="en-US" sz="1400" dirty="0">
                <a:latin typeface="+mn-ea"/>
              </a:rPr>
              <a:t>个人、法团户为配合指定投资活动规定（如：国际配售），可于现有、新开账户内提出申请，待完成资格审查便列为专业投资者。并于每年重新进行认可资格评估为其续期</a:t>
            </a:r>
            <a:r>
              <a:rPr lang="en-US" altLang="zh-CN" sz="1400" dirty="0">
                <a:latin typeface="+mn-ea"/>
              </a:rPr>
              <a:t>1</a:t>
            </a:r>
            <a:r>
              <a:rPr lang="zh-CN" altLang="en-US" sz="1400" dirty="0">
                <a:latin typeface="+mn-ea"/>
              </a:rPr>
              <a:t>年，否则于周年到期日将被注销专业投资者资格：</a:t>
            </a:r>
            <a:endParaRPr lang="en-US" altLang="zh-CN" sz="1400" dirty="0">
              <a:latin typeface="+mn-ea"/>
            </a:endParaRPr>
          </a:p>
          <a:p>
            <a:pPr>
              <a:spcBef>
                <a:spcPts val="900"/>
              </a:spcBef>
              <a:buFont typeface="Wingdings" panose="05000000000000000000" pitchFamily="2" charset="2"/>
              <a:buChar char="Ø"/>
            </a:pPr>
            <a:r>
              <a:rPr lang="zh-CN" altLang="en-US" sz="1400" dirty="0">
                <a:latin typeface="+mn-ea"/>
              </a:rPr>
              <a:t>完成专业投资者评估表格 </a:t>
            </a:r>
            <a:r>
              <a:rPr lang="en-US" altLang="zh-CN" sz="1400" dirty="0">
                <a:latin typeface="+mn-ea"/>
              </a:rPr>
              <a:t>PI Assessment Form</a:t>
            </a:r>
          </a:p>
          <a:p>
            <a:pPr>
              <a:spcBef>
                <a:spcPts val="900"/>
              </a:spcBef>
              <a:buFont typeface="Wingdings" panose="05000000000000000000" pitchFamily="2" charset="2"/>
              <a:buChar char="Ø"/>
            </a:pPr>
            <a:r>
              <a:rPr lang="zh-CN" altLang="en-US" sz="1400" dirty="0">
                <a:latin typeface="+mn-ea"/>
              </a:rPr>
              <a:t>完成风险承受能力评估表</a:t>
            </a:r>
            <a:r>
              <a:rPr lang="en-US" altLang="zh-CN" sz="1400" dirty="0">
                <a:latin typeface="+mn-ea"/>
              </a:rPr>
              <a:t> RPQ</a:t>
            </a:r>
            <a:r>
              <a:rPr lang="zh-CN" altLang="en-US" sz="1400" dirty="0">
                <a:solidFill>
                  <a:schemeClr val="accent1">
                    <a:lumMod val="75000"/>
                  </a:schemeClr>
                </a:solidFill>
                <a:latin typeface="+mn-ea"/>
              </a:rPr>
              <a:t>（有效期</a:t>
            </a:r>
            <a:r>
              <a:rPr lang="en-US" altLang="zh-CN" sz="1400" dirty="0">
                <a:solidFill>
                  <a:schemeClr val="accent1">
                    <a:lumMod val="75000"/>
                  </a:schemeClr>
                </a:solidFill>
                <a:latin typeface="+mn-ea"/>
              </a:rPr>
              <a:t>1</a:t>
            </a:r>
            <a:r>
              <a:rPr lang="zh-CN" altLang="en-US" sz="1400" dirty="0">
                <a:solidFill>
                  <a:schemeClr val="accent1">
                    <a:lumMod val="75000"/>
                  </a:schemeClr>
                </a:solidFill>
                <a:latin typeface="+mn-ea"/>
              </a:rPr>
              <a:t>年）</a:t>
            </a:r>
            <a:endParaRPr lang="en-US" altLang="zh-CN" sz="1400" dirty="0">
              <a:solidFill>
                <a:schemeClr val="accent1">
                  <a:lumMod val="75000"/>
                </a:schemeClr>
              </a:solidFill>
              <a:latin typeface="+mn-ea"/>
            </a:endParaRPr>
          </a:p>
          <a:p>
            <a:pPr>
              <a:spcBef>
                <a:spcPts val="900"/>
              </a:spcBef>
              <a:buFont typeface="Wingdings" panose="05000000000000000000" pitchFamily="2" charset="2"/>
              <a:buChar char="Ø"/>
            </a:pPr>
            <a:r>
              <a:rPr lang="zh-CN" altLang="en-US" sz="1400" dirty="0">
                <a:latin typeface="+mn-ea"/>
              </a:rPr>
              <a:t>符合</a:t>
            </a:r>
            <a:r>
              <a:rPr lang="en-US" altLang="zh-CN" sz="1400" dirty="0">
                <a:latin typeface="+mn-ea"/>
              </a:rPr>
              <a:t>HKD8M </a:t>
            </a:r>
            <a:r>
              <a:rPr lang="zh-CN" altLang="en-US" sz="1400" dirty="0">
                <a:latin typeface="+mn-ea"/>
              </a:rPr>
              <a:t>投资组合、</a:t>
            </a:r>
            <a:r>
              <a:rPr lang="en-US" altLang="zh-CN" sz="1400" dirty="0">
                <a:latin typeface="+mn-ea"/>
              </a:rPr>
              <a:t>HKD40M</a:t>
            </a:r>
            <a:r>
              <a:rPr lang="zh-CN" altLang="en-US" sz="1400" dirty="0">
                <a:latin typeface="+mn-ea"/>
              </a:rPr>
              <a:t>总资产（或等值）资产审查，提供下列任何证明文件，并清楚显示账户持有人的全名、出具日期、投资组合明细、货币及计算总值</a:t>
            </a:r>
            <a:endParaRPr lang="en-US" altLang="zh-CN" sz="1400" dirty="0">
              <a:latin typeface="+mn-ea"/>
            </a:endParaRPr>
          </a:p>
          <a:p>
            <a:pPr>
              <a:spcBef>
                <a:spcPts val="900"/>
              </a:spcBef>
              <a:buFont typeface="Wingdings" panose="05000000000000000000" pitchFamily="2" charset="2"/>
              <a:buChar char="Ø"/>
            </a:pPr>
            <a:r>
              <a:rPr lang="zh-CN" altLang="en-US" sz="1400" b="1" dirty="0">
                <a:latin typeface="+mn-ea"/>
              </a:rPr>
              <a:t>法团（豁免类）或视乎特殊情况所需，</a:t>
            </a:r>
            <a:r>
              <a:rPr lang="zh-CN" altLang="en-US" sz="1400" dirty="0">
                <a:latin typeface="+mn-ea"/>
              </a:rPr>
              <a:t>附加提供投资产品、交易市场的专业经验凭证，作为对</a:t>
            </a:r>
            <a:r>
              <a:rPr lang="zh-CN" altLang="en-US" sz="1400" kern="0" dirty="0">
                <a:latin typeface="+mn-ea"/>
                <a:cs typeface="Calibri" panose="020F0502020204030204" pitchFamily="34" charset="0"/>
              </a:rPr>
              <a:t>投资产品及交易市场</a:t>
            </a:r>
            <a:r>
              <a:rPr lang="zh-CN" altLang="zh-CN" sz="1400" kern="0" dirty="0">
                <a:effectLst/>
                <a:latin typeface="+mn-ea"/>
                <a:cs typeface="Calibri" panose="020F0502020204030204" pitchFamily="34" charset="0"/>
              </a:rPr>
              <a:t>进行独</a:t>
            </a:r>
            <a:r>
              <a:rPr lang="zh-CN" altLang="en-US" sz="1400" kern="0" dirty="0">
                <a:effectLst/>
                <a:latin typeface="+mn-ea"/>
                <a:cs typeface="Calibri" panose="020F0502020204030204" pitchFamily="34" charset="0"/>
              </a:rPr>
              <a:t>立</a:t>
            </a:r>
            <a:r>
              <a:rPr lang="zh-CN" altLang="zh-CN" sz="1400" kern="0" dirty="0">
                <a:effectLst/>
                <a:latin typeface="+mn-ea"/>
                <a:cs typeface="Calibri" panose="020F0502020204030204" pitchFamily="34" charset="0"/>
              </a:rPr>
              <a:t>评估</a:t>
            </a:r>
            <a:r>
              <a:rPr lang="zh-CN" altLang="en-US" sz="1400" kern="0" dirty="0">
                <a:effectLst/>
                <a:latin typeface="+mn-ea"/>
                <a:cs typeface="Calibri" panose="020F0502020204030204" pitchFamily="34" charset="0"/>
              </a:rPr>
              <a:t>，确保符合认可审查要求</a:t>
            </a:r>
            <a:r>
              <a:rPr lang="zh-CN" altLang="zh-CN" sz="1400" kern="0" dirty="0">
                <a:effectLst/>
                <a:latin typeface="+mn-ea"/>
                <a:cs typeface="Calibri" panose="020F0502020204030204" pitchFamily="34" charset="0"/>
              </a:rPr>
              <a:t>。</a:t>
            </a:r>
            <a:endParaRPr lang="en-US" altLang="zh-CN" sz="1400" dirty="0">
              <a:latin typeface="+mj-ea"/>
              <a:ea typeface="+mj-ea"/>
            </a:endParaRPr>
          </a:p>
          <a:p>
            <a:endParaRPr lang="en-US" altLang="zh-CN" sz="1400" dirty="0">
              <a:solidFill>
                <a:schemeClr val="accent1">
                  <a:lumMod val="75000"/>
                </a:schemeClr>
              </a:solidFill>
              <a:latin typeface="+mj-ea"/>
              <a:ea typeface="+mj-ea"/>
            </a:endParaRPr>
          </a:p>
          <a:p>
            <a:endParaRPr lang="zh-CN" altLang="en-US" dirty="0"/>
          </a:p>
        </p:txBody>
      </p:sp>
      <p:sp>
        <p:nvSpPr>
          <p:cNvPr id="3" name="标题 2">
            <a:extLst>
              <a:ext uri="{FF2B5EF4-FFF2-40B4-BE49-F238E27FC236}">
                <a16:creationId xmlns:a16="http://schemas.microsoft.com/office/drawing/2014/main" id="{045938ED-B97C-40C5-A8FF-0C775BF16769}"/>
              </a:ext>
            </a:extLst>
          </p:cNvPr>
          <p:cNvSpPr>
            <a:spLocks noGrp="1"/>
          </p:cNvSpPr>
          <p:nvPr>
            <p:ph type="title"/>
          </p:nvPr>
        </p:nvSpPr>
        <p:spPr>
          <a:xfrm>
            <a:off x="683567" y="332656"/>
            <a:ext cx="8023868" cy="647432"/>
          </a:xfrm>
        </p:spPr>
        <p:txBody>
          <a:bodyPr/>
          <a:lstStyle/>
          <a:p>
            <a:r>
              <a:rPr lang="zh-CN" altLang="en-US" sz="2000" dirty="0">
                <a:latin typeface="Calibri" panose="020F0502020204030204" pitchFamily="34" charset="0"/>
                <a:ea typeface="+mn-ea"/>
                <a:cs typeface="Calibri" panose="020F0502020204030204" pitchFamily="34" charset="0"/>
              </a:rPr>
              <a:t>专业投资者（非持牌）类别</a:t>
            </a:r>
            <a:endParaRPr lang="zh-CN" altLang="en-US" sz="2000" dirty="0"/>
          </a:p>
        </p:txBody>
      </p:sp>
      <p:sp>
        <p:nvSpPr>
          <p:cNvPr id="11" name="文本占位符 3">
            <a:extLst>
              <a:ext uri="{FF2B5EF4-FFF2-40B4-BE49-F238E27FC236}">
                <a16:creationId xmlns:a16="http://schemas.microsoft.com/office/drawing/2014/main" id="{8AD508F6-DA09-426C-83EF-D2139D7BB0A5}"/>
              </a:ext>
            </a:extLst>
          </p:cNvPr>
          <p:cNvSpPr>
            <a:spLocks noGrp="1"/>
          </p:cNvSpPr>
          <p:nvPr>
            <p:ph type="body" sz="quarter" idx="12"/>
          </p:nvPr>
        </p:nvSpPr>
        <p:spPr>
          <a:xfrm>
            <a:off x="755574" y="1114811"/>
            <a:ext cx="7951859" cy="425541"/>
          </a:xfrm>
        </p:spPr>
        <p:txBody>
          <a:bodyPr/>
          <a:lstStyle/>
          <a:p>
            <a:pPr>
              <a:spcBef>
                <a:spcPts val="600"/>
              </a:spcBef>
            </a:pPr>
            <a:r>
              <a:rPr lang="zh-TW" altLang="zh-CN" sz="1800" kern="100" dirty="0">
                <a:effectLst/>
                <a:latin typeface="+mj-ea"/>
                <a:ea typeface="+mj-ea"/>
                <a:cs typeface="Calibri" panose="020F0502020204030204" pitchFamily="34" charset="0"/>
              </a:rPr>
              <a:t>被视为专业投资者的权利</a:t>
            </a:r>
            <a:r>
              <a:rPr lang="zh-CN" altLang="en-US" sz="1800" kern="100" dirty="0">
                <a:effectLst/>
                <a:latin typeface="+mj-ea"/>
                <a:ea typeface="+mj-ea"/>
                <a:cs typeface="Calibri" panose="020F0502020204030204" pitchFamily="34" charset="0"/>
              </a:rPr>
              <a:t>及责任</a:t>
            </a:r>
            <a:endParaRPr lang="zh-CN" altLang="zh-CN" sz="1800" kern="100" dirty="0">
              <a:effectLst/>
              <a:latin typeface="+mj-ea"/>
              <a:ea typeface="+mj-ea"/>
            </a:endParaRPr>
          </a:p>
        </p:txBody>
      </p:sp>
    </p:spTree>
    <p:extLst>
      <p:ext uri="{BB962C8B-B14F-4D97-AF65-F5344CB8AC3E}">
        <p14:creationId xmlns:p14="http://schemas.microsoft.com/office/powerpoint/2010/main" val="1831394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5051B86-5451-454B-B8CE-774944B1107E}"/>
              </a:ext>
            </a:extLst>
          </p:cNvPr>
          <p:cNvSpPr>
            <a:spLocks noGrp="1"/>
          </p:cNvSpPr>
          <p:nvPr>
            <p:ph sz="quarter" idx="11"/>
          </p:nvPr>
        </p:nvSpPr>
        <p:spPr>
          <a:xfrm>
            <a:off x="611560" y="1661234"/>
            <a:ext cx="7704857" cy="3917743"/>
          </a:xfrm>
        </p:spPr>
        <p:txBody>
          <a:bodyPr/>
          <a:lstStyle/>
          <a:p>
            <a:pPr>
              <a:spcBef>
                <a:spcPts val="1200"/>
              </a:spcBef>
            </a:pPr>
            <a:r>
              <a:rPr lang="zh-CN" altLang="en-US" sz="1400" dirty="0">
                <a:latin typeface="+mn-ea"/>
              </a:rPr>
              <a:t>提交个人专业投资者评估表格</a:t>
            </a:r>
            <a:endParaRPr lang="en-US" altLang="zh-CN" sz="1400" dirty="0">
              <a:latin typeface="+mn-ea"/>
            </a:endParaRPr>
          </a:p>
          <a:p>
            <a:pPr>
              <a:spcBef>
                <a:spcPts val="1200"/>
              </a:spcBef>
            </a:pPr>
            <a:r>
              <a:rPr lang="zh-CN" altLang="en-US" sz="1400" dirty="0">
                <a:latin typeface="+mn-ea"/>
              </a:rPr>
              <a:t>填写个人风险承受能力评估表（</a:t>
            </a:r>
            <a:r>
              <a:rPr lang="en-US" altLang="zh-CN" sz="1400" dirty="0">
                <a:latin typeface="+mn-ea"/>
              </a:rPr>
              <a:t>RPQ</a:t>
            </a:r>
            <a:r>
              <a:rPr lang="zh-CN" altLang="en-US" sz="1400" dirty="0">
                <a:solidFill>
                  <a:schemeClr val="accent1">
                    <a:lumMod val="75000"/>
                  </a:schemeClr>
                </a:solidFill>
                <a:latin typeface="+mn-ea"/>
              </a:rPr>
              <a:t>）（有效期</a:t>
            </a:r>
            <a:r>
              <a:rPr lang="en-US" altLang="zh-CN" sz="1400" dirty="0">
                <a:solidFill>
                  <a:schemeClr val="accent1">
                    <a:lumMod val="75000"/>
                  </a:schemeClr>
                </a:solidFill>
                <a:latin typeface="+mn-ea"/>
              </a:rPr>
              <a:t>1</a:t>
            </a:r>
            <a:r>
              <a:rPr lang="zh-CN" altLang="en-US" sz="1400" dirty="0">
                <a:solidFill>
                  <a:schemeClr val="accent1">
                    <a:lumMod val="75000"/>
                  </a:schemeClr>
                </a:solidFill>
                <a:latin typeface="+mn-ea"/>
              </a:rPr>
              <a:t>年）</a:t>
            </a:r>
            <a:endParaRPr lang="en-US" altLang="zh-CN" sz="1400" dirty="0">
              <a:solidFill>
                <a:schemeClr val="accent1">
                  <a:lumMod val="75000"/>
                </a:schemeClr>
              </a:solidFill>
              <a:latin typeface="+mn-ea"/>
            </a:endParaRPr>
          </a:p>
          <a:p>
            <a:pPr>
              <a:spcBef>
                <a:spcPts val="1200"/>
              </a:spcBef>
            </a:pPr>
            <a:r>
              <a:rPr lang="zh-CN" altLang="en-US" sz="1400" dirty="0">
                <a:latin typeface="+mn-ea"/>
              </a:rPr>
              <a:t>符合</a:t>
            </a:r>
            <a:r>
              <a:rPr lang="en-US" altLang="zh-CN" sz="1400" dirty="0">
                <a:latin typeface="+mn-ea"/>
              </a:rPr>
              <a:t>HKD</a:t>
            </a:r>
            <a:r>
              <a:rPr lang="zh-CN" altLang="en-US" sz="1400" dirty="0">
                <a:latin typeface="+mn-ea"/>
              </a:rPr>
              <a:t>８</a:t>
            </a:r>
            <a:r>
              <a:rPr lang="en-US" altLang="zh-CN" sz="1400" dirty="0">
                <a:latin typeface="+mn-ea"/>
              </a:rPr>
              <a:t>M</a:t>
            </a:r>
            <a:r>
              <a:rPr lang="zh-CN" altLang="en-US" sz="1400" dirty="0">
                <a:latin typeface="+mn-ea"/>
              </a:rPr>
              <a:t>（或外币等值）的资产审查，包括以下：</a:t>
            </a:r>
            <a:endParaRPr lang="en-US" altLang="zh-CN" sz="1400" dirty="0">
              <a:latin typeface="+mn-ea"/>
            </a:endParaRPr>
          </a:p>
          <a:p>
            <a:pPr lvl="1" algn="just">
              <a:spcBef>
                <a:spcPts val="300"/>
              </a:spcBef>
              <a:buFont typeface="Wingdings" panose="05000000000000000000" pitchFamily="2" charset="2"/>
              <a:buChar char="Ø"/>
            </a:pPr>
            <a:r>
              <a:rPr lang="zh-CN" altLang="zh-CN" sz="1400" kern="0" dirty="0">
                <a:solidFill>
                  <a:srgbClr val="000000"/>
                </a:solidFill>
                <a:effectLst/>
                <a:latin typeface="+mn-ea"/>
                <a:cs typeface="Calibri" panose="020F0502020204030204" pitchFamily="34" charset="0"/>
              </a:rPr>
              <a:t>个人账户的投资组合; </a:t>
            </a:r>
            <a:endParaRPr lang="zh-CN" altLang="zh-CN" sz="1400" kern="100" dirty="0">
              <a:effectLst/>
              <a:latin typeface="+mn-ea"/>
              <a:cs typeface="Times New Roman" panose="02020603050405020304" pitchFamily="18" charset="0"/>
            </a:endParaRPr>
          </a:p>
          <a:p>
            <a:pPr lvl="1" algn="just">
              <a:spcBef>
                <a:spcPts val="300"/>
              </a:spcBef>
              <a:buFont typeface="Wingdings" panose="05000000000000000000" pitchFamily="2" charset="2"/>
              <a:buChar char="Ø"/>
            </a:pPr>
            <a:r>
              <a:rPr lang="zh-CN" altLang="zh-CN" sz="1400" kern="0" dirty="0">
                <a:solidFill>
                  <a:srgbClr val="000000"/>
                </a:solidFill>
                <a:effectLst/>
                <a:latin typeface="+mn-ea"/>
                <a:cs typeface="Calibri" panose="020F0502020204030204" pitchFamily="34" charset="0"/>
              </a:rPr>
              <a:t>个人或与关联人（配偶、子女）的联名账户內投资组合，</a:t>
            </a:r>
            <a:r>
              <a:rPr lang="zh-CN" altLang="zh-CN" sz="1400" kern="100" dirty="0">
                <a:solidFill>
                  <a:srgbClr val="000000"/>
                </a:solidFill>
                <a:effectLst/>
                <a:latin typeface="+mn-ea"/>
                <a:cs typeface="Calibri" panose="020F0502020204030204" pitchFamily="34" charset="0"/>
              </a:rPr>
              <a:t>在没有特殊协议的情况下，</a:t>
            </a:r>
            <a:r>
              <a:rPr lang="zh-CN" altLang="zh-CN" sz="1400" kern="100" dirty="0">
                <a:effectLst/>
                <a:latin typeface="+mn-ea"/>
                <a:cs typeface="Calibri" panose="020F0502020204030204" pitchFamily="34" charset="0"/>
              </a:rPr>
              <a:t>投资组合以</a:t>
            </a:r>
            <a:r>
              <a:rPr lang="zh-CN" altLang="en-US" sz="1400" u="sng" kern="100" dirty="0">
                <a:effectLst/>
                <a:latin typeface="+mn-ea"/>
                <a:cs typeface="Calibri" panose="020F0502020204030204" pitchFamily="34" charset="0"/>
              </a:rPr>
              <a:t>均</a:t>
            </a:r>
            <a:r>
              <a:rPr lang="zh-CN" altLang="zh-CN" sz="1400" u="sng" kern="100" dirty="0">
                <a:effectLst/>
                <a:latin typeface="+mn-ea"/>
                <a:cs typeface="Calibri" panose="020F0502020204030204" pitchFamily="34" charset="0"/>
              </a:rPr>
              <a:t>等额</a:t>
            </a:r>
            <a:r>
              <a:rPr lang="zh-CN" altLang="en-US" sz="1400" u="sng" kern="100" dirty="0">
                <a:effectLst/>
                <a:latin typeface="+mn-ea"/>
                <a:cs typeface="Calibri" panose="020F0502020204030204" pitchFamily="34" charset="0"/>
              </a:rPr>
              <a:t>份</a:t>
            </a:r>
            <a:r>
              <a:rPr lang="zh-CN" altLang="zh-CN" sz="1400" kern="100" dirty="0">
                <a:effectLst/>
                <a:latin typeface="+mn-ea"/>
                <a:cs typeface="Calibri" panose="020F0502020204030204" pitchFamily="34" charset="0"/>
              </a:rPr>
              <a:t>计算</a:t>
            </a:r>
            <a:endParaRPr lang="zh-CN" altLang="zh-CN" sz="1400" kern="100" dirty="0">
              <a:effectLst/>
              <a:latin typeface="+mn-ea"/>
              <a:cs typeface="Times New Roman" panose="02020603050405020304" pitchFamily="18" charset="0"/>
            </a:endParaRPr>
          </a:p>
          <a:p>
            <a:pPr lvl="1">
              <a:spcBef>
                <a:spcPts val="300"/>
              </a:spcBef>
              <a:buFont typeface="Wingdings" panose="05000000000000000000" pitchFamily="2" charset="2"/>
              <a:buChar char="Ø"/>
            </a:pPr>
            <a:r>
              <a:rPr lang="zh-CN" altLang="en-US" sz="1400" dirty="0">
                <a:solidFill>
                  <a:srgbClr val="000000"/>
                </a:solidFill>
                <a:effectLst/>
                <a:latin typeface="+mn-ea"/>
                <a:cs typeface="Calibri" panose="020F0502020204030204" pitchFamily="34" charset="0"/>
              </a:rPr>
              <a:t>全资拥有公司（</a:t>
            </a:r>
            <a:r>
              <a:rPr lang="en-US" altLang="zh-CN" sz="1400" dirty="0">
                <a:solidFill>
                  <a:srgbClr val="000000"/>
                </a:solidFill>
                <a:effectLst/>
                <a:latin typeface="+mn-ea"/>
                <a:cs typeface="Calibri" panose="020F0502020204030204" pitchFamily="34" charset="0"/>
              </a:rPr>
              <a:t>100%</a:t>
            </a:r>
            <a:r>
              <a:rPr lang="zh-CN" altLang="en-US" sz="1400" dirty="0">
                <a:solidFill>
                  <a:srgbClr val="000000"/>
                </a:solidFill>
                <a:effectLst/>
                <a:latin typeface="+mn-ea"/>
                <a:cs typeface="Calibri" panose="020F0502020204030204" pitchFamily="34" charset="0"/>
              </a:rPr>
              <a:t>）并</a:t>
            </a:r>
            <a:r>
              <a:rPr lang="zh-TW" altLang="zh-CN" sz="1400" dirty="0">
                <a:solidFill>
                  <a:srgbClr val="000000"/>
                </a:solidFill>
                <a:effectLst/>
                <a:latin typeface="+mn-ea"/>
                <a:cs typeface="Calibri" panose="020F0502020204030204" pitchFamily="34" charset="0"/>
              </a:rPr>
              <a:t>确认为单一股权拥有人</a:t>
            </a:r>
            <a:r>
              <a:rPr lang="en-US" altLang="zh-TW" sz="1400" dirty="0">
                <a:solidFill>
                  <a:srgbClr val="000000"/>
                </a:solidFill>
                <a:effectLst/>
                <a:latin typeface="+mn-ea"/>
                <a:cs typeface="Calibri" panose="020F0502020204030204" pitchFamily="34" charset="0"/>
              </a:rPr>
              <a:t>(Sole shareholder) </a:t>
            </a:r>
            <a:r>
              <a:rPr lang="zh-CN" altLang="en-US" sz="1400" dirty="0">
                <a:solidFill>
                  <a:srgbClr val="000000"/>
                </a:solidFill>
                <a:effectLst/>
                <a:latin typeface="+mn-ea"/>
                <a:cs typeface="Calibri" panose="020F0502020204030204" pitchFamily="34" charset="0"/>
              </a:rPr>
              <a:t>及最终受益人</a:t>
            </a:r>
            <a:r>
              <a:rPr lang="zh-TW" altLang="zh-CN" sz="1400" dirty="0">
                <a:solidFill>
                  <a:srgbClr val="000000"/>
                </a:solidFill>
                <a:effectLst/>
                <a:latin typeface="+mn-ea"/>
                <a:cs typeface="Calibri" panose="020F0502020204030204" pitchFamily="34" charset="0"/>
              </a:rPr>
              <a:t>（</a:t>
            </a:r>
            <a:r>
              <a:rPr lang="en-US" altLang="zh-TW" sz="1400" dirty="0">
                <a:solidFill>
                  <a:srgbClr val="000000"/>
                </a:solidFill>
                <a:effectLst/>
                <a:latin typeface="+mn-ea"/>
                <a:cs typeface="Calibri" panose="020F0502020204030204" pitchFamily="34" charset="0"/>
              </a:rPr>
              <a:t>Ultimate Beneficial Owner</a:t>
            </a:r>
            <a:r>
              <a:rPr lang="zh-TW" altLang="zh-CN" sz="1400" dirty="0">
                <a:solidFill>
                  <a:srgbClr val="000000"/>
                </a:solidFill>
                <a:effectLst/>
                <a:latin typeface="+mn-ea"/>
                <a:cs typeface="Calibri" panose="020F0502020204030204" pitchFamily="34" charset="0"/>
              </a:rPr>
              <a:t>），</a:t>
            </a:r>
            <a:r>
              <a:rPr lang="zh-CN" altLang="en-US" sz="1400" dirty="0">
                <a:solidFill>
                  <a:srgbClr val="000000"/>
                </a:solidFill>
                <a:latin typeface="+mn-ea"/>
                <a:cs typeface="Calibri" panose="020F0502020204030204" pitchFamily="34" charset="0"/>
              </a:rPr>
              <a:t>该</a:t>
            </a:r>
            <a:r>
              <a:rPr lang="zh-CN" altLang="en-US" sz="1400" dirty="0">
                <a:solidFill>
                  <a:srgbClr val="000000"/>
                </a:solidFill>
                <a:effectLst/>
                <a:latin typeface="+mn-ea"/>
                <a:cs typeface="Calibri" panose="020F0502020204030204" pitchFamily="34" charset="0"/>
              </a:rPr>
              <a:t>公司內的所有</a:t>
            </a:r>
            <a:r>
              <a:rPr lang="zh-TW" altLang="zh-CN" sz="1400" dirty="0">
                <a:solidFill>
                  <a:srgbClr val="000000"/>
                </a:solidFill>
                <a:effectLst/>
                <a:latin typeface="+mn-ea"/>
                <a:cs typeface="Calibri" panose="020F0502020204030204" pitchFamily="34" charset="0"/>
              </a:rPr>
              <a:t>投资组合，</a:t>
            </a:r>
            <a:r>
              <a:rPr lang="zh-CN" altLang="en-US" sz="1400" dirty="0">
                <a:solidFill>
                  <a:srgbClr val="000000"/>
                </a:solidFill>
                <a:effectLst/>
                <a:latin typeface="+mn-ea"/>
                <a:cs typeface="Calibri" panose="020F0502020204030204" pitchFamily="34" charset="0"/>
              </a:rPr>
              <a:t>可悉数</a:t>
            </a:r>
            <a:r>
              <a:rPr lang="zh-TW" altLang="zh-CN" sz="1400" dirty="0">
                <a:solidFill>
                  <a:srgbClr val="000000"/>
                </a:solidFill>
                <a:effectLst/>
                <a:latin typeface="+mn-ea"/>
                <a:cs typeface="Calibri" panose="020F0502020204030204" pitchFamily="34" charset="0"/>
              </a:rPr>
              <a:t>视为个人全资拥有。</a:t>
            </a:r>
            <a:endParaRPr lang="en-US" altLang="zh-CN" sz="1400" dirty="0">
              <a:latin typeface="+mn-ea"/>
            </a:endParaRPr>
          </a:p>
          <a:p>
            <a:pPr>
              <a:spcBef>
                <a:spcPts val="1200"/>
              </a:spcBef>
            </a:pPr>
            <a:endParaRPr lang="en-US" altLang="zh-CN" sz="1400" dirty="0">
              <a:solidFill>
                <a:schemeClr val="accent1">
                  <a:lumMod val="75000"/>
                </a:schemeClr>
              </a:solidFill>
              <a:latin typeface="+mn-ea"/>
            </a:endParaRPr>
          </a:p>
          <a:p>
            <a:endParaRPr lang="zh-CN" altLang="en-US" dirty="0"/>
          </a:p>
        </p:txBody>
      </p:sp>
      <p:sp>
        <p:nvSpPr>
          <p:cNvPr id="3" name="标题 2">
            <a:extLst>
              <a:ext uri="{FF2B5EF4-FFF2-40B4-BE49-F238E27FC236}">
                <a16:creationId xmlns:a16="http://schemas.microsoft.com/office/drawing/2014/main" id="{045938ED-B97C-40C5-A8FF-0C775BF16769}"/>
              </a:ext>
            </a:extLst>
          </p:cNvPr>
          <p:cNvSpPr>
            <a:spLocks noGrp="1"/>
          </p:cNvSpPr>
          <p:nvPr>
            <p:ph type="title"/>
          </p:nvPr>
        </p:nvSpPr>
        <p:spPr>
          <a:xfrm>
            <a:off x="611560" y="260648"/>
            <a:ext cx="8092596" cy="655842"/>
          </a:xfrm>
        </p:spPr>
        <p:txBody>
          <a:bodyPr/>
          <a:lstStyle/>
          <a:p>
            <a:r>
              <a:rPr lang="zh-CN" altLang="en-US" sz="2000" dirty="0">
                <a:latin typeface="Calibri" panose="020F0502020204030204" pitchFamily="34" charset="0"/>
                <a:ea typeface="+mn-ea"/>
                <a:cs typeface="Calibri" panose="020F0502020204030204" pitchFamily="34" charset="0"/>
              </a:rPr>
              <a:t>专业投资者（个人）类别</a:t>
            </a:r>
            <a:endParaRPr lang="zh-CN" altLang="en-US" sz="2000" dirty="0"/>
          </a:p>
        </p:txBody>
      </p:sp>
      <p:sp>
        <p:nvSpPr>
          <p:cNvPr id="13" name="文本占位符 3">
            <a:extLst>
              <a:ext uri="{FF2B5EF4-FFF2-40B4-BE49-F238E27FC236}">
                <a16:creationId xmlns:a16="http://schemas.microsoft.com/office/drawing/2014/main" id="{00C6D32C-16A3-426E-B594-6BF98E5DDDBA}"/>
              </a:ext>
            </a:extLst>
          </p:cNvPr>
          <p:cNvSpPr>
            <a:spLocks noGrp="1"/>
          </p:cNvSpPr>
          <p:nvPr>
            <p:ph type="body" sz="quarter" idx="12"/>
          </p:nvPr>
        </p:nvSpPr>
        <p:spPr>
          <a:xfrm>
            <a:off x="611560" y="1167441"/>
            <a:ext cx="7982842" cy="504057"/>
          </a:xfrm>
        </p:spPr>
        <p:txBody>
          <a:bodyPr/>
          <a:lstStyle/>
          <a:p>
            <a:r>
              <a:rPr lang="zh-CN" altLang="en-US" sz="2000" dirty="0"/>
              <a:t>专业投资者（个人）资格审查</a:t>
            </a:r>
          </a:p>
        </p:txBody>
      </p:sp>
      <p:pic>
        <p:nvPicPr>
          <p:cNvPr id="5" name="Picture 4">
            <a:extLst>
              <a:ext uri="{FF2B5EF4-FFF2-40B4-BE49-F238E27FC236}">
                <a16:creationId xmlns:a16="http://schemas.microsoft.com/office/drawing/2014/main" id="{477CB95C-FB60-456E-9B84-69CD946D3A35}"/>
              </a:ext>
            </a:extLst>
          </p:cNvPr>
          <p:cNvPicPr>
            <a:picLocks noChangeAspect="1"/>
          </p:cNvPicPr>
          <p:nvPr/>
        </p:nvPicPr>
        <p:blipFill>
          <a:blip r:embed="rId2"/>
          <a:stretch>
            <a:fillRect/>
          </a:stretch>
        </p:blipFill>
        <p:spPr>
          <a:xfrm>
            <a:off x="5745546" y="1052736"/>
            <a:ext cx="2786894" cy="2267719"/>
          </a:xfrm>
          <a:prstGeom prst="rect">
            <a:avLst/>
          </a:prstGeom>
        </p:spPr>
      </p:pic>
    </p:spTree>
    <p:extLst>
      <p:ext uri="{BB962C8B-B14F-4D97-AF65-F5344CB8AC3E}">
        <p14:creationId xmlns:p14="http://schemas.microsoft.com/office/powerpoint/2010/main" val="2136617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1"/>
          </p:nvPr>
        </p:nvSpPr>
        <p:spPr>
          <a:xfrm>
            <a:off x="751723" y="1772816"/>
            <a:ext cx="7640554" cy="3888433"/>
          </a:xfrm>
        </p:spPr>
        <p:txBody>
          <a:bodyPr/>
          <a:lstStyle/>
          <a:p>
            <a:pPr>
              <a:spcBef>
                <a:spcPts val="1200"/>
              </a:spcBef>
            </a:pPr>
            <a:r>
              <a:rPr lang="zh-CN" altLang="en-US" sz="1400" dirty="0">
                <a:latin typeface="+mn-ea"/>
                <a:cs typeface="Calibri" panose="020F0502020204030204" pitchFamily="34" charset="0"/>
              </a:rPr>
              <a:t>法团专业投资者基于投资决策属性，普遍界分为</a:t>
            </a:r>
            <a:r>
              <a:rPr lang="en-US" altLang="zh-CN" sz="1400" dirty="0">
                <a:latin typeface="+mn-ea"/>
                <a:cs typeface="Calibri" panose="020F0502020204030204" pitchFamily="34" charset="0"/>
              </a:rPr>
              <a:t>《</a:t>
            </a:r>
            <a:r>
              <a:rPr lang="zh-CN" altLang="en-US" sz="1400" dirty="0">
                <a:latin typeface="+mn-ea"/>
                <a:cs typeface="Calibri" panose="020F0502020204030204" pitchFamily="34" charset="0"/>
              </a:rPr>
              <a:t>豁免</a:t>
            </a:r>
            <a:r>
              <a:rPr lang="en-US" altLang="zh-CN" sz="1400" dirty="0">
                <a:latin typeface="+mn-ea"/>
                <a:cs typeface="Calibri" panose="020F0502020204030204" pitchFamily="34" charset="0"/>
              </a:rPr>
              <a:t>》</a:t>
            </a:r>
            <a:r>
              <a:rPr lang="zh-CN" altLang="en-US" sz="1400" dirty="0">
                <a:latin typeface="+mn-ea"/>
                <a:cs typeface="Calibri" panose="020F0502020204030204" pitchFamily="34" charset="0"/>
              </a:rPr>
              <a:t>及</a:t>
            </a:r>
            <a:r>
              <a:rPr lang="en-US" altLang="zh-CN" sz="1400" dirty="0">
                <a:latin typeface="+mn-ea"/>
                <a:cs typeface="Calibri" panose="020F0502020204030204" pitchFamily="34" charset="0"/>
              </a:rPr>
              <a:t>《</a:t>
            </a:r>
            <a:r>
              <a:rPr lang="zh-CN" altLang="en-US" sz="1400" dirty="0">
                <a:latin typeface="+mn-ea"/>
                <a:cs typeface="Calibri" panose="020F0502020204030204" pitchFamily="34" charset="0"/>
              </a:rPr>
              <a:t>非豁免</a:t>
            </a:r>
            <a:r>
              <a:rPr lang="en-US" altLang="zh-CN" sz="1400" dirty="0">
                <a:latin typeface="+mn-ea"/>
                <a:cs typeface="Calibri" panose="020F0502020204030204" pitchFamily="34" charset="0"/>
              </a:rPr>
              <a:t>》</a:t>
            </a:r>
            <a:r>
              <a:rPr lang="zh-CN" altLang="en-US" sz="1400" dirty="0">
                <a:latin typeface="+mn-ea"/>
                <a:cs typeface="Calibri" panose="020F0502020204030204" pitchFamily="34" charset="0"/>
              </a:rPr>
              <a:t>类：</a:t>
            </a:r>
            <a:endParaRPr lang="en-US" altLang="zh-CN" sz="1400" dirty="0">
              <a:latin typeface="+mn-ea"/>
              <a:cs typeface="Calibri" panose="020F0502020204030204" pitchFamily="34" charset="0"/>
            </a:endParaRPr>
          </a:p>
          <a:p>
            <a:pPr marL="643800" lvl="1" indent="-342900">
              <a:spcBef>
                <a:spcPts val="600"/>
              </a:spcBef>
              <a:buFont typeface="+mj-ea"/>
              <a:buAutoNum type="circleNumDbPlain"/>
            </a:pPr>
            <a:r>
              <a:rPr lang="en-US" altLang="zh-CN" sz="1600" b="1" dirty="0">
                <a:latin typeface="+mn-ea"/>
                <a:cs typeface="Calibri" panose="020F0502020204030204" pitchFamily="34" charset="0"/>
              </a:rPr>
              <a:t>Exempted CPI </a:t>
            </a:r>
          </a:p>
          <a:p>
            <a:pPr lvl="2">
              <a:spcBef>
                <a:spcPts val="600"/>
              </a:spcBef>
              <a:buFont typeface="Wingdings" panose="05000000000000000000" pitchFamily="2" charset="2"/>
              <a:buChar char="Ø"/>
            </a:pPr>
            <a:r>
              <a:rPr lang="zh-TW" altLang="en-US" sz="1400" dirty="0">
                <a:latin typeface="+mn-ea"/>
                <a:cs typeface="Calibri" panose="020F0502020204030204" pitchFamily="34" charset="0"/>
              </a:rPr>
              <a:t>拥有</a:t>
            </a:r>
            <a:r>
              <a:rPr lang="zh-CN" altLang="en-US" sz="1400" dirty="0">
                <a:latin typeface="+mn-ea"/>
                <a:cs typeface="Calibri" panose="020F0502020204030204" pitchFamily="34" charset="0"/>
              </a:rPr>
              <a:t>（或外聘）</a:t>
            </a:r>
            <a:r>
              <a:rPr lang="zh-TW" altLang="en-US" sz="1400" dirty="0">
                <a:latin typeface="+mn-ea"/>
                <a:cs typeface="Calibri" panose="020F0502020204030204" pitchFamily="34" charset="0"/>
              </a:rPr>
              <a:t>合适的企业架构</a:t>
            </a:r>
            <a:r>
              <a:rPr lang="zh-CN" altLang="en-US" sz="1400" dirty="0">
                <a:latin typeface="+mn-ea"/>
                <a:cs typeface="Calibri" panose="020F0502020204030204" pitchFamily="34" charset="0"/>
              </a:rPr>
              <a:t>、</a:t>
            </a:r>
            <a:r>
              <a:rPr lang="zh-CN" altLang="zh-CN" sz="1400" kern="0" dirty="0">
                <a:effectLst/>
                <a:latin typeface="+mn-ea"/>
                <a:cs typeface="Calibri" panose="020F0502020204030204" pitchFamily="34" charset="0"/>
              </a:rPr>
              <a:t>具有规模性架构及投资操作流程</a:t>
            </a:r>
            <a:r>
              <a:rPr lang="zh-CN" altLang="en-US" sz="1400" kern="0" dirty="0">
                <a:effectLst/>
                <a:latin typeface="+mn-ea"/>
                <a:cs typeface="Calibri" panose="020F0502020204030204" pitchFamily="34" charset="0"/>
              </a:rPr>
              <a:t>、</a:t>
            </a:r>
            <a:r>
              <a:rPr lang="zh-CN" altLang="en-US" sz="1400" dirty="0">
                <a:latin typeface="+mn-ea"/>
                <a:cs typeface="Calibri" panose="020F0502020204030204" pitchFamily="34" charset="0"/>
              </a:rPr>
              <a:t>具完善</a:t>
            </a:r>
            <a:r>
              <a:rPr lang="zh-TW" altLang="en-US" sz="1400" dirty="0">
                <a:latin typeface="+mn-ea"/>
                <a:cs typeface="Calibri" panose="020F0502020204030204" pitchFamily="34" charset="0"/>
              </a:rPr>
              <a:t>投资程序及监控措施</a:t>
            </a:r>
            <a:r>
              <a:rPr lang="zh-CN" altLang="en-US" sz="1400" dirty="0">
                <a:latin typeface="+mn-ea"/>
                <a:cs typeface="Calibri" panose="020F0502020204030204" pitchFamily="34" charset="0"/>
              </a:rPr>
              <a:t>的法团专业投资者。</a:t>
            </a:r>
            <a:r>
              <a:rPr lang="zh-CN" altLang="en-US" sz="1400" dirty="0">
                <a:solidFill>
                  <a:schemeClr val="accent1">
                    <a:lumMod val="75000"/>
                  </a:schemeClr>
                </a:solidFill>
                <a:latin typeface="+mn-ea"/>
                <a:cs typeface="Calibri" panose="020F0502020204030204" pitchFamily="34" charset="0"/>
              </a:rPr>
              <a:t>（例如：</a:t>
            </a:r>
            <a:r>
              <a:rPr lang="zh-TW" altLang="en-US" sz="1400" dirty="0">
                <a:solidFill>
                  <a:schemeClr val="accent1">
                    <a:lumMod val="75000"/>
                  </a:schemeClr>
                </a:solidFill>
                <a:latin typeface="+mn-ea"/>
                <a:cs typeface="Calibri" panose="020F0502020204030204" pitchFamily="34" charset="0"/>
              </a:rPr>
              <a:t>库务</a:t>
            </a:r>
            <a:r>
              <a:rPr lang="zh-CN" altLang="en-US" sz="1400" dirty="0">
                <a:solidFill>
                  <a:schemeClr val="accent1">
                    <a:lumMod val="75000"/>
                  </a:schemeClr>
                </a:solidFill>
                <a:latin typeface="+mn-ea"/>
                <a:cs typeface="Calibri" panose="020F0502020204030204" pitchFamily="34" charset="0"/>
              </a:rPr>
              <a:t>、</a:t>
            </a:r>
            <a:r>
              <a:rPr lang="zh-TW" altLang="en-US" sz="1400" dirty="0">
                <a:solidFill>
                  <a:schemeClr val="accent1">
                    <a:lumMod val="75000"/>
                  </a:schemeClr>
                </a:solidFill>
                <a:latin typeface="+mn-ea"/>
                <a:cs typeface="Calibri" panose="020F0502020204030204" pitchFamily="34" charset="0"/>
              </a:rPr>
              <a:t>投资</a:t>
            </a:r>
            <a:r>
              <a:rPr lang="zh-CN" altLang="en-US" sz="1400" dirty="0">
                <a:solidFill>
                  <a:schemeClr val="accent1">
                    <a:lumMod val="75000"/>
                  </a:schemeClr>
                </a:solidFill>
                <a:latin typeface="+mn-ea"/>
                <a:cs typeface="Calibri" panose="020F0502020204030204" pitchFamily="34" charset="0"/>
              </a:rPr>
              <a:t>决策、投资顾问或职能团队）</a:t>
            </a:r>
            <a:endParaRPr lang="en-US" altLang="zh-CN" sz="1400" dirty="0">
              <a:solidFill>
                <a:schemeClr val="accent1">
                  <a:lumMod val="75000"/>
                </a:schemeClr>
              </a:solidFill>
              <a:latin typeface="+mn-ea"/>
              <a:cs typeface="Calibri" panose="020F0502020204030204" pitchFamily="34" charset="0"/>
            </a:endParaRPr>
          </a:p>
          <a:p>
            <a:pPr lvl="2" algn="just">
              <a:spcBef>
                <a:spcPts val="600"/>
              </a:spcBef>
              <a:buFont typeface="Wingdings" panose="05000000000000000000" pitchFamily="2" charset="2"/>
              <a:buChar char="Ø"/>
            </a:pPr>
            <a:r>
              <a:rPr lang="zh-CN" altLang="zh-CN" sz="1400" i="0" kern="100" dirty="0">
                <a:solidFill>
                  <a:srgbClr val="000000"/>
                </a:solidFill>
                <a:effectLst/>
                <a:latin typeface="+mn-ea"/>
                <a:cs typeface="Calibri" panose="020F0502020204030204" pitchFamily="34" charset="0"/>
              </a:rPr>
              <a:t>豁免风险</a:t>
            </a:r>
            <a:r>
              <a:rPr lang="zh-CN" altLang="en-US" sz="1400" i="0" kern="100" dirty="0">
                <a:solidFill>
                  <a:srgbClr val="000000"/>
                </a:solidFill>
                <a:effectLst/>
                <a:latin typeface="+mn-ea"/>
                <a:cs typeface="Calibri" panose="020F0502020204030204" pitchFamily="34" charset="0"/>
              </a:rPr>
              <a:t>能力</a:t>
            </a:r>
            <a:r>
              <a:rPr lang="zh-CN" altLang="zh-CN" sz="1400" i="0" kern="100" dirty="0">
                <a:solidFill>
                  <a:srgbClr val="000000"/>
                </a:solidFill>
                <a:effectLst/>
                <a:latin typeface="+mn-ea"/>
                <a:cs typeface="Calibri" panose="020F0502020204030204" pitchFamily="34" charset="0"/>
              </a:rPr>
              <a:t>评估</a:t>
            </a:r>
            <a:r>
              <a:rPr lang="zh-TW" altLang="en-US" sz="1400" i="0" kern="100" dirty="0">
                <a:solidFill>
                  <a:srgbClr val="000000"/>
                </a:solidFill>
                <a:effectLst/>
                <a:latin typeface="+mn-ea"/>
                <a:cs typeface="Calibri" panose="020F0502020204030204" pitchFamily="34" charset="0"/>
              </a:rPr>
              <a:t>、</a:t>
            </a:r>
            <a:r>
              <a:rPr lang="zh-CN" altLang="zh-CN" sz="1400" i="0" kern="100" dirty="0">
                <a:solidFill>
                  <a:srgbClr val="000000"/>
                </a:solidFill>
                <a:effectLst/>
                <a:latin typeface="+mn-ea"/>
                <a:cs typeface="Calibri" panose="020F0502020204030204" pitchFamily="34" charset="0"/>
              </a:rPr>
              <a:t>衍生</a:t>
            </a:r>
            <a:r>
              <a:rPr lang="zh-CN" altLang="en-US" sz="1400" i="0" kern="100" dirty="0">
                <a:solidFill>
                  <a:srgbClr val="000000"/>
                </a:solidFill>
                <a:effectLst/>
                <a:latin typeface="+mn-ea"/>
                <a:cs typeface="Calibri" panose="020F0502020204030204" pitchFamily="34" charset="0"/>
              </a:rPr>
              <a:t>品问卷测试</a:t>
            </a:r>
            <a:r>
              <a:rPr lang="zh-CN" altLang="zh-CN" sz="1400" i="0" kern="100" dirty="0">
                <a:solidFill>
                  <a:srgbClr val="000000"/>
                </a:solidFill>
                <a:effectLst/>
                <a:latin typeface="+mn-ea"/>
                <a:cs typeface="Calibri" panose="020F0502020204030204" pitchFamily="34" charset="0"/>
              </a:rPr>
              <a:t>、免除评估客户</a:t>
            </a:r>
            <a:r>
              <a:rPr lang="zh-CN" altLang="en-US" sz="1400" i="0" kern="100" dirty="0">
                <a:solidFill>
                  <a:srgbClr val="000000"/>
                </a:solidFill>
                <a:effectLst/>
                <a:latin typeface="+mn-ea"/>
                <a:cs typeface="Calibri" panose="020F0502020204030204" pitchFamily="34" charset="0"/>
              </a:rPr>
              <a:t>的适宜性</a:t>
            </a:r>
            <a:r>
              <a:rPr lang="en-US" altLang="zh-CN" sz="1400" kern="100" dirty="0">
                <a:solidFill>
                  <a:srgbClr val="000000"/>
                </a:solidFill>
                <a:latin typeface="+mn-ea"/>
                <a:cs typeface="Calibri" panose="020F0502020204030204" pitchFamily="34" charset="0"/>
              </a:rPr>
              <a:t>Suitability</a:t>
            </a:r>
            <a:endParaRPr lang="zh-CN" altLang="zh-CN" sz="1400" kern="100" dirty="0">
              <a:effectLst/>
              <a:latin typeface="+mn-ea"/>
              <a:cs typeface="Times New Roman" panose="02020603050405020304" pitchFamily="18" charset="0"/>
            </a:endParaRPr>
          </a:p>
          <a:p>
            <a:pPr marL="643800" lvl="1" indent="-342900">
              <a:spcBef>
                <a:spcPts val="600"/>
              </a:spcBef>
              <a:buFont typeface="+mj-ea"/>
              <a:buAutoNum type="circleNumDbPlain"/>
            </a:pPr>
            <a:r>
              <a:rPr lang="en-US" altLang="zh-CN" sz="1600" b="1" dirty="0">
                <a:latin typeface="+mn-ea"/>
                <a:cs typeface="Calibri" panose="020F0502020204030204" pitchFamily="34" charset="0"/>
              </a:rPr>
              <a:t>Non-exempted CPI</a:t>
            </a:r>
            <a:r>
              <a:rPr lang="zh-CN" altLang="en-US" sz="1600" b="1" dirty="0">
                <a:latin typeface="+mn-ea"/>
                <a:cs typeface="Calibri" panose="020F0502020204030204" pitchFamily="34" charset="0"/>
              </a:rPr>
              <a:t>　</a:t>
            </a:r>
            <a:endParaRPr lang="en-US" altLang="zh-CN" sz="1600" b="1" dirty="0">
              <a:latin typeface="+mn-ea"/>
              <a:cs typeface="Calibri" panose="020F0502020204030204" pitchFamily="34" charset="0"/>
            </a:endParaRPr>
          </a:p>
          <a:p>
            <a:pPr lvl="2">
              <a:spcBef>
                <a:spcPts val="600"/>
              </a:spcBef>
              <a:buFont typeface="Wingdings" panose="05000000000000000000" pitchFamily="2" charset="2"/>
              <a:buChar char="Ø"/>
            </a:pPr>
            <a:r>
              <a:rPr lang="zh-CN" altLang="en-US" sz="1400" dirty="0">
                <a:latin typeface="+mn-ea"/>
                <a:cs typeface="Calibri" panose="020F0502020204030204" pitchFamily="34" charset="0"/>
              </a:rPr>
              <a:t>代表法团专业</a:t>
            </a:r>
            <a:r>
              <a:rPr lang="zh-TW" altLang="en-US" sz="1400" dirty="0">
                <a:latin typeface="+mn-ea"/>
                <a:cs typeface="Calibri" panose="020F0502020204030204" pitchFamily="34" charset="0"/>
              </a:rPr>
              <a:t>投资者</a:t>
            </a:r>
            <a:r>
              <a:rPr lang="zh-CN" altLang="en-US" sz="1400" dirty="0">
                <a:latin typeface="+mn-ea"/>
                <a:cs typeface="Calibri" panose="020F0502020204030204" pitchFamily="34" charset="0"/>
              </a:rPr>
              <a:t>的投资决策人，必须同时通过个人</a:t>
            </a:r>
            <a:r>
              <a:rPr lang="zh-TW" altLang="en-US" sz="1400" dirty="0">
                <a:latin typeface="+mn-ea"/>
                <a:cs typeface="Calibri" panose="020F0502020204030204" pitchFamily="34" charset="0"/>
              </a:rPr>
              <a:t>投资背景</a:t>
            </a:r>
            <a:r>
              <a:rPr lang="zh-CN" altLang="en-US" sz="1400" dirty="0">
                <a:latin typeface="+mn-ea"/>
                <a:cs typeface="Calibri" panose="020F0502020204030204" pitchFamily="34" charset="0"/>
              </a:rPr>
              <a:t>审查，以便确定其个人具有指定</a:t>
            </a:r>
            <a:r>
              <a:rPr lang="zh-TW" altLang="en-US" sz="1400" dirty="0">
                <a:latin typeface="+mn-ea"/>
                <a:cs typeface="Calibri" panose="020F0502020204030204" pitchFamily="34" charset="0"/>
              </a:rPr>
              <a:t>投资经验</a:t>
            </a:r>
            <a:r>
              <a:rPr lang="zh-CN" altLang="en-US" sz="1400" dirty="0">
                <a:latin typeface="+mn-ea"/>
                <a:cs typeface="Calibri" panose="020F0502020204030204" pitchFamily="34" charset="0"/>
              </a:rPr>
              <a:t>、对相关产品具有充分认识，并了解</a:t>
            </a:r>
            <a:r>
              <a:rPr lang="zh-TW" altLang="en-US" sz="1400" dirty="0">
                <a:latin typeface="+mn-ea"/>
                <a:cs typeface="Calibri" panose="020F0502020204030204" pitchFamily="34" charset="0"/>
              </a:rPr>
              <a:t>所涉及</a:t>
            </a:r>
            <a:r>
              <a:rPr lang="zh-CN" altLang="en-US" sz="1400" dirty="0">
                <a:latin typeface="+mn-ea"/>
                <a:cs typeface="Calibri" panose="020F0502020204030204" pitchFamily="34" charset="0"/>
              </a:rPr>
              <a:t>投资产品的交易</a:t>
            </a:r>
            <a:r>
              <a:rPr lang="zh-TW" altLang="en-US" sz="1400" dirty="0">
                <a:latin typeface="+mn-ea"/>
                <a:cs typeface="Calibri" panose="020F0502020204030204" pitchFamily="34" charset="0"/>
              </a:rPr>
              <a:t>风险。</a:t>
            </a:r>
            <a:endParaRPr lang="en-US" altLang="zh-TW" sz="1400" dirty="0">
              <a:latin typeface="+mn-ea"/>
              <a:cs typeface="Calibri" panose="020F0502020204030204" pitchFamily="34" charset="0"/>
            </a:endParaRPr>
          </a:p>
          <a:p>
            <a:pPr lvl="2">
              <a:spcBef>
                <a:spcPts val="600"/>
              </a:spcBef>
              <a:buFont typeface="Wingdings" panose="05000000000000000000" pitchFamily="2" charset="2"/>
              <a:buChar char="Ø"/>
            </a:pPr>
            <a:endParaRPr lang="zh-TW" altLang="en-US" sz="1400" dirty="0">
              <a:latin typeface="Calibri" panose="020F0502020204030204" pitchFamily="34" charset="0"/>
              <a:ea typeface="+mj-ea"/>
              <a:cs typeface="Calibri" panose="020F0502020204030204" pitchFamily="34" charset="0"/>
            </a:endParaRPr>
          </a:p>
        </p:txBody>
      </p:sp>
      <p:sp>
        <p:nvSpPr>
          <p:cNvPr id="3" name="标题 2"/>
          <p:cNvSpPr>
            <a:spLocks noGrp="1"/>
          </p:cNvSpPr>
          <p:nvPr>
            <p:ph type="title"/>
          </p:nvPr>
        </p:nvSpPr>
        <p:spPr>
          <a:xfrm>
            <a:off x="611557" y="260648"/>
            <a:ext cx="8095877" cy="719440"/>
          </a:xfrm>
        </p:spPr>
        <p:txBody>
          <a:bodyPr/>
          <a:lstStyle/>
          <a:p>
            <a:r>
              <a:rPr lang="en-US" altLang="zh-CN" sz="2000" dirty="0">
                <a:latin typeface="Calibri" panose="020F0502020204030204" pitchFamily="34" charset="0"/>
                <a:ea typeface="+mn-ea"/>
                <a:cs typeface="Calibri" panose="020F0502020204030204" pitchFamily="34" charset="0"/>
              </a:rPr>
              <a:t>【</a:t>
            </a:r>
            <a:r>
              <a:rPr lang="zh-CN" altLang="en-US" sz="2000" dirty="0">
                <a:latin typeface="Calibri" panose="020F0502020204030204" pitchFamily="34" charset="0"/>
                <a:ea typeface="+mn-ea"/>
                <a:cs typeface="Calibri" panose="020F0502020204030204" pitchFamily="34" charset="0"/>
              </a:rPr>
              <a:t>非持牌机构</a:t>
            </a:r>
            <a:r>
              <a:rPr lang="en-US" altLang="zh-CN" sz="2000" dirty="0">
                <a:latin typeface="Calibri" panose="020F0502020204030204" pitchFamily="34" charset="0"/>
                <a:ea typeface="+mn-ea"/>
                <a:cs typeface="Calibri" panose="020F0502020204030204" pitchFamily="34" charset="0"/>
              </a:rPr>
              <a:t>】</a:t>
            </a:r>
            <a:r>
              <a:rPr lang="zh-CN" altLang="en-US" sz="2000" dirty="0">
                <a:latin typeface="Calibri" panose="020F0502020204030204" pitchFamily="34" charset="0"/>
                <a:ea typeface="+mn-ea"/>
                <a:cs typeface="Calibri" panose="020F0502020204030204" pitchFamily="34" charset="0"/>
              </a:rPr>
              <a:t>专业投资者（法团）类别</a:t>
            </a:r>
            <a:endParaRPr lang="zh-CN" altLang="en-US" sz="2000" dirty="0">
              <a:latin typeface="Calibri" panose="020F0502020204030204" pitchFamily="34" charset="0"/>
              <a:cs typeface="Calibri" panose="020F0502020204030204" pitchFamily="34" charset="0"/>
            </a:endParaRPr>
          </a:p>
        </p:txBody>
      </p:sp>
      <p:sp>
        <p:nvSpPr>
          <p:cNvPr id="4" name="文本占位符 3"/>
          <p:cNvSpPr>
            <a:spLocks noGrp="1"/>
          </p:cNvSpPr>
          <p:nvPr>
            <p:ph type="body" sz="quarter" idx="12"/>
          </p:nvPr>
        </p:nvSpPr>
        <p:spPr>
          <a:xfrm>
            <a:off x="755576" y="1196751"/>
            <a:ext cx="7704856" cy="432048"/>
          </a:xfrm>
        </p:spPr>
        <p:txBody>
          <a:bodyPr/>
          <a:lstStyle/>
          <a:p>
            <a:r>
              <a:rPr lang="zh-CN" altLang="en-US" sz="1800" dirty="0">
                <a:latin typeface="Calibri" panose="020F0502020204030204" pitchFamily="34" charset="0"/>
                <a:ea typeface="+mj-ea"/>
                <a:cs typeface="Calibri" panose="020F0502020204030204" pitchFamily="34" charset="0"/>
              </a:rPr>
              <a:t>法团专业投资者类别及定义及责任：</a:t>
            </a:r>
          </a:p>
        </p:txBody>
      </p:sp>
    </p:spTree>
    <p:extLst>
      <p:ext uri="{BB962C8B-B14F-4D97-AF65-F5344CB8AC3E}">
        <p14:creationId xmlns:p14="http://schemas.microsoft.com/office/powerpoint/2010/main" val="1756610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A7BCEAB-015D-48A3-A761-1F9E55FB7E76}"/>
              </a:ext>
            </a:extLst>
          </p:cNvPr>
          <p:cNvSpPr>
            <a:spLocks noGrp="1"/>
          </p:cNvSpPr>
          <p:nvPr>
            <p:ph sz="quarter" idx="11"/>
          </p:nvPr>
        </p:nvSpPr>
        <p:spPr>
          <a:xfrm>
            <a:off x="899592" y="1700808"/>
            <a:ext cx="7200800" cy="3600400"/>
          </a:xfrm>
        </p:spPr>
        <p:txBody>
          <a:bodyPr/>
          <a:lstStyle/>
          <a:p>
            <a:pPr marL="335763" indent="-285750" algn="just">
              <a:spcBef>
                <a:spcPts val="600"/>
              </a:spcBef>
              <a:buFont typeface="Wingdings" panose="05000000000000000000" pitchFamily="2" charset="2"/>
              <a:buChar char="Ø"/>
            </a:pPr>
            <a:r>
              <a:rPr lang="zh-CN" altLang="en-US" sz="1500" kern="100" dirty="0">
                <a:solidFill>
                  <a:srgbClr val="000000"/>
                </a:solidFill>
                <a:effectLst/>
                <a:latin typeface="+mn-ea"/>
                <a:cs typeface="Calibri" panose="020F0502020204030204" pitchFamily="34" charset="0"/>
              </a:rPr>
              <a:t>提交</a:t>
            </a:r>
            <a:r>
              <a:rPr lang="zh-CN" altLang="en-US" sz="1500" kern="100" dirty="0">
                <a:effectLst/>
                <a:latin typeface="+mn-ea"/>
                <a:cs typeface="Calibri" panose="020F0502020204030204" pitchFamily="34" charset="0"/>
              </a:rPr>
              <a:t>法团（豁免 </a:t>
            </a:r>
            <a:r>
              <a:rPr lang="en-US" altLang="zh-CN" sz="1500" kern="100" dirty="0">
                <a:effectLst/>
                <a:latin typeface="+mn-ea"/>
                <a:cs typeface="Calibri" panose="020F0502020204030204" pitchFamily="34" charset="0"/>
              </a:rPr>
              <a:t>Exempted</a:t>
            </a:r>
            <a:r>
              <a:rPr lang="zh-CN" altLang="en-US" sz="1500" kern="100" dirty="0">
                <a:effectLst/>
                <a:latin typeface="+mn-ea"/>
                <a:cs typeface="Calibri" panose="020F0502020204030204" pitchFamily="34" charset="0"/>
              </a:rPr>
              <a:t>）</a:t>
            </a:r>
            <a:r>
              <a:rPr lang="zh-CN" altLang="zh-CN" sz="1500" kern="100" dirty="0">
                <a:effectLst/>
                <a:latin typeface="+mn-ea"/>
                <a:cs typeface="Calibri" panose="020F0502020204030204" pitchFamily="34" charset="0"/>
              </a:rPr>
              <a:t>专业投资者评估表</a:t>
            </a:r>
            <a:r>
              <a:rPr lang="zh-CN" altLang="en-US" sz="1500" kern="100" dirty="0">
                <a:effectLst/>
                <a:latin typeface="+mn-ea"/>
                <a:cs typeface="Calibri" panose="020F0502020204030204" pitchFamily="34" charset="0"/>
              </a:rPr>
              <a:t>格（注：此类别</a:t>
            </a:r>
            <a:r>
              <a:rPr lang="zh-CN" altLang="en-US" sz="1500" kern="100" dirty="0">
                <a:latin typeface="+mn-ea"/>
                <a:cs typeface="Calibri" panose="020F0502020204030204" pitchFamily="34" charset="0"/>
              </a:rPr>
              <a:t>可获豁免</a:t>
            </a:r>
            <a:r>
              <a:rPr lang="zh-TW" altLang="zh-CN" sz="1500" kern="100" dirty="0">
                <a:effectLst/>
                <a:latin typeface="+mn-ea"/>
                <a:cs typeface="Calibri" panose="020F0502020204030204" pitchFamily="34" charset="0"/>
              </a:rPr>
              <a:t>适宜性</a:t>
            </a:r>
            <a:r>
              <a:rPr lang="zh-CN" altLang="en-US" sz="1500" kern="100" dirty="0">
                <a:effectLst/>
                <a:latin typeface="+mn-ea"/>
                <a:cs typeface="Calibri" panose="020F0502020204030204" pitchFamily="34" charset="0"/>
              </a:rPr>
              <a:t>审查</a:t>
            </a:r>
            <a:r>
              <a:rPr lang="en-US" altLang="zh-CN" sz="1500" kern="100" dirty="0">
                <a:effectLst/>
                <a:latin typeface="+mn-ea"/>
                <a:cs typeface="Calibri" panose="020F0502020204030204" pitchFamily="34" charset="0"/>
              </a:rPr>
              <a:t>Suitability Test</a:t>
            </a:r>
            <a:r>
              <a:rPr lang="zh-CN" altLang="en-US" sz="1500" kern="100" dirty="0">
                <a:effectLst/>
                <a:latin typeface="+mn-ea"/>
                <a:cs typeface="Calibri" panose="020F0502020204030204" pitchFamily="34" charset="0"/>
              </a:rPr>
              <a:t>，</a:t>
            </a:r>
            <a:r>
              <a:rPr lang="zh-CN" altLang="en-US" sz="1500" kern="100" dirty="0">
                <a:solidFill>
                  <a:srgbClr val="FF0000"/>
                </a:solidFill>
                <a:effectLst/>
                <a:latin typeface="+mn-ea"/>
                <a:cs typeface="Calibri" panose="020F0502020204030204" pitchFamily="34" charset="0"/>
              </a:rPr>
              <a:t>无须提供</a:t>
            </a:r>
            <a:r>
              <a:rPr lang="en-US" altLang="zh-CN" sz="1500" kern="100" dirty="0">
                <a:solidFill>
                  <a:srgbClr val="FF0000"/>
                </a:solidFill>
                <a:effectLst/>
                <a:latin typeface="+mn-ea"/>
                <a:cs typeface="Calibri" panose="020F0502020204030204" pitchFamily="34" charset="0"/>
              </a:rPr>
              <a:t>RPQ</a:t>
            </a:r>
            <a:r>
              <a:rPr lang="zh-CN" altLang="en-US" sz="1500" kern="100" dirty="0">
                <a:effectLst/>
                <a:latin typeface="+mn-ea"/>
                <a:cs typeface="Calibri" panose="020F0502020204030204" pitchFamily="34" charset="0"/>
              </a:rPr>
              <a:t>）</a:t>
            </a:r>
            <a:endParaRPr lang="en-US" altLang="zh-CN" sz="1500" kern="100" dirty="0">
              <a:effectLst/>
              <a:latin typeface="+mn-ea"/>
              <a:cs typeface="Calibri" panose="020F0502020204030204" pitchFamily="34" charset="0"/>
            </a:endParaRPr>
          </a:p>
          <a:p>
            <a:pPr marL="335763" indent="-285750" algn="just">
              <a:spcBef>
                <a:spcPts val="1200"/>
              </a:spcBef>
              <a:buFont typeface="Wingdings" panose="05000000000000000000" pitchFamily="2" charset="2"/>
              <a:buChar char="Ø"/>
            </a:pPr>
            <a:r>
              <a:rPr lang="zh-CN" altLang="en-US" sz="1500" kern="100" dirty="0">
                <a:effectLst/>
                <a:latin typeface="+mn-ea"/>
              </a:rPr>
              <a:t>提供</a:t>
            </a:r>
            <a:r>
              <a:rPr lang="en-US" altLang="zh-CN" sz="1500" kern="100" dirty="0">
                <a:effectLst/>
                <a:latin typeface="+mn-ea"/>
                <a:cs typeface="微软雅黑" panose="020B0503020204020204" pitchFamily="34" charset="-122"/>
              </a:rPr>
              <a:t>“</a:t>
            </a:r>
            <a:r>
              <a:rPr lang="zh-TW" altLang="zh-CN" sz="1500" kern="100" dirty="0">
                <a:effectLst/>
                <a:latin typeface="+mn-ea"/>
              </a:rPr>
              <a:t>合适的企业架构</a:t>
            </a:r>
            <a:r>
              <a:rPr lang="en-US" altLang="zh-CN" sz="1500" kern="100" dirty="0">
                <a:effectLst/>
                <a:latin typeface="+mn-ea"/>
                <a:cs typeface="微软雅黑" panose="020B0503020204020204" pitchFamily="34" charset="-122"/>
              </a:rPr>
              <a:t>”</a:t>
            </a:r>
            <a:r>
              <a:rPr lang="zh-TW" altLang="zh-CN" sz="1500" kern="100" dirty="0">
                <a:effectLst/>
                <a:latin typeface="+mn-ea"/>
              </a:rPr>
              <a:t>及“完善投资程序、资源及系统监控措施</a:t>
            </a:r>
            <a:r>
              <a:rPr lang="zh-CN" altLang="zh-CN" sz="1500" kern="100" dirty="0">
                <a:effectLst/>
                <a:latin typeface="+mn-ea"/>
              </a:rPr>
              <a:t>“</a:t>
            </a:r>
            <a:r>
              <a:rPr lang="zh-CN" altLang="en-US" sz="1500" kern="100" dirty="0">
                <a:effectLst/>
                <a:latin typeface="+mn-ea"/>
              </a:rPr>
              <a:t>、或投资决策团队的交易证明，用以核实法团（豁免类）的认可资格</a:t>
            </a:r>
            <a:endParaRPr lang="zh-CN" altLang="zh-CN" sz="1500" kern="100" dirty="0">
              <a:effectLst/>
              <a:latin typeface="+mn-ea"/>
              <a:cs typeface="Times New Roman" panose="02020603050405020304" pitchFamily="18" charset="0"/>
            </a:endParaRPr>
          </a:p>
          <a:p>
            <a:pPr marL="335763" indent="-285750" algn="just">
              <a:spcBef>
                <a:spcPts val="1200"/>
              </a:spcBef>
              <a:buFont typeface="Wingdings" panose="05000000000000000000" pitchFamily="2" charset="2"/>
              <a:buChar char="Ø"/>
            </a:pPr>
            <a:r>
              <a:rPr lang="zh-CN" altLang="zh-CN" sz="1500" kern="0" dirty="0">
                <a:solidFill>
                  <a:srgbClr val="000000"/>
                </a:solidFill>
                <a:effectLst/>
                <a:latin typeface="+mn-ea"/>
                <a:cs typeface="Calibri" panose="020F0502020204030204" pitchFamily="34" charset="0"/>
              </a:rPr>
              <a:t>投资组合</a:t>
            </a:r>
            <a:r>
              <a:rPr lang="zh-CN" altLang="zh-CN" sz="1400" kern="0" dirty="0">
                <a:solidFill>
                  <a:srgbClr val="000000"/>
                </a:solidFill>
                <a:effectLst/>
                <a:latin typeface="+mn-ea"/>
                <a:cs typeface="Calibri" panose="020F0502020204030204" pitchFamily="34" charset="0"/>
              </a:rPr>
              <a:t>不少于 </a:t>
            </a:r>
            <a:r>
              <a:rPr lang="en-US" altLang="zh-CN" sz="1400" kern="0" dirty="0">
                <a:solidFill>
                  <a:srgbClr val="000000"/>
                </a:solidFill>
                <a:effectLst/>
                <a:latin typeface="+mn-ea"/>
                <a:cs typeface="Calibri" panose="020F0502020204030204" pitchFamily="34" charset="0"/>
              </a:rPr>
              <a:t>HKD8M</a:t>
            </a:r>
            <a:r>
              <a:rPr lang="zh-CN" altLang="zh-CN" sz="1400" kern="0" dirty="0">
                <a:solidFill>
                  <a:srgbClr val="000000"/>
                </a:solidFill>
                <a:effectLst/>
                <a:latin typeface="+mn-ea"/>
                <a:cs typeface="Calibri" panose="020F0502020204030204" pitchFamily="34" charset="0"/>
              </a:rPr>
              <a:t>（或）总资产不少于 HKD</a:t>
            </a:r>
            <a:r>
              <a:rPr lang="en-US" altLang="zh-CN" sz="1400" kern="0" dirty="0">
                <a:solidFill>
                  <a:srgbClr val="000000"/>
                </a:solidFill>
                <a:effectLst/>
                <a:latin typeface="+mn-ea"/>
                <a:cs typeface="Calibri" panose="020F0502020204030204" pitchFamily="34" charset="0"/>
              </a:rPr>
              <a:t>40</a:t>
            </a:r>
            <a:r>
              <a:rPr lang="zh-CN" altLang="zh-CN" sz="1400" kern="0" dirty="0">
                <a:solidFill>
                  <a:srgbClr val="000000"/>
                </a:solidFill>
                <a:effectLst/>
                <a:latin typeface="+mn-ea"/>
                <a:cs typeface="Calibri" panose="020F0502020204030204" pitchFamily="34" charset="0"/>
              </a:rPr>
              <a:t>M的法团，</a:t>
            </a:r>
            <a:r>
              <a:rPr lang="zh-CN" altLang="en-US" sz="1400" kern="0" dirty="0">
                <a:solidFill>
                  <a:srgbClr val="000000"/>
                </a:solidFill>
                <a:effectLst/>
                <a:latin typeface="+mn-ea"/>
                <a:cs typeface="Calibri" panose="020F0502020204030204" pitchFamily="34" charset="0"/>
              </a:rPr>
              <a:t>资产证明如下</a:t>
            </a:r>
            <a:r>
              <a:rPr lang="zh-CN" altLang="zh-CN" sz="1400" kern="1000" dirty="0">
                <a:effectLst/>
                <a:latin typeface="+mn-ea"/>
                <a:cs typeface="Calibri" panose="020F0502020204030204" pitchFamily="34" charset="0"/>
              </a:rPr>
              <a:t>：</a:t>
            </a:r>
            <a:endParaRPr lang="zh-CN" altLang="zh-CN" sz="1400" kern="100" dirty="0">
              <a:effectLst/>
              <a:latin typeface="+mn-ea"/>
              <a:cs typeface="Times New Roman" panose="02020603050405020304" pitchFamily="18" charset="0"/>
            </a:endParaRPr>
          </a:p>
          <a:p>
            <a:pPr lvl="2">
              <a:spcBef>
                <a:spcPts val="300"/>
              </a:spcBef>
              <a:buFont typeface="Arial" panose="020B0604020202020204" pitchFamily="34" charset="0"/>
              <a:buChar char="•"/>
            </a:pPr>
            <a:r>
              <a:rPr lang="zh-CN" altLang="en-US" sz="1400" dirty="0">
                <a:latin typeface="+mn-ea"/>
              </a:rPr>
              <a:t>过去</a:t>
            </a:r>
            <a:r>
              <a:rPr lang="en-US" altLang="zh-CN" sz="1400" dirty="0">
                <a:solidFill>
                  <a:srgbClr val="212121"/>
                </a:solidFill>
                <a:effectLst/>
                <a:latin typeface="+mn-ea"/>
                <a:cs typeface="Times New Roman" panose="02020603050405020304" pitchFamily="18" charset="0"/>
              </a:rPr>
              <a:t>16</a:t>
            </a:r>
            <a:r>
              <a:rPr lang="zh-CN" altLang="zh-CN" sz="1400" dirty="0">
                <a:solidFill>
                  <a:srgbClr val="212121"/>
                </a:solidFill>
                <a:effectLst/>
                <a:latin typeface="+mn-ea"/>
                <a:cs typeface="Times New Roman" panose="02020603050405020304" pitchFamily="18" charset="0"/>
              </a:rPr>
              <a:t>个月内</a:t>
            </a:r>
            <a:r>
              <a:rPr lang="zh-CN" altLang="en-US" sz="1400" dirty="0">
                <a:solidFill>
                  <a:srgbClr val="212121"/>
                </a:solidFill>
                <a:effectLst/>
                <a:latin typeface="+mn-ea"/>
                <a:cs typeface="Times New Roman" panose="02020603050405020304" pitchFamily="18" charset="0"/>
              </a:rPr>
              <a:t>经审计发出最新一期</a:t>
            </a:r>
            <a:r>
              <a:rPr lang="zh-CN" altLang="zh-CN" sz="1400" dirty="0">
                <a:solidFill>
                  <a:srgbClr val="212121"/>
                </a:solidFill>
                <a:effectLst/>
                <a:latin typeface="+mn-ea"/>
                <a:cs typeface="Times New Roman" panose="02020603050405020304" pitchFamily="18" charset="0"/>
              </a:rPr>
              <a:t>的企业或合伙客户</a:t>
            </a:r>
            <a:r>
              <a:rPr lang="zh-CN" altLang="en-US" sz="1400" dirty="0">
                <a:solidFill>
                  <a:srgbClr val="212121"/>
                </a:solidFill>
                <a:effectLst/>
                <a:latin typeface="+mn-ea"/>
                <a:cs typeface="Times New Roman" panose="02020603050405020304" pitchFamily="18" charset="0"/>
              </a:rPr>
              <a:t>财</a:t>
            </a:r>
            <a:r>
              <a:rPr lang="zh-CN" altLang="zh-CN" sz="1400" dirty="0">
                <a:solidFill>
                  <a:srgbClr val="212121"/>
                </a:solidFill>
                <a:effectLst/>
                <a:latin typeface="+mn-ea"/>
                <a:cs typeface="Times New Roman" panose="02020603050405020304" pitchFamily="18" charset="0"/>
              </a:rPr>
              <a:t>务报表</a:t>
            </a:r>
            <a:r>
              <a:rPr lang="en-US" altLang="zh-CN" sz="1400" dirty="0">
                <a:solidFill>
                  <a:srgbClr val="212121"/>
                </a:solidFill>
                <a:effectLst/>
                <a:latin typeface="+mn-ea"/>
                <a:cs typeface="Times New Roman" panose="02020603050405020304" pitchFamily="18" charset="0"/>
              </a:rPr>
              <a:t>;</a:t>
            </a:r>
          </a:p>
          <a:p>
            <a:pPr lvl="2">
              <a:spcBef>
                <a:spcPts val="300"/>
              </a:spcBef>
              <a:buFont typeface="Arial" panose="020B0604020202020204" pitchFamily="34" charset="0"/>
              <a:buChar char="•"/>
            </a:pPr>
            <a:r>
              <a:rPr lang="zh-CN" altLang="en-US" sz="1400" dirty="0">
                <a:latin typeface="+mn-ea"/>
              </a:rPr>
              <a:t>过去</a:t>
            </a:r>
            <a:r>
              <a:rPr lang="en-US" altLang="zh-CN" sz="1400" dirty="0">
                <a:solidFill>
                  <a:srgbClr val="212121"/>
                </a:solidFill>
                <a:effectLst/>
                <a:latin typeface="+mn-ea"/>
                <a:cs typeface="Times New Roman" panose="02020603050405020304" pitchFamily="18" charset="0"/>
              </a:rPr>
              <a:t>12</a:t>
            </a:r>
            <a:r>
              <a:rPr lang="zh-CN" altLang="zh-CN" sz="1400" dirty="0">
                <a:solidFill>
                  <a:srgbClr val="212121"/>
                </a:solidFill>
                <a:effectLst/>
                <a:latin typeface="+mn-ea"/>
                <a:cs typeface="Times New Roman" panose="02020603050405020304" pitchFamily="18" charset="0"/>
              </a:rPr>
              <a:t>个月内</a:t>
            </a:r>
            <a:r>
              <a:rPr lang="zh-CN" altLang="en-US" sz="1400" dirty="0">
                <a:solidFill>
                  <a:srgbClr val="212121"/>
                </a:solidFill>
                <a:effectLst/>
                <a:latin typeface="+mn-ea"/>
                <a:cs typeface="Times New Roman" panose="02020603050405020304" pitchFamily="18" charset="0"/>
              </a:rPr>
              <a:t>由</a:t>
            </a:r>
            <a:r>
              <a:rPr lang="zh-CN" altLang="zh-CN" sz="1400" dirty="0">
                <a:solidFill>
                  <a:srgbClr val="212121"/>
                </a:solidFill>
                <a:effectLst/>
                <a:latin typeface="+mn-ea"/>
                <a:cs typeface="Times New Roman" panose="02020603050405020304" pitchFamily="18" charset="0"/>
              </a:rPr>
              <a:t>审计师</a:t>
            </a:r>
            <a:r>
              <a:rPr lang="zh-CN" altLang="en-US" sz="1400" dirty="0">
                <a:solidFill>
                  <a:srgbClr val="212121"/>
                </a:solidFill>
                <a:latin typeface="+mn-ea"/>
                <a:cs typeface="Times New Roman" panose="02020603050405020304" pitchFamily="18" charset="0"/>
              </a:rPr>
              <a:t>或</a:t>
            </a:r>
            <a:r>
              <a:rPr lang="zh-CN" altLang="zh-CN" sz="1400" dirty="0">
                <a:solidFill>
                  <a:srgbClr val="212121"/>
                </a:solidFill>
                <a:effectLst/>
                <a:latin typeface="+mn-ea"/>
                <a:cs typeface="Times New Roman" panose="02020603050405020304" pitchFamily="18" charset="0"/>
              </a:rPr>
              <a:t>专业会计师</a:t>
            </a:r>
            <a:r>
              <a:rPr lang="zh-CN" altLang="en-US" sz="1400" dirty="0">
                <a:solidFill>
                  <a:srgbClr val="212121"/>
                </a:solidFill>
                <a:effectLst/>
                <a:latin typeface="+mn-ea"/>
                <a:cs typeface="Times New Roman" panose="02020603050405020304" pitchFamily="18" charset="0"/>
              </a:rPr>
              <a:t>发出的资产</a:t>
            </a:r>
            <a:r>
              <a:rPr lang="zh-CN" altLang="zh-CN" sz="1400" dirty="0">
                <a:solidFill>
                  <a:srgbClr val="212121"/>
                </a:solidFill>
                <a:effectLst/>
                <a:latin typeface="+mn-ea"/>
                <a:cs typeface="Times New Roman" panose="02020603050405020304" pitchFamily="18" charset="0"/>
              </a:rPr>
              <a:t>证明书</a:t>
            </a:r>
            <a:endParaRPr lang="en-US" altLang="zh-CN" sz="1400" dirty="0">
              <a:solidFill>
                <a:srgbClr val="212121"/>
              </a:solidFill>
              <a:effectLst/>
              <a:latin typeface="+mn-ea"/>
              <a:cs typeface="Times New Roman" panose="02020603050405020304" pitchFamily="18" charset="0"/>
            </a:endParaRPr>
          </a:p>
          <a:p>
            <a:pPr lvl="2">
              <a:spcBef>
                <a:spcPts val="300"/>
              </a:spcBef>
              <a:buFont typeface="Arial" panose="020B0604020202020204" pitchFamily="34" charset="0"/>
              <a:buChar char="•"/>
            </a:pPr>
            <a:r>
              <a:rPr lang="zh-CN" altLang="en-US" sz="1400" kern="100" dirty="0">
                <a:effectLst/>
                <a:latin typeface="+mn-ea"/>
                <a:cs typeface="Calibri" panose="020F0502020204030204" pitchFamily="34" charset="0"/>
              </a:rPr>
              <a:t>过去</a:t>
            </a:r>
            <a:r>
              <a:rPr lang="en-US" altLang="zh-CN" sz="1400" kern="100" dirty="0">
                <a:effectLst/>
                <a:latin typeface="+mn-ea"/>
                <a:cs typeface="Calibri" panose="020F0502020204030204" pitchFamily="34" charset="0"/>
              </a:rPr>
              <a:t>12</a:t>
            </a:r>
            <a:r>
              <a:rPr lang="zh-CN" altLang="en-US" sz="1400" kern="100" dirty="0">
                <a:latin typeface="+mn-ea"/>
                <a:cs typeface="Calibri" panose="020F0502020204030204" pitchFamily="34" charset="0"/>
              </a:rPr>
              <a:t>个月内，</a:t>
            </a:r>
            <a:r>
              <a:rPr lang="zh-CN" altLang="zh-CN" sz="1400" kern="100" dirty="0">
                <a:effectLst/>
                <a:latin typeface="+mn-ea"/>
                <a:cs typeface="Calibri" panose="020F0502020204030204" pitchFamily="34" charset="0"/>
              </a:rPr>
              <a:t>经</a:t>
            </a:r>
            <a:r>
              <a:rPr lang="zh-CN" altLang="en-US" sz="1400" kern="100" dirty="0">
                <a:effectLst/>
                <a:latin typeface="+mn-ea"/>
                <a:cs typeface="Calibri" panose="020F0502020204030204" pitchFamily="34" charset="0"/>
              </a:rPr>
              <a:t>由</a:t>
            </a:r>
            <a:r>
              <a:rPr lang="zh-CN" altLang="zh-CN" sz="1400" kern="100" dirty="0">
                <a:effectLst/>
                <a:latin typeface="+mn-ea"/>
                <a:cs typeface="Calibri" panose="020F0502020204030204" pitchFamily="34" charset="0"/>
              </a:rPr>
              <a:t>认可</a:t>
            </a:r>
            <a:r>
              <a:rPr lang="zh-CN" altLang="en-US" sz="1400" kern="100" dirty="0">
                <a:effectLst/>
                <a:latin typeface="+mn-ea"/>
                <a:cs typeface="Calibri" panose="020F0502020204030204" pitchFamily="34" charset="0"/>
              </a:rPr>
              <a:t>金融</a:t>
            </a:r>
            <a:r>
              <a:rPr lang="zh-CN" altLang="zh-CN" sz="1400" kern="100" dirty="0">
                <a:effectLst/>
                <a:latin typeface="+mn-ea"/>
                <a:cs typeface="Calibri" panose="020F0502020204030204" pitchFamily="34" charset="0"/>
              </a:rPr>
              <a:t>机构</a:t>
            </a:r>
            <a:r>
              <a:rPr lang="zh-CN" altLang="en-US" sz="1400" kern="100" dirty="0">
                <a:effectLst/>
                <a:latin typeface="+mn-ea"/>
                <a:cs typeface="Calibri" panose="020F0502020204030204" pitchFamily="34" charset="0"/>
              </a:rPr>
              <a:t>或券商所发出</a:t>
            </a:r>
            <a:r>
              <a:rPr lang="zh-CN" altLang="zh-CN" sz="1400" kern="100" dirty="0">
                <a:effectLst/>
                <a:latin typeface="+mn-ea"/>
                <a:cs typeface="Calibri" panose="020F0502020204030204" pitchFamily="34" charset="0"/>
              </a:rPr>
              <a:t>的</a:t>
            </a:r>
            <a:r>
              <a:rPr lang="zh-CN" altLang="en-US" sz="1400" kern="100" dirty="0">
                <a:effectLst/>
                <a:latin typeface="+mn-ea"/>
                <a:cs typeface="Calibri" panose="020F0502020204030204" pitchFamily="34" charset="0"/>
              </a:rPr>
              <a:t>托管结单</a:t>
            </a:r>
            <a:r>
              <a:rPr lang="zh-CN" altLang="zh-CN" sz="1400" kern="100" dirty="0">
                <a:effectLst/>
                <a:latin typeface="+mn-ea"/>
                <a:cs typeface="Calibri" panose="020F0502020204030204" pitchFamily="34" charset="0"/>
              </a:rPr>
              <a:t>：</a:t>
            </a:r>
            <a:endParaRPr lang="zh-CN" altLang="zh-CN" sz="1400" kern="100" dirty="0">
              <a:effectLst/>
              <a:latin typeface="+mn-ea"/>
              <a:cs typeface="Times New Roman" panose="02020603050405020304" pitchFamily="18" charset="0"/>
            </a:endParaRPr>
          </a:p>
          <a:p>
            <a:pPr marL="1143000" lvl="2" indent="-228600" algn="just">
              <a:buFont typeface="+mj-lt"/>
              <a:buAutoNum type="arabicParenR"/>
            </a:pPr>
            <a:endParaRPr lang="en-US" altLang="zh-CN" sz="1400" dirty="0">
              <a:latin typeface="+mn-ea"/>
            </a:endParaRPr>
          </a:p>
          <a:p>
            <a:pPr marL="1143000" lvl="2" indent="-228600" algn="just">
              <a:buFont typeface="+mj-lt"/>
              <a:buAutoNum type="arabicParenR"/>
            </a:pPr>
            <a:endParaRPr lang="en-US" altLang="zh-CN" sz="1400" kern="0" dirty="0">
              <a:solidFill>
                <a:srgbClr val="000000"/>
              </a:solidFill>
              <a:effectLst/>
              <a:latin typeface="+mj-ea"/>
              <a:ea typeface="+mj-ea"/>
              <a:cs typeface="Calibri" panose="020F0502020204030204" pitchFamily="34" charset="0"/>
            </a:endParaRPr>
          </a:p>
          <a:p>
            <a:pPr marL="641306" indent="-228600" algn="just">
              <a:spcBef>
                <a:spcPts val="600"/>
              </a:spcBef>
              <a:buFont typeface="+mj-lt"/>
              <a:buAutoNum type="arabicParenR"/>
            </a:pPr>
            <a:endParaRPr lang="en-US" altLang="zh-CN" sz="1600" kern="100" dirty="0">
              <a:effectLst/>
              <a:latin typeface="+mj-ea"/>
              <a:ea typeface="+mj-ea"/>
              <a:cs typeface="Times New Roman" panose="02020603050405020304" pitchFamily="18" charset="0"/>
            </a:endParaRPr>
          </a:p>
          <a:p>
            <a:pPr marL="914400" lvl="2" indent="0" algn="just">
              <a:spcBef>
                <a:spcPts val="600"/>
              </a:spcBef>
              <a:buNone/>
            </a:pPr>
            <a:endParaRPr lang="zh-CN" altLang="zh-CN" sz="1400" kern="100" dirty="0">
              <a:effectLst/>
              <a:latin typeface="+mj-ea"/>
              <a:ea typeface="+mj-ea"/>
              <a:cs typeface="Times New Roman" panose="02020603050405020304" pitchFamily="18" charset="0"/>
            </a:endParaRPr>
          </a:p>
          <a:p>
            <a:pPr algn="just"/>
            <a:endParaRPr lang="zh-CN" altLang="en-US" sz="1600" dirty="0">
              <a:latin typeface="+mn-ea"/>
            </a:endParaRPr>
          </a:p>
        </p:txBody>
      </p:sp>
      <p:sp>
        <p:nvSpPr>
          <p:cNvPr id="3" name="标题 2">
            <a:extLst>
              <a:ext uri="{FF2B5EF4-FFF2-40B4-BE49-F238E27FC236}">
                <a16:creationId xmlns:a16="http://schemas.microsoft.com/office/drawing/2014/main" id="{42C1B969-FEE6-4605-89CB-68B2ECB0AB6C}"/>
              </a:ext>
            </a:extLst>
          </p:cNvPr>
          <p:cNvSpPr>
            <a:spLocks noGrp="1"/>
          </p:cNvSpPr>
          <p:nvPr>
            <p:ph type="title"/>
          </p:nvPr>
        </p:nvSpPr>
        <p:spPr>
          <a:xfrm>
            <a:off x="899592" y="332656"/>
            <a:ext cx="8054852" cy="511050"/>
          </a:xfrm>
        </p:spPr>
        <p:txBody>
          <a:bodyPr/>
          <a:lstStyle/>
          <a:p>
            <a:r>
              <a:rPr lang="zh-CN" altLang="en-US" sz="2000" dirty="0">
                <a:latin typeface="Calibri" panose="020F0502020204030204" pitchFamily="34" charset="0"/>
                <a:ea typeface="+mn-ea"/>
                <a:cs typeface="Calibri" panose="020F0502020204030204" pitchFamily="34" charset="0"/>
              </a:rPr>
              <a:t>专业投资者（法团</a:t>
            </a:r>
            <a:r>
              <a:rPr lang="en-US" altLang="zh-CN" sz="2000" dirty="0">
                <a:latin typeface="Calibri" panose="020F0502020204030204" pitchFamily="34" charset="0"/>
                <a:ea typeface="+mn-ea"/>
                <a:cs typeface="Calibri" panose="020F0502020204030204" pitchFamily="34" charset="0"/>
              </a:rPr>
              <a:t>-</a:t>
            </a:r>
            <a:r>
              <a:rPr lang="zh-CN" altLang="en-US" sz="2000" dirty="0">
                <a:latin typeface="Calibri" panose="020F0502020204030204" pitchFamily="34" charset="0"/>
                <a:ea typeface="+mn-ea"/>
                <a:cs typeface="Calibri" panose="020F0502020204030204" pitchFamily="34" charset="0"/>
              </a:rPr>
              <a:t>豁免类）</a:t>
            </a:r>
            <a:endParaRPr lang="zh-CN" altLang="en-US" sz="2000" dirty="0"/>
          </a:p>
        </p:txBody>
      </p:sp>
      <p:sp>
        <p:nvSpPr>
          <p:cNvPr id="4" name="文本占位符 3">
            <a:extLst>
              <a:ext uri="{FF2B5EF4-FFF2-40B4-BE49-F238E27FC236}">
                <a16:creationId xmlns:a16="http://schemas.microsoft.com/office/drawing/2014/main" id="{8292A529-B4C8-4157-937C-082C04FB481E}"/>
              </a:ext>
            </a:extLst>
          </p:cNvPr>
          <p:cNvSpPr>
            <a:spLocks noGrp="1"/>
          </p:cNvSpPr>
          <p:nvPr>
            <p:ph type="body" sz="quarter" idx="12"/>
          </p:nvPr>
        </p:nvSpPr>
        <p:spPr>
          <a:xfrm>
            <a:off x="827584" y="1196752"/>
            <a:ext cx="7879852" cy="427294"/>
          </a:xfrm>
        </p:spPr>
        <p:txBody>
          <a:bodyPr/>
          <a:lstStyle/>
          <a:p>
            <a:pPr marL="0" indent="0"/>
            <a:r>
              <a:rPr lang="zh-CN" altLang="zh-CN" sz="1800" b="1" kern="100" dirty="0">
                <a:effectLst/>
                <a:latin typeface="+mn-ea"/>
                <a:cs typeface="Calibri" panose="020F0502020204030204" pitchFamily="34" charset="0"/>
              </a:rPr>
              <a:t>CPI</a:t>
            </a:r>
            <a:r>
              <a:rPr lang="zh-TW" altLang="zh-CN" sz="1800" b="1" kern="100" dirty="0">
                <a:effectLst/>
                <a:latin typeface="+mn-ea"/>
                <a:cs typeface="Calibri" panose="020F0502020204030204" pitchFamily="34" charset="0"/>
              </a:rPr>
              <a:t>－</a:t>
            </a:r>
            <a:r>
              <a:rPr lang="en-US" altLang="zh-CN" sz="1800" b="1" kern="100" dirty="0">
                <a:effectLst/>
                <a:latin typeface="+mn-ea"/>
                <a:cs typeface="Calibri" panose="020F0502020204030204" pitchFamily="34" charset="0"/>
              </a:rPr>
              <a:t>Exempted</a:t>
            </a:r>
            <a:r>
              <a:rPr lang="zh-TW" altLang="zh-CN" sz="1800" b="1" kern="100" dirty="0">
                <a:effectLst/>
                <a:latin typeface="+mn-ea"/>
                <a:cs typeface="Calibri" panose="020F0502020204030204" pitchFamily="34" charset="0"/>
              </a:rPr>
              <a:t>（豁免</a:t>
            </a:r>
            <a:r>
              <a:rPr lang="zh-CN" altLang="zh-CN" sz="1800" b="1" kern="100" dirty="0">
                <a:effectLst/>
                <a:latin typeface="+mn-ea"/>
                <a:cs typeface="Calibri" panose="020F0502020204030204" pitchFamily="34" charset="0"/>
              </a:rPr>
              <a:t>类</a:t>
            </a:r>
            <a:r>
              <a:rPr lang="zh-TW" altLang="zh-CN" sz="1800" b="1" kern="100" dirty="0">
                <a:effectLst/>
                <a:latin typeface="+mn-ea"/>
                <a:cs typeface="Calibri" panose="020F0502020204030204" pitchFamily="34" charset="0"/>
              </a:rPr>
              <a:t>）</a:t>
            </a:r>
            <a:r>
              <a:rPr lang="zh-CN" altLang="en-US" sz="1800" b="1" kern="100" dirty="0">
                <a:effectLst/>
                <a:latin typeface="+mn-ea"/>
                <a:cs typeface="Calibri" panose="020F0502020204030204" pitchFamily="34" charset="0"/>
              </a:rPr>
              <a:t>资格审查及文件需求</a:t>
            </a:r>
            <a:endParaRPr lang="zh-CN" altLang="zh-CN" sz="1800" kern="100" dirty="0">
              <a:effectLst/>
              <a:latin typeface="+mn-ea"/>
            </a:endParaRPr>
          </a:p>
          <a:p>
            <a:endParaRPr lang="zh-CN" altLang="en-US" dirty="0"/>
          </a:p>
        </p:txBody>
      </p:sp>
    </p:spTree>
    <p:extLst>
      <p:ext uri="{BB962C8B-B14F-4D97-AF65-F5344CB8AC3E}">
        <p14:creationId xmlns:p14="http://schemas.microsoft.com/office/powerpoint/2010/main" val="2551052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A7BCEAB-015D-48A3-A761-1F9E55FB7E76}"/>
              </a:ext>
            </a:extLst>
          </p:cNvPr>
          <p:cNvSpPr>
            <a:spLocks noGrp="1"/>
          </p:cNvSpPr>
          <p:nvPr>
            <p:ph sz="quarter" idx="11"/>
          </p:nvPr>
        </p:nvSpPr>
        <p:spPr>
          <a:xfrm>
            <a:off x="899592" y="1700808"/>
            <a:ext cx="7218802" cy="3302861"/>
          </a:xfrm>
        </p:spPr>
        <p:txBody>
          <a:bodyPr/>
          <a:lstStyle/>
          <a:p>
            <a:pPr marL="335763" indent="-285750" algn="just">
              <a:spcBef>
                <a:spcPts val="600"/>
              </a:spcBef>
              <a:buFont typeface="Wingdings" panose="05000000000000000000" pitchFamily="2" charset="2"/>
              <a:buChar char="Ø"/>
            </a:pPr>
            <a:r>
              <a:rPr lang="zh-CN" altLang="en-US" sz="1500" kern="100" dirty="0">
                <a:solidFill>
                  <a:srgbClr val="000000"/>
                </a:solidFill>
                <a:effectLst/>
                <a:latin typeface="+mj-ea"/>
                <a:ea typeface="+mj-ea"/>
                <a:cs typeface="Calibri" panose="020F0502020204030204" pitchFamily="34" charset="0"/>
              </a:rPr>
              <a:t>提交</a:t>
            </a:r>
            <a:r>
              <a:rPr lang="zh-CN" altLang="en-US" sz="1500" kern="100" dirty="0">
                <a:effectLst/>
                <a:latin typeface="+mj-ea"/>
                <a:ea typeface="+mj-ea"/>
                <a:cs typeface="Calibri" panose="020F0502020204030204" pitchFamily="34" charset="0"/>
              </a:rPr>
              <a:t>法团（</a:t>
            </a:r>
            <a:r>
              <a:rPr lang="zh-CN" altLang="en-US" sz="1500" kern="100" dirty="0">
                <a:latin typeface="+mj-ea"/>
                <a:ea typeface="+mj-ea"/>
                <a:cs typeface="Calibri" panose="020F0502020204030204" pitchFamily="34" charset="0"/>
              </a:rPr>
              <a:t>非</a:t>
            </a:r>
            <a:r>
              <a:rPr lang="zh-CN" altLang="en-US" sz="1500" kern="100" dirty="0">
                <a:effectLst/>
                <a:latin typeface="+mj-ea"/>
                <a:ea typeface="+mj-ea"/>
                <a:cs typeface="Calibri" panose="020F0502020204030204" pitchFamily="34" charset="0"/>
              </a:rPr>
              <a:t>豁免 </a:t>
            </a:r>
            <a:r>
              <a:rPr lang="en-US" altLang="zh-CN" sz="1500" kern="100" dirty="0">
                <a:effectLst/>
                <a:latin typeface="+mj-ea"/>
                <a:ea typeface="+mj-ea"/>
                <a:cs typeface="Calibri" panose="020F0502020204030204" pitchFamily="34" charset="0"/>
              </a:rPr>
              <a:t>Non-Exempted</a:t>
            </a:r>
            <a:r>
              <a:rPr lang="zh-CN" altLang="en-US" sz="1500" kern="100" dirty="0">
                <a:effectLst/>
                <a:latin typeface="+mj-ea"/>
                <a:ea typeface="+mj-ea"/>
                <a:cs typeface="Calibri" panose="020F0502020204030204" pitchFamily="34" charset="0"/>
              </a:rPr>
              <a:t>）</a:t>
            </a:r>
            <a:r>
              <a:rPr lang="zh-CN" altLang="zh-CN" sz="1500" kern="100" dirty="0">
                <a:effectLst/>
                <a:latin typeface="+mj-ea"/>
                <a:ea typeface="+mj-ea"/>
                <a:cs typeface="Calibri" panose="020F0502020204030204" pitchFamily="34" charset="0"/>
              </a:rPr>
              <a:t>专业投资者评估表</a:t>
            </a:r>
            <a:r>
              <a:rPr lang="zh-CN" altLang="en-US" sz="1500" kern="100" dirty="0">
                <a:effectLst/>
                <a:latin typeface="+mj-ea"/>
                <a:ea typeface="+mj-ea"/>
                <a:cs typeface="Calibri" panose="020F0502020204030204" pitchFamily="34" charset="0"/>
              </a:rPr>
              <a:t>格</a:t>
            </a:r>
            <a:endParaRPr lang="en-US" altLang="zh-CN" sz="1500" kern="100" dirty="0">
              <a:effectLst/>
              <a:latin typeface="+mj-ea"/>
              <a:ea typeface="+mj-ea"/>
              <a:cs typeface="Calibri" panose="020F0502020204030204" pitchFamily="34" charset="0"/>
            </a:endParaRPr>
          </a:p>
          <a:p>
            <a:pPr marL="335763" indent="-285750" algn="just">
              <a:spcBef>
                <a:spcPts val="600"/>
              </a:spcBef>
              <a:buFont typeface="Wingdings" panose="05000000000000000000" pitchFamily="2" charset="2"/>
              <a:buChar char="Ø"/>
            </a:pPr>
            <a:r>
              <a:rPr lang="zh-CN" altLang="en-US" sz="1500" kern="100" dirty="0">
                <a:effectLst/>
                <a:latin typeface="+mj-ea"/>
                <a:ea typeface="+mj-ea"/>
                <a:cs typeface="Calibri" panose="020F0502020204030204" pitchFamily="34" charset="0"/>
              </a:rPr>
              <a:t>进行适宜</a:t>
            </a:r>
            <a:r>
              <a:rPr lang="zh-TW" altLang="zh-CN" sz="1500" kern="100" dirty="0">
                <a:effectLst/>
                <a:latin typeface="+mj-ea"/>
                <a:ea typeface="+mj-ea"/>
                <a:cs typeface="Calibri" panose="020F0502020204030204" pitchFamily="34" charset="0"/>
              </a:rPr>
              <a:t>性</a:t>
            </a:r>
            <a:r>
              <a:rPr lang="zh-CN" altLang="en-US" sz="1500" kern="100" dirty="0">
                <a:effectLst/>
                <a:latin typeface="+mj-ea"/>
                <a:ea typeface="+mj-ea"/>
                <a:cs typeface="Calibri" panose="020F0502020204030204" pitchFamily="34" charset="0"/>
              </a:rPr>
              <a:t>评估</a:t>
            </a:r>
            <a:r>
              <a:rPr lang="en-US" altLang="zh-CN" sz="1500" kern="100" dirty="0">
                <a:effectLst/>
                <a:latin typeface="+mj-ea"/>
                <a:ea typeface="+mj-ea"/>
                <a:cs typeface="Calibri" panose="020F0502020204030204" pitchFamily="34" charset="0"/>
              </a:rPr>
              <a:t>Suitability Test</a:t>
            </a:r>
            <a:r>
              <a:rPr lang="zh-CN" altLang="en-US" sz="1500" kern="100" dirty="0">
                <a:effectLst/>
                <a:latin typeface="+mj-ea"/>
                <a:ea typeface="+mj-ea"/>
                <a:cs typeface="Calibri" panose="020F0502020204030204" pitchFamily="34" charset="0"/>
              </a:rPr>
              <a:t>，</a:t>
            </a:r>
            <a:r>
              <a:rPr lang="zh-CN" altLang="en-US" sz="1500" kern="100" dirty="0">
                <a:solidFill>
                  <a:srgbClr val="FF0000"/>
                </a:solidFill>
                <a:effectLst/>
                <a:latin typeface="+mj-ea"/>
                <a:ea typeface="+mj-ea"/>
                <a:cs typeface="Calibri" panose="020F0502020204030204" pitchFamily="34" charset="0"/>
              </a:rPr>
              <a:t>提交</a:t>
            </a:r>
            <a:r>
              <a:rPr lang="en-US" altLang="zh-CN" sz="1500" kern="100" dirty="0">
                <a:solidFill>
                  <a:srgbClr val="FF0000"/>
                </a:solidFill>
                <a:effectLst/>
                <a:latin typeface="+mj-ea"/>
                <a:ea typeface="+mj-ea"/>
                <a:cs typeface="Calibri" panose="020F0502020204030204" pitchFamily="34" charset="0"/>
              </a:rPr>
              <a:t>RPQ</a:t>
            </a:r>
            <a:r>
              <a:rPr lang="zh-CN" altLang="en-US" sz="1500" kern="100" dirty="0">
                <a:effectLst/>
                <a:latin typeface="+mj-ea"/>
                <a:ea typeface="+mj-ea"/>
                <a:cs typeface="Calibri" panose="020F0502020204030204" pitchFamily="34" charset="0"/>
              </a:rPr>
              <a:t>（有效期１年）</a:t>
            </a:r>
            <a:endParaRPr lang="en-US" altLang="zh-CN" sz="1500" kern="100" dirty="0">
              <a:effectLst/>
              <a:latin typeface="+mj-ea"/>
              <a:ea typeface="+mj-ea"/>
              <a:cs typeface="Calibri" panose="020F0502020204030204" pitchFamily="34" charset="0"/>
            </a:endParaRPr>
          </a:p>
          <a:p>
            <a:pPr marL="335763" indent="-285750" algn="just">
              <a:spcBef>
                <a:spcPts val="600"/>
              </a:spcBef>
              <a:buFont typeface="Wingdings" panose="05000000000000000000" pitchFamily="2" charset="2"/>
              <a:buChar char="Ø"/>
            </a:pPr>
            <a:r>
              <a:rPr lang="zh-CN" altLang="zh-CN" sz="1500" kern="0" dirty="0">
                <a:solidFill>
                  <a:srgbClr val="000000"/>
                </a:solidFill>
                <a:effectLst/>
                <a:latin typeface="+mj-ea"/>
                <a:ea typeface="+mj-ea"/>
                <a:cs typeface="Calibri" panose="020F0502020204030204" pitchFamily="34" charset="0"/>
              </a:rPr>
              <a:t>投资组合</a:t>
            </a:r>
            <a:r>
              <a:rPr lang="zh-CN" altLang="zh-CN" sz="1400" kern="0" dirty="0">
                <a:solidFill>
                  <a:srgbClr val="000000"/>
                </a:solidFill>
                <a:effectLst/>
                <a:latin typeface="+mj-ea"/>
                <a:ea typeface="+mj-ea"/>
                <a:cs typeface="Calibri" panose="020F0502020204030204" pitchFamily="34" charset="0"/>
              </a:rPr>
              <a:t>不少于 </a:t>
            </a:r>
            <a:r>
              <a:rPr lang="en-US" altLang="zh-CN" sz="1400" kern="0" dirty="0">
                <a:solidFill>
                  <a:srgbClr val="000000"/>
                </a:solidFill>
                <a:effectLst/>
                <a:latin typeface="+mj-ea"/>
                <a:ea typeface="+mj-ea"/>
                <a:cs typeface="Calibri" panose="020F0502020204030204" pitchFamily="34" charset="0"/>
              </a:rPr>
              <a:t>HKD8M</a:t>
            </a:r>
            <a:r>
              <a:rPr lang="zh-CN" altLang="zh-CN" sz="1400" kern="0" dirty="0">
                <a:solidFill>
                  <a:srgbClr val="000000"/>
                </a:solidFill>
                <a:effectLst/>
                <a:latin typeface="+mj-ea"/>
                <a:ea typeface="+mj-ea"/>
                <a:cs typeface="Calibri" panose="020F0502020204030204" pitchFamily="34" charset="0"/>
              </a:rPr>
              <a:t>（或）总资产不少于 HKD</a:t>
            </a:r>
            <a:r>
              <a:rPr lang="en-US" altLang="zh-CN" sz="1400" kern="0" dirty="0">
                <a:solidFill>
                  <a:srgbClr val="000000"/>
                </a:solidFill>
                <a:effectLst/>
                <a:latin typeface="+mj-ea"/>
                <a:ea typeface="+mj-ea"/>
                <a:cs typeface="Calibri" panose="020F0502020204030204" pitchFamily="34" charset="0"/>
              </a:rPr>
              <a:t>40</a:t>
            </a:r>
            <a:r>
              <a:rPr lang="zh-CN" altLang="zh-CN" sz="1400" kern="0" dirty="0">
                <a:solidFill>
                  <a:srgbClr val="000000"/>
                </a:solidFill>
                <a:effectLst/>
                <a:latin typeface="+mj-ea"/>
                <a:ea typeface="+mj-ea"/>
                <a:cs typeface="Calibri" panose="020F0502020204030204" pitchFamily="34" charset="0"/>
              </a:rPr>
              <a:t>M的法团，</a:t>
            </a:r>
            <a:r>
              <a:rPr lang="zh-CN" altLang="en-US" sz="1400" kern="0" dirty="0">
                <a:solidFill>
                  <a:srgbClr val="000000"/>
                </a:solidFill>
                <a:effectLst/>
                <a:latin typeface="+mj-ea"/>
                <a:ea typeface="+mj-ea"/>
                <a:cs typeface="Calibri" panose="020F0502020204030204" pitchFamily="34" charset="0"/>
              </a:rPr>
              <a:t>资产证明如下</a:t>
            </a:r>
            <a:r>
              <a:rPr lang="zh-CN" altLang="zh-CN" sz="1400" kern="1000" dirty="0">
                <a:effectLst/>
                <a:latin typeface="+mj-ea"/>
                <a:ea typeface="+mj-ea"/>
                <a:cs typeface="Calibri" panose="020F0502020204030204" pitchFamily="34" charset="0"/>
              </a:rPr>
              <a:t>：</a:t>
            </a:r>
            <a:endParaRPr lang="zh-CN" altLang="zh-CN" sz="1400" kern="100" dirty="0">
              <a:effectLst/>
              <a:latin typeface="+mj-ea"/>
              <a:ea typeface="+mj-ea"/>
              <a:cs typeface="Times New Roman" panose="02020603050405020304" pitchFamily="18" charset="0"/>
            </a:endParaRPr>
          </a:p>
          <a:p>
            <a:pPr lvl="2">
              <a:spcBef>
                <a:spcPts val="300"/>
              </a:spcBef>
              <a:buFont typeface="Arial" panose="020B0604020202020204" pitchFamily="34" charset="0"/>
              <a:buChar char="•"/>
            </a:pPr>
            <a:r>
              <a:rPr lang="zh-CN" altLang="en-US" sz="1400" dirty="0">
                <a:latin typeface="+mn-ea"/>
              </a:rPr>
              <a:t>过去</a:t>
            </a:r>
            <a:r>
              <a:rPr lang="en-US" altLang="zh-CN" sz="1400" dirty="0">
                <a:solidFill>
                  <a:srgbClr val="212121"/>
                </a:solidFill>
                <a:effectLst/>
                <a:latin typeface="+mn-ea"/>
                <a:cs typeface="Times New Roman" panose="02020603050405020304" pitchFamily="18" charset="0"/>
              </a:rPr>
              <a:t>16</a:t>
            </a:r>
            <a:r>
              <a:rPr lang="zh-CN" altLang="zh-CN" sz="1400" dirty="0">
                <a:solidFill>
                  <a:srgbClr val="212121"/>
                </a:solidFill>
                <a:effectLst/>
                <a:latin typeface="+mn-ea"/>
                <a:cs typeface="Times New Roman" panose="02020603050405020304" pitchFamily="18" charset="0"/>
              </a:rPr>
              <a:t>个月内</a:t>
            </a:r>
            <a:r>
              <a:rPr lang="zh-CN" altLang="en-US" sz="1400" dirty="0">
                <a:solidFill>
                  <a:srgbClr val="212121"/>
                </a:solidFill>
                <a:effectLst/>
                <a:latin typeface="+mn-ea"/>
                <a:cs typeface="Times New Roman" panose="02020603050405020304" pitchFamily="18" charset="0"/>
              </a:rPr>
              <a:t>经审计发出最新一期</a:t>
            </a:r>
            <a:r>
              <a:rPr lang="zh-CN" altLang="zh-CN" sz="1400" dirty="0">
                <a:solidFill>
                  <a:srgbClr val="212121"/>
                </a:solidFill>
                <a:effectLst/>
                <a:latin typeface="+mn-ea"/>
                <a:cs typeface="Times New Roman" panose="02020603050405020304" pitchFamily="18" charset="0"/>
              </a:rPr>
              <a:t>的企业或合伙客户</a:t>
            </a:r>
            <a:r>
              <a:rPr lang="zh-CN" altLang="en-US" sz="1400" dirty="0">
                <a:solidFill>
                  <a:srgbClr val="212121"/>
                </a:solidFill>
                <a:effectLst/>
                <a:latin typeface="+mn-ea"/>
                <a:cs typeface="Times New Roman" panose="02020603050405020304" pitchFamily="18" charset="0"/>
              </a:rPr>
              <a:t>财</a:t>
            </a:r>
            <a:r>
              <a:rPr lang="zh-CN" altLang="zh-CN" sz="1400" dirty="0">
                <a:solidFill>
                  <a:srgbClr val="212121"/>
                </a:solidFill>
                <a:effectLst/>
                <a:latin typeface="+mn-ea"/>
                <a:cs typeface="Times New Roman" panose="02020603050405020304" pitchFamily="18" charset="0"/>
              </a:rPr>
              <a:t>务报表</a:t>
            </a:r>
            <a:r>
              <a:rPr lang="en-US" altLang="zh-CN" sz="1400" dirty="0">
                <a:solidFill>
                  <a:srgbClr val="212121"/>
                </a:solidFill>
                <a:effectLst/>
                <a:latin typeface="+mn-ea"/>
                <a:cs typeface="Times New Roman" panose="02020603050405020304" pitchFamily="18" charset="0"/>
              </a:rPr>
              <a:t>;</a:t>
            </a:r>
          </a:p>
          <a:p>
            <a:pPr lvl="2">
              <a:spcBef>
                <a:spcPts val="300"/>
              </a:spcBef>
              <a:buFont typeface="Arial" panose="020B0604020202020204" pitchFamily="34" charset="0"/>
              <a:buChar char="•"/>
            </a:pPr>
            <a:r>
              <a:rPr lang="zh-CN" altLang="en-US" sz="1400" dirty="0">
                <a:latin typeface="+mn-ea"/>
              </a:rPr>
              <a:t>过去</a:t>
            </a:r>
            <a:r>
              <a:rPr lang="en-US" altLang="zh-CN" sz="1400" dirty="0">
                <a:solidFill>
                  <a:srgbClr val="212121"/>
                </a:solidFill>
                <a:effectLst/>
                <a:latin typeface="+mn-ea"/>
                <a:cs typeface="Times New Roman" panose="02020603050405020304" pitchFamily="18" charset="0"/>
              </a:rPr>
              <a:t>12</a:t>
            </a:r>
            <a:r>
              <a:rPr lang="zh-CN" altLang="zh-CN" sz="1400" dirty="0">
                <a:solidFill>
                  <a:srgbClr val="212121"/>
                </a:solidFill>
                <a:effectLst/>
                <a:latin typeface="+mn-ea"/>
                <a:cs typeface="Times New Roman" panose="02020603050405020304" pitchFamily="18" charset="0"/>
              </a:rPr>
              <a:t>个月内</a:t>
            </a:r>
            <a:r>
              <a:rPr lang="zh-CN" altLang="en-US" sz="1400" dirty="0">
                <a:solidFill>
                  <a:srgbClr val="212121"/>
                </a:solidFill>
                <a:effectLst/>
                <a:latin typeface="+mn-ea"/>
                <a:cs typeface="Times New Roman" panose="02020603050405020304" pitchFamily="18" charset="0"/>
              </a:rPr>
              <a:t>由</a:t>
            </a:r>
            <a:r>
              <a:rPr lang="zh-CN" altLang="zh-CN" sz="1400" dirty="0">
                <a:solidFill>
                  <a:srgbClr val="212121"/>
                </a:solidFill>
                <a:effectLst/>
                <a:latin typeface="+mn-ea"/>
                <a:cs typeface="Times New Roman" panose="02020603050405020304" pitchFamily="18" charset="0"/>
              </a:rPr>
              <a:t>审计师</a:t>
            </a:r>
            <a:r>
              <a:rPr lang="zh-CN" altLang="en-US" sz="1400" dirty="0">
                <a:solidFill>
                  <a:srgbClr val="212121"/>
                </a:solidFill>
                <a:latin typeface="+mn-ea"/>
                <a:cs typeface="Times New Roman" panose="02020603050405020304" pitchFamily="18" charset="0"/>
              </a:rPr>
              <a:t>或</a:t>
            </a:r>
            <a:r>
              <a:rPr lang="zh-CN" altLang="zh-CN" sz="1400" dirty="0">
                <a:solidFill>
                  <a:srgbClr val="212121"/>
                </a:solidFill>
                <a:effectLst/>
                <a:latin typeface="+mn-ea"/>
                <a:cs typeface="Times New Roman" panose="02020603050405020304" pitchFamily="18" charset="0"/>
              </a:rPr>
              <a:t>专业会计师</a:t>
            </a:r>
            <a:r>
              <a:rPr lang="zh-CN" altLang="en-US" sz="1400" dirty="0">
                <a:solidFill>
                  <a:srgbClr val="212121"/>
                </a:solidFill>
                <a:effectLst/>
                <a:latin typeface="+mn-ea"/>
                <a:cs typeface="Times New Roman" panose="02020603050405020304" pitchFamily="18" charset="0"/>
              </a:rPr>
              <a:t>发出的资产</a:t>
            </a:r>
            <a:r>
              <a:rPr lang="zh-CN" altLang="zh-CN" sz="1400" dirty="0">
                <a:solidFill>
                  <a:srgbClr val="212121"/>
                </a:solidFill>
                <a:effectLst/>
                <a:latin typeface="+mn-ea"/>
                <a:cs typeface="Times New Roman" panose="02020603050405020304" pitchFamily="18" charset="0"/>
              </a:rPr>
              <a:t>证明书</a:t>
            </a:r>
            <a:endParaRPr lang="en-US" altLang="zh-CN" sz="1400" dirty="0">
              <a:solidFill>
                <a:srgbClr val="212121"/>
              </a:solidFill>
              <a:effectLst/>
              <a:latin typeface="+mn-ea"/>
              <a:cs typeface="Times New Roman" panose="02020603050405020304" pitchFamily="18" charset="0"/>
            </a:endParaRPr>
          </a:p>
          <a:p>
            <a:pPr lvl="2">
              <a:spcBef>
                <a:spcPts val="300"/>
              </a:spcBef>
              <a:buFont typeface="Arial" panose="020B0604020202020204" pitchFamily="34" charset="0"/>
              <a:buChar char="•"/>
            </a:pPr>
            <a:r>
              <a:rPr lang="zh-CN" altLang="en-US" sz="1400" kern="100" dirty="0">
                <a:effectLst/>
                <a:latin typeface="+mj-ea"/>
                <a:ea typeface="+mj-ea"/>
                <a:cs typeface="Calibri" panose="020F0502020204030204" pitchFamily="34" charset="0"/>
              </a:rPr>
              <a:t>过去</a:t>
            </a:r>
            <a:r>
              <a:rPr lang="en-US" altLang="zh-CN" sz="1400" kern="100" dirty="0">
                <a:effectLst/>
                <a:latin typeface="+mj-ea"/>
                <a:ea typeface="+mj-ea"/>
                <a:cs typeface="Calibri" panose="020F0502020204030204" pitchFamily="34" charset="0"/>
              </a:rPr>
              <a:t>12</a:t>
            </a:r>
            <a:r>
              <a:rPr lang="zh-CN" altLang="en-US" sz="1400" kern="100" dirty="0">
                <a:latin typeface="+mj-ea"/>
                <a:ea typeface="+mj-ea"/>
                <a:cs typeface="Calibri" panose="020F0502020204030204" pitchFamily="34" charset="0"/>
              </a:rPr>
              <a:t>个月内，</a:t>
            </a:r>
            <a:r>
              <a:rPr lang="zh-CN" altLang="zh-CN" sz="1400" kern="100" dirty="0">
                <a:effectLst/>
                <a:latin typeface="+mj-ea"/>
                <a:ea typeface="+mj-ea"/>
                <a:cs typeface="Calibri" panose="020F0502020204030204" pitchFamily="34" charset="0"/>
              </a:rPr>
              <a:t>经</a:t>
            </a:r>
            <a:r>
              <a:rPr lang="zh-CN" altLang="en-US" sz="1400" kern="100" dirty="0">
                <a:effectLst/>
                <a:latin typeface="+mj-ea"/>
                <a:ea typeface="+mj-ea"/>
                <a:cs typeface="Calibri" panose="020F0502020204030204" pitchFamily="34" charset="0"/>
              </a:rPr>
              <a:t>由</a:t>
            </a:r>
            <a:r>
              <a:rPr lang="zh-CN" altLang="zh-CN" sz="1400" kern="100" dirty="0">
                <a:effectLst/>
                <a:latin typeface="+mj-ea"/>
                <a:ea typeface="+mj-ea"/>
                <a:cs typeface="Calibri" panose="020F0502020204030204" pitchFamily="34" charset="0"/>
              </a:rPr>
              <a:t>认可</a:t>
            </a:r>
            <a:r>
              <a:rPr lang="zh-CN" altLang="en-US" sz="1400" kern="100" dirty="0">
                <a:effectLst/>
                <a:latin typeface="+mj-ea"/>
                <a:ea typeface="+mj-ea"/>
                <a:cs typeface="Calibri" panose="020F0502020204030204" pitchFamily="34" charset="0"/>
              </a:rPr>
              <a:t>金融</a:t>
            </a:r>
            <a:r>
              <a:rPr lang="zh-CN" altLang="zh-CN" sz="1400" kern="100" dirty="0">
                <a:effectLst/>
                <a:latin typeface="+mj-ea"/>
                <a:ea typeface="+mj-ea"/>
                <a:cs typeface="Calibri" panose="020F0502020204030204" pitchFamily="34" charset="0"/>
              </a:rPr>
              <a:t>机构</a:t>
            </a:r>
            <a:r>
              <a:rPr lang="zh-CN" altLang="en-US" sz="1400" kern="100" dirty="0">
                <a:effectLst/>
                <a:latin typeface="+mj-ea"/>
                <a:ea typeface="+mj-ea"/>
                <a:cs typeface="Calibri" panose="020F0502020204030204" pitchFamily="34" charset="0"/>
              </a:rPr>
              <a:t>或券商所发出</a:t>
            </a:r>
            <a:r>
              <a:rPr lang="zh-CN" altLang="zh-CN" sz="1400" kern="100" dirty="0">
                <a:effectLst/>
                <a:latin typeface="+mj-ea"/>
                <a:ea typeface="+mj-ea"/>
                <a:cs typeface="Calibri" panose="020F0502020204030204" pitchFamily="34" charset="0"/>
              </a:rPr>
              <a:t>的</a:t>
            </a:r>
            <a:r>
              <a:rPr lang="zh-CN" altLang="en-US" sz="1400" kern="100" dirty="0">
                <a:effectLst/>
                <a:latin typeface="+mj-ea"/>
                <a:ea typeface="+mj-ea"/>
                <a:cs typeface="Calibri" panose="020F0502020204030204" pitchFamily="34" charset="0"/>
              </a:rPr>
              <a:t>托管结单</a:t>
            </a:r>
            <a:r>
              <a:rPr lang="zh-CN" altLang="zh-CN" sz="1400" kern="100" dirty="0">
                <a:effectLst/>
                <a:latin typeface="+mj-ea"/>
                <a:ea typeface="+mj-ea"/>
                <a:cs typeface="Calibri" panose="020F0502020204030204" pitchFamily="34" charset="0"/>
              </a:rPr>
              <a:t>：</a:t>
            </a:r>
            <a:endParaRPr lang="zh-CN" altLang="zh-CN" sz="1400" kern="100" dirty="0">
              <a:effectLst/>
              <a:latin typeface="+mj-ea"/>
              <a:ea typeface="+mj-ea"/>
              <a:cs typeface="Times New Roman" panose="02020603050405020304" pitchFamily="18" charset="0"/>
            </a:endParaRPr>
          </a:p>
          <a:p>
            <a:pPr marL="1143000" lvl="2" indent="-228600" algn="just">
              <a:buFont typeface="+mj-lt"/>
              <a:buAutoNum type="arabicParenR"/>
            </a:pPr>
            <a:endParaRPr lang="en-US" altLang="zh-CN" sz="1400" dirty="0">
              <a:latin typeface="+mn-ea"/>
            </a:endParaRPr>
          </a:p>
          <a:p>
            <a:pPr marL="1143000" lvl="2" indent="-228600" algn="just">
              <a:buFont typeface="+mj-lt"/>
              <a:buAutoNum type="arabicParenR"/>
            </a:pPr>
            <a:endParaRPr lang="en-US" altLang="zh-CN" sz="1400" kern="0" dirty="0">
              <a:solidFill>
                <a:srgbClr val="000000"/>
              </a:solidFill>
              <a:effectLst/>
              <a:latin typeface="+mj-ea"/>
              <a:ea typeface="+mj-ea"/>
              <a:cs typeface="Calibri" panose="020F0502020204030204" pitchFamily="34" charset="0"/>
            </a:endParaRPr>
          </a:p>
          <a:p>
            <a:pPr marL="641306" indent="-228600" algn="just">
              <a:spcBef>
                <a:spcPts val="600"/>
              </a:spcBef>
              <a:buFont typeface="+mj-lt"/>
              <a:buAutoNum type="arabicParenR"/>
            </a:pPr>
            <a:endParaRPr lang="en-US" altLang="zh-CN" sz="1600" kern="100" dirty="0">
              <a:effectLst/>
              <a:latin typeface="+mj-ea"/>
              <a:ea typeface="+mj-ea"/>
              <a:cs typeface="Times New Roman" panose="02020603050405020304" pitchFamily="18" charset="0"/>
            </a:endParaRPr>
          </a:p>
          <a:p>
            <a:pPr marL="914400" lvl="2" indent="0" algn="just">
              <a:spcBef>
                <a:spcPts val="600"/>
              </a:spcBef>
              <a:buNone/>
            </a:pPr>
            <a:endParaRPr lang="zh-CN" altLang="zh-CN" sz="1400" kern="100" dirty="0">
              <a:effectLst/>
              <a:latin typeface="+mj-ea"/>
              <a:ea typeface="+mj-ea"/>
              <a:cs typeface="Times New Roman" panose="02020603050405020304" pitchFamily="18" charset="0"/>
            </a:endParaRPr>
          </a:p>
          <a:p>
            <a:pPr algn="just"/>
            <a:endParaRPr lang="zh-CN" altLang="en-US" sz="1600" dirty="0">
              <a:latin typeface="+mn-ea"/>
            </a:endParaRPr>
          </a:p>
        </p:txBody>
      </p:sp>
      <p:sp>
        <p:nvSpPr>
          <p:cNvPr id="3" name="标题 2">
            <a:extLst>
              <a:ext uri="{FF2B5EF4-FFF2-40B4-BE49-F238E27FC236}">
                <a16:creationId xmlns:a16="http://schemas.microsoft.com/office/drawing/2014/main" id="{42C1B969-FEE6-4605-89CB-68B2ECB0AB6C}"/>
              </a:ext>
            </a:extLst>
          </p:cNvPr>
          <p:cNvSpPr>
            <a:spLocks noGrp="1"/>
          </p:cNvSpPr>
          <p:nvPr>
            <p:ph type="title"/>
          </p:nvPr>
        </p:nvSpPr>
        <p:spPr>
          <a:xfrm>
            <a:off x="899592" y="332656"/>
            <a:ext cx="8054852" cy="511050"/>
          </a:xfrm>
        </p:spPr>
        <p:txBody>
          <a:bodyPr/>
          <a:lstStyle/>
          <a:p>
            <a:r>
              <a:rPr lang="zh-CN" altLang="en-US" sz="2000" dirty="0">
                <a:latin typeface="Calibri" panose="020F0502020204030204" pitchFamily="34" charset="0"/>
                <a:ea typeface="+mn-ea"/>
                <a:cs typeface="Calibri" panose="020F0502020204030204" pitchFamily="34" charset="0"/>
              </a:rPr>
              <a:t>专业投资者（法团</a:t>
            </a:r>
            <a:r>
              <a:rPr lang="en-US" altLang="zh-CN" sz="2000" dirty="0">
                <a:latin typeface="Calibri" panose="020F0502020204030204" pitchFamily="34" charset="0"/>
                <a:ea typeface="+mn-ea"/>
                <a:cs typeface="Calibri" panose="020F0502020204030204" pitchFamily="34" charset="0"/>
              </a:rPr>
              <a:t>-</a:t>
            </a:r>
            <a:r>
              <a:rPr lang="zh-CN" altLang="en-US" sz="2000" dirty="0">
                <a:latin typeface="Calibri" panose="020F0502020204030204" pitchFamily="34" charset="0"/>
                <a:ea typeface="+mn-ea"/>
                <a:cs typeface="Calibri" panose="020F0502020204030204" pitchFamily="34" charset="0"/>
              </a:rPr>
              <a:t>非豁免类）</a:t>
            </a:r>
            <a:endParaRPr lang="zh-CN" altLang="en-US" sz="2000" dirty="0"/>
          </a:p>
        </p:txBody>
      </p:sp>
      <p:sp>
        <p:nvSpPr>
          <p:cNvPr id="4" name="文本占位符 3">
            <a:extLst>
              <a:ext uri="{FF2B5EF4-FFF2-40B4-BE49-F238E27FC236}">
                <a16:creationId xmlns:a16="http://schemas.microsoft.com/office/drawing/2014/main" id="{8292A529-B4C8-4157-937C-082C04FB481E}"/>
              </a:ext>
            </a:extLst>
          </p:cNvPr>
          <p:cNvSpPr>
            <a:spLocks noGrp="1"/>
          </p:cNvSpPr>
          <p:nvPr>
            <p:ph type="body" sz="quarter" idx="12"/>
          </p:nvPr>
        </p:nvSpPr>
        <p:spPr>
          <a:xfrm>
            <a:off x="870248" y="1124744"/>
            <a:ext cx="7879852" cy="427294"/>
          </a:xfrm>
        </p:spPr>
        <p:txBody>
          <a:bodyPr/>
          <a:lstStyle/>
          <a:p>
            <a:pPr>
              <a:buFont typeface="Wingdings" panose="05000000000000000000" pitchFamily="2" charset="2"/>
              <a:buChar char="n"/>
            </a:pPr>
            <a:r>
              <a:rPr lang="zh-CN" altLang="zh-CN" sz="1800" b="1" kern="100" dirty="0">
                <a:effectLst/>
                <a:latin typeface="+mn-ea"/>
                <a:cs typeface="Calibri" panose="020F0502020204030204" pitchFamily="34" charset="0"/>
              </a:rPr>
              <a:t>CPI</a:t>
            </a:r>
            <a:r>
              <a:rPr lang="zh-TW" altLang="zh-CN" sz="1800" b="1" kern="100" dirty="0">
                <a:effectLst/>
                <a:latin typeface="+mn-ea"/>
                <a:cs typeface="Calibri" panose="020F0502020204030204" pitchFamily="34" charset="0"/>
              </a:rPr>
              <a:t>－</a:t>
            </a:r>
            <a:r>
              <a:rPr lang="en-US" altLang="zh-CN" sz="1800" b="1" kern="100" dirty="0">
                <a:effectLst/>
                <a:latin typeface="+mn-ea"/>
                <a:cs typeface="Calibri" panose="020F0502020204030204" pitchFamily="34" charset="0"/>
              </a:rPr>
              <a:t>NON-Exempted</a:t>
            </a:r>
            <a:r>
              <a:rPr lang="zh-TW" altLang="zh-CN" sz="1800" b="1" kern="100" dirty="0">
                <a:effectLst/>
                <a:latin typeface="+mn-ea"/>
                <a:cs typeface="Calibri" panose="020F0502020204030204" pitchFamily="34" charset="0"/>
              </a:rPr>
              <a:t>（</a:t>
            </a:r>
            <a:r>
              <a:rPr lang="zh-CN" altLang="en-US" sz="1800" b="1" kern="100" dirty="0">
                <a:effectLst/>
                <a:latin typeface="+mn-ea"/>
                <a:cs typeface="Calibri" panose="020F0502020204030204" pitchFamily="34" charset="0"/>
              </a:rPr>
              <a:t>非</a:t>
            </a:r>
            <a:r>
              <a:rPr lang="zh-TW" altLang="zh-CN" sz="1800" b="1" kern="100" dirty="0">
                <a:effectLst/>
                <a:latin typeface="+mn-ea"/>
                <a:cs typeface="Calibri" panose="020F0502020204030204" pitchFamily="34" charset="0"/>
              </a:rPr>
              <a:t>豁免</a:t>
            </a:r>
            <a:r>
              <a:rPr lang="zh-CN" altLang="zh-CN" sz="1800" b="1" kern="100" dirty="0">
                <a:effectLst/>
                <a:latin typeface="+mn-ea"/>
                <a:cs typeface="Calibri" panose="020F0502020204030204" pitchFamily="34" charset="0"/>
              </a:rPr>
              <a:t>类</a:t>
            </a:r>
            <a:r>
              <a:rPr lang="zh-TW" altLang="zh-CN" sz="1800" b="1" kern="100" dirty="0">
                <a:effectLst/>
                <a:latin typeface="+mn-ea"/>
                <a:cs typeface="Calibri" panose="020F0502020204030204" pitchFamily="34" charset="0"/>
              </a:rPr>
              <a:t>）</a:t>
            </a:r>
            <a:r>
              <a:rPr lang="zh-CN" altLang="en-US" sz="1800" b="1" kern="100" dirty="0">
                <a:effectLst/>
                <a:latin typeface="+mn-ea"/>
                <a:cs typeface="Calibri" panose="020F0502020204030204" pitchFamily="34" charset="0"/>
              </a:rPr>
              <a:t>资格审查及文件需求</a:t>
            </a:r>
            <a:endParaRPr lang="zh-CN" altLang="zh-CN" sz="1800" kern="100" dirty="0">
              <a:effectLst/>
              <a:latin typeface="+mn-ea"/>
            </a:endParaRP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759117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D75114B-0B86-4486-AD52-2DBBED2CD481}"/>
              </a:ext>
            </a:extLst>
          </p:cNvPr>
          <p:cNvSpPr>
            <a:spLocks noGrp="1"/>
          </p:cNvSpPr>
          <p:nvPr>
            <p:ph type="ctrTitle"/>
          </p:nvPr>
        </p:nvSpPr>
        <p:spPr/>
        <p:txBody>
          <a:bodyPr/>
          <a:lstStyle/>
          <a:p>
            <a:r>
              <a:rPr lang="zh-CN" altLang="en-US" dirty="0">
                <a:latin typeface="+mj-ea"/>
              </a:rPr>
              <a:t>专业投资者（个人、法团）</a:t>
            </a:r>
            <a:endParaRPr lang="zh-CN" altLang="en-US" dirty="0"/>
          </a:p>
        </p:txBody>
      </p:sp>
      <p:sp>
        <p:nvSpPr>
          <p:cNvPr id="10" name="文本框 9">
            <a:extLst>
              <a:ext uri="{FF2B5EF4-FFF2-40B4-BE49-F238E27FC236}">
                <a16:creationId xmlns:a16="http://schemas.microsoft.com/office/drawing/2014/main" id="{1A08011C-6CB9-43E4-BE75-A4AD25119DD7}"/>
              </a:ext>
            </a:extLst>
          </p:cNvPr>
          <p:cNvSpPr txBox="1"/>
          <p:nvPr/>
        </p:nvSpPr>
        <p:spPr>
          <a:xfrm>
            <a:off x="5148064" y="2967335"/>
            <a:ext cx="3168352" cy="400110"/>
          </a:xfrm>
          <a:prstGeom prst="rect">
            <a:avLst/>
          </a:prstGeom>
          <a:noFill/>
        </p:spPr>
        <p:txBody>
          <a:bodyPr wrap="square">
            <a:spAutoFit/>
          </a:bodyPr>
          <a:lstStyle/>
          <a:p>
            <a:pPr marL="157134" indent="-285750" algn="r">
              <a:spcBef>
                <a:spcPts val="600"/>
              </a:spcBef>
            </a:pPr>
            <a:r>
              <a:rPr lang="zh-CN" altLang="en-US" sz="2000" dirty="0">
                <a:latin typeface="+mj-ea"/>
              </a:rPr>
              <a:t>年度续期审查、资格注销</a:t>
            </a:r>
            <a:endParaRPr lang="en-US" altLang="zh-CN" dirty="0"/>
          </a:p>
        </p:txBody>
      </p:sp>
    </p:spTree>
    <p:extLst>
      <p:ext uri="{BB962C8B-B14F-4D97-AF65-F5344CB8AC3E}">
        <p14:creationId xmlns:p14="http://schemas.microsoft.com/office/powerpoint/2010/main" val="2712857916"/>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SEC PPT">
      <a:majorFont>
        <a:latin typeface="Arial"/>
        <a:ea typeface="Microsoft JhengHei"/>
        <a:cs typeface=""/>
      </a:majorFont>
      <a:minorFont>
        <a:latin typeface="Arial"/>
        <a:ea typeface="Microsoft Jheng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32462</TotalTime>
  <Words>3486</Words>
  <Application>Microsoft Office PowerPoint</Application>
  <PresentationFormat>On-screen Show (4:3)</PresentationFormat>
  <Paragraphs>204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Microsoft JhengHei</vt:lpstr>
      <vt:lpstr>Arial</vt:lpstr>
      <vt:lpstr>Calibri</vt:lpstr>
      <vt:lpstr>Wingdings</vt:lpstr>
      <vt:lpstr>主题1</vt:lpstr>
      <vt:lpstr>专业投资者 简介及操作指引</vt:lpstr>
      <vt:lpstr>专业投资者讲解流程概览</vt:lpstr>
      <vt:lpstr> 专业投资者（个人、法团） 【非持牌类别】</vt:lpstr>
      <vt:lpstr>专业投资者（非持牌）类别</vt:lpstr>
      <vt:lpstr>专业投资者（个人）类别</vt:lpstr>
      <vt:lpstr>【非持牌机构】专业投资者（法团）类别</vt:lpstr>
      <vt:lpstr>专业投资者（法团-豁免类）</vt:lpstr>
      <vt:lpstr>专业投资者（法团-非豁免类）</vt:lpstr>
      <vt:lpstr>专业投资者（个人、法团）</vt:lpstr>
      <vt:lpstr>专业投资者年度续期审查</vt:lpstr>
      <vt:lpstr>专业投资者年度续期审查</vt:lpstr>
      <vt:lpstr>专业投资者年度续期审查</vt:lpstr>
      <vt:lpstr>专业投资者规管要求</vt:lpstr>
      <vt:lpstr>机构专业投资者 Institutional Professional Investor</vt:lpstr>
      <vt:lpstr>机构专业投资者简介</vt:lpstr>
      <vt:lpstr>专业投资者－持牌机构 Institutional PI (IPI)</vt:lpstr>
      <vt:lpstr>机构专业机构Institutional Professional Investor (IPI) </vt:lpstr>
      <vt:lpstr>机构专业机构Institutional Professional Investor (IPI) </vt:lpstr>
      <vt:lpstr>机构专业机构Institutional Professional Investor (IPI) </vt:lpstr>
      <vt:lpstr>机构专业投资者－交易对手户 IPI-Counterparty</vt:lpstr>
      <vt:lpstr>同业机构Broker (机构销售／ 固收部 / 零售业务部)　</vt:lpstr>
      <vt:lpstr>特殊事例分享</vt:lpstr>
      <vt:lpstr>客户特殊事例分享</vt:lpstr>
      <vt:lpstr>客户特殊事例分享</vt:lpstr>
      <vt:lpstr>客户特殊事例分享</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赵镇贤</dc:creator>
  <cp:lastModifiedBy>Anson Tse (谢铭昌)</cp:lastModifiedBy>
  <cp:revision>1434</cp:revision>
  <cp:lastPrinted>2021-12-14T02:52:58Z</cp:lastPrinted>
  <dcterms:created xsi:type="dcterms:W3CDTF">2016-05-04T03:44:21Z</dcterms:created>
  <dcterms:modified xsi:type="dcterms:W3CDTF">2021-12-14T08:24:20Z</dcterms:modified>
</cp:coreProperties>
</file>