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7"/>
  </p:notesMasterIdLst>
  <p:handoutMasterIdLst>
    <p:handoutMasterId r:id="rId28"/>
  </p:handoutMasterIdLst>
  <p:sldIdLst>
    <p:sldId id="256" r:id="rId2"/>
    <p:sldId id="332" r:id="rId3"/>
    <p:sldId id="309" r:id="rId4"/>
    <p:sldId id="315" r:id="rId5"/>
    <p:sldId id="338" r:id="rId6"/>
    <p:sldId id="302" r:id="rId7"/>
    <p:sldId id="323" r:id="rId8"/>
    <p:sldId id="305" r:id="rId9"/>
    <p:sldId id="342" r:id="rId10"/>
    <p:sldId id="316" r:id="rId11"/>
    <p:sldId id="320" r:id="rId12"/>
    <p:sldId id="326" r:id="rId13"/>
    <p:sldId id="328" r:id="rId14"/>
    <p:sldId id="343" r:id="rId15"/>
    <p:sldId id="333" r:id="rId16"/>
    <p:sldId id="258" r:id="rId17"/>
    <p:sldId id="304" r:id="rId18"/>
    <p:sldId id="311" r:id="rId19"/>
    <p:sldId id="330" r:id="rId20"/>
    <p:sldId id="313" r:id="rId21"/>
    <p:sldId id="337" r:id="rId22"/>
    <p:sldId id="339" r:id="rId23"/>
    <p:sldId id="340" r:id="rId24"/>
    <p:sldId id="336" r:id="rId25"/>
    <p:sldId id="341" r:id="rId26"/>
  </p:sldIdLst>
  <p:sldSz cx="9144000" cy="6858000" type="screen4x3"/>
  <p:notesSz cx="9939338" cy="6807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F67"/>
    <a:srgbClr val="1D3CAD"/>
    <a:srgbClr val="181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p:cViewPr varScale="1">
        <p:scale>
          <a:sx n="81" d="100"/>
          <a:sy n="81" d="100"/>
        </p:scale>
        <p:origin x="1454" y="67"/>
      </p:cViewPr>
      <p:guideLst>
        <p:guide orient="horz" pos="2160"/>
        <p:guide pos="2880"/>
      </p:guideLst>
    </p:cSldViewPr>
  </p:slideViewPr>
  <p:notesTextViewPr>
    <p:cViewPr>
      <p:scale>
        <a:sx n="100" d="100"/>
        <a:sy n="100" d="100"/>
      </p:scale>
      <p:origin x="0" y="0"/>
    </p:cViewPr>
  </p:notesTextViewPr>
  <p:notesViewPr>
    <p:cSldViewPr>
      <p:cViewPr varScale="1">
        <p:scale>
          <a:sx n="116" d="100"/>
          <a:sy n="116" d="100"/>
        </p:scale>
        <p:origin x="123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9992" y="0"/>
            <a:ext cx="4307046" cy="340360"/>
          </a:xfrm>
          <a:prstGeom prst="rect">
            <a:avLst/>
          </a:prstGeom>
        </p:spPr>
        <p:txBody>
          <a:bodyPr vert="horz" lIns="91440" tIns="45720" rIns="91440" bIns="45720" rtlCol="0"/>
          <a:lstStyle>
            <a:lvl1pPr algn="r">
              <a:defRPr sz="1200"/>
            </a:lvl1pPr>
          </a:lstStyle>
          <a:p>
            <a:fld id="{A2F087A1-26EE-40F7-91BB-3859ED6D9B08}" type="datetimeFigureOut">
              <a:rPr lang="zh-CN" altLang="en-US" smtClean="0"/>
              <a:pPr/>
              <a:t>2021/12/10</a:t>
            </a:fld>
            <a:endParaRPr lang="zh-CN" altLang="en-US"/>
          </a:p>
        </p:txBody>
      </p:sp>
      <p:sp>
        <p:nvSpPr>
          <p:cNvPr id="4" name="页脚占位符 3"/>
          <p:cNvSpPr>
            <a:spLocks noGrp="1"/>
          </p:cNvSpPr>
          <p:nvPr>
            <p:ph type="ftr" sz="quarter" idx="2"/>
          </p:nvPr>
        </p:nvSpPr>
        <p:spPr>
          <a:xfrm>
            <a:off x="0" y="6465659"/>
            <a:ext cx="4307046" cy="34036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9992" y="6465659"/>
            <a:ext cx="4307046" cy="340360"/>
          </a:xfrm>
          <a:prstGeom prst="rect">
            <a:avLst/>
          </a:prstGeom>
        </p:spPr>
        <p:txBody>
          <a:bodyPr vert="horz" lIns="91440" tIns="45720" rIns="91440" bIns="45720" rtlCol="0" anchor="b"/>
          <a:lstStyle>
            <a:lvl1pPr algn="r">
              <a:defRPr sz="1200"/>
            </a:lvl1pPr>
          </a:lstStyle>
          <a:p>
            <a:fld id="{94E441B1-3B73-4CC2-9B2F-FA013998DEE2}"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9992" y="0"/>
            <a:ext cx="4307046" cy="340360"/>
          </a:xfrm>
          <a:prstGeom prst="rect">
            <a:avLst/>
          </a:prstGeom>
        </p:spPr>
        <p:txBody>
          <a:bodyPr vert="horz" lIns="91440" tIns="45720" rIns="91440" bIns="45720" rtlCol="0"/>
          <a:lstStyle>
            <a:lvl1pPr algn="r">
              <a:defRPr sz="1200"/>
            </a:lvl1pPr>
          </a:lstStyle>
          <a:p>
            <a:fld id="{C171FF3A-E611-4B07-A4C0-396AD7900E15}" type="datetimeFigureOut">
              <a:rPr lang="zh-CN" altLang="en-US" smtClean="0"/>
              <a:pPr/>
              <a:t>2021/12/10</a:t>
            </a:fld>
            <a:endParaRPr lang="zh-CN" altLang="en-US"/>
          </a:p>
        </p:txBody>
      </p:sp>
      <p:sp>
        <p:nvSpPr>
          <p:cNvPr id="4" name="幻灯片图像占位符 3"/>
          <p:cNvSpPr>
            <a:spLocks noGrp="1" noRot="1" noChangeAspect="1"/>
          </p:cNvSpPr>
          <p:nvPr>
            <p:ph type="sldImg" idx="2"/>
          </p:nvPr>
        </p:nvSpPr>
        <p:spPr>
          <a:xfrm>
            <a:off x="3267075" y="511175"/>
            <a:ext cx="3405188" cy="25527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934" y="3233420"/>
            <a:ext cx="7951470" cy="306324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65659"/>
            <a:ext cx="4307046" cy="34036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9992" y="6465659"/>
            <a:ext cx="4307046" cy="340360"/>
          </a:xfrm>
          <a:prstGeom prst="rect">
            <a:avLst/>
          </a:prstGeom>
        </p:spPr>
        <p:txBody>
          <a:bodyPr vert="horz" lIns="91440" tIns="45720" rIns="91440" bIns="45720" rtlCol="0" anchor="b"/>
          <a:lstStyle>
            <a:lvl1pPr algn="r">
              <a:defRPr sz="1200"/>
            </a:lvl1pPr>
          </a:lstStyle>
          <a:p>
            <a:fld id="{4D549C73-AFCC-4366-A8B5-03B68EDE12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ront page (with pic)">
    <p:spTree>
      <p:nvGrpSpPr>
        <p:cNvPr id="1" name=""/>
        <p:cNvGrpSpPr/>
        <p:nvPr/>
      </p:nvGrpSpPr>
      <p:grpSpPr>
        <a:xfrm>
          <a:off x="0" y="0"/>
          <a:ext cx="0" cy="0"/>
          <a:chOff x="0" y="0"/>
          <a:chExt cx="0" cy="0"/>
        </a:xfrm>
      </p:grpSpPr>
      <p:sp>
        <p:nvSpPr>
          <p:cNvPr id="8" name="Rectangle 7"/>
          <p:cNvSpPr/>
          <p:nvPr/>
        </p:nvSpPr>
        <p:spPr>
          <a:xfrm>
            <a:off x="3428993" y="980729"/>
            <a:ext cx="5280972" cy="403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10" name="Rectangle 9"/>
          <p:cNvSpPr/>
          <p:nvPr/>
        </p:nvSpPr>
        <p:spPr>
          <a:xfrm flipV="1">
            <a:off x="3857621" y="2852936"/>
            <a:ext cx="4457964"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2" name="Title 1"/>
          <p:cNvSpPr>
            <a:spLocks noGrp="1"/>
          </p:cNvSpPr>
          <p:nvPr>
            <p:ph type="ctrTitle"/>
          </p:nvPr>
        </p:nvSpPr>
        <p:spPr>
          <a:xfrm>
            <a:off x="3786183" y="1236865"/>
            <a:ext cx="4580976" cy="1470025"/>
          </a:xfrm>
        </p:spPr>
        <p:txBody>
          <a:bodyPr anchor="b" anchorCtr="0">
            <a:noAutofit/>
          </a:bodyPr>
          <a:lstStyle>
            <a:lvl1pPr algn="r">
              <a:defRPr sz="2400" b="1">
                <a:solidFill>
                  <a:schemeClr val="tx1">
                    <a:lumMod val="65000"/>
                    <a:lumOff val="35000"/>
                  </a:schemeClr>
                </a:solidFill>
                <a:latin typeface="Arial" pitchFamily="34" charset="0"/>
                <a:cs typeface="Arial" pitchFamily="34" charset="0"/>
              </a:defRPr>
            </a:lvl1pPr>
          </a:lstStyle>
          <a:p>
            <a:r>
              <a:rPr lang="zh-CN" altLang="en-US"/>
              <a:t>单击此处编辑母版标题样式</a:t>
            </a:r>
            <a:endParaRPr lang="zh-TW" altLang="en-US" dirty="0"/>
          </a:p>
        </p:txBody>
      </p:sp>
      <p:sp>
        <p:nvSpPr>
          <p:cNvPr id="3" name="Subtitle 2"/>
          <p:cNvSpPr>
            <a:spLocks noGrp="1"/>
          </p:cNvSpPr>
          <p:nvPr>
            <p:ph type="subTitle" idx="1"/>
          </p:nvPr>
        </p:nvSpPr>
        <p:spPr>
          <a:xfrm>
            <a:off x="3786183" y="3090226"/>
            <a:ext cx="4554220" cy="1752600"/>
          </a:xfrm>
        </p:spPr>
        <p:txBody>
          <a:bodyPr>
            <a:noAutofit/>
          </a:bodyPr>
          <a:lstStyle>
            <a:lvl1pPr marL="0" indent="0" algn="r">
              <a:buNone/>
              <a:defRPr sz="1800">
                <a:solidFill>
                  <a:schemeClr val="tx1">
                    <a:lumMod val="65000"/>
                    <a:lumOff val="35000"/>
                  </a:schemeClr>
                </a:solidFill>
                <a:latin typeface="Arial" pitchFamily="34" charset="0"/>
                <a:cs typeface="Arial" pitchFamily="34" charset="0"/>
              </a:defRPr>
            </a:lvl1pPr>
            <a:lvl2pPr marL="401299" indent="0" algn="ctr">
              <a:buNone/>
              <a:defRPr>
                <a:solidFill>
                  <a:schemeClr val="tx1">
                    <a:tint val="75000"/>
                  </a:schemeClr>
                </a:solidFill>
              </a:defRPr>
            </a:lvl2pPr>
            <a:lvl3pPr marL="802647" indent="0" algn="ctr">
              <a:buNone/>
              <a:defRPr>
                <a:solidFill>
                  <a:schemeClr val="tx1">
                    <a:tint val="75000"/>
                  </a:schemeClr>
                </a:solidFill>
              </a:defRPr>
            </a:lvl3pPr>
            <a:lvl4pPr marL="1203955" indent="0" algn="ctr">
              <a:buNone/>
              <a:defRPr>
                <a:solidFill>
                  <a:schemeClr val="tx1">
                    <a:tint val="75000"/>
                  </a:schemeClr>
                </a:solidFill>
              </a:defRPr>
            </a:lvl4pPr>
            <a:lvl5pPr marL="1605267" indent="0" algn="ctr">
              <a:buNone/>
              <a:defRPr>
                <a:solidFill>
                  <a:schemeClr val="tx1">
                    <a:tint val="75000"/>
                  </a:schemeClr>
                </a:solidFill>
              </a:defRPr>
            </a:lvl5pPr>
            <a:lvl6pPr marL="2006575" indent="0" algn="ctr">
              <a:buNone/>
              <a:defRPr>
                <a:solidFill>
                  <a:schemeClr val="tx1">
                    <a:tint val="75000"/>
                  </a:schemeClr>
                </a:solidFill>
              </a:defRPr>
            </a:lvl6pPr>
            <a:lvl7pPr marL="2407890" indent="0" algn="ctr">
              <a:buNone/>
              <a:defRPr>
                <a:solidFill>
                  <a:schemeClr val="tx1">
                    <a:tint val="75000"/>
                  </a:schemeClr>
                </a:solidFill>
              </a:defRPr>
            </a:lvl7pPr>
            <a:lvl8pPr marL="2809211" indent="0" algn="ctr">
              <a:buNone/>
              <a:defRPr>
                <a:solidFill>
                  <a:schemeClr val="tx1">
                    <a:tint val="75000"/>
                  </a:schemeClr>
                </a:solidFill>
              </a:defRPr>
            </a:lvl8pPr>
            <a:lvl9pPr marL="3210529" indent="0" algn="ctr">
              <a:buNone/>
              <a:defRPr>
                <a:solidFill>
                  <a:schemeClr val="tx1">
                    <a:tint val="75000"/>
                  </a:schemeClr>
                </a:solidFill>
              </a:defRPr>
            </a:lvl9pPr>
          </a:lstStyle>
          <a:p>
            <a:r>
              <a:rPr lang="zh-CN" altLang="en-US"/>
              <a:t>单击此处编辑母版副标题样式</a:t>
            </a:r>
            <a:endParaRPr lang="zh-TW" altLang="en-US" dirty="0"/>
          </a:p>
        </p:txBody>
      </p:sp>
      <p:pic>
        <p:nvPicPr>
          <p:cNvPr id="11" name="Picture 10"/>
          <p:cNvPicPr>
            <a:picLocks noChangeAspect="1" noChangeArrowheads="1"/>
          </p:cNvPicPr>
          <p:nvPr/>
        </p:nvPicPr>
        <p:blipFill>
          <a:blip r:embed="rId2" cstate="print"/>
          <a:srcRect l="8935" r="1949" b="690"/>
          <a:stretch>
            <a:fillRect/>
          </a:stretch>
        </p:blipFill>
        <p:spPr bwMode="auto">
          <a:xfrm>
            <a:off x="428599" y="978161"/>
            <a:ext cx="2872292" cy="4032000"/>
          </a:xfrm>
          <a:prstGeom prst="rect">
            <a:avLst/>
          </a:prstGeom>
          <a:noFill/>
          <a:ln w="9525">
            <a:noFill/>
            <a:miter lim="800000"/>
            <a:headEnd/>
            <a:tailEnd/>
          </a:ln>
          <a:effectLst/>
        </p:spPr>
      </p:pic>
      <p:pic>
        <p:nvPicPr>
          <p:cNvPr id="4" name="图片 3"/>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Front page">
    <p:spTree>
      <p:nvGrpSpPr>
        <p:cNvPr id="1" name=""/>
        <p:cNvGrpSpPr/>
        <p:nvPr/>
      </p:nvGrpSpPr>
      <p:grpSpPr>
        <a:xfrm>
          <a:off x="0" y="0"/>
          <a:ext cx="0" cy="0"/>
          <a:chOff x="0" y="0"/>
          <a:chExt cx="0" cy="0"/>
        </a:xfrm>
      </p:grpSpPr>
      <p:sp>
        <p:nvSpPr>
          <p:cNvPr id="8" name="Rectangle 7"/>
          <p:cNvSpPr/>
          <p:nvPr/>
        </p:nvSpPr>
        <p:spPr>
          <a:xfrm>
            <a:off x="429044" y="980729"/>
            <a:ext cx="8280920" cy="403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10" name="Rectangle 9"/>
          <p:cNvSpPr/>
          <p:nvPr/>
        </p:nvSpPr>
        <p:spPr>
          <a:xfrm flipV="1">
            <a:off x="827584" y="2852936"/>
            <a:ext cx="7488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2" name="Title 1"/>
          <p:cNvSpPr>
            <a:spLocks noGrp="1"/>
          </p:cNvSpPr>
          <p:nvPr>
            <p:ph type="ctrTitle"/>
          </p:nvPr>
        </p:nvSpPr>
        <p:spPr>
          <a:xfrm>
            <a:off x="785789" y="1236865"/>
            <a:ext cx="7581372" cy="1470025"/>
          </a:xfrm>
        </p:spPr>
        <p:txBody>
          <a:bodyPr anchor="b" anchorCtr="0">
            <a:noAutofit/>
          </a:bodyPr>
          <a:lstStyle>
            <a:lvl1pPr algn="r">
              <a:defRPr sz="24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3" name="Subtitle 2"/>
          <p:cNvSpPr>
            <a:spLocks noGrp="1"/>
          </p:cNvSpPr>
          <p:nvPr>
            <p:ph type="subTitle" idx="1"/>
          </p:nvPr>
        </p:nvSpPr>
        <p:spPr>
          <a:xfrm>
            <a:off x="785791" y="3090226"/>
            <a:ext cx="7554617" cy="1752600"/>
          </a:xfrm>
        </p:spPr>
        <p:txBody>
          <a:bodyPr>
            <a:noAutofit/>
          </a:bodyPr>
          <a:lstStyle>
            <a:lvl1pPr marL="0" indent="0" algn="r">
              <a:buNone/>
              <a:defRPr sz="1800">
                <a:solidFill>
                  <a:schemeClr val="tx1">
                    <a:lumMod val="65000"/>
                    <a:lumOff val="35000"/>
                  </a:schemeClr>
                </a:solidFill>
                <a:latin typeface="+mj-lt"/>
                <a:ea typeface="+mj-ea"/>
                <a:cs typeface="Arial" pitchFamily="34" charset="0"/>
              </a:defRPr>
            </a:lvl1pPr>
            <a:lvl2pPr marL="401299" indent="0" algn="ctr">
              <a:buNone/>
              <a:defRPr>
                <a:solidFill>
                  <a:schemeClr val="tx1">
                    <a:tint val="75000"/>
                  </a:schemeClr>
                </a:solidFill>
              </a:defRPr>
            </a:lvl2pPr>
            <a:lvl3pPr marL="802647" indent="0" algn="ctr">
              <a:buNone/>
              <a:defRPr>
                <a:solidFill>
                  <a:schemeClr val="tx1">
                    <a:tint val="75000"/>
                  </a:schemeClr>
                </a:solidFill>
              </a:defRPr>
            </a:lvl3pPr>
            <a:lvl4pPr marL="1203955" indent="0" algn="ctr">
              <a:buNone/>
              <a:defRPr>
                <a:solidFill>
                  <a:schemeClr val="tx1">
                    <a:tint val="75000"/>
                  </a:schemeClr>
                </a:solidFill>
              </a:defRPr>
            </a:lvl4pPr>
            <a:lvl5pPr marL="1605267" indent="0" algn="ctr">
              <a:buNone/>
              <a:defRPr>
                <a:solidFill>
                  <a:schemeClr val="tx1">
                    <a:tint val="75000"/>
                  </a:schemeClr>
                </a:solidFill>
              </a:defRPr>
            </a:lvl5pPr>
            <a:lvl6pPr marL="2006575" indent="0" algn="ctr">
              <a:buNone/>
              <a:defRPr>
                <a:solidFill>
                  <a:schemeClr val="tx1">
                    <a:tint val="75000"/>
                  </a:schemeClr>
                </a:solidFill>
              </a:defRPr>
            </a:lvl6pPr>
            <a:lvl7pPr marL="2407890" indent="0" algn="ctr">
              <a:buNone/>
              <a:defRPr>
                <a:solidFill>
                  <a:schemeClr val="tx1">
                    <a:tint val="75000"/>
                  </a:schemeClr>
                </a:solidFill>
              </a:defRPr>
            </a:lvl7pPr>
            <a:lvl8pPr marL="2809211" indent="0" algn="ctr">
              <a:buNone/>
              <a:defRPr>
                <a:solidFill>
                  <a:schemeClr val="tx1">
                    <a:tint val="75000"/>
                  </a:schemeClr>
                </a:solidFill>
              </a:defRPr>
            </a:lvl8pPr>
            <a:lvl9pPr marL="3210529" indent="0" algn="ctr">
              <a:buNone/>
              <a:defRPr>
                <a:solidFill>
                  <a:schemeClr val="tx1">
                    <a:tint val="75000"/>
                  </a:schemeClr>
                </a:solidFill>
              </a:defRPr>
            </a:lvl9pPr>
          </a:lstStyle>
          <a:p>
            <a:r>
              <a:rPr lang="zh-CN" altLang="en-US"/>
              <a:t>单击此处编辑母版副标题样式</a:t>
            </a:r>
            <a:endParaRPr lang="zh-TW" altLang="en-US" dirty="0"/>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 (2 columns)">
    <p:spTree>
      <p:nvGrpSpPr>
        <p:cNvPr id="1" name=""/>
        <p:cNvGrpSpPr/>
        <p:nvPr/>
      </p:nvGrpSpPr>
      <p:grpSpPr>
        <a:xfrm>
          <a:off x="0" y="0"/>
          <a:ext cx="0" cy="0"/>
          <a:chOff x="0" y="0"/>
          <a:chExt cx="0" cy="0"/>
        </a:xfrm>
      </p:grpSpPr>
      <p:sp>
        <p:nvSpPr>
          <p:cNvPr id="35" name="Content Placeholder 34"/>
          <p:cNvSpPr>
            <a:spLocks noGrp="1"/>
          </p:cNvSpPr>
          <p:nvPr>
            <p:ph sz="quarter" idx="11"/>
          </p:nvPr>
        </p:nvSpPr>
        <p:spPr>
          <a:xfrm>
            <a:off x="439740" y="1628780"/>
            <a:ext cx="406082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sp>
        <p:nvSpPr>
          <p:cNvPr id="2" name="Title 1"/>
          <p:cNvSpPr>
            <a:spLocks noGrp="1"/>
          </p:cNvSpPr>
          <p:nvPr>
            <p:ph type="title"/>
          </p:nvPr>
        </p:nvSpPr>
        <p:spPr>
          <a:xfrm>
            <a:off x="439742" y="264006"/>
            <a:ext cx="8270875" cy="706090"/>
          </a:xfrm>
        </p:spPr>
        <p:txBody>
          <a:bodyPr lIns="15799" rIns="15799" anchor="b" anchorCtr="0">
            <a:noAutofit/>
          </a:bodyPr>
          <a:lstStyle>
            <a:lvl1pPr algn="l">
              <a:defRPr sz="22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14" name="Rectangle 13"/>
          <p:cNvSpPr/>
          <p:nvPr/>
        </p:nvSpPr>
        <p:spPr>
          <a:xfrm flipV="1">
            <a:off x="427436" y="981843"/>
            <a:ext cx="828635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9" name="TextBox 8"/>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37" name="Text Placeholder 36"/>
          <p:cNvSpPr>
            <a:spLocks noGrp="1"/>
          </p:cNvSpPr>
          <p:nvPr>
            <p:ph type="body" sz="quarter" idx="12"/>
          </p:nvPr>
        </p:nvSpPr>
        <p:spPr>
          <a:xfrm>
            <a:off x="439737" y="1019175"/>
            <a:ext cx="8274051" cy="446088"/>
          </a:xfrm>
        </p:spPr>
        <p:txBody>
          <a:bodyPr lIns="16049" rIns="16049">
            <a:noAutofit/>
          </a:bodyPr>
          <a:lstStyle>
            <a:lvl1pPr>
              <a:buNone/>
              <a:defRPr sz="1700" b="1">
                <a:solidFill>
                  <a:schemeClr val="accent2"/>
                </a:solidFill>
              </a:defRPr>
            </a:lvl1pPr>
          </a:lstStyle>
          <a:p>
            <a:pPr lvl="0"/>
            <a:r>
              <a:rPr lang="zh-CN" altLang="en-US"/>
              <a:t>单击此处编辑母版文本样式</a:t>
            </a:r>
          </a:p>
        </p:txBody>
      </p:sp>
      <p:sp>
        <p:nvSpPr>
          <p:cNvPr id="8" name="Content Placeholder 34"/>
          <p:cNvSpPr>
            <a:spLocks noGrp="1"/>
          </p:cNvSpPr>
          <p:nvPr>
            <p:ph sz="quarter" idx="13"/>
          </p:nvPr>
        </p:nvSpPr>
        <p:spPr>
          <a:xfrm>
            <a:off x="4643622" y="1628780"/>
            <a:ext cx="406717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427436" y="6147508"/>
            <a:ext cx="2586151" cy="5849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s">
    <p:spTree>
      <p:nvGrpSpPr>
        <p:cNvPr id="1" name=""/>
        <p:cNvGrpSpPr/>
        <p:nvPr/>
      </p:nvGrpSpPr>
      <p:grpSpPr>
        <a:xfrm>
          <a:off x="0" y="0"/>
          <a:ext cx="0" cy="0"/>
          <a:chOff x="0" y="0"/>
          <a:chExt cx="0" cy="0"/>
        </a:xfrm>
      </p:grpSpPr>
      <p:sp>
        <p:nvSpPr>
          <p:cNvPr id="35" name="Content Placeholder 34"/>
          <p:cNvSpPr>
            <a:spLocks noGrp="1"/>
          </p:cNvSpPr>
          <p:nvPr>
            <p:ph sz="quarter" idx="11"/>
          </p:nvPr>
        </p:nvSpPr>
        <p:spPr>
          <a:xfrm>
            <a:off x="439742" y="1628780"/>
            <a:ext cx="827087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sp>
        <p:nvSpPr>
          <p:cNvPr id="2" name="Title 1"/>
          <p:cNvSpPr>
            <a:spLocks noGrp="1"/>
          </p:cNvSpPr>
          <p:nvPr>
            <p:ph type="title"/>
          </p:nvPr>
        </p:nvSpPr>
        <p:spPr>
          <a:xfrm>
            <a:off x="436559" y="273998"/>
            <a:ext cx="8270876" cy="706090"/>
          </a:xfrm>
        </p:spPr>
        <p:txBody>
          <a:bodyPr lIns="15799" rIns="15799" anchor="b" anchorCtr="0">
            <a:noAutofit/>
          </a:bodyPr>
          <a:lstStyle>
            <a:lvl1pPr algn="l">
              <a:defRPr sz="22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14" name="Rectangle 13"/>
          <p:cNvSpPr/>
          <p:nvPr/>
        </p:nvSpPr>
        <p:spPr>
          <a:xfrm flipV="1">
            <a:off x="427435" y="980727"/>
            <a:ext cx="8280000" cy="45719"/>
          </a:xfrm>
          <a:prstGeom prst="rect">
            <a:avLst/>
          </a:prstGeom>
          <a:solidFill>
            <a:schemeClr val="accent1">
              <a:lumMod val="5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solidFill>
                <a:schemeClr val="accent1">
                  <a:lumMod val="50000"/>
                </a:schemeClr>
              </a:solidFill>
            </a:endParaRPr>
          </a:p>
        </p:txBody>
      </p:sp>
      <p:sp>
        <p:nvSpPr>
          <p:cNvPr id="9" name="TextBox 8"/>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37" name="Text Placeholder 36"/>
          <p:cNvSpPr>
            <a:spLocks noGrp="1"/>
          </p:cNvSpPr>
          <p:nvPr>
            <p:ph type="body" sz="quarter" idx="12"/>
          </p:nvPr>
        </p:nvSpPr>
        <p:spPr>
          <a:xfrm>
            <a:off x="436560" y="1033305"/>
            <a:ext cx="8270875" cy="446088"/>
          </a:xfrm>
        </p:spPr>
        <p:txBody>
          <a:bodyPr lIns="16049" rIns="16049">
            <a:noAutofit/>
          </a:bodyPr>
          <a:lstStyle>
            <a:lvl1pPr>
              <a:buNone/>
              <a:defRPr sz="1700" b="1">
                <a:solidFill>
                  <a:schemeClr val="accent2"/>
                </a:solidFill>
              </a:defRPr>
            </a:lvl1pPr>
          </a:lstStyle>
          <a:p>
            <a:pPr lvl="0"/>
            <a:r>
              <a:rPr lang="zh-CN" altLang="en-US"/>
              <a:t>单击此处编辑母版文本样式</a:t>
            </a:r>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9" y="6008766"/>
            <a:ext cx="2952328" cy="66778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claimer (ENG)">
    <p:spTree>
      <p:nvGrpSpPr>
        <p:cNvPr id="1" name=""/>
        <p:cNvGrpSpPr/>
        <p:nvPr/>
      </p:nvGrpSpPr>
      <p:grpSpPr>
        <a:xfrm>
          <a:off x="0" y="0"/>
          <a:ext cx="0" cy="0"/>
          <a:chOff x="0" y="0"/>
          <a:chExt cx="0" cy="0"/>
        </a:xfrm>
      </p:grpSpPr>
      <p:sp>
        <p:nvSpPr>
          <p:cNvPr id="6" name="Rectangle 5"/>
          <p:cNvSpPr/>
          <p:nvPr/>
        </p:nvSpPr>
        <p:spPr>
          <a:xfrm flipV="1">
            <a:off x="427435" y="980728"/>
            <a:ext cx="8280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8" name="TextBox 7"/>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11" name="Rectangle 10"/>
          <p:cNvSpPr/>
          <p:nvPr/>
        </p:nvSpPr>
        <p:spPr>
          <a:xfrm>
            <a:off x="432510" y="1427725"/>
            <a:ext cx="8278119" cy="4593565"/>
          </a:xfrm>
          <a:prstGeom prst="rect">
            <a:avLst/>
          </a:prstGeom>
        </p:spPr>
        <p:txBody>
          <a:bodyPr wrap="square" lIns="80402" tIns="40168" rIns="80402" bIns="40168">
            <a:noAutofit/>
          </a:bodyPr>
          <a:lstStyle/>
          <a:p>
            <a:pPr algn="just"/>
            <a:r>
              <a:rPr lang="en-US" altLang="zh-TW" sz="600" baseline="0" dirty="0">
                <a:latin typeface="Arial" pitchFamily="34" charset="0"/>
                <a:cs typeface="Arial" pitchFamily="34" charset="0"/>
              </a:rPr>
              <a:t>NOT FOR PUBLICATION OR DISTRIBUTION, DIRECTLY OR INDIRECTLY, IN OR INTO THE UNITED STATES OR IN ANY OTHER JURISDICTION OTHER THAN IN COMPLIANCE WITH APPLICABLE LAWS.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has been prepared by Guosen Securities (HK) Financial Holdings Co., Ltd. (the “Issuer”) solely for information purposes. By accepting this document, you agree to maintain absolute confidentiality regarding the information disclosed in this document. This document may not be taken away, reproduced or redistributed, in whole or in part, to any other person without the prior written consent of the Issuer, </a:t>
            </a:r>
            <a:r>
              <a:rPr lang="en-US" altLang="zh-TW" sz="600" baseline="0" dirty="0" err="1">
                <a:latin typeface="Arial" pitchFamily="34" charset="0"/>
                <a:cs typeface="Arial" pitchFamily="34" charset="0"/>
              </a:rPr>
              <a:t>Guotai</a:t>
            </a:r>
            <a:r>
              <a:rPr lang="en-US" altLang="zh-TW" sz="600" baseline="0" dirty="0">
                <a:latin typeface="Arial" pitchFamily="34" charset="0"/>
                <a:cs typeface="Arial" pitchFamily="34" charset="0"/>
              </a:rPr>
              <a:t> </a:t>
            </a:r>
            <a:r>
              <a:rPr lang="en-US" altLang="zh-TW" sz="600" baseline="0" dirty="0" err="1">
                <a:latin typeface="Arial" pitchFamily="34" charset="0"/>
                <a:cs typeface="Arial" pitchFamily="34" charset="0"/>
              </a:rPr>
              <a:t>Junan</a:t>
            </a:r>
            <a:r>
              <a:rPr lang="en-US" altLang="zh-TW" sz="600" baseline="0" dirty="0">
                <a:latin typeface="Arial" pitchFamily="34" charset="0"/>
                <a:cs typeface="Arial" pitchFamily="34" charset="0"/>
              </a:rPr>
              <a:t> Securities (Hong Kong) Limited and Morgan Stanley &amp; Co. International </a:t>
            </a:r>
            <a:r>
              <a:rPr lang="en-US" altLang="zh-TW" sz="600" baseline="0" dirty="0" err="1">
                <a:latin typeface="Arial" pitchFamily="34" charset="0"/>
                <a:cs typeface="Arial" pitchFamily="34" charset="0"/>
              </a:rPr>
              <a:t>plc</a:t>
            </a:r>
            <a:r>
              <a:rPr lang="en-US" altLang="zh-TW" sz="600" baseline="0" dirty="0">
                <a:latin typeface="Arial" pitchFamily="34" charset="0"/>
                <a:cs typeface="Arial" pitchFamily="34" charset="0"/>
              </a:rPr>
              <a:t> (together, the "Joint Lead Managers").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does not constitute or form part of and should not be construed as, an offer to sell or issue or the solicitation of an offer to purchase or subscribe any securities or any guarantee of securities (together "Securities") of the Issuer or any of their respective subsidiaries or affiliates (together, the "Group") in any jurisdiction or an inducement to enter into investment activity. In particular, this document and the information contained herein are not an offer of the Securities for sale in the United States and are not for publication or distribution in the United States. The document is being given to you on the basis that you have confirmed your representation that you are not located or resident in the United States and, to the extent you purchase the Securities described herein you will be doing so pursuant to Regulation S under the United States Securities Act of 1933, as amended (the "Securities Act").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THE SECURITIES HAVE NOT BEEN, AND WILL NOT BE, REGISTERED UNDER THE SECURITIES ACT, OR THE SECURITIES LAWS OF ANY STATE OF THE UNITED STATES OR OTHER JURISDICTION AND MAY NOT BE OFFERED OR SOLD WITHIN THE UNITED STATES, EXCEPT IN CERTAIN TRANSACTIONS EXEMPT FROM THE REGISTRATION REQUIREMENTS OF THE SECURITIES ACT. NO PUBLIC OFFERING OF THE SECURITIES WILL BE MADE IN THE UNITED STATES OR IN ANY OTHER JURISDICTION WHERE SUCH AN OFFERING IS RESTRICTED OR PROHIBITED.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is for information and convenient reference and does not constitute or form part of, and should not be construed as, any offer for sale or subscription of, or solicitation of any offer to buy or subscribe for, any securities of the Issuer nor should it or any part of it form the basis of, or be relied on in connection with, any contract or commitment whatsoever. This document does not constitute a recommendation regarding the securities of the Issuer and should not be treated as giving investment advice. Any investment decision to purchase securities in the context of a proposed offering, if any, should be made on the basis of the final terms and conditions of the securities and the information contained in an offering circular to be published in relation to such an offering and not on the basis of this document.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The information contained in this document has not been independently verified. No representation or warranty, express or implied, is made as to, and no reliance should be placed on, the fairness, reliability, accuracy, completeness or correctness of such information or opinions contained herein. The presentation should not be regarded by recipients as a substitute for the exercise of their own judgment. The information contained in this document should be considered in the context of the circumstances prevailing at the time and has not been, and will not be, updated to reflect material developments which may occur after the date of the presentation. None of the Issuer and the Joint Lead Managers is under any obligation to keep current the information contained in this document and any opinions expressed in it are subject to change without notice. None of the Issuer and the Joint Lead Managers nor any of their respective affiliates, advisers or representatives accept any liability whatsoever (whether in contract, tort, strict liability or otherwise) for any direct, indirect, incidental, consequential, punitive or special damages howsoever arising from any use of this document or its contents or otherwise arising in connection with this document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Certain statements in this document may constitute "forward-looking statements". These statements reflect the Group’s beliefs and expectations about the future and are subject to risks and uncertainties. These forward-looking statements are based on a number of assumptions about the Group’s operations and factors beyond the Group’s control, and accordingly, actual results may differ materially from these forward-looking statements. You are cautioned not to rely on such forward-looking statements. The Group does not undertake to revise forward-looking statements to reflect future events or circumstances.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Any reference to particular proposed terms of any issue of Securities is intended as a summary and not a complete description. Terms or characteristics may change before closing and the issue of Securities may not proceed. No consideration has been given to particular investment objectives, finances or needs of any recipient. This document is not intended to provide and should not be relied upon for tax, legal or accounting advice, investment recommendations or a credit or other evaluation of the issue of Securities. Prospective investors should consult their tax, legal, accounting or other advisers. The issue of Securities will involve particular risks – prospective investors should read and understand the explanations of relevant risks in the final version of the offering circular relating to such Securities before making any decisions.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presentation contains no information or material which may result in it being deemed (1) to be a prospectus within the meaning of section 2(1) of the Companies (Winding up and Miscellaneous Provisions) Ordinance (Chapter 32 of the Laws of Hong Kong) (the “Companies Ordinance”), or an advertisement or extract from or abridged version of a prospectus within the meaning of Section 38b of the Companies Ordinance or an advertisement, invitation or document containing an advertisement or invitation falling within the meaning of Section 103 of the Securities and Futures Ordinance (Chapter 571 of the laws of Hong Kong) or (2) in Hong Kong to have effected an offer to the public without compliance with the laws of Hong Kong or being able to invoke any exemption available under the laws of Hong Kong and is subject to material change. This document does not constitute a prospectus, notice, circular, brochure or advertisement offering to sell or inviting offers to acquire, purchase or subscribe for any securities in Hong Kong or calculated to invite such offers or inducing or intended to induce subscription for or purchase of any securities in Hong Kong. This presentation is for distribution in Hong Kong only to persons who are "professional investors" as defined in Part 1 of Schedule 1 of the Securities and Futures Ordinance (Chapter 571 of the laws of Hong Kong) and any rules made thereunder and whose ordinary business is to buy and sell shares or debentures, whether as principal or agent.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All rights reserved. This document contains confidential and proprietary information and no part of it may be reproduced, redistributed or passed on, directly or indirectly, to any other person (whether within or outside your </a:t>
            </a:r>
            <a:r>
              <a:rPr lang="en-US" altLang="zh-TW" sz="600" baseline="0" dirty="0" err="1">
                <a:latin typeface="Arial" pitchFamily="34" charset="0"/>
                <a:cs typeface="Arial" pitchFamily="34" charset="0"/>
              </a:rPr>
              <a:t>organisation</a:t>
            </a:r>
            <a:r>
              <a:rPr lang="en-US" altLang="zh-TW" sz="600" baseline="0" dirty="0">
                <a:latin typeface="Arial" pitchFamily="34" charset="0"/>
                <a:cs typeface="Arial" pitchFamily="34" charset="0"/>
              </a:rPr>
              <a:t> / firm) or published, in whole or in part, for any purpose. </a:t>
            </a:r>
          </a:p>
          <a:p>
            <a:pPr algn="just"/>
            <a:endParaRPr lang="en-US" altLang="zh-TW" sz="600" baseline="0" dirty="0">
              <a:latin typeface="Arial" pitchFamily="34" charset="0"/>
              <a:cs typeface="Arial" pitchFamily="34" charset="0"/>
            </a:endParaRPr>
          </a:p>
        </p:txBody>
      </p:sp>
      <p:sp>
        <p:nvSpPr>
          <p:cNvPr id="14" name="TextBox 13"/>
          <p:cNvSpPr txBox="1"/>
          <p:nvPr/>
        </p:nvSpPr>
        <p:spPr>
          <a:xfrm>
            <a:off x="458019" y="586781"/>
            <a:ext cx="4320480" cy="338554"/>
          </a:xfrm>
          <a:prstGeom prst="rect">
            <a:avLst/>
          </a:prstGeom>
          <a:noFill/>
        </p:spPr>
        <p:txBody>
          <a:bodyPr wrap="square" lIns="0" tIns="0" rIns="0" bIns="0" rtlCol="0">
            <a:noAutofit/>
          </a:bodyPr>
          <a:lstStyle/>
          <a:p>
            <a:pPr algn="l" defTabSz="802647" rtl="0" eaLnBrk="1" latinLnBrk="0" hangingPunct="1">
              <a:spcBef>
                <a:spcPct val="0"/>
              </a:spcBef>
              <a:buNone/>
            </a:pPr>
            <a:r>
              <a:rPr lang="en-US" altLang="zh-TW" sz="2200" b="1" kern="1200" dirty="0">
                <a:solidFill>
                  <a:schemeClr val="tx1">
                    <a:lumMod val="65000"/>
                    <a:lumOff val="35000"/>
                  </a:schemeClr>
                </a:solidFill>
                <a:latin typeface="+mj-lt"/>
                <a:ea typeface="+mj-ea"/>
                <a:cs typeface="Arial" pitchFamily="34" charset="0"/>
              </a:rPr>
              <a:t>Disclaimer</a:t>
            </a:r>
            <a:endParaRPr lang="zh-TW" altLang="en-US" sz="2200" b="1" kern="1200" dirty="0">
              <a:solidFill>
                <a:schemeClr val="tx1">
                  <a:lumMod val="65000"/>
                  <a:lumOff val="35000"/>
                </a:schemeClr>
              </a:solidFill>
              <a:latin typeface="+mj-lt"/>
              <a:ea typeface="+mj-ea"/>
              <a:cs typeface="Arial" pitchFamily="34" charset="0"/>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laimer (CHI)">
    <p:spTree>
      <p:nvGrpSpPr>
        <p:cNvPr id="1" name=""/>
        <p:cNvGrpSpPr/>
        <p:nvPr/>
      </p:nvGrpSpPr>
      <p:grpSpPr>
        <a:xfrm>
          <a:off x="0" y="0"/>
          <a:ext cx="0" cy="0"/>
          <a:chOff x="0" y="0"/>
          <a:chExt cx="0" cy="0"/>
        </a:xfrm>
      </p:grpSpPr>
      <p:sp>
        <p:nvSpPr>
          <p:cNvPr id="6" name="Rectangle 5"/>
          <p:cNvSpPr/>
          <p:nvPr/>
        </p:nvSpPr>
        <p:spPr>
          <a:xfrm flipV="1">
            <a:off x="427435" y="980728"/>
            <a:ext cx="8280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8" name="TextBox 7"/>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11" name="Rectangle 10"/>
          <p:cNvSpPr/>
          <p:nvPr/>
        </p:nvSpPr>
        <p:spPr>
          <a:xfrm>
            <a:off x="432510" y="1628775"/>
            <a:ext cx="8278119" cy="3785652"/>
          </a:xfrm>
          <a:prstGeom prst="rect">
            <a:avLst/>
          </a:prstGeom>
        </p:spPr>
        <p:txBody>
          <a:bodyPr wrap="square" lIns="80402" tIns="40168" rIns="80402" bIns="40168">
            <a:noAutofit/>
          </a:bodyPr>
          <a:lstStyle/>
          <a:p>
            <a:pPr algn="just"/>
            <a:r>
              <a:rPr lang="zh-CN" altLang="en-US" sz="1000" kern="1200" dirty="0">
                <a:solidFill>
                  <a:schemeClr val="tx1"/>
                </a:solidFill>
                <a:latin typeface="+mj-ea"/>
                <a:ea typeface="+mn-ea"/>
                <a:cs typeface="Arial" pitchFamily="34" charset="0"/>
              </a:rPr>
              <a:t>本机密档仅供收件人之用，于未经国信证券（香港）</a:t>
            </a:r>
            <a:r>
              <a:rPr lang="zh-TW" altLang="en-US" sz="1000" kern="1200" dirty="0">
                <a:solidFill>
                  <a:schemeClr val="tx1"/>
                </a:solidFill>
                <a:latin typeface="+mj-ea"/>
                <a:ea typeface="+mn-ea"/>
                <a:cs typeface="Arial" pitchFamily="34" charset="0"/>
              </a:rPr>
              <a:t>经纪</a:t>
            </a:r>
            <a:r>
              <a:rPr lang="zh-CN" altLang="en-US" sz="1000" kern="1200" dirty="0">
                <a:solidFill>
                  <a:schemeClr val="tx1"/>
                </a:solidFill>
                <a:latin typeface="+mj-ea"/>
                <a:ea typeface="+mn-ea"/>
                <a:cs typeface="Arial" pitchFamily="34" charset="0"/>
              </a:rPr>
              <a:t>有限公司</a:t>
            </a:r>
            <a:r>
              <a:rPr lang="en-US" altLang="zh-CN" sz="1000" kern="1200" dirty="0">
                <a:solidFill>
                  <a:schemeClr val="tx1"/>
                </a:solidFill>
                <a:latin typeface="+mj-ea"/>
                <a:ea typeface="+mn-ea"/>
                <a:cs typeface="Arial" pitchFamily="34" charset="0"/>
              </a:rPr>
              <a:t>(</a:t>
            </a:r>
            <a:r>
              <a:rPr lang="zh-CN" altLang="en-US" sz="1000" kern="1200" dirty="0">
                <a:solidFill>
                  <a:schemeClr val="tx1"/>
                </a:solidFill>
                <a:latin typeface="+mj-ea"/>
                <a:ea typeface="+mn-ea"/>
                <a:cs typeface="Arial" pitchFamily="34" charset="0"/>
              </a:rPr>
              <a:t>以下简称为“国信（香港）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a:t>
            </a:r>
            <a:r>
              <a:rPr lang="en-US" altLang="zh-CN" sz="1000" kern="1200" dirty="0">
                <a:solidFill>
                  <a:schemeClr val="tx1"/>
                </a:solidFill>
                <a:latin typeface="+mj-ea"/>
                <a:ea typeface="+mn-ea"/>
                <a:cs typeface="Arial" pitchFamily="34" charset="0"/>
              </a:rPr>
              <a:t>)</a:t>
            </a:r>
            <a:r>
              <a:rPr lang="zh-CN" altLang="en-US" sz="1000" kern="1200" dirty="0">
                <a:solidFill>
                  <a:schemeClr val="tx1"/>
                </a:solidFill>
                <a:latin typeface="+mj-ea"/>
                <a:ea typeface="+mn-ea"/>
                <a:cs typeface="Arial" pitchFamily="34" charset="0"/>
              </a:rPr>
              <a:t>书面同意下，一律不得将全部或部分内容抄录、复制、转发或转交给其他人士作任何用途。</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本档是采纳了国信（香港）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认为可靠及准确的资料所编制，但基于该些数据未经进一步审查，所以无法保证当中内容的准确性或完整性。此外，本档中的言论、意见及预测是在合理情况下确认其基础是根据一些合理和公平的假设而定。但是，本档所根据的资料及假设，一律未经或不可能经由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或其关连人士进行独立核证或假设；其中或可能存在一些跟本档提及的项目或投资有关的重要事实、风险或考虑因素。</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因此，对于本档所载的资料或假设、本档所根据的资料或假设，或本档在发表后该些资料或假设有否变动，国信（香港）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与其母公司国信证券股份有限公司（以下简称为“国信证券”</a:t>
            </a:r>
            <a:r>
              <a:rPr lang="en-US" altLang="zh-CN" sz="1000" kern="1200" dirty="0">
                <a:solidFill>
                  <a:schemeClr val="tx1"/>
                </a:solidFill>
                <a:latin typeface="+mj-ea"/>
                <a:ea typeface="+mn-ea"/>
                <a:cs typeface="Arial" pitchFamily="34" charset="0"/>
              </a:rPr>
              <a:t>) </a:t>
            </a:r>
            <a:r>
              <a:rPr lang="zh-CN" altLang="en-US" sz="1000" kern="1200" dirty="0">
                <a:solidFill>
                  <a:schemeClr val="tx1"/>
                </a:solidFill>
                <a:latin typeface="+mj-ea"/>
                <a:ea typeface="+mn-ea"/>
                <a:cs typeface="Arial" pitchFamily="34" charset="0"/>
              </a:rPr>
              <a:t>、控股公司国信证券（香港）金融控股有限公司（以下简称为“国信香港”</a:t>
            </a:r>
            <a:r>
              <a:rPr lang="en-US" altLang="zh-CN" sz="1000" kern="1200" dirty="0">
                <a:solidFill>
                  <a:schemeClr val="tx1"/>
                </a:solidFill>
                <a:latin typeface="+mj-ea"/>
                <a:ea typeface="+mn-ea"/>
                <a:cs typeface="Arial" pitchFamily="34" charset="0"/>
              </a:rPr>
              <a:t>) </a:t>
            </a:r>
            <a:r>
              <a:rPr lang="zh-CN" altLang="en-US" sz="1000" kern="1200" dirty="0">
                <a:solidFill>
                  <a:schemeClr val="tx1"/>
                </a:solidFill>
                <a:latin typeface="+mj-ea"/>
                <a:ea typeface="+mn-ea"/>
                <a:cs typeface="Arial" pitchFamily="34" charset="0"/>
              </a:rPr>
              <a:t>、联属公司，以及彼等之董事、经理、雇员或代理等之任何关连人士均并不作出任何明示或默示的声明或保证，亦概不负责因本档或当中的数据或假设的准确性或完整性而招致的直接或间接损失或损害。</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本档所载的一切内容不是或不应据此而认为是对未来的任何表现之预计或任何回报得以达到的一项承诺或声明。投资具有很高的风险性，有很多危险和不确定性因素，这可能会使投资者失去所有的投入资金，而且过去的情况往往并不能说明未来的结果。在进行任何投资或项目之前，收件人必须独自评核本档中的数据或假设的合理性，准确性及充分性。本档并不构成任何合约或承诺的基础，亦不应视为任何合约或承诺之依据。</a:t>
            </a:r>
            <a:endParaRPr lang="en-US" altLang="zh-TW" sz="1000" kern="1200" dirty="0">
              <a:solidFill>
                <a:schemeClr val="tx1"/>
              </a:solidFill>
              <a:latin typeface="+mj-ea"/>
              <a:ea typeface="+mn-ea"/>
              <a:cs typeface="Arial" pitchFamily="34" charset="0"/>
            </a:endParaRPr>
          </a:p>
        </p:txBody>
      </p:sp>
      <p:sp>
        <p:nvSpPr>
          <p:cNvPr id="14" name="TextBox 13"/>
          <p:cNvSpPr txBox="1"/>
          <p:nvPr/>
        </p:nvSpPr>
        <p:spPr>
          <a:xfrm>
            <a:off x="458019" y="586781"/>
            <a:ext cx="4320480" cy="338554"/>
          </a:xfrm>
          <a:prstGeom prst="rect">
            <a:avLst/>
          </a:prstGeom>
          <a:noFill/>
        </p:spPr>
        <p:txBody>
          <a:bodyPr wrap="square" lIns="0" tIns="0" rIns="0" bIns="0" rtlCol="0">
            <a:noAutofit/>
          </a:bodyPr>
          <a:lstStyle/>
          <a:p>
            <a:pPr algn="l" defTabSz="802647" rtl="0" eaLnBrk="1" latinLnBrk="0" hangingPunct="1">
              <a:spcBef>
                <a:spcPct val="0"/>
              </a:spcBef>
              <a:buNone/>
            </a:pPr>
            <a:r>
              <a:rPr lang="zh-TW" altLang="en-US" sz="2200" b="1" kern="1200" baseline="0" dirty="0">
                <a:solidFill>
                  <a:srgbClr val="595959"/>
                </a:solidFill>
                <a:latin typeface="Microsoft JhengHei"/>
                <a:ea typeface="+mn-ea"/>
              </a:rPr>
              <a:t>免责声明</a:t>
            </a:r>
            <a:endParaRPr lang="zh-TW" altLang="en-US" sz="2200" b="1" kern="1200" dirty="0">
              <a:solidFill>
                <a:schemeClr val="tx1">
                  <a:lumMod val="65000"/>
                  <a:lumOff val="35000"/>
                </a:schemeClr>
              </a:solidFill>
              <a:latin typeface="+mj-lt"/>
              <a:ea typeface="+mj-ea"/>
              <a:cs typeface="Arial" pitchFamily="34" charset="0"/>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17A671-E923-4513-9F2B-10C77F677B2B}" type="datetimeFigureOut">
              <a:rPr lang="zh-CN" altLang="en-US" smtClean="0"/>
              <a:pPr/>
              <a:t>2021/12/10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FC88D4-E2B2-4221-8D40-E405847E3E5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80402" tIns="40168" rIns="80402" bIns="40168" rtlCol="0" anchor="ctr">
            <a:noAutofit/>
          </a:bodyPr>
          <a:lstStyle/>
          <a:p>
            <a:r>
              <a:rPr lang="zh-CN" altLang="en-US"/>
              <a:t>单击此处编辑母版标题样式</a:t>
            </a:r>
            <a:endParaRPr lang="zh-TW" altLang="en-US" dirty="0"/>
          </a:p>
        </p:txBody>
      </p:sp>
      <p:sp>
        <p:nvSpPr>
          <p:cNvPr id="3" name="Text Placeholder 2"/>
          <p:cNvSpPr>
            <a:spLocks noGrp="1"/>
          </p:cNvSpPr>
          <p:nvPr>
            <p:ph type="body" idx="1"/>
          </p:nvPr>
        </p:nvSpPr>
        <p:spPr>
          <a:xfrm>
            <a:off x="457200" y="1600253"/>
            <a:ext cx="8229600" cy="4525963"/>
          </a:xfrm>
          <a:prstGeom prst="rect">
            <a:avLst/>
          </a:prstGeom>
        </p:spPr>
        <p:txBody>
          <a:bodyPr vert="horz" lIns="80402" tIns="40168" rIns="80402" bIns="40168" rtlCol="0">
            <a:noAutofit/>
          </a:bodyPr>
          <a:lstStyle/>
          <a:p>
            <a:pPr marL="200616" lvl="0" indent="-200616" algn="l" defTabSz="802647" rtl="0" eaLnBrk="1" latinLnBrk="0" hangingPunct="1">
              <a:lnSpc>
                <a:spcPts val="1999"/>
              </a:lnSpc>
              <a:spcBef>
                <a:spcPct val="20000"/>
              </a:spcBef>
              <a:buClr>
                <a:schemeClr val="accent2"/>
              </a:buClr>
              <a:buFont typeface="Wingdings" pitchFamily="2" charset="2"/>
              <a:buChar char="n"/>
            </a:pPr>
            <a:r>
              <a:rPr lang="zh-CN" altLang="en-US"/>
              <a:t>单击此处编辑母版文本样式</a:t>
            </a:r>
          </a:p>
          <a:p>
            <a:pPr marL="200616" lvl="1" indent="-200616" algn="l" defTabSz="802647" rtl="0" eaLnBrk="1" latinLnBrk="0" hangingPunct="1">
              <a:lnSpc>
                <a:spcPts val="1999"/>
              </a:lnSpc>
              <a:spcBef>
                <a:spcPct val="20000"/>
              </a:spcBef>
              <a:buClr>
                <a:schemeClr val="accent2"/>
              </a:buClr>
              <a:buFont typeface="Wingdings" pitchFamily="2" charset="2"/>
              <a:buChar char="n"/>
            </a:pPr>
            <a:r>
              <a:rPr lang="zh-CN" altLang="en-US"/>
              <a:t>第二级</a:t>
            </a:r>
          </a:p>
          <a:p>
            <a:pPr marL="200616" lvl="2" indent="-200616" algn="l" defTabSz="802647" rtl="0" eaLnBrk="1" latinLnBrk="0" hangingPunct="1">
              <a:lnSpc>
                <a:spcPts val="1999"/>
              </a:lnSpc>
              <a:spcBef>
                <a:spcPct val="20000"/>
              </a:spcBef>
              <a:buClr>
                <a:schemeClr val="accent2"/>
              </a:buClr>
              <a:buFont typeface="Wingdings" pitchFamily="2" charset="2"/>
              <a:buChar char="n"/>
            </a:pPr>
            <a:r>
              <a:rPr lang="zh-CN" altLang="en-US"/>
              <a:t>第三级</a:t>
            </a:r>
          </a:p>
          <a:p>
            <a:pPr marL="200616" lvl="3" indent="-200616" algn="l" defTabSz="802647" rtl="0" eaLnBrk="1" latinLnBrk="0" hangingPunct="1">
              <a:lnSpc>
                <a:spcPts val="1999"/>
              </a:lnSpc>
              <a:spcBef>
                <a:spcPct val="20000"/>
              </a:spcBef>
              <a:buClr>
                <a:schemeClr val="accent2"/>
              </a:buClr>
              <a:buFont typeface="Wingdings" pitchFamily="2" charset="2"/>
              <a:buChar char="n"/>
            </a:pPr>
            <a:r>
              <a:rPr lang="zh-CN" altLang="en-US"/>
              <a:t>第四级</a:t>
            </a:r>
          </a:p>
          <a:p>
            <a:pPr marL="200616" lvl="4" indent="-200616" algn="l" defTabSz="802647" rtl="0" eaLnBrk="1" latinLnBrk="0" hangingPunct="1">
              <a:lnSpc>
                <a:spcPts val="1999"/>
              </a:lnSpc>
              <a:spcBef>
                <a:spcPct val="20000"/>
              </a:spcBef>
              <a:buClr>
                <a:schemeClr val="accent2"/>
              </a:buClr>
              <a:buFont typeface="Wingdings" pitchFamily="2" charset="2"/>
              <a:buChar char="n"/>
            </a:pPr>
            <a:r>
              <a:rPr lang="zh-CN" altLang="en-US"/>
              <a:t>第五级</a:t>
            </a:r>
            <a:endParaRPr lang="zh-TW" alt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80402" tIns="40168" rIns="80402" bIns="40168" rtlCol="0" anchor="ctr">
            <a:noAutofit/>
          </a:bodyPr>
          <a:lstStyle>
            <a:lvl1pPr marL="0" algn="l" defTabSz="802647" rtl="0" eaLnBrk="1" latinLnBrk="0" hangingPunct="1">
              <a:defRPr lang="zh-TW" altLang="en-US" sz="1000" kern="1200" baseline="0" smtClean="0">
                <a:solidFill>
                  <a:schemeClr val="tx1">
                    <a:lumMod val="75000"/>
                    <a:lumOff val="25000"/>
                  </a:schemeClr>
                </a:solidFill>
                <a:latin typeface="Arial" pitchFamily="34" charset="0"/>
                <a:ea typeface="+mj-ea"/>
                <a:cs typeface="Arial" pitchFamily="34" charset="0"/>
              </a:defRPr>
            </a:lvl1pPr>
          </a:lstStyle>
          <a:p>
            <a:fld id="{0417A671-E923-4513-9F2B-10C77F677B2B}" type="datetimeFigureOut">
              <a:rPr lang="zh-CN" altLang="en-US" smtClean="0"/>
              <a:pPr/>
              <a:t>2021/12/10</a:t>
            </a:fld>
            <a:endParaRPr lang="zh-CN" alt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80402" tIns="40168" rIns="80402" bIns="40168" rtlCol="0" anchor="ctr">
            <a:noAutofit/>
          </a:bodyPr>
          <a:lstStyle>
            <a:lvl1pPr algn="ctr">
              <a:defRPr lang="zh-TW" altLang="en-US" sz="1000" kern="1200" baseline="0" dirty="0">
                <a:solidFill>
                  <a:schemeClr val="tx1">
                    <a:lumMod val="75000"/>
                    <a:lumOff val="25000"/>
                  </a:schemeClr>
                </a:solidFill>
                <a:latin typeface="Arial" pitchFamily="34" charset="0"/>
                <a:ea typeface="+mj-ea"/>
                <a:cs typeface="Arial" pitchFamily="34" charset="0"/>
              </a:defRPr>
            </a:lvl1pPr>
          </a:lstStyle>
          <a:p>
            <a:endParaRPr lang="zh-CN" alt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80402" tIns="40168" rIns="80402" bIns="40168" rtlCol="0" anchor="ctr">
            <a:noAutofit/>
          </a:bodyPr>
          <a:lstStyle>
            <a:lvl1pPr marL="0" algn="r" defTabSz="802647" rtl="0" eaLnBrk="1" latinLnBrk="0" hangingPunct="1">
              <a:defRPr lang="zh-TW" altLang="en-US" sz="1000" kern="1200" baseline="0" smtClean="0">
                <a:solidFill>
                  <a:schemeClr val="tx1">
                    <a:lumMod val="75000"/>
                    <a:lumOff val="25000"/>
                  </a:schemeClr>
                </a:solidFill>
                <a:latin typeface="Arial" pitchFamily="34" charset="0"/>
                <a:ea typeface="+mj-ea"/>
                <a:cs typeface="Arial" pitchFamily="34" charset="0"/>
              </a:defRPr>
            </a:lvl1pPr>
          </a:lstStyle>
          <a:p>
            <a:fld id="{90FC88D4-E2B2-4221-8D40-E405847E3E5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xStyles>
    <p:titleStyle>
      <a:lvl1pPr algn="l" defTabSz="802647" rtl="0" eaLnBrk="1" latinLnBrk="0" hangingPunct="1">
        <a:spcBef>
          <a:spcPct val="0"/>
        </a:spcBef>
        <a:buNone/>
        <a:defRPr lang="zh-TW" altLang="en-US" sz="2200" b="1" kern="1200" dirty="0">
          <a:solidFill>
            <a:schemeClr val="tx1">
              <a:lumMod val="65000"/>
              <a:lumOff val="35000"/>
            </a:schemeClr>
          </a:solidFill>
          <a:latin typeface="+mj-lt"/>
          <a:ea typeface="+mj-ea"/>
          <a:cs typeface="Arial" pitchFamily="34" charset="0"/>
        </a:defRPr>
      </a:lvl1pPr>
    </p:titleStyle>
    <p:bodyStyle>
      <a:lvl1pPr marL="301095" indent="-301095" algn="l" defTabSz="802647" rtl="0" eaLnBrk="1" latinLnBrk="0" hangingPunct="1">
        <a:spcBef>
          <a:spcPct val="20000"/>
        </a:spcBef>
        <a:buFont typeface="Arial" pitchFamily="34" charset="0"/>
        <a:buChar char="•"/>
        <a:defRPr lang="en-US" altLang="zh-TW" sz="1400" kern="1200" dirty="0" smtClean="0">
          <a:solidFill>
            <a:schemeClr val="tx1"/>
          </a:solidFill>
          <a:latin typeface="+mn-lt"/>
          <a:ea typeface="+mn-ea"/>
          <a:cs typeface="+mn-cs"/>
        </a:defRPr>
      </a:lvl1pPr>
      <a:lvl2pPr marL="652128" indent="-250823" algn="l" defTabSz="802647" rtl="0" eaLnBrk="1" latinLnBrk="0" hangingPunct="1">
        <a:spcBef>
          <a:spcPct val="20000"/>
        </a:spcBef>
        <a:buFont typeface="Arial" pitchFamily="34" charset="0"/>
        <a:buChar char="–"/>
        <a:defRPr lang="en-US" altLang="zh-TW" sz="1300" kern="1200" dirty="0" smtClean="0">
          <a:solidFill>
            <a:schemeClr val="tx1"/>
          </a:solidFill>
          <a:latin typeface="+mn-lt"/>
          <a:ea typeface="+mn-ea"/>
          <a:cs typeface="+mn-cs"/>
        </a:defRPr>
      </a:lvl2pPr>
      <a:lvl3pPr marL="1003286" indent="-200616" algn="l" defTabSz="802647" rtl="0" eaLnBrk="1" latinLnBrk="0" hangingPunct="1">
        <a:spcBef>
          <a:spcPct val="20000"/>
        </a:spcBef>
        <a:buFont typeface="Arial" pitchFamily="34" charset="0"/>
        <a:buChar char="•"/>
        <a:defRPr lang="en-US" altLang="zh-TW" sz="1200" kern="1200" dirty="0" smtClean="0">
          <a:solidFill>
            <a:schemeClr val="tx1"/>
          </a:solidFill>
          <a:latin typeface="+mn-lt"/>
          <a:ea typeface="+mn-ea"/>
          <a:cs typeface="+mn-cs"/>
        </a:defRPr>
      </a:lvl3pPr>
      <a:lvl4pPr marL="1404601" indent="-200616" algn="l" defTabSz="802647" rtl="0" eaLnBrk="1" latinLnBrk="0" hangingPunct="1">
        <a:spcBef>
          <a:spcPct val="20000"/>
        </a:spcBef>
        <a:buFont typeface="Arial" pitchFamily="34" charset="0"/>
        <a:buChar char="–"/>
        <a:defRPr lang="en-US" altLang="zh-TW" sz="1100" kern="1200" dirty="0" smtClean="0">
          <a:solidFill>
            <a:schemeClr val="tx1"/>
          </a:solidFill>
          <a:latin typeface="+mn-lt"/>
          <a:ea typeface="+mn-ea"/>
          <a:cs typeface="+mn-cs"/>
        </a:defRPr>
      </a:lvl4pPr>
      <a:lvl5pPr marL="1805919" indent="-200616" algn="l" defTabSz="802647" rtl="0" eaLnBrk="1" latinLnBrk="0" hangingPunct="1">
        <a:spcBef>
          <a:spcPct val="20000"/>
        </a:spcBef>
        <a:buFont typeface="Arial" pitchFamily="34" charset="0"/>
        <a:buChar char="»"/>
        <a:defRPr lang="zh-TW" altLang="en-US" sz="1000" kern="1200" dirty="0">
          <a:solidFill>
            <a:schemeClr val="tx1"/>
          </a:solidFill>
          <a:latin typeface="+mn-lt"/>
          <a:ea typeface="+mn-ea"/>
          <a:cs typeface="+mn-cs"/>
        </a:defRPr>
      </a:lvl5pPr>
      <a:lvl6pPr marL="2207245"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608564"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009865"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411177"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802647" rtl="0" eaLnBrk="1" latinLnBrk="0" hangingPunct="1">
        <a:defRPr sz="1800" kern="1200">
          <a:solidFill>
            <a:schemeClr val="tx1"/>
          </a:solidFill>
          <a:latin typeface="+mn-lt"/>
          <a:ea typeface="+mn-ea"/>
          <a:cs typeface="+mn-cs"/>
        </a:defRPr>
      </a:lvl1pPr>
      <a:lvl2pPr marL="401299" algn="l" defTabSz="802647" rtl="0" eaLnBrk="1" latinLnBrk="0" hangingPunct="1">
        <a:defRPr sz="1800" kern="1200">
          <a:solidFill>
            <a:schemeClr val="tx1"/>
          </a:solidFill>
          <a:latin typeface="+mn-lt"/>
          <a:ea typeface="+mn-ea"/>
          <a:cs typeface="+mn-cs"/>
        </a:defRPr>
      </a:lvl2pPr>
      <a:lvl3pPr marL="802647" algn="l" defTabSz="802647" rtl="0" eaLnBrk="1" latinLnBrk="0" hangingPunct="1">
        <a:defRPr sz="1800" kern="1200">
          <a:solidFill>
            <a:schemeClr val="tx1"/>
          </a:solidFill>
          <a:latin typeface="+mn-lt"/>
          <a:ea typeface="+mn-ea"/>
          <a:cs typeface="+mn-cs"/>
        </a:defRPr>
      </a:lvl3pPr>
      <a:lvl4pPr marL="1203955" algn="l" defTabSz="802647" rtl="0" eaLnBrk="1" latinLnBrk="0" hangingPunct="1">
        <a:defRPr sz="1800" kern="1200">
          <a:solidFill>
            <a:schemeClr val="tx1"/>
          </a:solidFill>
          <a:latin typeface="+mn-lt"/>
          <a:ea typeface="+mn-ea"/>
          <a:cs typeface="+mn-cs"/>
        </a:defRPr>
      </a:lvl4pPr>
      <a:lvl5pPr marL="1605267" algn="l" defTabSz="802647" rtl="0" eaLnBrk="1" latinLnBrk="0" hangingPunct="1">
        <a:defRPr sz="1800" kern="1200">
          <a:solidFill>
            <a:schemeClr val="tx1"/>
          </a:solidFill>
          <a:latin typeface="+mn-lt"/>
          <a:ea typeface="+mn-ea"/>
          <a:cs typeface="+mn-cs"/>
        </a:defRPr>
      </a:lvl5pPr>
      <a:lvl6pPr marL="2006575" algn="l" defTabSz="802647" rtl="0" eaLnBrk="1" latinLnBrk="0" hangingPunct="1">
        <a:defRPr sz="1800" kern="1200">
          <a:solidFill>
            <a:schemeClr val="tx1"/>
          </a:solidFill>
          <a:latin typeface="+mn-lt"/>
          <a:ea typeface="+mn-ea"/>
          <a:cs typeface="+mn-cs"/>
        </a:defRPr>
      </a:lvl6pPr>
      <a:lvl7pPr marL="2407890" algn="l" defTabSz="802647" rtl="0" eaLnBrk="1" latinLnBrk="0" hangingPunct="1">
        <a:defRPr sz="1800" kern="1200">
          <a:solidFill>
            <a:schemeClr val="tx1"/>
          </a:solidFill>
          <a:latin typeface="+mn-lt"/>
          <a:ea typeface="+mn-ea"/>
          <a:cs typeface="+mn-cs"/>
        </a:defRPr>
      </a:lvl7pPr>
      <a:lvl8pPr marL="2809211" algn="l" defTabSz="802647" rtl="0" eaLnBrk="1" latinLnBrk="0" hangingPunct="1">
        <a:defRPr sz="1800" kern="1200">
          <a:solidFill>
            <a:schemeClr val="tx1"/>
          </a:solidFill>
          <a:latin typeface="+mn-lt"/>
          <a:ea typeface="+mn-ea"/>
          <a:cs typeface="+mn-cs"/>
        </a:defRPr>
      </a:lvl8pPr>
      <a:lvl9pPr marL="3210529" algn="l" defTabSz="8026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cbil.com.hk/" TargetMode="External"/><Relationship Id="rId2" Type="http://schemas.openxmlformats.org/officeDocument/2006/relationships/hyperlink" Target="http://www.hkexnews.hk/" TargetMode="External"/><Relationship Id="rId1" Type="http://schemas.openxmlformats.org/officeDocument/2006/relationships/slideLayout" Target="../slideLayouts/slideLayout4.xml"/><Relationship Id="rId6" Type="http://schemas.openxmlformats.org/officeDocument/2006/relationships/hyperlink" Target="http://www.bizfile.gov.sg/" TargetMode="External"/><Relationship Id="rId5" Type="http://schemas.openxmlformats.org/officeDocument/2006/relationships/hyperlink" Target="http://www.gov.hk/" TargetMode="External"/><Relationship Id="rId4" Type="http://schemas.openxmlformats.org/officeDocument/2006/relationships/hyperlink" Target="http://www.icris.cr.gov.h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63888" y="1236865"/>
            <a:ext cx="4803271" cy="1472055"/>
          </a:xfrm>
        </p:spPr>
        <p:txBody>
          <a:bodyPr/>
          <a:lstStyle/>
          <a:p>
            <a:r>
              <a:rPr lang="zh-CN" altLang="en-US" dirty="0"/>
              <a:t>专业投资者简介及</a:t>
            </a:r>
            <a:r>
              <a:rPr lang="zh-TW" altLang="en-US" dirty="0"/>
              <a:t>机构户</a:t>
            </a:r>
            <a:r>
              <a:rPr lang="zh-CN" altLang="en-US" dirty="0"/>
              <a:t>操作指引</a:t>
            </a:r>
          </a:p>
        </p:txBody>
      </p:sp>
      <p:sp>
        <p:nvSpPr>
          <p:cNvPr id="3" name="副标题 2"/>
          <p:cNvSpPr>
            <a:spLocks noGrp="1"/>
          </p:cNvSpPr>
          <p:nvPr>
            <p:ph type="subTitle" idx="1"/>
          </p:nvPr>
        </p:nvSpPr>
        <p:spPr/>
        <p:txBody>
          <a:bodyPr/>
          <a:lstStyle/>
          <a:p>
            <a:r>
              <a:rPr lang="zh-CN" altLang="en-US" dirty="0"/>
              <a:t>　账户管理组</a:t>
            </a:r>
            <a:r>
              <a:rPr lang="en-US" altLang="zh-CN" dirty="0"/>
              <a:t>-</a:t>
            </a:r>
            <a:r>
              <a:rPr lang="zh-CN" altLang="en-US" dirty="0"/>
              <a:t>综合运营部</a:t>
            </a:r>
          </a:p>
          <a:p>
            <a:endParaRPr lang="zh-CN" altLang="en-US" dirty="0"/>
          </a:p>
          <a:p>
            <a:endParaRPr lang="zh-CN" altLang="en-US" dirty="0"/>
          </a:p>
          <a:p>
            <a:r>
              <a:rPr lang="en-US" altLang="zh-CN" dirty="0"/>
              <a:t>2021</a:t>
            </a:r>
            <a:r>
              <a:rPr lang="zh-CN" altLang="en-US" dirty="0"/>
              <a:t>年</a:t>
            </a:r>
            <a:r>
              <a:rPr lang="en-US" altLang="zh-CN" dirty="0"/>
              <a:t>12</a:t>
            </a:r>
            <a:r>
              <a:rPr lang="zh-CN" altLang="en-US" dirty="0"/>
              <a:t>月</a:t>
            </a:r>
            <a:r>
              <a:rPr lang="en-US" altLang="zh-CN" dirty="0"/>
              <a:t>22</a:t>
            </a:r>
            <a:r>
              <a:rPr lang="zh-CN"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1706FF-0EAC-4F23-970B-2A96CD962560}"/>
              </a:ext>
            </a:extLst>
          </p:cNvPr>
          <p:cNvSpPr>
            <a:spLocks noGrp="1"/>
          </p:cNvSpPr>
          <p:nvPr>
            <p:ph sz="quarter" idx="11"/>
          </p:nvPr>
        </p:nvSpPr>
        <p:spPr>
          <a:xfrm>
            <a:off x="755576" y="1772816"/>
            <a:ext cx="7488832" cy="3600399"/>
          </a:xfrm>
        </p:spPr>
        <p:txBody>
          <a:bodyPr/>
          <a:lstStyle/>
          <a:p>
            <a:pPr marL="342900" indent="-342900" algn="just">
              <a:spcBef>
                <a:spcPts val="600"/>
              </a:spcBef>
              <a:buFont typeface="+mj-lt"/>
              <a:buAutoNum type="alphaUcPeriod"/>
            </a:pPr>
            <a:r>
              <a:rPr lang="zh-CN" altLang="en-US" sz="1600" b="1" u="sng" kern="100" dirty="0">
                <a:solidFill>
                  <a:schemeClr val="tx2"/>
                </a:solidFill>
                <a:effectLst/>
                <a:latin typeface="+mn-ea"/>
                <a:cs typeface="Calibri" panose="020F0502020204030204" pitchFamily="34" charset="0"/>
              </a:rPr>
              <a:t>通过</a:t>
            </a:r>
            <a:r>
              <a:rPr lang="zh-CN" altLang="en-US" sz="1600" b="1" kern="100" dirty="0">
                <a:solidFill>
                  <a:schemeClr val="tx2"/>
                </a:solidFill>
                <a:effectLst/>
                <a:latin typeface="+mn-ea"/>
                <a:cs typeface="Calibri" panose="020F0502020204030204" pitchFamily="34" charset="0"/>
              </a:rPr>
              <a:t>资产审查</a:t>
            </a:r>
            <a:endParaRPr lang="en-US" altLang="zh-CN" sz="1600" b="1" kern="100" dirty="0">
              <a:solidFill>
                <a:schemeClr val="tx2"/>
              </a:solidFill>
              <a:effectLst/>
              <a:latin typeface="+mn-ea"/>
              <a:cs typeface="Calibri" panose="020F0502020204030204" pitchFamily="34" charset="0"/>
            </a:endParaRPr>
          </a:p>
          <a:p>
            <a:pPr lvl="1" algn="just">
              <a:spcBef>
                <a:spcPts val="600"/>
              </a:spcBef>
            </a:pPr>
            <a:r>
              <a:rPr lang="zh-CN" altLang="en-US" sz="1400" kern="100" dirty="0">
                <a:latin typeface="+mn-ea"/>
                <a:cs typeface="Calibri" panose="020F0502020204030204" pitchFamily="34" charset="0"/>
              </a:rPr>
              <a:t>客户（法团、个人）于国信经纪持有账户，于过去１２个月内，曾有１天录得</a:t>
            </a:r>
            <a:r>
              <a:rPr lang="en-US" altLang="zh-CN" sz="1400" kern="100" dirty="0">
                <a:latin typeface="+mn-ea"/>
                <a:cs typeface="Calibri" panose="020F0502020204030204" pitchFamily="34" charset="0"/>
              </a:rPr>
              <a:t>HKD</a:t>
            </a:r>
            <a:r>
              <a:rPr lang="zh-CN" altLang="en-US" sz="1400" kern="100" dirty="0">
                <a:latin typeface="+mn-ea"/>
                <a:cs typeface="Calibri" panose="020F0502020204030204" pitchFamily="34" charset="0"/>
              </a:rPr>
              <a:t>８</a:t>
            </a:r>
            <a:r>
              <a:rPr lang="en-US" altLang="zh-CN" sz="1400" kern="100" dirty="0">
                <a:latin typeface="+mn-ea"/>
                <a:cs typeface="Calibri" panose="020F0502020204030204" pitchFamily="34" charset="0"/>
              </a:rPr>
              <a:t>M</a:t>
            </a:r>
            <a:r>
              <a:rPr lang="zh-CN" altLang="en-US" sz="1400" kern="100" dirty="0">
                <a:latin typeface="+mn-ea"/>
                <a:cs typeface="Calibri" panose="020F0502020204030204" pitchFamily="34" charset="0"/>
              </a:rPr>
              <a:t>投资组合，满足资产要求</a:t>
            </a:r>
            <a:endParaRPr lang="en-US" altLang="zh-CN" sz="1400" kern="100" dirty="0">
              <a:latin typeface="+mn-ea"/>
              <a:cs typeface="Calibri" panose="020F0502020204030204" pitchFamily="34" charset="0"/>
            </a:endParaRPr>
          </a:p>
          <a:p>
            <a:pPr lvl="1" algn="just">
              <a:spcBef>
                <a:spcPts val="600"/>
              </a:spcBef>
            </a:pPr>
            <a:r>
              <a:rPr lang="zh-CN" altLang="en-US" sz="1400" b="0" kern="100" dirty="0">
                <a:solidFill>
                  <a:schemeClr val="tx1"/>
                </a:solidFill>
                <a:effectLst/>
                <a:latin typeface="+mn-ea"/>
                <a:cs typeface="Calibri" panose="020F0502020204030204" pitchFamily="34" charset="0"/>
              </a:rPr>
              <a:t>风险承受能力在１年有效期内</a:t>
            </a:r>
            <a:endParaRPr lang="en-US" altLang="zh-CN" sz="1400" b="0" kern="100" dirty="0">
              <a:solidFill>
                <a:schemeClr val="tx1"/>
              </a:solidFill>
              <a:effectLst/>
              <a:latin typeface="+mn-ea"/>
              <a:cs typeface="Calibri" panose="020F0502020204030204" pitchFamily="34" charset="0"/>
            </a:endParaRPr>
          </a:p>
          <a:p>
            <a:pPr lvl="1" algn="just">
              <a:spcBef>
                <a:spcPts val="600"/>
              </a:spcBef>
            </a:pPr>
            <a:r>
              <a:rPr lang="zh-CN" altLang="en-US" sz="1400" kern="100" dirty="0">
                <a:latin typeface="+mn-ea"/>
                <a:cs typeface="Calibri" panose="020F0502020204030204" pitchFamily="34" charset="0"/>
              </a:rPr>
              <a:t>此类个人或法团（非豁免）</a:t>
            </a:r>
            <a:r>
              <a:rPr lang="en-US" altLang="zh-CN" sz="1400" kern="100" dirty="0">
                <a:latin typeface="+mn-ea"/>
                <a:cs typeface="Calibri" panose="020F0502020204030204" pitchFamily="34" charset="0"/>
              </a:rPr>
              <a:t>PI</a:t>
            </a:r>
            <a:r>
              <a:rPr lang="zh-CN" altLang="en-US" sz="1400" kern="100" dirty="0">
                <a:latin typeface="+mn-ea"/>
                <a:cs typeface="Calibri" panose="020F0502020204030204" pitchFamily="34" charset="0"/>
              </a:rPr>
              <a:t>一旦被视为资格确认，可无须重新进行评估，</a:t>
            </a:r>
            <a:r>
              <a:rPr lang="zh-CN" altLang="en-US" sz="1400" kern="100" dirty="0">
                <a:effectLst/>
                <a:latin typeface="+mn-ea"/>
                <a:cs typeface="Calibri" panose="020F0502020204030204" pitchFamily="34" charset="0"/>
              </a:rPr>
              <a:t>自动获续期１年。</a:t>
            </a:r>
            <a:endParaRPr lang="en-US" altLang="zh-TW" sz="1400" kern="100" dirty="0">
              <a:effectLst/>
              <a:latin typeface="+mn-ea"/>
              <a:cs typeface="Calibri" panose="020F0502020204030204" pitchFamily="34" charset="0"/>
            </a:endParaRPr>
          </a:p>
          <a:p>
            <a:pPr lvl="1" algn="just">
              <a:spcBef>
                <a:spcPts val="600"/>
              </a:spcBef>
            </a:pPr>
            <a:r>
              <a:rPr lang="zh-CN" altLang="en-US" sz="1400" kern="100" dirty="0">
                <a:effectLst/>
                <a:latin typeface="+mn-ea"/>
                <a:cs typeface="Calibri" panose="020F0502020204030204" pitchFamily="34" charset="0"/>
              </a:rPr>
              <a:t>国信香港将于到期前１４天內，发送</a:t>
            </a:r>
            <a:r>
              <a:rPr lang="en-US" altLang="zh-CN" sz="1400" kern="100" dirty="0">
                <a:effectLst/>
                <a:latin typeface="+mn-ea"/>
                <a:cs typeface="Calibri" panose="020F0502020204030204" pitchFamily="34" charset="0"/>
              </a:rPr>
              <a:t>《</a:t>
            </a:r>
            <a:r>
              <a:rPr lang="zh-CN" altLang="en-US" sz="1400" kern="100" dirty="0">
                <a:effectLst/>
                <a:latin typeface="+mn-ea"/>
                <a:cs typeface="Calibri" panose="020F0502020204030204" pitchFamily="34" charset="0"/>
              </a:rPr>
              <a:t>续期通知书</a:t>
            </a:r>
            <a:r>
              <a:rPr lang="en-US" altLang="zh-CN" sz="1400" kern="100" dirty="0">
                <a:effectLst/>
                <a:latin typeface="+mn-ea"/>
                <a:cs typeface="Calibri" panose="020F0502020204030204" pitchFamily="34" charset="0"/>
              </a:rPr>
              <a:t>》</a:t>
            </a:r>
            <a:r>
              <a:rPr lang="zh-CN" altLang="en-US" sz="1400" kern="100" dirty="0">
                <a:effectLst/>
                <a:latin typeface="+mn-ea"/>
                <a:cs typeface="Calibri" panose="020F0502020204030204" pitchFamily="34" charset="0"/>
              </a:rPr>
              <a:t>至专业投资者客户邮箱，于此期间，客户若没有就续期提出反对，则会默认同意续期１年</a:t>
            </a:r>
            <a:endParaRPr lang="en-US" altLang="zh-CN" sz="1400" kern="100" dirty="0">
              <a:effectLst/>
              <a:latin typeface="+mn-ea"/>
              <a:cs typeface="Calibri" panose="020F0502020204030204" pitchFamily="34" charset="0"/>
            </a:endParaRPr>
          </a:p>
          <a:p>
            <a:pPr lvl="1" algn="just">
              <a:spcBef>
                <a:spcPts val="600"/>
              </a:spcBef>
            </a:pPr>
            <a:r>
              <a:rPr lang="zh-CN" altLang="en-US" sz="1400" b="0" kern="100" dirty="0">
                <a:solidFill>
                  <a:schemeClr val="tx1"/>
                </a:solidFill>
                <a:effectLst/>
                <a:latin typeface="+mn-ea"/>
                <a:cs typeface="Calibri" panose="020F0502020204030204" pitchFamily="34" charset="0"/>
              </a:rPr>
              <a:t>年度续期完成后，</a:t>
            </a:r>
            <a:r>
              <a:rPr lang="en-US" altLang="zh-CN" sz="1400" b="0" kern="100" dirty="0">
                <a:solidFill>
                  <a:schemeClr val="tx1"/>
                </a:solidFill>
                <a:effectLst/>
                <a:latin typeface="+mn-ea"/>
                <a:cs typeface="Calibri" panose="020F0502020204030204" pitchFamily="34" charset="0"/>
              </a:rPr>
              <a:t>CCT</a:t>
            </a:r>
            <a:r>
              <a:rPr lang="zh-CN" altLang="en-US" sz="1400" b="0" kern="100" dirty="0">
                <a:solidFill>
                  <a:schemeClr val="tx1"/>
                </a:solidFill>
                <a:effectLst/>
                <a:latin typeface="+mn-ea"/>
                <a:cs typeface="Calibri" panose="020F0502020204030204" pitchFamily="34" charset="0"/>
              </a:rPr>
              <a:t>将安排出具续期确认函发送至客户邮箱。</a:t>
            </a:r>
            <a:endParaRPr lang="en-US" altLang="zh-CN" sz="1400" b="0" kern="100" dirty="0">
              <a:solidFill>
                <a:schemeClr val="tx1"/>
              </a:solidFill>
              <a:effectLst/>
              <a:latin typeface="+mn-ea"/>
              <a:cs typeface="Calibri" panose="020F0502020204030204" pitchFamily="34" charset="0"/>
            </a:endParaRPr>
          </a:p>
          <a:p>
            <a:pPr marL="300900" lvl="1" indent="0" algn="just">
              <a:spcBef>
                <a:spcPts val="600"/>
              </a:spcBef>
              <a:buNone/>
            </a:pPr>
            <a:endParaRPr lang="en-US" altLang="zh-CN" sz="1400" b="0" kern="100" dirty="0">
              <a:solidFill>
                <a:schemeClr val="tx1"/>
              </a:solidFill>
              <a:effectLst/>
              <a:latin typeface="+mn-ea"/>
              <a:cs typeface="Calibri" panose="020F0502020204030204" pitchFamily="34" charset="0"/>
            </a:endParaRPr>
          </a:p>
          <a:p>
            <a:pPr lvl="1" algn="just"/>
            <a:endParaRPr lang="en-US" altLang="zh-CN" sz="1500" b="0" kern="100" dirty="0">
              <a:solidFill>
                <a:schemeClr val="tx1"/>
              </a:solidFill>
              <a:effectLst/>
              <a:latin typeface="+mj-ea"/>
              <a:ea typeface="+mj-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8B0FF8FF-E77D-4F3B-962F-2AC5F4404224}"/>
              </a:ext>
            </a:extLst>
          </p:cNvPr>
          <p:cNvSpPr>
            <a:spLocks noGrp="1"/>
          </p:cNvSpPr>
          <p:nvPr>
            <p:ph type="title"/>
          </p:nvPr>
        </p:nvSpPr>
        <p:spPr>
          <a:xfrm>
            <a:off x="539551" y="332656"/>
            <a:ext cx="8167883" cy="647432"/>
          </a:xfrm>
        </p:spPr>
        <p:txBody>
          <a:bodyPr/>
          <a:lstStyle/>
          <a:p>
            <a:r>
              <a:rPr lang="zh-CN" altLang="en-US" sz="2400" dirty="0">
                <a:latin typeface="+mj-ea"/>
              </a:rPr>
              <a:t>专业投资者年度续期审查</a:t>
            </a:r>
            <a:endParaRPr lang="zh-CN" altLang="en-US" sz="2400" dirty="0"/>
          </a:p>
        </p:txBody>
      </p:sp>
      <p:sp>
        <p:nvSpPr>
          <p:cNvPr id="4" name="文本占位符 3">
            <a:extLst>
              <a:ext uri="{FF2B5EF4-FFF2-40B4-BE49-F238E27FC236}">
                <a16:creationId xmlns:a16="http://schemas.microsoft.com/office/drawing/2014/main" id="{E0869DE9-DBA4-42BF-AF6E-31E098BE953D}"/>
              </a:ext>
            </a:extLst>
          </p:cNvPr>
          <p:cNvSpPr>
            <a:spLocks noGrp="1"/>
          </p:cNvSpPr>
          <p:nvPr>
            <p:ph type="body" sz="quarter" idx="12"/>
          </p:nvPr>
        </p:nvSpPr>
        <p:spPr>
          <a:xfrm>
            <a:off x="683568" y="1268760"/>
            <a:ext cx="8023868" cy="210632"/>
          </a:xfrm>
        </p:spPr>
        <p:txBody>
          <a:bodyPr/>
          <a:lstStyle/>
          <a:p>
            <a:pPr marL="342900" indent="-342900">
              <a:buFont typeface="Wingdings" panose="05000000000000000000" pitchFamily="2" charset="2"/>
              <a:buChar char="n"/>
            </a:pPr>
            <a:r>
              <a:rPr lang="zh-CN" altLang="en-US" sz="1800" dirty="0">
                <a:latin typeface="+mj-ea"/>
                <a:ea typeface="+mj-ea"/>
              </a:rPr>
              <a:t>法团（非豁免）、个人</a:t>
            </a:r>
            <a:r>
              <a:rPr lang="en-US" altLang="zh-CN" sz="1800" dirty="0">
                <a:latin typeface="+mj-ea"/>
                <a:ea typeface="+mj-ea"/>
              </a:rPr>
              <a:t>PI</a:t>
            </a:r>
            <a:r>
              <a:rPr lang="zh-CN" altLang="en-US" sz="1800" dirty="0">
                <a:latin typeface="+mj-ea"/>
                <a:ea typeface="+mj-ea"/>
              </a:rPr>
              <a:t>年度资格确认工作</a:t>
            </a:r>
            <a:endParaRPr lang="zh-CN" altLang="en-US" dirty="0"/>
          </a:p>
        </p:txBody>
      </p:sp>
    </p:spTree>
    <p:extLst>
      <p:ext uri="{BB962C8B-B14F-4D97-AF65-F5344CB8AC3E}">
        <p14:creationId xmlns:p14="http://schemas.microsoft.com/office/powerpoint/2010/main" val="53415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1706FF-0EAC-4F23-970B-2A96CD962560}"/>
              </a:ext>
            </a:extLst>
          </p:cNvPr>
          <p:cNvSpPr>
            <a:spLocks noGrp="1"/>
          </p:cNvSpPr>
          <p:nvPr>
            <p:ph sz="quarter" idx="11"/>
          </p:nvPr>
        </p:nvSpPr>
        <p:spPr>
          <a:xfrm>
            <a:off x="611560" y="1696054"/>
            <a:ext cx="7882616" cy="3322513"/>
          </a:xfrm>
        </p:spPr>
        <p:txBody>
          <a:bodyPr/>
          <a:lstStyle/>
          <a:p>
            <a:pPr marL="342900" indent="-342900" algn="just">
              <a:buFont typeface="+mj-lt"/>
              <a:buAutoNum type="alphaUcPeriod" startAt="2"/>
            </a:pPr>
            <a:r>
              <a:rPr lang="zh-CN" altLang="en-US" sz="1400" b="1" u="sng" kern="100" dirty="0">
                <a:solidFill>
                  <a:schemeClr val="tx2"/>
                </a:solidFill>
                <a:effectLst/>
                <a:latin typeface="+mj-ea"/>
                <a:ea typeface="+mj-ea"/>
                <a:cs typeface="Calibri" panose="020F0502020204030204" pitchFamily="34" charset="0"/>
              </a:rPr>
              <a:t>未通过</a:t>
            </a:r>
            <a:r>
              <a:rPr lang="zh-CN" altLang="en-US" sz="1400" b="1" kern="100" dirty="0">
                <a:solidFill>
                  <a:schemeClr val="tx2"/>
                </a:solidFill>
                <a:effectLst/>
                <a:latin typeface="+mj-ea"/>
                <a:ea typeface="+mj-ea"/>
                <a:cs typeface="Calibri" panose="020F0502020204030204" pitchFamily="34" charset="0"/>
              </a:rPr>
              <a:t>资产审查</a:t>
            </a:r>
            <a:endParaRPr lang="en-US" altLang="zh-CN" sz="1400" b="1" kern="100" dirty="0">
              <a:solidFill>
                <a:schemeClr val="tx2"/>
              </a:solidFill>
              <a:effectLst/>
              <a:latin typeface="+mj-ea"/>
              <a:ea typeface="+mj-ea"/>
              <a:cs typeface="Calibri" panose="020F0502020204030204" pitchFamily="34" charset="0"/>
            </a:endParaRPr>
          </a:p>
          <a:p>
            <a:pPr lvl="1" algn="just">
              <a:spcBef>
                <a:spcPts val="1200"/>
              </a:spcBef>
            </a:pPr>
            <a:r>
              <a:rPr lang="zh-CN" altLang="en-US" sz="1400" kern="100" dirty="0">
                <a:latin typeface="+mj-ea"/>
                <a:ea typeface="+mj-ea"/>
                <a:cs typeface="Calibri" panose="020F0502020204030204" pitchFamily="34" charset="0"/>
              </a:rPr>
              <a:t>客户在国信持有账户在过去１２个月内，从未有１天持有</a:t>
            </a:r>
            <a:r>
              <a:rPr lang="en-US" altLang="zh-CN" sz="1400" kern="100" dirty="0">
                <a:latin typeface="+mj-ea"/>
                <a:ea typeface="+mj-ea"/>
                <a:cs typeface="Calibri" panose="020F0502020204030204" pitchFamily="34" charset="0"/>
              </a:rPr>
              <a:t>HKD</a:t>
            </a:r>
            <a:r>
              <a:rPr lang="zh-CN" altLang="en-US" sz="1400" kern="100" dirty="0">
                <a:latin typeface="+mj-ea"/>
                <a:ea typeface="+mj-ea"/>
                <a:cs typeface="Calibri" panose="020F0502020204030204" pitchFamily="34" charset="0"/>
              </a:rPr>
              <a:t>８</a:t>
            </a:r>
            <a:r>
              <a:rPr lang="en-US" altLang="zh-CN" sz="1400" kern="100" dirty="0">
                <a:latin typeface="+mj-ea"/>
                <a:ea typeface="+mj-ea"/>
                <a:cs typeface="Calibri" panose="020F0502020204030204" pitchFamily="34" charset="0"/>
              </a:rPr>
              <a:t>M</a:t>
            </a:r>
            <a:r>
              <a:rPr lang="zh-CN" altLang="en-US" sz="1400" kern="100" dirty="0">
                <a:latin typeface="+mj-ea"/>
                <a:ea typeface="+mj-ea"/>
                <a:cs typeface="Calibri" panose="020F0502020204030204" pitchFamily="34" charset="0"/>
              </a:rPr>
              <a:t>资产组合</a:t>
            </a:r>
            <a:endParaRPr lang="en-US" altLang="zh-CN" sz="1400" b="0" kern="100" dirty="0">
              <a:solidFill>
                <a:schemeClr val="tx1"/>
              </a:solidFill>
              <a:effectLst/>
              <a:latin typeface="+mj-ea"/>
              <a:ea typeface="+mj-ea"/>
              <a:cs typeface="Calibri" panose="020F0502020204030204" pitchFamily="34" charset="0"/>
            </a:endParaRPr>
          </a:p>
          <a:p>
            <a:pPr lvl="1" algn="just">
              <a:spcBef>
                <a:spcPts val="1200"/>
              </a:spcBef>
            </a:pPr>
            <a:r>
              <a:rPr lang="zh-CN" altLang="en-US" sz="1400" kern="100" dirty="0">
                <a:effectLst/>
                <a:latin typeface="+mj-ea"/>
                <a:ea typeface="+mj-ea"/>
                <a:cs typeface="Calibri" panose="020F0502020204030204" pitchFamily="34" charset="0"/>
              </a:rPr>
              <a:t>法团（非豁免）、个人客户须完成</a:t>
            </a:r>
            <a:r>
              <a:rPr lang="en-US" altLang="zh-CN" sz="1400" kern="100" dirty="0">
                <a:effectLst/>
                <a:latin typeface="+mj-ea"/>
                <a:ea typeface="+mj-ea"/>
                <a:cs typeface="Calibri" panose="020F0502020204030204" pitchFamily="34" charset="0"/>
              </a:rPr>
              <a:t>《</a:t>
            </a:r>
            <a:r>
              <a:rPr lang="zh-CN" altLang="en-US" sz="1400" kern="100" dirty="0">
                <a:effectLst/>
                <a:latin typeface="+mj-ea"/>
                <a:ea typeface="+mj-ea"/>
                <a:cs typeface="Calibri" panose="020F0502020204030204" pitchFamily="34" charset="0"/>
              </a:rPr>
              <a:t>年度评估</a:t>
            </a:r>
            <a:r>
              <a:rPr lang="en-US" altLang="zh-CN" sz="1400" kern="100" dirty="0">
                <a:effectLst/>
                <a:latin typeface="+mj-ea"/>
                <a:ea typeface="+mj-ea"/>
                <a:cs typeface="Calibri" panose="020F0502020204030204" pitchFamily="34" charset="0"/>
              </a:rPr>
              <a:t>》</a:t>
            </a:r>
            <a:r>
              <a:rPr lang="zh-CN" altLang="en-US" sz="1400" kern="100" dirty="0">
                <a:effectLst/>
                <a:latin typeface="+mj-ea"/>
                <a:ea typeface="+mj-ea"/>
                <a:cs typeface="Calibri" panose="020F0502020204030204" pitchFamily="34" charset="0"/>
              </a:rPr>
              <a:t>表格，连同相关</a:t>
            </a:r>
            <a:r>
              <a:rPr lang="en-US" altLang="zh-CN" sz="1400" kern="100" dirty="0">
                <a:effectLst/>
                <a:latin typeface="+mj-ea"/>
                <a:ea typeface="+mj-ea"/>
                <a:cs typeface="Calibri" panose="020F0502020204030204" pitchFamily="34" charset="0"/>
              </a:rPr>
              <a:t>HKD</a:t>
            </a:r>
            <a:r>
              <a:rPr lang="zh-CN" altLang="en-US" sz="1400" kern="100" dirty="0">
                <a:effectLst/>
                <a:latin typeface="+mj-ea"/>
                <a:ea typeface="+mj-ea"/>
                <a:cs typeface="Calibri" panose="020F0502020204030204" pitchFamily="34" charset="0"/>
              </a:rPr>
              <a:t>８</a:t>
            </a:r>
            <a:r>
              <a:rPr lang="en-US" altLang="zh-CN" sz="1400" kern="100" dirty="0">
                <a:effectLst/>
                <a:latin typeface="+mj-ea"/>
                <a:ea typeface="+mj-ea"/>
                <a:cs typeface="Calibri" panose="020F0502020204030204" pitchFamily="34" charset="0"/>
              </a:rPr>
              <a:t>M</a:t>
            </a:r>
            <a:r>
              <a:rPr lang="zh-CN" altLang="en-US" sz="1400" kern="100" dirty="0">
                <a:effectLst/>
                <a:latin typeface="+mj-ea"/>
                <a:ea typeface="+mj-ea"/>
                <a:cs typeface="Calibri" panose="020F0502020204030204" pitchFamily="34" charset="0"/>
              </a:rPr>
              <a:t>资产证明、投资产品及市场的交易经验证明，作为续期办理。</a:t>
            </a:r>
            <a:endParaRPr lang="zh-CN" altLang="zh-CN" sz="1400" kern="100" dirty="0">
              <a:effectLst/>
              <a:latin typeface="+mj-ea"/>
              <a:ea typeface="+mj-ea"/>
            </a:endParaRPr>
          </a:p>
          <a:p>
            <a:pPr lvl="1">
              <a:spcBef>
                <a:spcPts val="1200"/>
              </a:spcBef>
            </a:pPr>
            <a:r>
              <a:rPr lang="zh-CN" altLang="en-US" sz="1400" dirty="0">
                <a:latin typeface="+mj-ea"/>
                <a:ea typeface="+mj-ea"/>
              </a:rPr>
              <a:t>提交风险承受能立评估（</a:t>
            </a:r>
            <a:r>
              <a:rPr lang="en-US" altLang="zh-CN" sz="1400" dirty="0">
                <a:latin typeface="+mj-ea"/>
                <a:ea typeface="+mj-ea"/>
              </a:rPr>
              <a:t>RPQ</a:t>
            </a:r>
            <a:r>
              <a:rPr lang="zh-CN" altLang="en-US" sz="1400" dirty="0">
                <a:latin typeface="+mj-ea"/>
                <a:ea typeface="+mj-ea"/>
              </a:rPr>
              <a:t>）</a:t>
            </a:r>
            <a:r>
              <a:rPr lang="en-US" altLang="zh-CN" sz="1400" dirty="0">
                <a:solidFill>
                  <a:schemeClr val="tx2"/>
                </a:solidFill>
                <a:latin typeface="+mj-ea"/>
                <a:ea typeface="+mj-ea"/>
              </a:rPr>
              <a:t>【</a:t>
            </a:r>
            <a:r>
              <a:rPr lang="zh-CN" altLang="en-US" sz="1400" dirty="0">
                <a:solidFill>
                  <a:schemeClr val="tx2"/>
                </a:solidFill>
                <a:latin typeface="+mj-ea"/>
                <a:ea typeface="+mj-ea"/>
              </a:rPr>
              <a:t>注：１年有效期內可或豁免</a:t>
            </a:r>
            <a:r>
              <a:rPr lang="en-US" altLang="zh-CN" sz="1400" dirty="0">
                <a:solidFill>
                  <a:schemeClr val="tx2"/>
                </a:solidFill>
                <a:latin typeface="+mj-ea"/>
                <a:ea typeface="+mj-ea"/>
              </a:rPr>
              <a:t>】</a:t>
            </a:r>
          </a:p>
          <a:p>
            <a:pPr lvl="1">
              <a:spcBef>
                <a:spcPts val="1200"/>
              </a:spcBef>
            </a:pPr>
            <a:r>
              <a:rPr lang="zh-TW" altLang="zh-CN" sz="1400" kern="100" dirty="0">
                <a:effectLst/>
                <a:latin typeface="+mj-ea"/>
                <a:ea typeface="+mj-ea"/>
                <a:cs typeface="Calibri" panose="020F0502020204030204" pitchFamily="34" charset="0"/>
              </a:rPr>
              <a:t>于年度续期审批通过后，</a:t>
            </a:r>
            <a:r>
              <a:rPr lang="en-US" altLang="zh-CN" sz="1400" kern="100" dirty="0">
                <a:effectLst/>
                <a:latin typeface="+mj-ea"/>
                <a:ea typeface="+mj-ea"/>
                <a:cs typeface="Calibri" panose="020F0502020204030204" pitchFamily="34" charset="0"/>
              </a:rPr>
              <a:t>CCT</a:t>
            </a:r>
            <a:r>
              <a:rPr lang="zh-CN" altLang="en-US" sz="1400" kern="100" dirty="0">
                <a:effectLst/>
                <a:latin typeface="+mj-ea"/>
                <a:ea typeface="+mj-ea"/>
                <a:cs typeface="Calibri" panose="020F0502020204030204" pitchFamily="34" charset="0"/>
              </a:rPr>
              <a:t>安排</a:t>
            </a:r>
            <a:r>
              <a:rPr lang="zh-TW" altLang="zh-CN" sz="1400" kern="100" dirty="0">
                <a:effectLst/>
                <a:latin typeface="+mj-ea"/>
                <a:ea typeface="+mj-ea"/>
                <a:cs typeface="Calibri" panose="020F0502020204030204" pitchFamily="34" charset="0"/>
              </a:rPr>
              <a:t>发送</a:t>
            </a:r>
            <a:r>
              <a:rPr lang="en-US" altLang="zh-CN" sz="1400" kern="100" dirty="0">
                <a:effectLst/>
                <a:latin typeface="+mj-ea"/>
                <a:ea typeface="+mj-ea"/>
                <a:cs typeface="Calibri" panose="020F0502020204030204" pitchFamily="34" charset="0"/>
              </a:rPr>
              <a:t>《</a:t>
            </a:r>
            <a:r>
              <a:rPr lang="zh-TW" altLang="zh-CN" sz="1400" kern="100" dirty="0">
                <a:effectLst/>
                <a:latin typeface="+mj-ea"/>
                <a:ea typeface="+mj-ea"/>
                <a:cs typeface="Calibri" panose="020F0502020204030204" pitchFamily="34" charset="0"/>
              </a:rPr>
              <a:t>法团专业投资者（豁免类）通知函</a:t>
            </a:r>
            <a:r>
              <a:rPr lang="en-US" altLang="zh-CN" sz="1400" kern="100" dirty="0">
                <a:effectLst/>
                <a:latin typeface="+mj-ea"/>
                <a:ea typeface="+mj-ea"/>
                <a:cs typeface="Calibri" panose="020F0502020204030204" pitchFamily="34" charset="0"/>
              </a:rPr>
              <a:t>》</a:t>
            </a:r>
            <a:r>
              <a:rPr lang="zh-CN" altLang="en-US" sz="1400" kern="100" dirty="0">
                <a:effectLst/>
                <a:latin typeface="+mj-ea"/>
                <a:ea typeface="+mj-ea"/>
                <a:cs typeface="Calibri" panose="020F0502020204030204" pitchFamily="34" charset="0"/>
              </a:rPr>
              <a:t>至客户邮箱作为续期确认</a:t>
            </a:r>
            <a:endParaRPr lang="en-US" altLang="zh-CN" sz="1400" dirty="0">
              <a:latin typeface="+mj-ea"/>
              <a:ea typeface="+mj-ea"/>
            </a:endParaRPr>
          </a:p>
          <a:p>
            <a:endParaRPr lang="zh-CN" altLang="en-US" dirty="0"/>
          </a:p>
        </p:txBody>
      </p:sp>
      <p:sp>
        <p:nvSpPr>
          <p:cNvPr id="3" name="标题 2">
            <a:extLst>
              <a:ext uri="{FF2B5EF4-FFF2-40B4-BE49-F238E27FC236}">
                <a16:creationId xmlns:a16="http://schemas.microsoft.com/office/drawing/2014/main" id="{8B0FF8FF-E77D-4F3B-962F-2AC5F4404224}"/>
              </a:ext>
            </a:extLst>
          </p:cNvPr>
          <p:cNvSpPr>
            <a:spLocks noGrp="1"/>
          </p:cNvSpPr>
          <p:nvPr>
            <p:ph type="title"/>
          </p:nvPr>
        </p:nvSpPr>
        <p:spPr>
          <a:xfrm>
            <a:off x="683567" y="273998"/>
            <a:ext cx="8023867" cy="706090"/>
          </a:xfrm>
        </p:spPr>
        <p:txBody>
          <a:bodyPr/>
          <a:lstStyle/>
          <a:p>
            <a:r>
              <a:rPr lang="zh-CN" altLang="en-US" sz="2400" dirty="0">
                <a:latin typeface="+mj-ea"/>
              </a:rPr>
              <a:t>专业投资者年度续期审查</a:t>
            </a:r>
            <a:endParaRPr lang="zh-CN" altLang="en-US" sz="2400" dirty="0"/>
          </a:p>
        </p:txBody>
      </p:sp>
      <p:sp>
        <p:nvSpPr>
          <p:cNvPr id="4" name="文本占位符 3">
            <a:extLst>
              <a:ext uri="{FF2B5EF4-FFF2-40B4-BE49-F238E27FC236}">
                <a16:creationId xmlns:a16="http://schemas.microsoft.com/office/drawing/2014/main" id="{E0869DE9-DBA4-42BF-AF6E-31E098BE953D}"/>
              </a:ext>
            </a:extLst>
          </p:cNvPr>
          <p:cNvSpPr>
            <a:spLocks noGrp="1"/>
          </p:cNvSpPr>
          <p:nvPr>
            <p:ph type="body" sz="quarter" idx="12"/>
          </p:nvPr>
        </p:nvSpPr>
        <p:spPr>
          <a:xfrm>
            <a:off x="611560" y="1196752"/>
            <a:ext cx="8095876" cy="282640"/>
          </a:xfrm>
        </p:spPr>
        <p:txBody>
          <a:bodyPr/>
          <a:lstStyle/>
          <a:p>
            <a:pPr marL="285750" indent="-285750">
              <a:buFont typeface="Wingdings" panose="05000000000000000000" pitchFamily="2" charset="2"/>
              <a:buChar char="n"/>
            </a:pPr>
            <a:r>
              <a:rPr lang="zh-CN" altLang="en-US" sz="1800" dirty="0">
                <a:latin typeface="+mj-ea"/>
                <a:ea typeface="+mj-ea"/>
              </a:rPr>
              <a:t>法团（非豁免）、个人</a:t>
            </a:r>
            <a:r>
              <a:rPr lang="en-US" altLang="zh-CN" sz="1800" dirty="0">
                <a:latin typeface="+mj-ea"/>
                <a:ea typeface="+mj-ea"/>
              </a:rPr>
              <a:t>PI</a:t>
            </a:r>
            <a:r>
              <a:rPr lang="zh-CN" altLang="en-US" sz="1800" dirty="0">
                <a:latin typeface="+mj-ea"/>
                <a:ea typeface="+mj-ea"/>
              </a:rPr>
              <a:t>年度资格确认工作</a:t>
            </a:r>
            <a:endParaRPr lang="zh-CN" altLang="en-US" dirty="0"/>
          </a:p>
        </p:txBody>
      </p:sp>
    </p:spTree>
    <p:extLst>
      <p:ext uri="{BB962C8B-B14F-4D97-AF65-F5344CB8AC3E}">
        <p14:creationId xmlns:p14="http://schemas.microsoft.com/office/powerpoint/2010/main" val="232927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AE4B51-1C38-4E63-A81A-07F796556DFA}"/>
              </a:ext>
            </a:extLst>
          </p:cNvPr>
          <p:cNvSpPr>
            <a:spLocks noGrp="1"/>
          </p:cNvSpPr>
          <p:nvPr>
            <p:ph sz="quarter" idx="11"/>
          </p:nvPr>
        </p:nvSpPr>
        <p:spPr>
          <a:xfrm>
            <a:off x="827584" y="1772816"/>
            <a:ext cx="7272808" cy="3672408"/>
          </a:xfrm>
        </p:spPr>
        <p:txBody>
          <a:bodyPr/>
          <a:lstStyle/>
          <a:p>
            <a:pPr marL="342900" indent="-342900" algn="just">
              <a:spcBef>
                <a:spcPts val="1200"/>
              </a:spcBef>
              <a:buFont typeface="+mj-ea"/>
              <a:buAutoNum type="circleNumDbPlain"/>
            </a:pP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en-US" sz="1400" b="1" kern="100" dirty="0">
                <a:effectLst/>
                <a:latin typeface="Calibri" panose="020F0502020204030204" pitchFamily="34" charset="0"/>
                <a:ea typeface="等线" panose="02010600030101010101" pitchFamily="2" charset="-122"/>
                <a:cs typeface="Calibri" panose="020F0502020204030204" pitchFamily="34" charset="0"/>
              </a:rPr>
              <a:t>客户主动提出</a:t>
            </a: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专业投资者</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可随时</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向国信证券</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提交书面通知</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，撤回对任何产品类别</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相关市场的专业投资者身份。</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国信香港当收取客户</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书面通知，</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必须</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在</a:t>
            </a: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14</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个工作天内处理，并</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发通知确认资格</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撤回的生效日期。</a:t>
            </a:r>
            <a:endParaRPr lang="en-US" altLang="zh-CN" sz="1400" kern="100" dirty="0">
              <a:effectLst/>
              <a:latin typeface="Calibri" panose="020F0502020204030204" pitchFamily="34" charset="0"/>
              <a:ea typeface="等线" panose="02010600030101010101" pitchFamily="2" charset="-122"/>
              <a:cs typeface="Calibri" panose="020F0502020204030204" pitchFamily="34" charset="0"/>
            </a:endParaRPr>
          </a:p>
          <a:p>
            <a:pPr marL="342900" indent="-342900" algn="just">
              <a:spcBef>
                <a:spcPts val="1200"/>
              </a:spcBef>
              <a:buFont typeface="+mj-ea"/>
              <a:buAutoNum type="circleNumDbPlain"/>
            </a:pPr>
            <a:r>
              <a:rPr lang="en-US" altLang="zh-CN" sz="1400" kern="100" dirty="0">
                <a:latin typeface="Calibri" panose="020F0502020204030204" pitchFamily="34" charset="0"/>
                <a:ea typeface="等线" panose="02010600030101010101" pitchFamily="2" charset="-122"/>
                <a:cs typeface="Calibri" panose="020F0502020204030204" pitchFamily="34" charset="0"/>
              </a:rPr>
              <a:t>【</a:t>
            </a:r>
            <a:r>
              <a:rPr lang="zh-CN" altLang="en-US" sz="1400" b="1" kern="100" dirty="0">
                <a:latin typeface="Calibri" panose="020F0502020204030204" pitchFamily="34" charset="0"/>
                <a:ea typeface="等线" panose="02010600030101010101" pitchFamily="2" charset="-122"/>
                <a:cs typeface="Calibri" panose="020F0502020204030204" pitchFamily="34" charset="0"/>
              </a:rPr>
              <a:t>为符合续期要求</a:t>
            </a:r>
            <a:r>
              <a:rPr lang="en-US" altLang="zh-CN" sz="1400" kern="100" dirty="0">
                <a:latin typeface="Calibri" panose="020F0502020204030204" pitchFamily="34" charset="0"/>
                <a:ea typeface="等线" panose="02010600030101010101" pitchFamily="2" charset="-122"/>
                <a:cs typeface="Calibri" panose="020F0502020204030204" pitchFamily="34" charset="0"/>
              </a:rPr>
              <a:t>】</a:t>
            </a:r>
            <a:r>
              <a:rPr lang="zh-CN" altLang="en-US" sz="1400" kern="100" dirty="0">
                <a:latin typeface="Calibri" panose="020F0502020204030204" pitchFamily="34" charset="0"/>
                <a:ea typeface="等线" panose="02010600030101010101" pitchFamily="2" charset="-122"/>
                <a:cs typeface="Calibri" panose="020F0502020204030204" pitchFamily="34" charset="0"/>
              </a:rPr>
              <a:t>即使专业投资者初始资格认可，国信香港仍需持续为客户进行年度续期审查。若客户于周年到期日仍未满足政策要求、或未能完成续期审批的账户，其现有专业投资者资格将在周年届满当天被注销。</a:t>
            </a:r>
            <a:endParaRPr lang="en-US" altLang="zh-CN" sz="1400" kern="100" dirty="0">
              <a:latin typeface="Calibri" panose="020F0502020204030204" pitchFamily="34" charset="0"/>
              <a:ea typeface="等线" panose="02010600030101010101" pitchFamily="2" charset="-122"/>
              <a:cs typeface="Calibri" panose="020F0502020204030204" pitchFamily="34" charset="0"/>
            </a:endParaRPr>
          </a:p>
          <a:p>
            <a:pPr marL="342900" indent="-342900" algn="just">
              <a:spcBef>
                <a:spcPts val="1200"/>
              </a:spcBef>
              <a:buFont typeface="+mj-ea"/>
              <a:buAutoNum type="circleNumDbPlain"/>
            </a:pP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en-US" sz="1400" b="1" kern="100" dirty="0">
                <a:effectLst/>
                <a:latin typeface="Calibri" panose="020F0502020204030204" pitchFamily="34" charset="0"/>
                <a:ea typeface="等线" panose="02010600030101010101" pitchFamily="2" charset="-122"/>
                <a:cs typeface="Calibri" panose="020F0502020204030204" pitchFamily="34" charset="0"/>
              </a:rPr>
              <a:t>业务决策</a:t>
            </a: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国信香港</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有权利</a:t>
            </a:r>
            <a:r>
              <a:rPr lang="zh-CN" altLang="en-US" sz="1400" kern="100" dirty="0">
                <a:latin typeface="Calibri" panose="020F0502020204030204" pitchFamily="34" charset="0"/>
                <a:ea typeface="等线" panose="02010600030101010101" pitchFamily="2" charset="-122"/>
                <a:cs typeface="Calibri" panose="020F0502020204030204" pitchFamily="34" charset="0"/>
              </a:rPr>
              <a:t>基于业务决策，</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随时向</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现有专业投资者</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发出通知期</a:t>
            </a:r>
            <a:r>
              <a:rPr lang="zh-CN" altLang="zh-CN" sz="1400" u="sng" kern="100" dirty="0">
                <a:effectLst/>
                <a:latin typeface="Calibri" panose="020F0502020204030204" pitchFamily="34" charset="0"/>
                <a:ea typeface="等线" panose="02010600030101010101" pitchFamily="2" charset="-122"/>
                <a:cs typeface="Calibri" panose="020F0502020204030204" pitchFamily="34" charset="0"/>
              </a:rPr>
              <a:t>不少于</a:t>
            </a:r>
            <a:r>
              <a:rPr lang="en-US" altLang="zh-CN" sz="1400" u="sng" kern="100" dirty="0">
                <a:effectLst/>
                <a:latin typeface="Calibri" panose="020F0502020204030204" pitchFamily="34" charset="0"/>
                <a:ea typeface="等线" panose="02010600030101010101" pitchFamily="2" charset="-122"/>
                <a:cs typeface="Calibri" panose="020F0502020204030204" pitchFamily="34" charset="0"/>
              </a:rPr>
              <a:t> 14</a:t>
            </a:r>
            <a:r>
              <a:rPr lang="zh-CN" altLang="zh-CN" sz="1400" u="sng" kern="100" dirty="0">
                <a:effectLst/>
                <a:latin typeface="Calibri" panose="020F0502020204030204" pitchFamily="34" charset="0"/>
                <a:ea typeface="等线" panose="02010600030101010101" pitchFamily="2" charset="-122"/>
                <a:cs typeface="Calibri" panose="020F0502020204030204" pitchFamily="34" charset="0"/>
              </a:rPr>
              <a:t>天</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的书面通知</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，为该专业投资者进行资格注销。</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C6ABAABD-462D-4B11-B500-2545386443E5}"/>
              </a:ext>
            </a:extLst>
          </p:cNvPr>
          <p:cNvSpPr>
            <a:spLocks noGrp="1"/>
          </p:cNvSpPr>
          <p:nvPr>
            <p:ph type="title"/>
          </p:nvPr>
        </p:nvSpPr>
        <p:spPr>
          <a:xfrm>
            <a:off x="683565" y="404664"/>
            <a:ext cx="8023869" cy="575424"/>
          </a:xfrm>
        </p:spPr>
        <p:txBody>
          <a:bodyPr/>
          <a:lstStyle/>
          <a:p>
            <a:r>
              <a:rPr lang="zh-CN" altLang="en-US" dirty="0">
                <a:latin typeface="+mj-ea"/>
                <a:ea typeface="+mj-ea"/>
                <a:cs typeface="Calibri" panose="020F0502020204030204" pitchFamily="34" charset="0"/>
              </a:rPr>
              <a:t>专业投资者规管要求</a:t>
            </a:r>
            <a:endParaRPr lang="zh-CN" altLang="en-US" dirty="0"/>
          </a:p>
        </p:txBody>
      </p:sp>
      <p:sp>
        <p:nvSpPr>
          <p:cNvPr id="4" name="文本占位符 3">
            <a:extLst>
              <a:ext uri="{FF2B5EF4-FFF2-40B4-BE49-F238E27FC236}">
                <a16:creationId xmlns:a16="http://schemas.microsoft.com/office/drawing/2014/main" id="{0FF269B9-07F9-4419-8F56-2DD6957138D7}"/>
              </a:ext>
            </a:extLst>
          </p:cNvPr>
          <p:cNvSpPr>
            <a:spLocks noGrp="1"/>
          </p:cNvSpPr>
          <p:nvPr>
            <p:ph type="body" sz="quarter" idx="12"/>
          </p:nvPr>
        </p:nvSpPr>
        <p:spPr>
          <a:xfrm>
            <a:off x="683565" y="1196752"/>
            <a:ext cx="8023870" cy="432048"/>
          </a:xfrm>
        </p:spPr>
        <p:txBody>
          <a:bodyPr/>
          <a:lstStyle/>
          <a:p>
            <a:pPr>
              <a:spcBef>
                <a:spcPts val="600"/>
              </a:spcBef>
            </a:pPr>
            <a:r>
              <a:rPr lang="zh-TW" altLang="zh-CN" sz="1800" kern="100" dirty="0">
                <a:effectLst/>
                <a:latin typeface="+mj-ea"/>
                <a:ea typeface="+mj-ea"/>
                <a:cs typeface="Calibri" panose="020F0502020204030204" pitchFamily="34" charset="0"/>
              </a:rPr>
              <a:t>撤回被视为专业投资者的权利</a:t>
            </a:r>
            <a:r>
              <a:rPr lang="zh-CN" altLang="en-US" sz="1800" kern="100" dirty="0">
                <a:latin typeface="+mj-ea"/>
                <a:ea typeface="+mj-ea"/>
                <a:cs typeface="Calibri" panose="020F0502020204030204" pitchFamily="34" charset="0"/>
              </a:rPr>
              <a:t>，可分为以下３类情况：</a:t>
            </a:r>
            <a:endParaRPr lang="zh-CN" altLang="zh-CN" sz="1800" kern="100" dirty="0">
              <a:effectLst/>
              <a:latin typeface="+mj-ea"/>
              <a:ea typeface="+mj-ea"/>
            </a:endParaRPr>
          </a:p>
        </p:txBody>
      </p:sp>
    </p:spTree>
    <p:extLst>
      <p:ext uri="{BB962C8B-B14F-4D97-AF65-F5344CB8AC3E}">
        <p14:creationId xmlns:p14="http://schemas.microsoft.com/office/powerpoint/2010/main" val="87699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27C08B2-6249-4DDA-81C7-A07A438CD0BE}"/>
              </a:ext>
            </a:extLst>
          </p:cNvPr>
          <p:cNvSpPr>
            <a:spLocks noGrp="1"/>
          </p:cNvSpPr>
          <p:nvPr>
            <p:ph type="ctrTitle"/>
          </p:nvPr>
        </p:nvSpPr>
        <p:spPr/>
        <p:txBody>
          <a:bodyPr/>
          <a:lstStyle/>
          <a:p>
            <a:r>
              <a:rPr lang="zh-CN" altLang="en-US" sz="2000" dirty="0"/>
              <a:t>机构专业投资者</a:t>
            </a:r>
            <a:r>
              <a:rPr lang="en-US" altLang="zh-CN" sz="2000" dirty="0"/>
              <a:t>Institutional Professional Investor</a:t>
            </a:r>
            <a:endParaRPr lang="zh-CN" altLang="en-US" sz="2000" dirty="0"/>
          </a:p>
        </p:txBody>
      </p:sp>
      <p:sp>
        <p:nvSpPr>
          <p:cNvPr id="4" name="文本占位符 3">
            <a:extLst>
              <a:ext uri="{FF2B5EF4-FFF2-40B4-BE49-F238E27FC236}">
                <a16:creationId xmlns:a16="http://schemas.microsoft.com/office/drawing/2014/main" id="{5205D0BD-763E-4D96-A5EB-6EC0353619B0}"/>
              </a:ext>
            </a:extLst>
          </p:cNvPr>
          <p:cNvSpPr>
            <a:spLocks noGrp="1"/>
          </p:cNvSpPr>
          <p:nvPr>
            <p:ph type="subTitle" idx="1"/>
          </p:nvPr>
        </p:nvSpPr>
        <p:spPr>
          <a:xfrm>
            <a:off x="771434" y="2564904"/>
            <a:ext cx="7581372" cy="1586208"/>
          </a:xfrm>
        </p:spPr>
        <p:txBody>
          <a:bodyPr/>
          <a:lstStyle/>
          <a:p>
            <a:endParaRPr lang="en-US" altLang="zh-CN" sz="2000" kern="100" dirty="0">
              <a:solidFill>
                <a:schemeClr val="tx1">
                  <a:lumMod val="75000"/>
                  <a:lumOff val="25000"/>
                </a:schemeClr>
              </a:solidFill>
              <a:effectLst/>
              <a:latin typeface="Calibri" panose="020F0502020204030204" pitchFamily="34" charset="0"/>
              <a:ea typeface="宋体" panose="02010600030101010101" pitchFamily="2" charset="-122"/>
              <a:cs typeface="Calibri" panose="020F0502020204030204" pitchFamily="34" charset="0"/>
            </a:endParaRPr>
          </a:p>
          <a:p>
            <a:r>
              <a:rPr lang="zh-CN" altLang="en-US" sz="2000" dirty="0"/>
              <a:t>开户流程、文件需求说明</a:t>
            </a:r>
            <a:endParaRPr lang="en-US" altLang="zh-CN" sz="2000" kern="100" dirty="0">
              <a:solidFill>
                <a:schemeClr val="tx1">
                  <a:lumMod val="75000"/>
                  <a:lumOff val="25000"/>
                </a:schemeClr>
              </a:solidFill>
              <a:effectLst/>
              <a:latin typeface="Calibri" panose="020F0502020204030204" pitchFamily="34" charset="0"/>
              <a:ea typeface="宋体" panose="02010600030101010101" pitchFamily="2" charset="-122"/>
              <a:cs typeface="Calibri" panose="020F0502020204030204" pitchFamily="34" charset="0"/>
            </a:endParaRPr>
          </a:p>
          <a:p>
            <a:endParaRPr lang="en-US" altLang="zh-CN" sz="2000" kern="100" dirty="0">
              <a:solidFill>
                <a:schemeClr val="tx1">
                  <a:lumMod val="75000"/>
                  <a:lumOff val="25000"/>
                </a:schemeClr>
              </a:solidFill>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effectLst/>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latin typeface="Calibri" panose="020F0502020204030204" pitchFamily="34" charset="0"/>
              <a:ea typeface="宋体"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154520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D7D5E7-2D1A-45E3-9E88-7DF9FE144C8A}"/>
              </a:ext>
            </a:extLst>
          </p:cNvPr>
          <p:cNvSpPr>
            <a:spLocks noGrp="1"/>
          </p:cNvSpPr>
          <p:nvPr>
            <p:ph sz="quarter" idx="11"/>
          </p:nvPr>
        </p:nvSpPr>
        <p:spPr>
          <a:xfrm>
            <a:off x="439743" y="1773455"/>
            <a:ext cx="7588641" cy="4176500"/>
          </a:xfrm>
        </p:spPr>
        <p:txBody>
          <a:bodyPr/>
          <a:lstStyle/>
          <a:p>
            <a:pPr marL="250887" lvl="1" indent="0">
              <a:buNone/>
            </a:pPr>
            <a:r>
              <a:rPr lang="zh-CN" altLang="en-US" sz="1400" kern="100" dirty="0">
                <a:latin typeface="+mn-ea"/>
                <a:cs typeface="Calibri" panose="020F0502020204030204" pitchFamily="34" charset="0"/>
              </a:rPr>
              <a:t>机构专业投资者 </a:t>
            </a:r>
            <a:r>
              <a:rPr lang="en-US" altLang="zh-CN" sz="1400" kern="100" dirty="0">
                <a:latin typeface="+mn-ea"/>
                <a:cs typeface="Calibri" panose="020F0502020204030204" pitchFamily="34" charset="0"/>
              </a:rPr>
              <a:t>– </a:t>
            </a:r>
            <a:r>
              <a:rPr lang="zh-CN" altLang="en-US" sz="1400" kern="100" dirty="0">
                <a:latin typeface="+mn-ea"/>
                <a:cs typeface="Calibri" panose="020F0502020204030204" pitchFamily="34" charset="0"/>
              </a:rPr>
              <a:t>属于</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证券及期货条例</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附表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第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部第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条 “专业投资者＂的定义第</a:t>
            </a:r>
            <a:r>
              <a:rPr lang="en-US" altLang="zh-CN" sz="1400" kern="100" dirty="0">
                <a:latin typeface="+mn-ea"/>
                <a:cs typeface="Calibri" panose="020F0502020204030204" pitchFamily="34" charset="0"/>
              </a:rPr>
              <a:t>(a)</a:t>
            </a:r>
            <a:r>
              <a:rPr lang="zh-CN" altLang="en-US" sz="1400" kern="100" dirty="0">
                <a:latin typeface="+mn-ea"/>
                <a:cs typeface="Calibri" panose="020F0502020204030204" pitchFamily="34" charset="0"/>
              </a:rPr>
              <a:t>至</a:t>
            </a:r>
            <a:r>
              <a:rPr lang="en-US" altLang="zh-CN" sz="1400" kern="100" dirty="0">
                <a:latin typeface="+mn-ea"/>
                <a:cs typeface="Calibri" panose="020F0502020204030204" pitchFamily="34" charset="0"/>
              </a:rPr>
              <a:t>(</a:t>
            </a:r>
            <a:r>
              <a:rPr lang="en-US" altLang="zh-CN" sz="1400" kern="100" dirty="0" err="1">
                <a:latin typeface="+mn-ea"/>
                <a:cs typeface="Calibri" panose="020F0502020204030204" pitchFamily="34" charset="0"/>
              </a:rPr>
              <a:t>i</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段所指的人士。例如</a:t>
            </a:r>
            <a:r>
              <a:rPr lang="en-US" altLang="zh-CN" sz="1400" kern="100" dirty="0">
                <a:latin typeface="+mn-ea"/>
                <a:cs typeface="Calibri" panose="020F0502020204030204" pitchFamily="34" charset="0"/>
              </a:rPr>
              <a:t>: </a:t>
            </a:r>
            <a:r>
              <a:rPr lang="zh-CN" altLang="en-US" sz="1400" kern="100" dirty="0">
                <a:latin typeface="+mn-ea"/>
                <a:cs typeface="Calibri" panose="020F0502020204030204" pitchFamily="34" charset="0"/>
              </a:rPr>
              <a:t>认可交易所、受监管中介人、受监管保险人、获认可的集体投资计划、已注册的强制性公积金计划、认可财务机构或政府等。</a:t>
            </a:r>
            <a:endParaRPr lang="en-US" altLang="zh-CN" sz="1400" kern="100" dirty="0">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579AE4D0-D3DB-450A-B6C4-E67E013BF9DB}"/>
              </a:ext>
            </a:extLst>
          </p:cNvPr>
          <p:cNvSpPr>
            <a:spLocks noGrp="1"/>
          </p:cNvSpPr>
          <p:nvPr>
            <p:ph type="title"/>
          </p:nvPr>
        </p:nvSpPr>
        <p:spPr>
          <a:xfrm>
            <a:off x="539551" y="260648"/>
            <a:ext cx="8167883" cy="719440"/>
          </a:xfrm>
        </p:spPr>
        <p:txBody>
          <a:bodyPr/>
          <a:lstStyle/>
          <a:p>
            <a:r>
              <a:rPr lang="zh-TW" altLang="en-US" sz="2400" dirty="0">
                <a:latin typeface="+mj-ea"/>
              </a:rPr>
              <a:t>机构</a:t>
            </a:r>
            <a:r>
              <a:rPr lang="zh-CN" altLang="en-US" sz="2400" dirty="0">
                <a:latin typeface="+mj-ea"/>
              </a:rPr>
              <a:t>专业投资者简介</a:t>
            </a:r>
            <a:endParaRPr lang="zh-CN" altLang="en-US" dirty="0"/>
          </a:p>
        </p:txBody>
      </p:sp>
      <p:sp>
        <p:nvSpPr>
          <p:cNvPr id="4" name="文本占位符 3">
            <a:extLst>
              <a:ext uri="{FF2B5EF4-FFF2-40B4-BE49-F238E27FC236}">
                <a16:creationId xmlns:a16="http://schemas.microsoft.com/office/drawing/2014/main" id="{B94E5B2C-E949-46DA-BF3D-9AC8A3894902}"/>
              </a:ext>
            </a:extLst>
          </p:cNvPr>
          <p:cNvSpPr>
            <a:spLocks noGrp="1"/>
          </p:cNvSpPr>
          <p:nvPr>
            <p:ph type="body" sz="quarter" idx="12"/>
          </p:nvPr>
        </p:nvSpPr>
        <p:spPr>
          <a:xfrm>
            <a:off x="683568" y="1196752"/>
            <a:ext cx="8023868" cy="360040"/>
          </a:xfrm>
        </p:spPr>
        <p:txBody>
          <a:bodyPr/>
          <a:lstStyle/>
          <a:p>
            <a:r>
              <a:rPr lang="zh-CN" altLang="en-US" sz="1800" dirty="0">
                <a:latin typeface="+mj-ea"/>
              </a:rPr>
              <a:t>机构专业投资者定义</a:t>
            </a:r>
            <a:endParaRPr lang="LID4096" altLang="zh-CN" dirty="0"/>
          </a:p>
          <a:p>
            <a:endParaRPr lang="zh-CN" altLang="en-US" dirty="0"/>
          </a:p>
        </p:txBody>
      </p:sp>
    </p:spTree>
    <p:extLst>
      <p:ext uri="{BB962C8B-B14F-4D97-AF65-F5344CB8AC3E}">
        <p14:creationId xmlns:p14="http://schemas.microsoft.com/office/powerpoint/2010/main" val="318647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a:xfrm>
            <a:off x="971600" y="1844824"/>
            <a:ext cx="7056784" cy="2016224"/>
          </a:xfrm>
        </p:spPr>
        <p:txBody>
          <a:bodyPr anchor="ctr"/>
          <a:lstStyle/>
          <a:p>
            <a:pPr marL="214284" indent="-342900">
              <a:spcBef>
                <a:spcPts val="600"/>
              </a:spcBef>
              <a:buFont typeface="Wingdings" panose="05000000000000000000" pitchFamily="2" charset="2"/>
              <a:buChar char="Ø"/>
            </a:pPr>
            <a:r>
              <a:rPr lang="zh-CN" altLang="en-US" sz="1600" dirty="0">
                <a:latin typeface="Calibri" panose="020F0502020204030204" pitchFamily="34" charset="0"/>
                <a:cs typeface="Calibri" panose="020F0502020204030204" pitchFamily="34" charset="0"/>
              </a:rPr>
              <a:t>一般专业机构投资者 </a:t>
            </a:r>
            <a:r>
              <a:rPr lang="en-US" altLang="zh-CN" sz="1600" dirty="0">
                <a:latin typeface="Calibri" panose="020F0502020204030204" pitchFamily="34" charset="0"/>
                <a:cs typeface="Calibri" panose="020F0502020204030204" pitchFamily="34" charset="0"/>
              </a:rPr>
              <a:t>General “IPI” Account</a:t>
            </a:r>
          </a:p>
          <a:p>
            <a:pPr marL="214284" indent="-342900">
              <a:spcBef>
                <a:spcPts val="600"/>
              </a:spcBef>
              <a:buFont typeface="Wingdings" panose="05000000000000000000" pitchFamily="2" charset="2"/>
              <a:buChar char="Ø"/>
            </a:pPr>
            <a:r>
              <a:rPr lang="zh-CN" altLang="en-US" sz="1600" dirty="0">
                <a:latin typeface="Calibri" panose="020F0502020204030204" pitchFamily="34" charset="0"/>
                <a:cs typeface="Calibri" panose="020F0502020204030204" pitchFamily="34" charset="0"/>
              </a:rPr>
              <a:t>交易对手户 </a:t>
            </a:r>
            <a:r>
              <a:rPr lang="en-US" altLang="zh-CN" sz="1600" dirty="0">
                <a:latin typeface="Calibri" panose="020F0502020204030204" pitchFamily="34" charset="0"/>
                <a:cs typeface="Calibri" panose="020F0502020204030204" pitchFamily="34" charset="0"/>
              </a:rPr>
              <a:t>Counterparty Account</a:t>
            </a:r>
            <a:r>
              <a:rPr lang="zh-CN" altLang="en-US" sz="1600" dirty="0">
                <a:latin typeface="Calibri" panose="020F0502020204030204" pitchFamily="34" charset="0"/>
                <a:cs typeface="Calibri" panose="020F0502020204030204" pitchFamily="34" charset="0"/>
              </a:rPr>
              <a:t>　（适用于债券交易活动）</a:t>
            </a:r>
            <a:endParaRPr lang="en-US" altLang="zh-CN" sz="1600" dirty="0">
              <a:latin typeface="Calibri" panose="020F0502020204030204" pitchFamily="34" charset="0"/>
              <a:cs typeface="Calibri" panose="020F0502020204030204" pitchFamily="34" charset="0"/>
            </a:endParaRPr>
          </a:p>
          <a:p>
            <a:pPr marL="214284" indent="-342900">
              <a:spcBef>
                <a:spcPts val="600"/>
              </a:spcBef>
              <a:buFont typeface="Wingdings" panose="05000000000000000000" pitchFamily="2" charset="2"/>
              <a:buChar char="Ø"/>
            </a:pPr>
            <a:r>
              <a:rPr lang="zh-CN" altLang="en-US" sz="1600" dirty="0">
                <a:latin typeface="Calibri" panose="020F0502020204030204" pitchFamily="34" charset="0"/>
                <a:cs typeface="Calibri" panose="020F0502020204030204" pitchFamily="34" charset="0"/>
              </a:rPr>
              <a:t>同业账户 </a:t>
            </a:r>
            <a:r>
              <a:rPr lang="en-US" altLang="zh-CN" sz="1600" dirty="0">
                <a:latin typeface="Calibri" panose="020F0502020204030204" pitchFamily="34" charset="0"/>
                <a:cs typeface="Calibri" panose="020F0502020204030204" pitchFamily="34" charset="0"/>
              </a:rPr>
              <a:t>Outsider Broker Account</a:t>
            </a:r>
          </a:p>
          <a:p>
            <a:pPr marL="157134" indent="-285750">
              <a:spcBef>
                <a:spcPts val="600"/>
              </a:spcBef>
            </a:pPr>
            <a:endParaRPr lang="en-US" altLang="zh-CN" sz="1800" dirty="0"/>
          </a:p>
          <a:p>
            <a:pPr marL="72000"/>
            <a:endParaRPr lang="zh-CN" altLang="en-US" sz="1600" dirty="0"/>
          </a:p>
        </p:txBody>
      </p:sp>
      <p:sp>
        <p:nvSpPr>
          <p:cNvPr id="3" name="标题 2"/>
          <p:cNvSpPr>
            <a:spLocks noGrp="1"/>
          </p:cNvSpPr>
          <p:nvPr>
            <p:ph type="title"/>
          </p:nvPr>
        </p:nvSpPr>
        <p:spPr>
          <a:xfrm>
            <a:off x="467543" y="260648"/>
            <a:ext cx="8239891" cy="719440"/>
          </a:xfrm>
        </p:spPr>
        <p:txBody>
          <a:bodyPr/>
          <a:lstStyle/>
          <a:p>
            <a:r>
              <a:rPr lang="zh-CN" altLang="en-US" dirty="0">
                <a:latin typeface="Calibri" panose="020F0502020204030204" pitchFamily="34" charset="0"/>
                <a:cs typeface="Calibri" panose="020F0502020204030204" pitchFamily="34" charset="0"/>
              </a:rPr>
              <a:t>专业投资者－持牌机构</a:t>
            </a:r>
            <a:r>
              <a:rPr lang="en-US" altLang="zh-CN" dirty="0">
                <a:latin typeface="Calibri" panose="020F0502020204030204" pitchFamily="34" charset="0"/>
                <a:cs typeface="Calibri" panose="020F0502020204030204" pitchFamily="34" charset="0"/>
              </a:rPr>
              <a:t> Institutional PI (IPI)</a:t>
            </a:r>
            <a:endParaRPr lang="zh-CN" altLang="en-US" dirty="0">
              <a:latin typeface="Calibri" panose="020F0502020204030204" pitchFamily="34" charset="0"/>
              <a:cs typeface="Calibri" panose="020F0502020204030204" pitchFamily="34" charset="0"/>
            </a:endParaRPr>
          </a:p>
        </p:txBody>
      </p:sp>
      <p:sp>
        <p:nvSpPr>
          <p:cNvPr id="4" name="文本占位符 3"/>
          <p:cNvSpPr>
            <a:spLocks noGrp="1"/>
          </p:cNvSpPr>
          <p:nvPr>
            <p:ph type="body" sz="quarter" idx="12"/>
          </p:nvPr>
        </p:nvSpPr>
        <p:spPr>
          <a:xfrm>
            <a:off x="827584" y="1196752"/>
            <a:ext cx="7878668" cy="463063"/>
          </a:xfrm>
        </p:spPr>
        <p:txBody>
          <a:bodyPr/>
          <a:lstStyle/>
          <a:p>
            <a:r>
              <a:rPr lang="zh-CN" altLang="en-US" sz="1800" dirty="0">
                <a:latin typeface="Calibri" panose="020F0502020204030204" pitchFamily="34" charset="0"/>
                <a:ea typeface="Microsoft JhengHei" panose="020B0604030504040204" pitchFamily="34" charset="-120"/>
                <a:cs typeface="Calibri" panose="020F0502020204030204" pitchFamily="34" charset="0"/>
              </a:rPr>
              <a:t>机构专业投资者账户类别</a:t>
            </a:r>
          </a:p>
        </p:txBody>
      </p:sp>
    </p:spTree>
    <p:extLst>
      <p:ext uri="{BB962C8B-B14F-4D97-AF65-F5344CB8AC3E}">
        <p14:creationId xmlns:p14="http://schemas.microsoft.com/office/powerpoint/2010/main" val="4087386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683568" y="1660271"/>
            <a:ext cx="7632848" cy="3888432"/>
          </a:xfrm>
          <a:noFill/>
        </p:spPr>
        <p:txBody>
          <a:bodyPr>
            <a:noAutofit/>
          </a:bodyPr>
          <a:lstStyle/>
          <a:p>
            <a:pPr marL="342900" indent="-342900">
              <a:spcBef>
                <a:spcPts val="600"/>
              </a:spcBef>
              <a:buFont typeface="+mj-ea"/>
              <a:buAutoNum type="circleNumDbPlain"/>
            </a:pPr>
            <a:r>
              <a:rPr lang="zh-CN" altLang="en-US" sz="1400" dirty="0">
                <a:latin typeface="Calibri" panose="020F0502020204030204" pitchFamily="34" charset="0"/>
                <a:ea typeface="+mj-ea"/>
                <a:cs typeface="Calibri" panose="020F0502020204030204" pitchFamily="34" charset="0"/>
              </a:rPr>
              <a:t>开户申请表格 </a:t>
            </a:r>
            <a:r>
              <a:rPr lang="en-US" altLang="zh-CN" sz="1400" dirty="0">
                <a:latin typeface="Calibri" panose="020F0502020204030204" pitchFamily="34" charset="0"/>
                <a:ea typeface="+mj-ea"/>
                <a:cs typeface="Calibri" panose="020F0502020204030204" pitchFamily="34" charset="0"/>
              </a:rPr>
              <a:t>Client Information Statement (“CIS”)</a:t>
            </a:r>
          </a:p>
          <a:p>
            <a:pPr marL="342900" indent="-342900">
              <a:spcBef>
                <a:spcPts val="600"/>
              </a:spcBef>
              <a:buFont typeface="+mj-ea"/>
              <a:buAutoNum type="circleNumDbPlain"/>
            </a:pPr>
            <a:r>
              <a:rPr lang="zh-CN" altLang="en-US" sz="1400" dirty="0">
                <a:latin typeface="Calibri" panose="020F0502020204030204" pitchFamily="34" charset="0"/>
                <a:ea typeface="+mj-ea"/>
                <a:cs typeface="Calibri" panose="020F0502020204030204" pitchFamily="34" charset="0"/>
              </a:rPr>
              <a:t>公司户开户书及相关协议（注：</a:t>
            </a:r>
            <a:r>
              <a:rPr lang="zh-CN" altLang="en-US" sz="1400" dirty="0">
                <a:solidFill>
                  <a:srgbClr val="FF0000"/>
                </a:solidFill>
                <a:latin typeface="Calibri" panose="020F0502020204030204" pitchFamily="34" charset="0"/>
                <a:ea typeface="+mj-ea"/>
                <a:cs typeface="Calibri" panose="020F0502020204030204" pitchFamily="34" charset="0"/>
              </a:rPr>
              <a:t>保证金</a:t>
            </a:r>
            <a:r>
              <a:rPr lang="zh-CN" altLang="en-US" sz="1400" dirty="0">
                <a:latin typeface="Calibri" panose="020F0502020204030204" pitchFamily="34" charset="0"/>
                <a:ea typeface="+mj-ea"/>
                <a:cs typeface="Calibri" panose="020F0502020204030204" pitchFamily="34" charset="0"/>
              </a:rPr>
              <a:t>或</a:t>
            </a:r>
            <a:r>
              <a:rPr lang="zh-CN" altLang="en-US" sz="1400" dirty="0">
                <a:solidFill>
                  <a:srgbClr val="FF0000"/>
                </a:solidFill>
                <a:latin typeface="Calibri" panose="020F0502020204030204" pitchFamily="34" charset="0"/>
                <a:ea typeface="+mj-ea"/>
                <a:cs typeface="Calibri" panose="020F0502020204030204" pitchFamily="34" charset="0"/>
              </a:rPr>
              <a:t>托管</a:t>
            </a:r>
            <a:r>
              <a:rPr lang="zh-CN" altLang="en-US" sz="1400" dirty="0">
                <a:latin typeface="Calibri" panose="020F0502020204030204" pitchFamily="34" charset="0"/>
                <a:ea typeface="+mj-ea"/>
                <a:cs typeface="Calibri" panose="020F0502020204030204" pitchFamily="34" charset="0"/>
              </a:rPr>
              <a:t>账户，需附加提交）</a:t>
            </a:r>
            <a:endParaRPr lang="en-US" altLang="zh-CN" sz="1400" dirty="0">
              <a:latin typeface="Calibri" panose="020F0502020204030204" pitchFamily="34" charset="0"/>
              <a:ea typeface="+mj-ea"/>
              <a:cs typeface="Calibri" panose="020F0502020204030204" pitchFamily="34" charset="0"/>
            </a:endParaRPr>
          </a:p>
          <a:p>
            <a:pPr marL="342900" indent="-342900">
              <a:spcBef>
                <a:spcPts val="600"/>
              </a:spcBef>
              <a:buFont typeface="+mj-ea"/>
              <a:buAutoNum type="circleNumDbPlain"/>
            </a:pPr>
            <a:r>
              <a:rPr lang="zh-CN" altLang="en-US" sz="1400" dirty="0">
                <a:latin typeface="Calibri" panose="020F0502020204030204" pitchFamily="34" charset="0"/>
                <a:ea typeface="+mj-ea"/>
                <a:cs typeface="Calibri" panose="020F0502020204030204" pitchFamily="34" charset="0"/>
              </a:rPr>
              <a:t>董事会决议</a:t>
            </a:r>
            <a:r>
              <a:rPr lang="en-US" altLang="zh-CN" sz="1400" dirty="0">
                <a:latin typeface="Calibri" panose="020F0502020204030204" pitchFamily="34" charset="0"/>
                <a:ea typeface="+mj-ea"/>
                <a:cs typeface="Calibri" panose="020F0502020204030204" pitchFamily="34" charset="0"/>
              </a:rPr>
              <a:t>Board Resolution</a:t>
            </a:r>
            <a:r>
              <a:rPr lang="zh-CN" altLang="en-US" sz="1400" dirty="0">
                <a:latin typeface="Calibri" panose="020F0502020204030204" pitchFamily="34" charset="0"/>
                <a:ea typeface="+mj-ea"/>
                <a:cs typeface="Calibri" panose="020F0502020204030204" pitchFamily="34" charset="0"/>
              </a:rPr>
              <a:t>、获授权开户函件</a:t>
            </a:r>
            <a:r>
              <a:rPr lang="en-US" altLang="zh-CN" sz="1400" dirty="0">
                <a:latin typeface="Calibri" panose="020F0502020204030204" pitchFamily="34" charset="0"/>
                <a:ea typeface="+mj-ea"/>
                <a:cs typeface="Calibri" panose="020F0502020204030204" pitchFamily="34" charset="0"/>
              </a:rPr>
              <a:t> </a:t>
            </a:r>
            <a:r>
              <a:rPr lang="en-US" altLang="zh-TW" sz="1400" dirty="0">
                <a:latin typeface="Calibri" panose="020F0502020204030204" pitchFamily="34" charset="0"/>
                <a:ea typeface="+mj-ea"/>
                <a:cs typeface="Calibri" panose="020F0502020204030204" pitchFamily="34" charset="0"/>
              </a:rPr>
              <a:t>Written Instruction</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或于开户申请表内附董事会决议栏填写被授权人资料明细</a:t>
            </a:r>
            <a:r>
              <a:rPr lang="en-US" altLang="zh-CN" sz="1400" dirty="0">
                <a:latin typeface="Calibri" panose="020F0502020204030204" pitchFamily="34" charset="0"/>
                <a:ea typeface="+mj-ea"/>
                <a:cs typeface="Calibri" panose="020F0502020204030204" pitchFamily="34" charset="0"/>
              </a:rPr>
              <a:t>】</a:t>
            </a:r>
            <a:endParaRPr lang="en-US" altLang="zh-TW" sz="1400" dirty="0">
              <a:latin typeface="Calibri" panose="020F0502020204030204" pitchFamily="34" charset="0"/>
              <a:ea typeface="+mj-ea"/>
              <a:cs typeface="Calibri" panose="020F0502020204030204" pitchFamily="34" charset="0"/>
            </a:endParaRPr>
          </a:p>
          <a:p>
            <a:pPr marL="342900" indent="-342900">
              <a:spcBef>
                <a:spcPts val="600"/>
              </a:spcBef>
              <a:buFont typeface="+mj-ea"/>
              <a:buAutoNum type="circleNumDbPlain"/>
            </a:pPr>
            <a:r>
              <a:rPr lang="zh-CN" altLang="en-US" sz="1400" dirty="0">
                <a:latin typeface="Calibri" panose="020F0502020204030204" pitchFamily="34" charset="0"/>
                <a:ea typeface="+mj-ea"/>
                <a:cs typeface="Calibri" panose="020F0502020204030204" pitchFamily="34" charset="0"/>
              </a:rPr>
              <a:t>被授权人名单及签名式样（含开户指令、执行交易合约、账户操作签字人）</a:t>
            </a:r>
            <a:endParaRPr lang="en-US" altLang="zh-CN" sz="1400" dirty="0">
              <a:latin typeface="Calibri" panose="020F0502020204030204" pitchFamily="34" charset="0"/>
              <a:ea typeface="+mj-ea"/>
              <a:cs typeface="Calibri" panose="020F0502020204030204" pitchFamily="34" charset="0"/>
            </a:endParaRPr>
          </a:p>
          <a:p>
            <a:pPr marL="342900" indent="-342900">
              <a:spcBef>
                <a:spcPts val="600"/>
              </a:spcBef>
              <a:buFont typeface="+mj-ea"/>
              <a:buAutoNum type="circleNumDbPlain"/>
            </a:pPr>
            <a:r>
              <a:rPr lang="zh-CN" altLang="en-US" sz="1400" dirty="0">
                <a:latin typeface="Calibri" panose="020F0502020204030204" pitchFamily="34" charset="0"/>
                <a:ea typeface="+mj-ea"/>
                <a:cs typeface="Calibri" panose="020F0502020204030204" pitchFamily="34" charset="0"/>
              </a:rPr>
              <a:t>授权人身份证验证本，或由公司独立部门（人事部、合规部、內审）出具身份证资料核证确认信</a:t>
            </a:r>
            <a:r>
              <a:rPr lang="en-US" altLang="zh-CN" sz="1400" dirty="0">
                <a:latin typeface="Calibri" panose="020F0502020204030204" pitchFamily="34" charset="0"/>
                <a:ea typeface="+mj-ea"/>
                <a:cs typeface="Calibri" panose="020F0502020204030204" pitchFamily="34" charset="0"/>
              </a:rPr>
              <a:t> ID verification</a:t>
            </a:r>
            <a:r>
              <a:rPr lang="zh-CN" altLang="en-US" sz="1400" dirty="0">
                <a:latin typeface="Calibri" panose="020F0502020204030204" pitchFamily="34" charset="0"/>
                <a:ea typeface="+mj-ea"/>
                <a:cs typeface="Calibri" panose="020F0502020204030204" pitchFamily="34" charset="0"/>
              </a:rPr>
              <a:t>　</a:t>
            </a:r>
            <a:endParaRPr lang="en-US" altLang="zh-CN" sz="1400" dirty="0">
              <a:latin typeface="Calibri" panose="020F0502020204030204" pitchFamily="34" charset="0"/>
              <a:ea typeface="+mj-ea"/>
              <a:cs typeface="Calibri" panose="020F0502020204030204" pitchFamily="34" charset="0"/>
            </a:endParaRPr>
          </a:p>
          <a:p>
            <a:pPr marL="342900" indent="-342900">
              <a:spcBef>
                <a:spcPts val="600"/>
              </a:spcBef>
              <a:buFont typeface="+mj-ea"/>
              <a:buAutoNum type="circleNumDbPlain"/>
            </a:pPr>
            <a:r>
              <a:rPr lang="zh-CN" altLang="en-US" sz="1400" dirty="0">
                <a:latin typeface="Calibri" panose="020F0502020204030204" pitchFamily="34" charset="0"/>
                <a:ea typeface="+mj-ea"/>
                <a:cs typeface="Calibri" panose="020F0502020204030204" pitchFamily="34" charset="0"/>
              </a:rPr>
              <a:t>公司注册证</a:t>
            </a:r>
            <a:r>
              <a:rPr lang="zh-TW" altLang="en-US"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商业登记证、营业执照验证本，或透过本地 </a:t>
            </a:r>
            <a:r>
              <a:rPr lang="en-US" altLang="zh-CN" sz="1400" dirty="0">
                <a:latin typeface="Calibri" panose="020F0502020204030204" pitchFamily="34" charset="0"/>
                <a:ea typeface="+mj-ea"/>
                <a:cs typeface="Calibri" panose="020F0502020204030204" pitchFamily="34" charset="0"/>
              </a:rPr>
              <a:t>/ </a:t>
            </a:r>
            <a:r>
              <a:rPr lang="zh-CN" altLang="en-US" sz="1400" dirty="0">
                <a:latin typeface="Calibri" panose="020F0502020204030204" pitchFamily="34" charset="0"/>
                <a:ea typeface="+mj-ea"/>
                <a:cs typeface="Calibri" panose="020F0502020204030204" pitchFamily="34" charset="0"/>
              </a:rPr>
              <a:t>海外的可信赖机关、官方网站撷取机构信息。如：披露易</a:t>
            </a:r>
            <a:r>
              <a:rPr lang="en-US" altLang="zh-CN" sz="1400" dirty="0" err="1">
                <a:latin typeface="Calibri" panose="020F0502020204030204" pitchFamily="34" charset="0"/>
                <a:ea typeface="+mj-ea"/>
                <a:cs typeface="Calibri" panose="020F0502020204030204" pitchFamily="34" charset="0"/>
              </a:rPr>
              <a:t>HKex</a:t>
            </a:r>
            <a:r>
              <a:rPr lang="en-US" altLang="zh-CN" sz="1400" dirty="0">
                <a:latin typeface="Calibri" panose="020F0502020204030204" pitchFamily="34" charset="0"/>
                <a:ea typeface="+mj-ea"/>
                <a:cs typeface="Calibri" panose="020F0502020204030204" pitchFamily="34" charset="0"/>
              </a:rPr>
              <a:t> Listing</a:t>
            </a:r>
            <a:r>
              <a:rPr lang="zh-CN" altLang="en-US" sz="1400" dirty="0">
                <a:latin typeface="Calibri" panose="020F0502020204030204" pitchFamily="34" charset="0"/>
                <a:ea typeface="+mj-ea"/>
                <a:cs typeface="Calibri" panose="020F0502020204030204" pitchFamily="34" charset="0"/>
              </a:rPr>
              <a:t>、公司查察</a:t>
            </a:r>
            <a:r>
              <a:rPr lang="en-US" altLang="zh-CN" sz="1400" dirty="0">
                <a:latin typeface="Calibri" panose="020F0502020204030204" pitchFamily="34" charset="0"/>
                <a:ea typeface="+mj-ea"/>
                <a:cs typeface="Calibri" panose="020F0502020204030204" pitchFamily="34" charset="0"/>
              </a:rPr>
              <a:t>Co. Search</a:t>
            </a:r>
            <a:r>
              <a:rPr lang="zh-CN" altLang="en-US" sz="1400" dirty="0">
                <a:latin typeface="Calibri" panose="020F0502020204030204" pitchFamily="34" charset="0"/>
                <a:ea typeface="+mj-ea"/>
                <a:cs typeface="Calibri" panose="020F0502020204030204" pitchFamily="34" charset="0"/>
              </a:rPr>
              <a:t>、公司注册处</a:t>
            </a:r>
            <a:r>
              <a:rPr lang="en-US" altLang="zh-CN" sz="1400" dirty="0">
                <a:latin typeface="Calibri" panose="020F0502020204030204" pitchFamily="34" charset="0"/>
                <a:ea typeface="+mj-ea"/>
                <a:cs typeface="Calibri" panose="020F0502020204030204" pitchFamily="34" charset="0"/>
              </a:rPr>
              <a:t>Co. Registrar  (links: </a:t>
            </a:r>
            <a:r>
              <a:rPr lang="en-US" altLang="zh-CN" sz="1400" dirty="0">
                <a:solidFill>
                  <a:srgbClr val="0563C1"/>
                </a:solidFill>
                <a:effectLst/>
                <a:latin typeface="Calibri" panose="020F0502020204030204" pitchFamily="34" charset="0"/>
                <a:ea typeface="+mj-ea"/>
                <a:cs typeface="Calibri" panose="020F0502020204030204" pitchFamily="34" charset="0"/>
                <a:hlinkClick r:id="rId2"/>
              </a:rPr>
              <a:t>www.hkexnews.hk</a:t>
            </a:r>
            <a:r>
              <a:rPr lang="en-US" altLang="zh-CN" sz="1400" dirty="0">
                <a:latin typeface="Calibri" panose="020F0502020204030204" pitchFamily="34" charset="0"/>
                <a:ea typeface="+mj-ea"/>
                <a:cs typeface="Calibri" panose="020F0502020204030204" pitchFamily="34" charset="0"/>
              </a:rPr>
              <a:t>;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3"/>
              </a:rPr>
              <a:t>www.cbil.com.hk</a:t>
            </a:r>
            <a:r>
              <a:rPr lang="en-HK" altLang="zh-CN" sz="1400" dirty="0">
                <a:effectLst/>
                <a:latin typeface="Calibri" panose="020F0502020204030204" pitchFamily="34" charset="0"/>
                <a:ea typeface="+mj-ea"/>
                <a:cs typeface="Calibri" panose="020F0502020204030204" pitchFamily="34" charset="0"/>
              </a:rPr>
              <a:t> ;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4"/>
              </a:rPr>
              <a:t>www.icris.cr.gov.hk</a:t>
            </a:r>
            <a:r>
              <a:rPr lang="en-HK" altLang="zh-CN" sz="1400" dirty="0">
                <a:effectLst/>
                <a:latin typeface="Calibri" panose="020F0502020204030204" pitchFamily="34" charset="0"/>
                <a:ea typeface="+mj-ea"/>
                <a:cs typeface="Calibri" panose="020F0502020204030204" pitchFamily="34" charset="0"/>
              </a:rPr>
              <a:t> ;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5"/>
              </a:rPr>
              <a:t>www.gov.hk</a:t>
            </a:r>
            <a:r>
              <a:rPr lang="en-HK" altLang="zh-CN" sz="1400" dirty="0">
                <a:effectLst/>
                <a:latin typeface="Calibri" panose="020F0502020204030204" pitchFamily="34" charset="0"/>
                <a:ea typeface="+mj-ea"/>
                <a:cs typeface="Calibri" panose="020F0502020204030204" pitchFamily="34" charset="0"/>
              </a:rPr>
              <a:t> ;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6"/>
              </a:rPr>
              <a:t>www.bizfile.gov.sg</a:t>
            </a:r>
            <a:r>
              <a:rPr lang="zh-CN" altLang="en-US" sz="1400" dirty="0">
                <a:effectLst/>
                <a:latin typeface="Calibri" panose="020F0502020204030204" pitchFamily="34" charset="0"/>
                <a:ea typeface="+mj-ea"/>
                <a:cs typeface="Calibri" panose="020F0502020204030204" pitchFamily="34" charset="0"/>
              </a:rPr>
              <a:t>）</a:t>
            </a:r>
            <a:r>
              <a:rPr lang="en-US" altLang="zh-CN" sz="1400" dirty="0">
                <a:solidFill>
                  <a:srgbClr val="0563C1"/>
                </a:solidFill>
                <a:effectLst/>
                <a:latin typeface="Calibri" panose="020F0502020204030204" pitchFamily="34" charset="0"/>
                <a:ea typeface="+mj-ea"/>
                <a:cs typeface="Calibri" panose="020F0502020204030204" pitchFamily="34" charset="0"/>
              </a:rPr>
              <a:t> </a:t>
            </a:r>
          </a:p>
          <a:p>
            <a:pPr marL="342900" indent="-342900">
              <a:spcBef>
                <a:spcPts val="600"/>
              </a:spcBef>
              <a:buFont typeface="+mj-ea"/>
              <a:buAutoNum type="circleNumDbPlain"/>
            </a:pPr>
            <a:r>
              <a:rPr lang="zh-CN" altLang="en-US" sz="1400" dirty="0">
                <a:latin typeface="+mn-ea"/>
                <a:cs typeface="Calibri" panose="020F0502020204030204" pitchFamily="34" charset="0"/>
              </a:rPr>
              <a:t>认可监管机关的持牌证明</a:t>
            </a:r>
            <a:r>
              <a:rPr lang="en-US" altLang="zh-CN" sz="1400" dirty="0">
                <a:latin typeface="+mn-ea"/>
                <a:cs typeface="Calibri" panose="020F0502020204030204" pitchFamily="34" charset="0"/>
              </a:rPr>
              <a:t> Proof of Licensing under Regulatory Body </a:t>
            </a:r>
            <a:endParaRPr lang="en-US" altLang="zh-TW" sz="1400" dirty="0">
              <a:latin typeface="+mn-ea"/>
              <a:cs typeface="Calibri" panose="020F0502020204030204" pitchFamily="34" charset="0"/>
            </a:endParaRPr>
          </a:p>
          <a:p>
            <a:pPr marL="342900" indent="-342900">
              <a:spcBef>
                <a:spcPts val="300"/>
              </a:spcBef>
              <a:buFont typeface="+mj-ea"/>
              <a:buAutoNum type="circleNumDbPlain"/>
            </a:pPr>
            <a:endParaRPr lang="en-US" altLang="zh-CN" sz="1400" dirty="0">
              <a:solidFill>
                <a:srgbClr val="0563C1"/>
              </a:solidFill>
              <a:effectLst/>
              <a:latin typeface="Calibri" panose="020F0502020204030204" pitchFamily="34" charset="0"/>
              <a:ea typeface="+mj-ea"/>
              <a:cs typeface="Calibri" panose="020F0502020204030204" pitchFamily="34" charset="0"/>
            </a:endParaRPr>
          </a:p>
          <a:p>
            <a:pPr marL="342900" indent="-342900">
              <a:spcBef>
                <a:spcPts val="600"/>
              </a:spcBef>
              <a:buFont typeface="+mj-lt"/>
              <a:buAutoNum type="circleNumDbPlain"/>
            </a:pPr>
            <a:endParaRPr lang="en-US" altLang="zh-CN" sz="1600" dirty="0">
              <a:latin typeface="+mj-ea"/>
              <a:ea typeface="+mj-ea"/>
            </a:endParaRPr>
          </a:p>
          <a:p>
            <a:pPr marL="342900" indent="-342900">
              <a:spcBef>
                <a:spcPts val="600"/>
              </a:spcBef>
              <a:buFont typeface="+mj-lt"/>
              <a:buAutoNum type="circleNumDbPlain"/>
            </a:pPr>
            <a:endParaRPr lang="en-US" altLang="zh-TW" sz="1600" dirty="0">
              <a:latin typeface="+mj-ea"/>
              <a:ea typeface="+mj-ea"/>
            </a:endParaRPr>
          </a:p>
        </p:txBody>
      </p:sp>
      <p:sp>
        <p:nvSpPr>
          <p:cNvPr id="2" name="标题 1"/>
          <p:cNvSpPr>
            <a:spLocks noGrp="1"/>
          </p:cNvSpPr>
          <p:nvPr>
            <p:ph type="title"/>
          </p:nvPr>
        </p:nvSpPr>
        <p:spPr>
          <a:xfrm>
            <a:off x="467544" y="404664"/>
            <a:ext cx="8239892" cy="562074"/>
          </a:xfrm>
        </p:spPr>
        <p:txBody>
          <a:bodyPr>
            <a:normAutofit/>
          </a:bodyPr>
          <a:lstStyle/>
          <a:p>
            <a:r>
              <a:rPr lang="zh-CN" altLang="en-US" dirty="0">
                <a:latin typeface="Calibri" panose="020F0502020204030204" pitchFamily="34" charset="0"/>
                <a:cs typeface="Calibri" panose="020F0502020204030204" pitchFamily="34" charset="0"/>
              </a:rPr>
              <a:t>机构专业机构</a:t>
            </a:r>
            <a:r>
              <a:rPr lang="en-US" altLang="zh-CN" dirty="0">
                <a:latin typeface="Calibri" panose="020F0502020204030204" pitchFamily="34" charset="0"/>
                <a:cs typeface="Calibri" panose="020F0502020204030204" pitchFamily="34" charset="0"/>
              </a:rPr>
              <a:t>Institutional Professional Investor (IPI)</a:t>
            </a:r>
            <a:r>
              <a:rPr lang="zh-CN" altLang="en-US" dirty="0">
                <a:latin typeface="Calibri" panose="020F0502020204030204" pitchFamily="34" charset="0"/>
                <a:cs typeface="Calibri" panose="020F0502020204030204" pitchFamily="34" charset="0"/>
              </a:rPr>
              <a:t> </a:t>
            </a:r>
          </a:p>
        </p:txBody>
      </p:sp>
      <p:sp>
        <p:nvSpPr>
          <p:cNvPr id="4" name="文本占位符 3"/>
          <p:cNvSpPr>
            <a:spLocks noGrp="1"/>
          </p:cNvSpPr>
          <p:nvPr>
            <p:ph type="body" sz="quarter" idx="12"/>
          </p:nvPr>
        </p:nvSpPr>
        <p:spPr>
          <a:xfrm>
            <a:off x="611560" y="1211426"/>
            <a:ext cx="8167883" cy="417374"/>
          </a:xfrm>
        </p:spPr>
        <p:txBody>
          <a:bodyPr/>
          <a:lstStyle/>
          <a:p>
            <a:pPr>
              <a:buFont typeface="Wingdings" panose="05000000000000000000" pitchFamily="2" charset="2"/>
              <a:buChar char="n"/>
            </a:pPr>
            <a:r>
              <a:rPr lang="zh-CN" altLang="en-US" sz="1800" dirty="0">
                <a:latin typeface="+mn-ea"/>
                <a:cs typeface="Calibri" panose="020F0502020204030204" pitchFamily="34" charset="0"/>
              </a:rPr>
              <a:t>持牌机构 </a:t>
            </a:r>
            <a:r>
              <a:rPr lang="en-US" altLang="zh-CN" sz="1800" dirty="0">
                <a:latin typeface="+mn-ea"/>
                <a:cs typeface="Calibri" panose="020F0502020204030204" pitchFamily="34" charset="0"/>
              </a:rPr>
              <a:t>(IPI) </a:t>
            </a:r>
            <a:r>
              <a:rPr lang="zh-CN" altLang="zh-CN" sz="1800" b="1" kern="100" dirty="0">
                <a:effectLst/>
                <a:latin typeface="+mn-ea"/>
                <a:cs typeface="Times New Roman" panose="02020603050405020304" pitchFamily="18" charset="0"/>
              </a:rPr>
              <a:t>开户流程及文件需求</a:t>
            </a:r>
            <a:endParaRPr lang="en-US" altLang="zh-TW" sz="1800" dirty="0">
              <a:latin typeface="Calibri" panose="020F0502020204030204" pitchFamily="34" charset="0"/>
              <a:ea typeface="+mj-ea"/>
              <a:cs typeface="Calibri" panose="020F0502020204030204" pitchFamily="34" charset="0"/>
            </a:endParaRPr>
          </a:p>
          <a:p>
            <a:endParaRPr lang="en-US" altLang="zh-CN" b="0" dirty="0"/>
          </a:p>
          <a:p>
            <a:endParaRPr lang="zh-CN" altLang="en-US"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21F3-AF5B-4260-9D09-25AC08D29848}"/>
              </a:ext>
            </a:extLst>
          </p:cNvPr>
          <p:cNvSpPr>
            <a:spLocks noGrp="1"/>
          </p:cNvSpPr>
          <p:nvPr>
            <p:ph sz="quarter" idx="11"/>
          </p:nvPr>
        </p:nvSpPr>
        <p:spPr>
          <a:xfrm>
            <a:off x="611560" y="1196752"/>
            <a:ext cx="7920876" cy="4752528"/>
          </a:xfrm>
        </p:spPr>
        <p:txBody>
          <a:bodyPr/>
          <a:lstStyle/>
          <a:p>
            <a:pPr marL="342900" indent="-342900">
              <a:spcBef>
                <a:spcPts val="600"/>
              </a:spcBef>
              <a:buFont typeface="+mj-ea"/>
              <a:buAutoNum type="circleNumDbPlain" startAt="8"/>
            </a:pPr>
            <a:r>
              <a:rPr lang="zh-CN" altLang="en-US" sz="1400" dirty="0">
                <a:latin typeface="+mn-ea"/>
                <a:cs typeface="Calibri" panose="020F0502020204030204" pitchFamily="34" charset="0"/>
              </a:rPr>
              <a:t>反洗钱问卷</a:t>
            </a:r>
            <a:r>
              <a:rPr lang="en-US" altLang="zh-CN" sz="1400" dirty="0">
                <a:latin typeface="+mn-ea"/>
                <a:cs typeface="Calibri" panose="020F0502020204030204" pitchFamily="34" charset="0"/>
              </a:rPr>
              <a:t> AML Questionnaire</a:t>
            </a:r>
          </a:p>
          <a:p>
            <a:pPr marL="400050" indent="-400050">
              <a:spcBef>
                <a:spcPts val="600"/>
              </a:spcBef>
              <a:buFont typeface="+mj-ea"/>
              <a:buAutoNum type="circleNumDbPlain" startAt="8"/>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注：接受</a:t>
            </a:r>
            <a:r>
              <a:rPr lang="zh-CN" altLang="en-US" sz="1400" u="sng" dirty="0">
                <a:solidFill>
                  <a:srgbClr val="0070C0"/>
                </a:solidFill>
                <a:latin typeface="+mn-ea"/>
                <a:cs typeface="Calibri" panose="020F0502020204030204" pitchFamily="34" charset="0"/>
              </a:rPr>
              <a:t>首始交易</a:t>
            </a:r>
            <a:r>
              <a:rPr lang="zh-CN" altLang="en-US" sz="1400" dirty="0">
                <a:latin typeface="+mn-ea"/>
                <a:cs typeface="Calibri" panose="020F0502020204030204" pitchFamily="34" charset="0"/>
              </a:rPr>
              <a:t>时提供）</a:t>
            </a:r>
            <a:endParaRPr lang="en-US" altLang="zh-CN" sz="1400" dirty="0">
              <a:latin typeface="+mn-ea"/>
              <a:cs typeface="Calibri" panose="020F0502020204030204" pitchFamily="34" charset="0"/>
            </a:endParaRPr>
          </a:p>
          <a:p>
            <a:pPr marL="400050" indent="-400050">
              <a:spcBef>
                <a:spcPts val="600"/>
              </a:spcBef>
              <a:buFont typeface="+mj-ea"/>
              <a:buAutoNum type="circleNumDbPlain" startAt="8"/>
            </a:pPr>
            <a:r>
              <a:rPr lang="zh-CN" altLang="en-US" sz="1400" dirty="0">
                <a:latin typeface="+mn-ea"/>
                <a:cs typeface="Calibri" panose="020F0502020204030204" pitchFamily="34" charset="0"/>
              </a:rPr>
              <a:t>税务申报表格</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备注：若客户确认主账户</a:t>
            </a:r>
            <a:r>
              <a:rPr lang="en-US" altLang="zh-CN" sz="1400" dirty="0">
                <a:latin typeface="+mn-ea"/>
                <a:cs typeface="Calibri" panose="020F0502020204030204" pitchFamily="34" charset="0"/>
              </a:rPr>
              <a:t>(Master)</a:t>
            </a:r>
            <a:r>
              <a:rPr lang="zh-CN" altLang="en-US" sz="1400" dirty="0">
                <a:latin typeface="+mn-ea"/>
                <a:cs typeface="Calibri" panose="020F0502020204030204" pitchFamily="34" charset="0"/>
              </a:rPr>
              <a:t>与子账户</a:t>
            </a:r>
            <a:r>
              <a:rPr lang="en-US" altLang="zh-CN" sz="1400" dirty="0">
                <a:latin typeface="+mn-ea"/>
                <a:cs typeface="Calibri" panose="020F0502020204030204" pitchFamily="34" charset="0"/>
              </a:rPr>
              <a:t>(sub) </a:t>
            </a:r>
            <a:r>
              <a:rPr lang="zh-CN" altLang="en-US" sz="1400" dirty="0">
                <a:latin typeface="+mn-ea"/>
                <a:cs typeface="Calibri" panose="020F0502020204030204" pitchFamily="34" charset="0"/>
              </a:rPr>
              <a:t>属同意主体，则开立子账户可免重复提交</a:t>
            </a:r>
            <a:r>
              <a:rPr lang="en-US" altLang="zh-CN" sz="1400" dirty="0">
                <a:latin typeface="+mn-ea"/>
                <a:cs typeface="Calibri" panose="020F0502020204030204" pitchFamily="34" charset="0"/>
              </a:rPr>
              <a:t>】</a:t>
            </a:r>
          </a:p>
          <a:p>
            <a:pPr lvl="2">
              <a:spcBef>
                <a:spcPts val="600"/>
              </a:spcBef>
            </a:pPr>
            <a:r>
              <a:rPr lang="en-US" altLang="zh-CN" sz="1400" dirty="0">
                <a:latin typeface="+mn-ea"/>
                <a:cs typeface="Calibri" panose="020F0502020204030204" pitchFamily="34" charset="0"/>
              </a:rPr>
              <a:t> FATCA </a:t>
            </a:r>
            <a:r>
              <a:rPr lang="zh-CN" altLang="en-US" sz="1400" dirty="0">
                <a:latin typeface="+mn-ea"/>
                <a:cs typeface="Calibri" panose="020F0502020204030204" pitchFamily="34" charset="0"/>
              </a:rPr>
              <a:t>，如</a:t>
            </a:r>
            <a:r>
              <a:rPr lang="en-US" altLang="zh-CN" sz="1400" dirty="0">
                <a:latin typeface="+mn-ea"/>
                <a:cs typeface="Calibri" panose="020F0502020204030204" pitchFamily="34" charset="0"/>
              </a:rPr>
              <a:t>W-8Ben-E </a:t>
            </a:r>
            <a:r>
              <a:rPr lang="zh-CN" altLang="en-US" sz="1400" dirty="0">
                <a:latin typeface="+mn-ea"/>
                <a:cs typeface="Calibri" panose="020F0502020204030204" pitchFamily="34" charset="0"/>
              </a:rPr>
              <a:t>或</a:t>
            </a:r>
            <a:r>
              <a:rPr lang="en-US" altLang="zh-CN" sz="1400" dirty="0">
                <a:latin typeface="+mn-ea"/>
                <a:cs typeface="Calibri" panose="020F0502020204030204" pitchFamily="34" charset="0"/>
              </a:rPr>
              <a:t> W8-IMY【</a:t>
            </a:r>
            <a:r>
              <a:rPr lang="en-US" altLang="zh-CN" sz="1400" dirty="0">
                <a:solidFill>
                  <a:srgbClr val="FF0000"/>
                </a:solidFill>
                <a:latin typeface="+mn-ea"/>
                <a:cs typeface="Calibri" panose="020F0502020204030204" pitchFamily="34" charset="0"/>
              </a:rPr>
              <a:t>2021</a:t>
            </a:r>
            <a:r>
              <a:rPr lang="zh-CN" altLang="en-US" sz="1400" dirty="0">
                <a:solidFill>
                  <a:srgbClr val="FF0000"/>
                </a:solidFill>
                <a:latin typeface="+mn-ea"/>
                <a:cs typeface="Calibri" panose="020F0502020204030204" pitchFamily="34" charset="0"/>
              </a:rPr>
              <a:t>修订版本</a:t>
            </a:r>
            <a:r>
              <a:rPr lang="en-US" altLang="zh-CN" sz="1400" dirty="0">
                <a:latin typeface="+mn-ea"/>
                <a:cs typeface="Calibri" panose="020F0502020204030204" pitchFamily="34" charset="0"/>
              </a:rPr>
              <a:t>】</a:t>
            </a:r>
            <a:endParaRPr lang="en-US" altLang="zh-CN" sz="1400" dirty="0">
              <a:solidFill>
                <a:srgbClr val="0070C0"/>
              </a:solidFill>
              <a:latin typeface="+mn-ea"/>
              <a:cs typeface="Calibri" panose="020F0502020204030204" pitchFamily="34" charset="0"/>
            </a:endParaRPr>
          </a:p>
          <a:p>
            <a:pPr lvl="2">
              <a:spcBef>
                <a:spcPts val="600"/>
              </a:spcBef>
            </a:pPr>
            <a:r>
              <a:rPr lang="en-US" altLang="zh-CN" sz="1400" dirty="0">
                <a:latin typeface="+mn-ea"/>
                <a:cs typeface="Calibri" panose="020F0502020204030204" pitchFamily="34" charset="0"/>
              </a:rPr>
              <a:t> C</a:t>
            </a:r>
            <a:r>
              <a:rPr lang="zh-CN" altLang="en-US" sz="1400" dirty="0">
                <a:latin typeface="+mn-ea"/>
                <a:cs typeface="Calibri" panose="020F0502020204030204" pitchFamily="34" charset="0"/>
              </a:rPr>
              <a:t>RS表格</a:t>
            </a:r>
            <a:r>
              <a:rPr lang="zh-TW" altLang="en-US" sz="1400" dirty="0">
                <a:latin typeface="+mn-ea"/>
                <a:cs typeface="Calibri" panose="020F0502020204030204" pitchFamily="34" charset="0"/>
              </a:rPr>
              <a:t> </a:t>
            </a:r>
            <a:r>
              <a:rPr lang="en-US" altLang="zh-TW" sz="1400" dirty="0">
                <a:latin typeface="+mn-ea"/>
                <a:cs typeface="Calibri" panose="020F0502020204030204" pitchFamily="34" charset="0"/>
              </a:rPr>
              <a:t>- </a:t>
            </a:r>
            <a:r>
              <a:rPr lang="zh-CN" altLang="en-US" sz="1400" dirty="0">
                <a:latin typeface="+mn-ea"/>
                <a:cs typeface="Calibri" panose="020F0502020204030204" pitchFamily="34" charset="0"/>
              </a:rPr>
              <a:t>专业机构 </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自我证明表格</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实体)</a:t>
            </a:r>
            <a:endParaRPr lang="en-US" altLang="zh-CN" sz="1400" dirty="0">
              <a:latin typeface="+mn-ea"/>
              <a:cs typeface="Calibri" panose="020F0502020204030204" pitchFamily="34" charset="0"/>
            </a:endParaRPr>
          </a:p>
          <a:p>
            <a:pPr marL="392913" indent="-342900">
              <a:spcBef>
                <a:spcPts val="600"/>
              </a:spcBef>
              <a:buFont typeface="+mj-ea"/>
              <a:buAutoNum type="circleNumDbPlain" startAt="8"/>
            </a:pPr>
            <a:r>
              <a:rPr lang="zh-CN" altLang="en-US" sz="1400" dirty="0">
                <a:latin typeface="+mn-ea"/>
                <a:cs typeface="Calibri" panose="020F0502020204030204" pitchFamily="34" charset="0"/>
              </a:rPr>
              <a:t>持牌人士填写：</a:t>
            </a:r>
            <a:endParaRPr lang="en-US" altLang="zh-CN" sz="1400" dirty="0">
              <a:latin typeface="+mn-ea"/>
              <a:cs typeface="Calibri" panose="020F0502020204030204" pitchFamily="34" charset="0"/>
            </a:endParaRPr>
          </a:p>
          <a:p>
            <a:pPr lvl="2">
              <a:spcBef>
                <a:spcPts val="600"/>
              </a:spcBef>
            </a:pPr>
            <a:r>
              <a:rPr lang="zh-CN" altLang="en-US" sz="1400" dirty="0">
                <a:latin typeface="+mn-ea"/>
                <a:cs typeface="Calibri" panose="020F0502020204030204" pitchFamily="34" charset="0"/>
              </a:rPr>
              <a:t>　机构专业投资者评估表格</a:t>
            </a:r>
            <a:r>
              <a:rPr lang="en-US" altLang="zh-CN" sz="1400" dirty="0">
                <a:latin typeface="+mn-ea"/>
                <a:cs typeface="Calibri" panose="020F0502020204030204" pitchFamily="34" charset="0"/>
              </a:rPr>
              <a:t> Assessment Form for Institutional PI</a:t>
            </a:r>
          </a:p>
          <a:p>
            <a:pPr lvl="2">
              <a:spcBef>
                <a:spcPts val="600"/>
              </a:spcBef>
            </a:pPr>
            <a:r>
              <a:rPr lang="zh-CN" altLang="en-US" sz="1400" dirty="0">
                <a:latin typeface="+mn-ea"/>
                <a:cs typeface="Calibri" panose="020F0502020204030204" pitchFamily="34" charset="0"/>
              </a:rPr>
              <a:t>　风险评估表格</a:t>
            </a:r>
            <a:r>
              <a:rPr lang="en-US" altLang="zh-CN" sz="1400" dirty="0">
                <a:latin typeface="+mn-ea"/>
                <a:cs typeface="Calibri" panose="020F0502020204030204" pitchFamily="34" charset="0"/>
              </a:rPr>
              <a:t> Customer Risk Assessment (CRA)</a:t>
            </a:r>
          </a:p>
          <a:p>
            <a:pPr lvl="2">
              <a:spcBef>
                <a:spcPts val="600"/>
              </a:spcBef>
            </a:pPr>
            <a:r>
              <a:rPr lang="zh-CN" altLang="en-US" sz="1400" dirty="0">
                <a:latin typeface="+mn-ea"/>
                <a:cs typeface="Calibri" panose="020F0502020204030204" pitchFamily="34" charset="0"/>
              </a:rPr>
              <a:t>　视乎风险评级而提供的尽职审查表格（</a:t>
            </a:r>
            <a:r>
              <a:rPr lang="en-US" altLang="zh-CN" sz="1400" dirty="0">
                <a:latin typeface="+mn-ea"/>
                <a:cs typeface="Calibri" panose="020F0502020204030204" pitchFamily="34" charset="0"/>
              </a:rPr>
              <a:t>DD</a:t>
            </a:r>
            <a:r>
              <a:rPr lang="zh-CN" altLang="en-US" sz="1400" dirty="0">
                <a:latin typeface="+mn-ea"/>
                <a:cs typeface="Calibri" panose="020F0502020204030204" pitchFamily="34" charset="0"/>
              </a:rPr>
              <a:t>表格）</a:t>
            </a:r>
            <a:endParaRPr lang="en-US" altLang="zh-CN" sz="1400" dirty="0">
              <a:latin typeface="+mn-ea"/>
              <a:cs typeface="Calibri" panose="020F0502020204030204" pitchFamily="34" charset="0"/>
            </a:endParaRPr>
          </a:p>
          <a:p>
            <a:pPr marL="392913" indent="-342900">
              <a:spcBef>
                <a:spcPts val="600"/>
              </a:spcBef>
              <a:buFont typeface="+mj-ea"/>
              <a:buAutoNum type="circleNumDbPlain" startAt="12"/>
            </a:pPr>
            <a:r>
              <a:rPr lang="zh-CN" altLang="en-US" sz="1400" dirty="0">
                <a:latin typeface="+mn-ea"/>
                <a:cs typeface="Calibri" panose="020F0502020204030204" pitchFamily="34" charset="0"/>
              </a:rPr>
              <a:t>联络人资料明细、佣金设置</a:t>
            </a:r>
            <a:endParaRPr lang="en-US" altLang="zh-CN" sz="1400" dirty="0">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C4FDA87A-556B-4AF3-9CD7-C478315728AB}"/>
              </a:ext>
            </a:extLst>
          </p:cNvPr>
          <p:cNvSpPr>
            <a:spLocks noGrp="1"/>
          </p:cNvSpPr>
          <p:nvPr>
            <p:ph type="title"/>
          </p:nvPr>
        </p:nvSpPr>
        <p:spPr/>
        <p:txBody>
          <a:bodyPr/>
          <a:lstStyle/>
          <a:p>
            <a:r>
              <a:rPr lang="zh-CN" altLang="en-US" dirty="0">
                <a:latin typeface="Calibri" panose="020F0502020204030204" pitchFamily="34" charset="0"/>
                <a:cs typeface="Calibri" panose="020F0502020204030204" pitchFamily="34" charset="0"/>
              </a:rPr>
              <a:t>机构专业机构</a:t>
            </a:r>
            <a:r>
              <a:rPr lang="en-US" altLang="zh-CN" dirty="0">
                <a:latin typeface="Calibri" panose="020F0502020204030204" pitchFamily="34" charset="0"/>
                <a:cs typeface="Calibri" panose="020F0502020204030204" pitchFamily="34" charset="0"/>
              </a:rPr>
              <a:t>Institutional Professional Investor (IPI)</a:t>
            </a:r>
            <a:r>
              <a:rPr lang="zh-CN" altLang="en-US" dirty="0">
                <a:latin typeface="Calibri" panose="020F0502020204030204" pitchFamily="34" charset="0"/>
                <a:cs typeface="Calibri" panose="020F0502020204030204" pitchFamily="34" charset="0"/>
              </a:rPr>
              <a:t> </a:t>
            </a:r>
            <a:endParaRPr lang="zh-CN" altLang="en-US" dirty="0"/>
          </a:p>
        </p:txBody>
      </p:sp>
    </p:spTree>
    <p:extLst>
      <p:ext uri="{BB962C8B-B14F-4D97-AF65-F5344CB8AC3E}">
        <p14:creationId xmlns:p14="http://schemas.microsoft.com/office/powerpoint/2010/main" val="205040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23B3C6-EF47-459F-8E5D-435EB37EDD3D}"/>
              </a:ext>
            </a:extLst>
          </p:cNvPr>
          <p:cNvSpPr>
            <a:spLocks noGrp="1"/>
          </p:cNvSpPr>
          <p:nvPr>
            <p:ph sz="quarter" idx="11"/>
          </p:nvPr>
        </p:nvSpPr>
        <p:spPr>
          <a:xfrm>
            <a:off x="755576" y="1624876"/>
            <a:ext cx="7488832" cy="3312368"/>
          </a:xfrm>
        </p:spPr>
        <p:txBody>
          <a:bodyPr/>
          <a:lstStyle/>
          <a:p>
            <a:pPr marL="342900" indent="-342900">
              <a:spcBef>
                <a:spcPts val="1200"/>
              </a:spcBef>
              <a:buFont typeface="+mj-ea"/>
              <a:buAutoNum type="circleNumDbPlain"/>
            </a:pPr>
            <a:r>
              <a:rPr lang="en-US" altLang="zh-CN" sz="1400" dirty="0">
                <a:latin typeface="+mn-ea"/>
                <a:cs typeface="Calibri" panose="020F0502020204030204" pitchFamily="34" charset="0"/>
              </a:rPr>
              <a:t>Assessment Form for Professional Investor </a:t>
            </a:r>
            <a:r>
              <a:rPr lang="zh-CN" altLang="en-US" sz="1400" dirty="0">
                <a:latin typeface="+mn-ea"/>
                <a:cs typeface="Calibri" panose="020F0502020204030204" pitchFamily="34" charset="0"/>
              </a:rPr>
              <a:t>（由持牌人填写）</a:t>
            </a:r>
            <a:endParaRPr lang="en-US" altLang="zh-CN" sz="1400" dirty="0">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联系证明，如投资管理协议</a:t>
            </a:r>
            <a:r>
              <a:rPr lang="en-US" altLang="zh-CN" sz="1400" dirty="0">
                <a:latin typeface="+mn-ea"/>
                <a:cs typeface="Calibri" panose="020F0502020204030204" pitchFamily="34" charset="0"/>
              </a:rPr>
              <a:t>Investment Management Agreement</a:t>
            </a:r>
            <a:r>
              <a:rPr lang="zh-CN" altLang="en-US" sz="1400" dirty="0">
                <a:latin typeface="+mn-ea"/>
                <a:cs typeface="Calibri" panose="020F0502020204030204" pitchFamily="34" charset="0"/>
              </a:rPr>
              <a:t>、招股说明书</a:t>
            </a:r>
            <a:r>
              <a:rPr lang="en-US" altLang="zh-CN" sz="1400" dirty="0">
                <a:latin typeface="+mn-ea"/>
                <a:cs typeface="Calibri" panose="020F0502020204030204" pitchFamily="34" charset="0"/>
              </a:rPr>
              <a:t>Prospectus</a:t>
            </a:r>
          </a:p>
          <a:p>
            <a:pPr marL="342900" indent="-342900">
              <a:spcBef>
                <a:spcPts val="1200"/>
              </a:spcBef>
              <a:buFont typeface="+mj-ea"/>
              <a:buAutoNum type="circleNumDbPlain"/>
            </a:pPr>
            <a:r>
              <a:rPr lang="zh-CN" altLang="en-US" sz="1400" dirty="0">
                <a:latin typeface="+mn-ea"/>
                <a:cs typeface="Calibri" panose="020F0502020204030204" pitchFamily="34" charset="0"/>
              </a:rPr>
              <a:t>董事会决议</a:t>
            </a:r>
            <a:r>
              <a:rPr lang="en-US" altLang="zh-CN" sz="1400" dirty="0">
                <a:latin typeface="+mn-ea"/>
                <a:cs typeface="Calibri" panose="020F0502020204030204" pitchFamily="34" charset="0"/>
              </a:rPr>
              <a:t>Board Resolution</a:t>
            </a:r>
            <a:r>
              <a:rPr lang="zh-CN" altLang="en-US" sz="1400" dirty="0">
                <a:latin typeface="+mn-ea"/>
                <a:cs typeface="Calibri" panose="020F0502020204030204" pitchFamily="34" charset="0"/>
              </a:rPr>
              <a:t>　或　获授权开立子账户书面指令</a:t>
            </a:r>
            <a:r>
              <a:rPr lang="en-US" altLang="zh-CN" sz="1400" dirty="0">
                <a:latin typeface="+mn-ea"/>
                <a:cs typeface="Calibri" panose="020F0502020204030204" pitchFamily="34" charset="0"/>
              </a:rPr>
              <a:t> </a:t>
            </a:r>
            <a:r>
              <a:rPr lang="en-US" altLang="zh-TW" sz="1400" dirty="0">
                <a:latin typeface="+mn-ea"/>
                <a:cs typeface="Calibri" panose="020F0502020204030204" pitchFamily="34" charset="0"/>
              </a:rPr>
              <a:t>Written Instruction</a:t>
            </a:r>
          </a:p>
          <a:p>
            <a:pPr marL="342900" indent="-342900">
              <a:spcBef>
                <a:spcPts val="1200"/>
              </a:spcBef>
              <a:buFont typeface="+mj-ea"/>
              <a:buAutoNum type="circleNumDbPlain"/>
            </a:pPr>
            <a:r>
              <a:rPr lang="zh-CN" altLang="en-US" sz="1400" dirty="0">
                <a:latin typeface="+mn-ea"/>
                <a:cs typeface="Calibri" panose="020F0502020204030204" pitchFamily="34" charset="0"/>
              </a:rPr>
              <a:t>被授权人名单及身份证验证本</a:t>
            </a:r>
            <a:r>
              <a:rPr lang="zh-CN" altLang="en-US" sz="1400" dirty="0">
                <a:solidFill>
                  <a:schemeClr val="accent1">
                    <a:lumMod val="75000"/>
                  </a:schemeClr>
                </a:solidFill>
                <a:latin typeface="+mn-ea"/>
                <a:cs typeface="Calibri" panose="020F0502020204030204" pitchFamily="34" charset="0"/>
              </a:rPr>
              <a:t>（如</a:t>
            </a:r>
            <a:r>
              <a:rPr lang="zh-CN" altLang="en-US" sz="1400" u="sng" dirty="0">
                <a:solidFill>
                  <a:schemeClr val="accent1">
                    <a:lumMod val="75000"/>
                  </a:schemeClr>
                </a:solidFill>
                <a:latin typeface="+mn-ea"/>
                <a:cs typeface="Calibri" panose="020F0502020204030204" pitchFamily="34" charset="0"/>
              </a:rPr>
              <a:t>与主账户不同</a:t>
            </a:r>
            <a:r>
              <a:rPr lang="zh-CN" altLang="en-US" sz="1400" dirty="0">
                <a:solidFill>
                  <a:schemeClr val="accent1">
                    <a:lumMod val="75000"/>
                  </a:schemeClr>
                </a:solidFill>
                <a:latin typeface="+mn-ea"/>
                <a:cs typeface="Calibri" panose="020F0502020204030204" pitchFamily="34" charset="0"/>
              </a:rPr>
              <a:t>）</a:t>
            </a:r>
            <a:endParaRPr lang="en-US" altLang="zh-CN" sz="1400" dirty="0">
              <a:solidFill>
                <a:schemeClr val="accent1">
                  <a:lumMod val="75000"/>
                </a:schemeClr>
              </a:solidFill>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solidFill>
                  <a:schemeClr val="accent1">
                    <a:lumMod val="75000"/>
                  </a:schemeClr>
                </a:solidFill>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注：接受</a:t>
            </a:r>
            <a:r>
              <a:rPr lang="zh-CN" altLang="en-US" sz="1400" u="sng" dirty="0">
                <a:solidFill>
                  <a:schemeClr val="accent1">
                    <a:lumMod val="75000"/>
                  </a:schemeClr>
                </a:solidFill>
                <a:latin typeface="+mn-ea"/>
                <a:cs typeface="Calibri" panose="020F0502020204030204" pitchFamily="34" charset="0"/>
              </a:rPr>
              <a:t>首始交易</a:t>
            </a:r>
            <a:r>
              <a:rPr lang="zh-CN" altLang="en-US" sz="1400" dirty="0">
                <a:solidFill>
                  <a:schemeClr val="accent1">
                    <a:lumMod val="75000"/>
                  </a:schemeClr>
                </a:solidFill>
                <a:latin typeface="+mn-ea"/>
                <a:cs typeface="Calibri" panose="020F0502020204030204" pitchFamily="34" charset="0"/>
              </a:rPr>
              <a:t>时提供）</a:t>
            </a:r>
            <a:endParaRPr lang="en-US" altLang="zh-CN" sz="1400" dirty="0">
              <a:solidFill>
                <a:schemeClr val="accent1">
                  <a:lumMod val="75000"/>
                </a:schemeClr>
              </a:solidFill>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税务申报表格（</a:t>
            </a:r>
            <a:r>
              <a:rPr lang="en-US" altLang="zh-CN" sz="1400" dirty="0">
                <a:latin typeface="+mn-ea"/>
                <a:cs typeface="Calibri" panose="020F0502020204030204" pitchFamily="34" charset="0"/>
              </a:rPr>
              <a:t>CRS</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FATCA</a:t>
            </a:r>
            <a:r>
              <a:rPr lang="zh-CN" altLang="en-US" sz="1400" dirty="0">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如与主账户</a:t>
            </a:r>
            <a:r>
              <a:rPr lang="en-US" altLang="zh-CN" sz="1400" dirty="0">
                <a:solidFill>
                  <a:schemeClr val="accent1">
                    <a:lumMod val="75000"/>
                  </a:schemeClr>
                </a:solidFill>
                <a:latin typeface="+mn-ea"/>
                <a:cs typeface="Calibri" panose="020F0502020204030204" pitchFamily="34" charset="0"/>
              </a:rPr>
              <a:t>(Master)</a:t>
            </a:r>
            <a:r>
              <a:rPr lang="zh-CN" altLang="en-US" sz="1400" dirty="0">
                <a:solidFill>
                  <a:schemeClr val="accent1">
                    <a:lumMod val="75000"/>
                  </a:schemeClr>
                </a:solidFill>
                <a:latin typeface="+mn-ea"/>
                <a:cs typeface="Calibri" panose="020F0502020204030204" pitchFamily="34" charset="0"/>
              </a:rPr>
              <a:t>属同一主体，可免除重复提交）</a:t>
            </a:r>
            <a:endParaRPr lang="en-US" altLang="zh-CN" sz="1400" dirty="0">
              <a:solidFill>
                <a:schemeClr val="accent1">
                  <a:lumMod val="75000"/>
                </a:schemeClr>
              </a:solidFill>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BFE2FD9C-3503-4A59-AE01-DFEAEFAF2417}"/>
              </a:ext>
            </a:extLst>
          </p:cNvPr>
          <p:cNvSpPr>
            <a:spLocks noGrp="1"/>
          </p:cNvSpPr>
          <p:nvPr>
            <p:ph type="title"/>
          </p:nvPr>
        </p:nvSpPr>
        <p:spPr/>
        <p:txBody>
          <a:bodyPr/>
          <a:lstStyle/>
          <a:p>
            <a:r>
              <a:rPr lang="zh-CN" altLang="en-US" dirty="0">
                <a:latin typeface="Calibri" panose="020F0502020204030204" pitchFamily="34" charset="0"/>
                <a:cs typeface="Calibri" panose="020F0502020204030204" pitchFamily="34" charset="0"/>
              </a:rPr>
              <a:t>机构专业机构</a:t>
            </a:r>
            <a:r>
              <a:rPr lang="en-US" altLang="zh-CN" dirty="0">
                <a:latin typeface="Calibri" panose="020F0502020204030204" pitchFamily="34" charset="0"/>
                <a:cs typeface="Calibri" panose="020F0502020204030204" pitchFamily="34" charset="0"/>
              </a:rPr>
              <a:t>Institutional Professional Investor (IPI)</a:t>
            </a:r>
            <a:r>
              <a:rPr lang="zh-CN" altLang="en-US" dirty="0">
                <a:latin typeface="Calibri" panose="020F0502020204030204" pitchFamily="34" charset="0"/>
                <a:cs typeface="Calibri" panose="020F0502020204030204" pitchFamily="34" charset="0"/>
              </a:rPr>
              <a:t> </a:t>
            </a:r>
            <a:endParaRPr lang="zh-CN" altLang="en-US" dirty="0"/>
          </a:p>
        </p:txBody>
      </p:sp>
      <p:sp>
        <p:nvSpPr>
          <p:cNvPr id="4" name="文本占位符 3">
            <a:extLst>
              <a:ext uri="{FF2B5EF4-FFF2-40B4-BE49-F238E27FC236}">
                <a16:creationId xmlns:a16="http://schemas.microsoft.com/office/drawing/2014/main" id="{330A2C5A-2127-4ECD-B6BD-33BF5169F1F5}"/>
              </a:ext>
            </a:extLst>
          </p:cNvPr>
          <p:cNvSpPr>
            <a:spLocks noGrp="1"/>
          </p:cNvSpPr>
          <p:nvPr>
            <p:ph type="body" sz="quarter" idx="12"/>
          </p:nvPr>
        </p:nvSpPr>
        <p:spPr>
          <a:xfrm>
            <a:off x="755576" y="1196752"/>
            <a:ext cx="7951859" cy="428124"/>
          </a:xfrm>
        </p:spPr>
        <p:txBody>
          <a:bodyPr/>
          <a:lstStyle/>
          <a:p>
            <a:r>
              <a:rPr lang="zh-CN" altLang="en-US" sz="1600" dirty="0"/>
              <a:t>专业投资者子账户开户</a:t>
            </a:r>
            <a:r>
              <a:rPr lang="en-US" altLang="zh-CN" sz="1600" dirty="0"/>
              <a:t>Sub-account opening</a:t>
            </a:r>
            <a:endParaRPr lang="zh-CN" altLang="en-US" sz="1600" dirty="0"/>
          </a:p>
        </p:txBody>
      </p:sp>
    </p:spTree>
    <p:extLst>
      <p:ext uri="{BB962C8B-B14F-4D97-AF65-F5344CB8AC3E}">
        <p14:creationId xmlns:p14="http://schemas.microsoft.com/office/powerpoint/2010/main" val="2174021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21F3-AF5B-4260-9D09-25AC08D29848}"/>
              </a:ext>
            </a:extLst>
          </p:cNvPr>
          <p:cNvSpPr>
            <a:spLocks noGrp="1"/>
          </p:cNvSpPr>
          <p:nvPr>
            <p:ph sz="quarter" idx="11"/>
          </p:nvPr>
        </p:nvSpPr>
        <p:spPr>
          <a:xfrm>
            <a:off x="827584" y="1124744"/>
            <a:ext cx="7704852" cy="4824536"/>
          </a:xfrm>
        </p:spPr>
        <p:txBody>
          <a:bodyPr/>
          <a:lstStyle/>
          <a:p>
            <a:pPr marL="0" indent="0">
              <a:spcBef>
                <a:spcPts val="1200"/>
              </a:spcBef>
              <a:buNone/>
            </a:pPr>
            <a:r>
              <a:rPr lang="zh-CN" altLang="en-US" sz="1800" b="1" dirty="0">
                <a:latin typeface="+mn-ea"/>
                <a:cs typeface="Calibri" panose="020F0502020204030204" pitchFamily="34" charset="0"/>
              </a:rPr>
              <a:t>交易对手</a:t>
            </a:r>
            <a:r>
              <a:rPr lang="en-US" altLang="zh-CN" sz="1800" b="1" dirty="0">
                <a:latin typeface="+mn-ea"/>
                <a:cs typeface="Calibri" panose="020F0502020204030204" pitchFamily="34" charset="0"/>
              </a:rPr>
              <a:t>counterparty </a:t>
            </a:r>
            <a:r>
              <a:rPr lang="zh-CN" altLang="en-US" sz="1800" b="1" dirty="0">
                <a:latin typeface="+mn-ea"/>
                <a:cs typeface="Calibri" panose="020F0502020204030204" pitchFamily="34" charset="0"/>
              </a:rPr>
              <a:t>开户文件需求</a:t>
            </a:r>
            <a:r>
              <a:rPr lang="en-US" altLang="zh-CN" sz="1800" b="1" dirty="0">
                <a:latin typeface="+mn-ea"/>
                <a:cs typeface="Calibri" panose="020F0502020204030204" pitchFamily="34" charset="0"/>
              </a:rPr>
              <a:t> </a:t>
            </a:r>
            <a:r>
              <a:rPr lang="zh-CN" altLang="en-US" sz="1800" b="1" dirty="0">
                <a:latin typeface="+mn-ea"/>
                <a:cs typeface="Calibri" panose="020F0502020204030204" pitchFamily="34" charset="0"/>
              </a:rPr>
              <a:t>（只支持债券交易）</a:t>
            </a:r>
            <a:endParaRPr lang="en-US" altLang="zh-CN" sz="1800" b="1" dirty="0">
              <a:latin typeface="+mn-ea"/>
              <a:cs typeface="Calibri" panose="020F0502020204030204" pitchFamily="34" charset="0"/>
            </a:endParaRPr>
          </a:p>
          <a:p>
            <a:pPr marL="342900" indent="-342900">
              <a:lnSpc>
                <a:spcPct val="100000"/>
              </a:lnSpc>
              <a:spcBef>
                <a:spcPts val="1200"/>
              </a:spcBef>
              <a:buFont typeface="+mj-ea"/>
              <a:buAutoNum type="circleNumDbPlain"/>
            </a:pPr>
            <a:r>
              <a:rPr lang="zh-CN" altLang="en-US" sz="1400" dirty="0">
                <a:latin typeface="+mn-ea"/>
                <a:cs typeface="Calibri" panose="020F0502020204030204" pitchFamily="34" charset="0"/>
              </a:rPr>
              <a:t>董事会决议或开户指令，交易员名单</a:t>
            </a:r>
            <a:endParaRPr lang="en-US" altLang="zh-CN" sz="1400" dirty="0">
              <a:latin typeface="+mn-ea"/>
              <a:cs typeface="Calibri" panose="020F0502020204030204" pitchFamily="34" charset="0"/>
            </a:endParaRPr>
          </a:p>
          <a:p>
            <a:pPr marL="342900" indent="-342900">
              <a:lnSpc>
                <a:spcPct val="100000"/>
              </a:lnSpc>
              <a:spcBef>
                <a:spcPts val="1200"/>
              </a:spcBef>
              <a:buFont typeface="+mj-ea"/>
              <a:buAutoNum type="circleNumDbPlain"/>
            </a:pPr>
            <a:r>
              <a:rPr lang="zh-CN" altLang="en-US" sz="1400" dirty="0">
                <a:latin typeface="+mn-ea"/>
                <a:cs typeface="Calibri" panose="020F0502020204030204" pitchFamily="34" charset="0"/>
              </a:rPr>
              <a:t>有认可监管机关发出的持牌证明</a:t>
            </a:r>
            <a:r>
              <a:rPr lang="en-US" altLang="zh-CN" sz="1400" dirty="0">
                <a:latin typeface="+mn-ea"/>
                <a:cs typeface="Calibri" panose="020F0502020204030204" pitchFamily="34" charset="0"/>
              </a:rPr>
              <a:t> Proof of Licensing under Regulatory Body </a:t>
            </a:r>
            <a:endParaRPr lang="en-US" altLang="zh-TW" sz="1400" dirty="0">
              <a:latin typeface="+mn-ea"/>
              <a:cs typeface="Calibri" panose="020F0502020204030204" pitchFamily="34" charset="0"/>
            </a:endParaRPr>
          </a:p>
          <a:p>
            <a:pPr marL="342900" indent="-342900">
              <a:lnSpc>
                <a:spcPct val="100000"/>
              </a:lnSpc>
              <a:spcBef>
                <a:spcPts val="1200"/>
              </a:spcBef>
              <a:buFont typeface="+mj-ea"/>
              <a:buAutoNum type="circleNumDbPlain"/>
            </a:pPr>
            <a:r>
              <a:rPr lang="zh-CN" altLang="en-US" sz="1400" dirty="0">
                <a:latin typeface="+mn-ea"/>
                <a:cs typeface="Calibri" panose="020F0502020204030204" pitchFamily="34" charset="0"/>
              </a:rPr>
              <a:t>反洗钱问卷</a:t>
            </a:r>
            <a:r>
              <a:rPr lang="en-US" altLang="zh-CN" sz="1400" dirty="0">
                <a:latin typeface="+mn-ea"/>
                <a:cs typeface="Calibri" panose="020F0502020204030204" pitchFamily="34" charset="0"/>
              </a:rPr>
              <a:t> AML Questionnaire</a:t>
            </a:r>
          </a:p>
          <a:p>
            <a:pPr marL="342900" indent="-342900">
              <a:lnSpc>
                <a:spcPct val="100000"/>
              </a:lnSpc>
              <a:spcBef>
                <a:spcPts val="1200"/>
              </a:spcBef>
              <a:buFont typeface="+mj-ea"/>
              <a:buAutoNum type="circleNumDbPlain"/>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注：接受</a:t>
            </a:r>
            <a:r>
              <a:rPr lang="zh-CN" altLang="en-US" sz="1400" u="sng" dirty="0">
                <a:solidFill>
                  <a:srgbClr val="0070C0"/>
                </a:solidFill>
                <a:latin typeface="+mn-ea"/>
                <a:cs typeface="Calibri" panose="020F0502020204030204" pitchFamily="34" charset="0"/>
              </a:rPr>
              <a:t>首始交易</a:t>
            </a:r>
            <a:r>
              <a:rPr lang="zh-CN" altLang="en-US" sz="1400" dirty="0">
                <a:solidFill>
                  <a:srgbClr val="0070C0"/>
                </a:solidFill>
                <a:latin typeface="+mn-ea"/>
                <a:cs typeface="Calibri" panose="020F0502020204030204" pitchFamily="34" charset="0"/>
              </a:rPr>
              <a:t>时提供）</a:t>
            </a:r>
            <a:endParaRPr lang="en-US" altLang="zh-CN" sz="1400" dirty="0">
              <a:solidFill>
                <a:srgbClr val="0070C0"/>
              </a:solidFill>
              <a:latin typeface="+mn-ea"/>
              <a:cs typeface="Calibri" panose="020F0502020204030204" pitchFamily="34" charset="0"/>
            </a:endParaRPr>
          </a:p>
          <a:p>
            <a:pPr marL="400050" indent="-400050">
              <a:lnSpc>
                <a:spcPct val="100000"/>
              </a:lnSpc>
              <a:spcBef>
                <a:spcPts val="1200"/>
              </a:spcBef>
              <a:buFont typeface="+mj-ea"/>
              <a:buAutoNum type="circleNumDbPlain" startAt="6"/>
            </a:pPr>
            <a:r>
              <a:rPr lang="en-US" altLang="zh-CN" sz="1400" dirty="0">
                <a:latin typeface="+mn-ea"/>
                <a:cs typeface="Calibri" panose="020F0502020204030204" pitchFamily="34" charset="0"/>
              </a:rPr>
              <a:t>FATCA (W-8Ben-E</a:t>
            </a:r>
            <a:r>
              <a:rPr lang="zh-CN" altLang="en-US" sz="1400" dirty="0">
                <a:latin typeface="+mn-ea"/>
                <a:cs typeface="Calibri" panose="020F0502020204030204" pitchFamily="34" charset="0"/>
              </a:rPr>
              <a:t>）税务申报表格</a:t>
            </a:r>
            <a:endParaRPr lang="en-US" altLang="zh-CN" sz="1400" dirty="0">
              <a:latin typeface="+mn-ea"/>
              <a:cs typeface="Calibri" panose="020F0502020204030204" pitchFamily="34" charset="0"/>
            </a:endParaRPr>
          </a:p>
          <a:p>
            <a:pPr marL="392913" indent="-342900">
              <a:lnSpc>
                <a:spcPct val="100000"/>
              </a:lnSpc>
              <a:spcBef>
                <a:spcPts val="1200"/>
              </a:spcBef>
              <a:buFont typeface="+mj-ea"/>
              <a:buAutoNum type="circleNumDbPlain" startAt="6"/>
            </a:pPr>
            <a:r>
              <a:rPr lang="zh-CN" altLang="en-US" sz="1400" dirty="0">
                <a:latin typeface="+mn-ea"/>
                <a:cs typeface="Calibri" panose="020F0502020204030204" pitchFamily="34" charset="0"/>
              </a:rPr>
              <a:t>持牌人士填写：</a:t>
            </a:r>
            <a:endParaRPr lang="en-US" altLang="zh-CN" sz="1400" dirty="0">
              <a:latin typeface="+mn-ea"/>
              <a:cs typeface="Calibri" panose="020F0502020204030204" pitchFamily="34" charset="0"/>
            </a:endParaRPr>
          </a:p>
          <a:p>
            <a:pPr lvl="2">
              <a:lnSpc>
                <a:spcPct val="100000"/>
              </a:lnSpc>
              <a:spcBef>
                <a:spcPts val="1200"/>
              </a:spcBef>
            </a:pPr>
            <a:r>
              <a:rPr lang="zh-CN" altLang="en-US" sz="1400" dirty="0">
                <a:latin typeface="+mn-ea"/>
                <a:cs typeface="Calibri" panose="020F0502020204030204" pitchFamily="34" charset="0"/>
              </a:rPr>
              <a:t>　</a:t>
            </a:r>
            <a:r>
              <a:rPr lang="en-US" altLang="zh-CN" sz="1400" dirty="0">
                <a:latin typeface="+mn-ea"/>
                <a:cs typeface="Calibri" panose="020F0502020204030204" pitchFamily="34" charset="0"/>
              </a:rPr>
              <a:t>Assessment Form for counterparty </a:t>
            </a:r>
            <a:r>
              <a:rPr lang="zh-CN" altLang="en-US" sz="1400" dirty="0">
                <a:latin typeface="+mn-ea"/>
                <a:cs typeface="Calibri" panose="020F0502020204030204" pitchFamily="34" charset="0"/>
              </a:rPr>
              <a:t> </a:t>
            </a:r>
            <a:endParaRPr lang="en-US" altLang="zh-CN" sz="1400" dirty="0">
              <a:latin typeface="+mn-ea"/>
              <a:cs typeface="Calibri" panose="020F0502020204030204" pitchFamily="34" charset="0"/>
            </a:endParaRPr>
          </a:p>
          <a:p>
            <a:pPr lvl="2">
              <a:lnSpc>
                <a:spcPct val="100000"/>
              </a:lnSpc>
              <a:spcBef>
                <a:spcPts val="1200"/>
              </a:spcBef>
            </a:pPr>
            <a:r>
              <a:rPr lang="en-US" altLang="zh-CN" sz="1400" dirty="0">
                <a:latin typeface="+mn-ea"/>
                <a:cs typeface="Calibri" panose="020F0502020204030204" pitchFamily="34" charset="0"/>
              </a:rPr>
              <a:t> 	 </a:t>
            </a:r>
            <a:r>
              <a:rPr lang="zh-CN" altLang="en-US" sz="1400" dirty="0">
                <a:latin typeface="+mn-ea"/>
                <a:cs typeface="Calibri" panose="020F0502020204030204" pitchFamily="34" charset="0"/>
              </a:rPr>
              <a:t>客户风险评估表</a:t>
            </a:r>
            <a:r>
              <a:rPr lang="en-US" altLang="zh-CN" sz="1400" dirty="0">
                <a:latin typeface="+mn-ea"/>
                <a:cs typeface="Calibri" panose="020F0502020204030204" pitchFamily="34" charset="0"/>
              </a:rPr>
              <a:t>  Customer Risk Assessment</a:t>
            </a:r>
          </a:p>
          <a:p>
            <a:pPr lvl="2">
              <a:lnSpc>
                <a:spcPct val="100000"/>
              </a:lnSpc>
              <a:spcBef>
                <a:spcPts val="1200"/>
              </a:spcBef>
            </a:pPr>
            <a:r>
              <a:rPr lang="zh-CN" altLang="en-US" sz="1400" dirty="0">
                <a:latin typeface="+mn-ea"/>
                <a:cs typeface="Calibri" panose="020F0502020204030204" pitchFamily="34" charset="0"/>
              </a:rPr>
              <a:t>　视乎风险评级而提供的尽职审查表格（</a:t>
            </a:r>
            <a:r>
              <a:rPr lang="en-US" altLang="zh-CN" sz="1400" dirty="0">
                <a:latin typeface="+mn-ea"/>
                <a:cs typeface="Calibri" panose="020F0502020204030204" pitchFamily="34" charset="0"/>
              </a:rPr>
              <a:t>SDD/CDD/EDD</a:t>
            </a:r>
            <a:r>
              <a:rPr lang="zh-CN" altLang="en-US" sz="1400" dirty="0">
                <a:latin typeface="+mn-ea"/>
                <a:cs typeface="Calibri" panose="020F0502020204030204" pitchFamily="34" charset="0"/>
              </a:rPr>
              <a:t>）</a:t>
            </a:r>
            <a:endParaRPr lang="en-US" altLang="zh-CN" sz="1400" dirty="0">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C4FDA87A-556B-4AF3-9CD7-C478315728AB}"/>
              </a:ext>
            </a:extLst>
          </p:cNvPr>
          <p:cNvSpPr>
            <a:spLocks noGrp="1"/>
          </p:cNvSpPr>
          <p:nvPr>
            <p:ph type="title"/>
          </p:nvPr>
        </p:nvSpPr>
        <p:spPr>
          <a:xfrm>
            <a:off x="683567" y="332656"/>
            <a:ext cx="8023867" cy="647432"/>
          </a:xfrm>
        </p:spPr>
        <p:txBody>
          <a:bodyPr/>
          <a:lstStyle/>
          <a:p>
            <a:r>
              <a:rPr lang="zh-CN" altLang="en-US" dirty="0">
                <a:latin typeface="Calibri" panose="020F0502020204030204" pitchFamily="34" charset="0"/>
                <a:cs typeface="Calibri" panose="020F0502020204030204" pitchFamily="34" charset="0"/>
              </a:rPr>
              <a:t>机构专业投资者－交易对手户 </a:t>
            </a:r>
            <a:r>
              <a:rPr lang="en-US" altLang="zh-CN" dirty="0">
                <a:latin typeface="Calibri" panose="020F0502020204030204" pitchFamily="34" charset="0"/>
                <a:cs typeface="Calibri" panose="020F0502020204030204" pitchFamily="34" charset="0"/>
              </a:rPr>
              <a:t>IPI-Counterparty</a:t>
            </a:r>
            <a:endParaRPr lang="zh-CN" altLang="en-US" dirty="0"/>
          </a:p>
        </p:txBody>
      </p:sp>
    </p:spTree>
    <p:extLst>
      <p:ext uri="{BB962C8B-B14F-4D97-AF65-F5344CB8AC3E}">
        <p14:creationId xmlns:p14="http://schemas.microsoft.com/office/powerpoint/2010/main" val="421213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专业投资者资格审查、文件需求</a:t>
            </a:r>
          </a:p>
        </p:txBody>
      </p:sp>
      <p:sp>
        <p:nvSpPr>
          <p:cNvPr id="3" name="副标题 2"/>
          <p:cNvSpPr>
            <a:spLocks noGrp="1"/>
          </p:cNvSpPr>
          <p:nvPr>
            <p:ph type="subTitle" idx="1"/>
          </p:nvPr>
        </p:nvSpPr>
        <p:spPr/>
        <p:txBody>
          <a:bodyPr/>
          <a:lstStyle/>
          <a:p>
            <a:r>
              <a:rPr lang="zh-CN" altLang="en-US" dirty="0"/>
              <a:t>账户管理组－综合运营部</a:t>
            </a:r>
          </a:p>
          <a:p>
            <a:endParaRPr lang="zh-CN" altLang="en-US" dirty="0"/>
          </a:p>
          <a:p>
            <a:endParaRPr lang="zh-CN" altLang="en-US" dirty="0"/>
          </a:p>
        </p:txBody>
      </p:sp>
    </p:spTree>
    <p:extLst>
      <p:ext uri="{BB962C8B-B14F-4D97-AF65-F5344CB8AC3E}">
        <p14:creationId xmlns:p14="http://schemas.microsoft.com/office/powerpoint/2010/main" val="3480371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539552" y="1124744"/>
            <a:ext cx="7776864" cy="4464496"/>
          </a:xfrm>
        </p:spPr>
        <p:txBody>
          <a:bodyPr/>
          <a:lstStyle/>
          <a:p>
            <a:pPr marL="50013" indent="0">
              <a:spcBef>
                <a:spcPts val="300"/>
              </a:spcBef>
              <a:spcAft>
                <a:spcPts val="360"/>
              </a:spcAft>
              <a:buSzPct val="85000"/>
              <a:buNone/>
            </a:pPr>
            <a:r>
              <a:rPr lang="zh-CN" altLang="en-US" sz="1800" b="1" u="sng" dirty="0">
                <a:solidFill>
                  <a:srgbClr val="000000"/>
                </a:solidFill>
                <a:effectLst/>
                <a:latin typeface="+mj-ea"/>
                <a:ea typeface="+mj-ea"/>
                <a:cs typeface="Calibri" panose="020F0502020204030204" pitchFamily="34" charset="0"/>
              </a:rPr>
              <a:t>开户流程</a:t>
            </a:r>
            <a:endParaRPr lang="en-US" altLang="zh-CN" sz="1800" b="1" u="sng"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前线提供同业机构名称及联络方式于</a:t>
            </a:r>
            <a:r>
              <a:rPr lang="en-HK"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，以便与同业对接开户所需</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en-HK"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根据对手提供开户清单作文件齐备及开户书填写</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zh-CN" sz="1400" dirty="0">
                <a:solidFill>
                  <a:srgbClr val="000000"/>
                </a:solidFill>
                <a:effectLst/>
                <a:latin typeface="+mj-ea"/>
                <a:ea typeface="+mj-ea"/>
                <a:cs typeface="Calibri" panose="020F0502020204030204" pitchFamily="34" charset="0"/>
              </a:rPr>
              <a:t>若有开户协议条文、反洗钱问卷</a:t>
            </a:r>
            <a:r>
              <a:rPr lang="zh-CN" altLang="en-US" sz="1400" dirty="0">
                <a:solidFill>
                  <a:srgbClr val="000000"/>
                </a:solidFill>
                <a:effectLst/>
                <a:latin typeface="+mj-ea"/>
                <a:ea typeface="+mj-ea"/>
                <a:cs typeface="Calibri" panose="020F0502020204030204" pitchFamily="34" charset="0"/>
              </a:rPr>
              <a:t>、</a:t>
            </a:r>
            <a:r>
              <a:rPr lang="zh-CN" altLang="zh-CN" sz="1400" dirty="0">
                <a:solidFill>
                  <a:srgbClr val="000000"/>
                </a:solidFill>
                <a:effectLst/>
                <a:latin typeface="+mj-ea"/>
                <a:ea typeface="+mj-ea"/>
                <a:cs typeface="Calibri" panose="020F0502020204030204" pitchFamily="34" charset="0"/>
              </a:rPr>
              <a:t>公司敏感信息披露等特殊请况，可提合规审视或征询意见。</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前线提供授权人名单（开户签署、交易操作及资金调拨）于战略发展部，作为出具董事会决议摘录之用，及后附加在</a:t>
            </a:r>
            <a:r>
              <a:rPr lang="en-US" altLang="zh-CN" sz="1400" dirty="0">
                <a:solidFill>
                  <a:srgbClr val="000000"/>
                </a:solidFill>
                <a:effectLst/>
                <a:latin typeface="+mj-ea"/>
                <a:ea typeface="+mj-ea"/>
                <a:cs typeface="Calibri" panose="020F0502020204030204" pitchFamily="34" charset="0"/>
              </a:rPr>
              <a:t>OA</a:t>
            </a:r>
            <a:r>
              <a:rPr lang="zh-CN" altLang="en-US" sz="1400" dirty="0">
                <a:solidFill>
                  <a:srgbClr val="000000"/>
                </a:solidFill>
                <a:effectLst/>
                <a:latin typeface="+mj-ea"/>
                <a:ea typeface="+mj-ea"/>
                <a:cs typeface="Calibri" panose="020F0502020204030204" pitchFamily="34" charset="0"/>
              </a:rPr>
              <a:t>内送审</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整理授权人身份证验证本，或提人事部安排出具身份证资料核实确认函</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文件齐备后，</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把文件副本发送对方作预审，待确认后</a:t>
            </a:r>
            <a:r>
              <a:rPr lang="zh-CN" altLang="zh-CN" sz="1400" dirty="0">
                <a:solidFill>
                  <a:srgbClr val="000000"/>
                </a:solidFill>
                <a:effectLst/>
                <a:latin typeface="+mj-ea"/>
                <a:ea typeface="+mj-ea"/>
                <a:cs typeface="Calibri" panose="020F0502020204030204" pitchFamily="34" charset="0"/>
              </a:rPr>
              <a:t>直接寄递开户原件作开户办理</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同业账户成功开出后，</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latin typeface="+mj-ea"/>
                <a:ea typeface="+mj-ea"/>
                <a:cs typeface="Calibri" panose="020F0502020204030204" pitchFamily="34" charset="0"/>
              </a:rPr>
              <a:t>把</a:t>
            </a:r>
            <a:r>
              <a:rPr lang="zh-CN" altLang="zh-CN" sz="1400" dirty="0">
                <a:solidFill>
                  <a:srgbClr val="000000"/>
                </a:solidFill>
                <a:effectLst/>
                <a:latin typeface="+mj-ea"/>
                <a:ea typeface="+mj-ea"/>
                <a:cs typeface="Calibri" panose="020F0502020204030204" pitchFamily="34" charset="0"/>
              </a:rPr>
              <a:t>迎函后</a:t>
            </a:r>
            <a:r>
              <a:rPr lang="zh-CN" altLang="en-US" sz="1400" dirty="0">
                <a:solidFill>
                  <a:srgbClr val="000000"/>
                </a:solidFill>
                <a:effectLst/>
                <a:latin typeface="+mj-ea"/>
                <a:ea typeface="+mj-ea"/>
                <a:cs typeface="Calibri" panose="020F0502020204030204" pitchFamily="34" charset="0"/>
              </a:rPr>
              <a:t>及账户号码，</a:t>
            </a:r>
            <a:r>
              <a:rPr lang="zh-CN" altLang="zh-CN" sz="1400" dirty="0">
                <a:solidFill>
                  <a:srgbClr val="000000"/>
                </a:solidFill>
                <a:effectLst/>
                <a:latin typeface="+mj-ea"/>
                <a:ea typeface="+mj-ea"/>
                <a:cs typeface="Calibri" panose="020F0502020204030204" pitchFamily="34" charset="0"/>
              </a:rPr>
              <a:t>以电邮发送通知</a:t>
            </a:r>
            <a:r>
              <a:rPr lang="zh-CN" altLang="en-US" sz="1400" dirty="0">
                <a:solidFill>
                  <a:srgbClr val="000000"/>
                </a:solidFill>
                <a:effectLst/>
                <a:latin typeface="+mj-ea"/>
                <a:ea typeface="+mj-ea"/>
                <a:cs typeface="Calibri" panose="020F0502020204030204" pitchFamily="34" charset="0"/>
              </a:rPr>
              <a:t>相关部门</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mj-ea"/>
              <a:buAutoNum type="circleNumDbPlain"/>
            </a:pPr>
            <a:r>
              <a:rPr lang="zh-CN" altLang="en-US" sz="1400" dirty="0">
                <a:solidFill>
                  <a:srgbClr val="000000"/>
                </a:solidFill>
                <a:effectLst/>
                <a:latin typeface="+mj-ea"/>
                <a:ea typeface="+mj-ea"/>
                <a:cs typeface="Calibri" panose="020F0502020204030204" pitchFamily="34" charset="0"/>
              </a:rPr>
              <a:t>资料储存在</a:t>
            </a:r>
            <a:r>
              <a:rPr lang="en-US" altLang="zh-CN" sz="1400" dirty="0">
                <a:solidFill>
                  <a:srgbClr val="000000"/>
                </a:solidFill>
                <a:effectLst/>
                <a:latin typeface="+mj-ea"/>
                <a:ea typeface="+mj-ea"/>
                <a:cs typeface="Calibri" panose="020F0502020204030204" pitchFamily="34" charset="0"/>
              </a:rPr>
              <a:t>ABC</a:t>
            </a:r>
            <a:r>
              <a:rPr lang="zh-CN" altLang="en-US" sz="1400" dirty="0">
                <a:solidFill>
                  <a:srgbClr val="000000"/>
                </a:solidFill>
                <a:effectLst/>
                <a:latin typeface="+mj-ea"/>
                <a:ea typeface="+mj-ea"/>
                <a:cs typeface="Calibri" panose="020F0502020204030204" pitchFamily="34" charset="0"/>
              </a:rPr>
              <a:t>系统（</a:t>
            </a:r>
            <a:r>
              <a:rPr lang="en-US" altLang="zh-CN" sz="1400" dirty="0">
                <a:solidFill>
                  <a:srgbClr val="000000"/>
                </a:solidFill>
                <a:effectLst/>
                <a:latin typeface="+mj-ea"/>
                <a:ea typeface="+mj-ea"/>
                <a:cs typeface="Calibri" panose="020F0502020204030204" pitchFamily="34" charset="0"/>
              </a:rPr>
              <a:t>Broker</a:t>
            </a:r>
            <a:r>
              <a:rPr lang="zh-CN" altLang="en-US" sz="1400" dirty="0">
                <a:solidFill>
                  <a:srgbClr val="000000"/>
                </a:solidFill>
                <a:effectLst/>
                <a:latin typeface="+mj-ea"/>
                <a:ea typeface="+mj-ea"/>
                <a:cs typeface="Calibri" panose="020F0502020204030204" pitchFamily="34" charset="0"/>
              </a:rPr>
              <a:t>）</a:t>
            </a:r>
            <a:r>
              <a:rPr lang="zh-CN" altLang="en-US" sz="1400" dirty="0">
                <a:solidFill>
                  <a:srgbClr val="000000"/>
                </a:solidFill>
                <a:latin typeface="+mj-ea"/>
                <a:ea typeface="+mj-ea"/>
                <a:cs typeface="Calibri" panose="020F0502020204030204" pitchFamily="34" charset="0"/>
              </a:rPr>
              <a:t>及录入内部报表</a:t>
            </a:r>
            <a:r>
              <a:rPr lang="zh-CN" altLang="en-US" sz="1400" dirty="0">
                <a:solidFill>
                  <a:srgbClr val="000000"/>
                </a:solidFill>
                <a:effectLst/>
                <a:latin typeface="+mj-ea"/>
                <a:ea typeface="+mj-ea"/>
                <a:cs typeface="Calibri" panose="020F0502020204030204" pitchFamily="34" charset="0"/>
              </a:rPr>
              <a:t>內，文件</a:t>
            </a:r>
            <a:r>
              <a:rPr lang="zh-CN" altLang="zh-CN" sz="1400" dirty="0">
                <a:solidFill>
                  <a:srgbClr val="000000"/>
                </a:solidFill>
                <a:effectLst/>
                <a:latin typeface="+mj-ea"/>
                <a:ea typeface="+mj-ea"/>
                <a:cs typeface="Calibri" panose="020F0502020204030204" pitchFamily="34" charset="0"/>
              </a:rPr>
              <a:t>扫描</a:t>
            </a:r>
            <a:r>
              <a:rPr lang="zh-CN" altLang="en-US" sz="1400" dirty="0">
                <a:solidFill>
                  <a:srgbClr val="000000"/>
                </a:solidFill>
                <a:latin typeface="+mj-ea"/>
                <a:ea typeface="+mj-ea"/>
                <a:cs typeface="Calibri" panose="020F0502020204030204" pitchFamily="34" charset="0"/>
              </a:rPr>
              <a:t>至部门档案库归档</a:t>
            </a:r>
            <a:r>
              <a:rPr lang="zh-CN" altLang="zh-CN" sz="1400" dirty="0">
                <a:solidFill>
                  <a:srgbClr val="000000"/>
                </a:solidFill>
                <a:effectLst/>
                <a:latin typeface="+mj-ea"/>
                <a:ea typeface="+mj-ea"/>
                <a:cs typeface="Calibri" panose="020F0502020204030204" pitchFamily="34" charset="0"/>
              </a:rPr>
              <a:t>。</a:t>
            </a:r>
            <a:r>
              <a:rPr lang="en-US" altLang="zh-CN" sz="1400" kern="0" dirty="0">
                <a:effectLst/>
                <a:latin typeface="+mj-ea"/>
                <a:ea typeface="+mj-ea"/>
                <a:cs typeface="Calibri" panose="020F0502020204030204" pitchFamily="34" charset="0"/>
              </a:rPr>
              <a:t> </a:t>
            </a:r>
            <a:endParaRPr lang="zh-CN" altLang="zh-CN" sz="1400" kern="100" dirty="0">
              <a:effectLst/>
              <a:latin typeface="+mj-ea"/>
              <a:ea typeface="+mj-ea"/>
            </a:endParaRPr>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r>
              <a:rPr lang="zh-TW" altLang="zh-CN" kern="100" dirty="0">
                <a:effectLst/>
                <a:latin typeface="+mj-ea"/>
                <a:cs typeface="Calibri" panose="020F0502020204030204" pitchFamily="34" charset="0"/>
              </a:rPr>
              <a:t>同业机构</a:t>
            </a:r>
            <a:r>
              <a:rPr lang="en-US" altLang="zh-CN" kern="100" dirty="0">
                <a:effectLst/>
                <a:latin typeface="+mj-ea"/>
                <a:cs typeface="Calibri" panose="020F0502020204030204" pitchFamily="34" charset="0"/>
              </a:rPr>
              <a:t>Broker (</a:t>
            </a:r>
            <a:r>
              <a:rPr lang="zh-TW" altLang="zh-CN" kern="100" dirty="0">
                <a:effectLst/>
                <a:latin typeface="+mj-ea"/>
                <a:cs typeface="Calibri" panose="020F0502020204030204" pitchFamily="34" charset="0"/>
              </a:rPr>
              <a:t>机构销售／零售业务部</a:t>
            </a:r>
            <a:r>
              <a:rPr lang="en-US" altLang="zh-CN" kern="100" dirty="0">
                <a:effectLst/>
                <a:latin typeface="+mj-ea"/>
                <a:cs typeface="Calibri" panose="020F0502020204030204" pitchFamily="34" charset="0"/>
              </a:rPr>
              <a:t>)</a:t>
            </a:r>
            <a:r>
              <a:rPr lang="zh-CN" altLang="en-US" kern="100" dirty="0">
                <a:effectLst/>
                <a:latin typeface="+mj-ea"/>
                <a:cs typeface="Calibri" panose="020F0502020204030204" pitchFamily="34" charset="0"/>
              </a:rPr>
              <a:t>　</a:t>
            </a:r>
            <a:endParaRPr lang="zh-CN" altLang="en-US" dirty="0">
              <a:latin typeface="+mj-ea"/>
            </a:endParaRPr>
          </a:p>
        </p:txBody>
      </p:sp>
    </p:spTree>
    <p:extLst>
      <p:ext uri="{BB962C8B-B14F-4D97-AF65-F5344CB8AC3E}">
        <p14:creationId xmlns:p14="http://schemas.microsoft.com/office/powerpoint/2010/main" val="4017916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436559" y="1124744"/>
            <a:ext cx="7879856" cy="4752528"/>
          </a:xfrm>
        </p:spPr>
        <p:txBody>
          <a:bodyPr/>
          <a:lstStyle/>
          <a:p>
            <a:r>
              <a:rPr lang="zh-CN" altLang="en-US" sz="1800" b="1" dirty="0"/>
              <a:t>专业投资者（个人、法团）</a:t>
            </a:r>
            <a:r>
              <a:rPr lang="zh-CN" altLang="en-US" sz="1800" dirty="0"/>
              <a:t>：</a:t>
            </a:r>
            <a:endParaRPr lang="en-US" altLang="zh-CN" sz="1800" dirty="0"/>
          </a:p>
          <a:p>
            <a:pPr marL="643800" lvl="1" indent="-342900">
              <a:buFont typeface="+mj-ea"/>
              <a:buAutoNum type="circleNumDbPlain"/>
            </a:pPr>
            <a:r>
              <a:rPr lang="zh-CN" altLang="en-US" sz="1400" dirty="0"/>
              <a:t>专业投资者资产审查，结单可以接受电子账单、银行</a:t>
            </a:r>
            <a:r>
              <a:rPr lang="en-US" altLang="zh-CN" sz="1400" dirty="0"/>
              <a:t>/</a:t>
            </a:r>
            <a:r>
              <a:rPr lang="zh-CN" altLang="en-US" sz="1400" dirty="0"/>
              <a:t>券商或专业人士（如：律师</a:t>
            </a:r>
            <a:r>
              <a:rPr lang="en-US" altLang="zh-CN" sz="1400" dirty="0"/>
              <a:t>/</a:t>
            </a:r>
            <a:r>
              <a:rPr lang="zh-CN" altLang="en-US" sz="1400" dirty="0"/>
              <a:t>会计师）出具资产证明信</a:t>
            </a:r>
            <a:endParaRPr lang="en-US" altLang="zh-CN" sz="1400" dirty="0"/>
          </a:p>
          <a:p>
            <a:pPr marL="643800" lvl="1" indent="-342900">
              <a:buFont typeface="+mj-ea"/>
              <a:buAutoNum type="circleNumDbPlain"/>
            </a:pPr>
            <a:r>
              <a:rPr lang="zh-CN" altLang="en-US" sz="1400" dirty="0"/>
              <a:t>资产证明结单可接受以多家金融机构拼合提交，唯根据合规指示必须以</a:t>
            </a:r>
            <a:r>
              <a:rPr lang="zh-CN" altLang="en-US" sz="1400" dirty="0">
                <a:solidFill>
                  <a:srgbClr val="FF0000"/>
                </a:solidFill>
              </a:rPr>
              <a:t>同一月份提交</a:t>
            </a:r>
            <a:r>
              <a:rPr lang="zh-CN" altLang="en-US" sz="1400" dirty="0"/>
              <a:t>，杜塞客户资金互相调拨的可能性（举例：客户７月份存款</a:t>
            </a:r>
            <a:r>
              <a:rPr lang="en-US" altLang="zh-CN" sz="1400" dirty="0"/>
              <a:t>HKD4</a:t>
            </a:r>
            <a:r>
              <a:rPr lang="zh-CN" altLang="en-US" sz="1400" dirty="0"/>
              <a:t>百万，于</a:t>
            </a:r>
            <a:r>
              <a:rPr lang="en-US" altLang="zh-CN" sz="1400" dirty="0"/>
              <a:t>8</a:t>
            </a:r>
            <a:r>
              <a:rPr lang="zh-CN" altLang="en-US" sz="1400" dirty="0"/>
              <a:t>月时安排存款全数转账至</a:t>
            </a:r>
            <a:r>
              <a:rPr lang="en-US" altLang="zh-CN" sz="1400" dirty="0"/>
              <a:t>B</a:t>
            </a:r>
            <a:r>
              <a:rPr lang="zh-CN" altLang="en-US" sz="1400" dirty="0"/>
              <a:t>银行账户內，使得</a:t>
            </a:r>
            <a:r>
              <a:rPr lang="en-US" altLang="zh-CN" sz="1400" dirty="0"/>
              <a:t>A</a:t>
            </a:r>
            <a:r>
              <a:rPr lang="zh-CN" altLang="en-US" sz="1400" dirty="0"/>
              <a:t>银行（</a:t>
            </a:r>
            <a:r>
              <a:rPr lang="en-US" altLang="zh-CN" sz="1400" dirty="0"/>
              <a:t>7</a:t>
            </a:r>
            <a:r>
              <a:rPr lang="zh-CN" altLang="en-US" sz="1400" dirty="0"/>
              <a:t>月）及</a:t>
            </a:r>
            <a:r>
              <a:rPr lang="en-US" altLang="zh-CN" sz="1400" dirty="0"/>
              <a:t>B</a:t>
            </a:r>
            <a:r>
              <a:rPr lang="zh-CN" altLang="en-US" sz="1400" dirty="0"/>
              <a:t>银行（</a:t>
            </a:r>
            <a:r>
              <a:rPr lang="en-US" altLang="zh-CN" sz="1400" dirty="0"/>
              <a:t>8</a:t>
            </a:r>
            <a:r>
              <a:rPr lang="zh-CN" altLang="en-US" sz="1400" dirty="0"/>
              <a:t>月）结单同时持有</a:t>
            </a:r>
            <a:r>
              <a:rPr lang="en-US" altLang="zh-CN" sz="1400" dirty="0"/>
              <a:t>HKD4M</a:t>
            </a:r>
            <a:r>
              <a:rPr lang="zh-CN" altLang="en-US" sz="1400" dirty="0"/>
              <a:t>存款结余，合共便为</a:t>
            </a:r>
            <a:r>
              <a:rPr lang="en-US" altLang="zh-CN" sz="1400" dirty="0"/>
              <a:t>HKD8</a:t>
            </a:r>
            <a:r>
              <a:rPr lang="zh-CN" altLang="en-US" sz="1400" dirty="0"/>
              <a:t>百万）</a:t>
            </a:r>
            <a:endParaRPr lang="en-US" altLang="zh-CN" sz="1400" dirty="0"/>
          </a:p>
          <a:p>
            <a:pPr marL="643800" lvl="1" indent="-342900">
              <a:buFont typeface="+mj-ea"/>
              <a:buAutoNum type="circleNumDbPlain"/>
            </a:pPr>
            <a:r>
              <a:rPr lang="zh-CN" altLang="en-US" sz="1400" dirty="0"/>
              <a:t>国内银行有可能不发账户结单或对账单，客户可请银行或券商撷取个人账户內的资产明细，由银行、券商授权人签字并加上公司盖章原件确认客户资产，</a:t>
            </a:r>
            <a:r>
              <a:rPr lang="zh-CN" altLang="en-US" sz="1400" u="sng" dirty="0"/>
              <a:t>不接受副本提交</a:t>
            </a:r>
            <a:r>
              <a:rPr lang="zh-CN" altLang="en-US" sz="1400" dirty="0"/>
              <a:t>。</a:t>
            </a:r>
            <a:endParaRPr lang="en-US" altLang="zh-CN" sz="1400" dirty="0"/>
          </a:p>
          <a:p>
            <a:pPr marL="643800" lvl="1" indent="-342900">
              <a:buFont typeface="+mj-ea"/>
              <a:buAutoNum type="circleNumDbPlain"/>
            </a:pPr>
            <a:r>
              <a:rPr lang="zh-CN" altLang="en-US" sz="1400" dirty="0"/>
              <a:t>客户结单上显示名称必须一致，若为缩写（例如：</a:t>
            </a:r>
            <a:r>
              <a:rPr lang="en-US" altLang="zh-CN" sz="1400" dirty="0" err="1"/>
              <a:t>H.T.Chan</a:t>
            </a:r>
            <a:r>
              <a:rPr lang="en-US" altLang="zh-CN" sz="1400" dirty="0"/>
              <a:t>) </a:t>
            </a:r>
            <a:r>
              <a:rPr lang="zh-CN" altLang="en-US" sz="1400" dirty="0"/>
              <a:t>，必须同时附加（如银行、券商）发出证明信，确定为同一人，方接纳申请。</a:t>
            </a:r>
            <a:endParaRPr lang="en-US" altLang="zh-CN" sz="1400" dirty="0"/>
          </a:p>
          <a:p>
            <a:pPr marL="643800" lvl="1" indent="-342900">
              <a:buFont typeface="+mj-ea"/>
              <a:buAutoNum type="circleNumDbPlain"/>
            </a:pPr>
            <a:r>
              <a:rPr lang="zh-CN" altLang="en-US" sz="1400" dirty="0"/>
              <a:t>资产组合证明</a:t>
            </a:r>
            <a:r>
              <a:rPr lang="zh-CN" altLang="en-US" sz="1400" b="1" dirty="0"/>
              <a:t>可接受 </a:t>
            </a:r>
            <a:r>
              <a:rPr lang="en-US" altLang="zh-CN" sz="1400" b="1" dirty="0"/>
              <a:t>/ </a:t>
            </a:r>
            <a:r>
              <a:rPr lang="zh-CN" altLang="en-US" sz="1400" b="1" dirty="0"/>
              <a:t>不接受</a:t>
            </a:r>
            <a:r>
              <a:rPr lang="zh-CN" altLang="en-US" sz="1400" dirty="0"/>
              <a:t>类别：</a:t>
            </a:r>
            <a:endParaRPr lang="en-US" altLang="zh-CN" sz="1400" dirty="0"/>
          </a:p>
          <a:p>
            <a:pPr lvl="3">
              <a:buFont typeface="Wingdings" panose="05000000000000000000" pitchFamily="2" charset="2"/>
              <a:buChar char="þ"/>
            </a:pPr>
            <a:r>
              <a:rPr lang="zh-CN" altLang="en-US" sz="1400" dirty="0"/>
              <a:t>　</a:t>
            </a:r>
            <a:r>
              <a:rPr lang="zh-CN" altLang="en-US" sz="1400" u="sng" dirty="0">
                <a:solidFill>
                  <a:schemeClr val="accent1"/>
                </a:solidFill>
              </a:rPr>
              <a:t>可接受</a:t>
            </a:r>
            <a:r>
              <a:rPr lang="zh-CN" altLang="en-US" sz="1400" dirty="0"/>
              <a:t>类别：存款、债券、股票、现金、衍生品产品（债券、期货）</a:t>
            </a:r>
            <a:endParaRPr lang="en-US" altLang="zh-CN" sz="1400" dirty="0"/>
          </a:p>
          <a:p>
            <a:pPr lvl="3">
              <a:buFont typeface="Wingdings" panose="05000000000000000000" pitchFamily="2" charset="2"/>
              <a:buChar char=""/>
            </a:pPr>
            <a:r>
              <a:rPr lang="en-US" altLang="zh-CN" sz="1400" dirty="0">
                <a:solidFill>
                  <a:schemeClr val="accent1"/>
                </a:solidFill>
              </a:rPr>
              <a:t>   </a:t>
            </a:r>
            <a:r>
              <a:rPr lang="zh-CN" altLang="en-US" sz="1400" u="sng" dirty="0">
                <a:solidFill>
                  <a:schemeClr val="accent1"/>
                </a:solidFill>
              </a:rPr>
              <a:t>不可接受</a:t>
            </a:r>
            <a:r>
              <a:rPr lang="zh-CN" altLang="en-US" sz="1400" dirty="0"/>
              <a:t>类别：房产、结构性票据</a:t>
            </a:r>
            <a:r>
              <a:rPr lang="en-US" altLang="zh-CN" sz="1400" dirty="0"/>
              <a:t>Structure Note</a:t>
            </a:r>
            <a:r>
              <a:rPr lang="zh-CN" altLang="en-US" sz="1400" dirty="0"/>
              <a:t>、</a:t>
            </a:r>
            <a:r>
              <a:rPr lang="zh-CN" altLang="en-US" sz="1400" dirty="0">
                <a:latin typeface="+mn-ea"/>
              </a:rPr>
              <a:t>杠杆产品</a:t>
            </a:r>
            <a:r>
              <a:rPr lang="en-US" altLang="zh-CN" sz="1400" dirty="0">
                <a:latin typeface="+mn-ea"/>
              </a:rPr>
              <a:t>Leverage </a:t>
            </a:r>
            <a:endParaRPr lang="en-US" altLang="zh-CN" sz="1400" dirty="0"/>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400" dirty="0">
                <a:solidFill>
                  <a:srgbClr val="000000"/>
                </a:solidFill>
                <a:latin typeface="+mj-ea"/>
                <a:ea typeface="+mj-ea"/>
                <a:cs typeface="Calibri" panose="020F0502020204030204" pitchFamily="34" charset="0"/>
              </a:rPr>
              <a:t>客户特殊事例分享</a:t>
            </a:r>
            <a:endParaRPr lang="en-US" altLang="zh-CN" sz="24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59111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323528" y="1124744"/>
            <a:ext cx="7992888" cy="4752528"/>
          </a:xfrm>
        </p:spPr>
        <p:txBody>
          <a:bodyPr/>
          <a:lstStyle/>
          <a:p>
            <a:pPr>
              <a:spcBef>
                <a:spcPts val="600"/>
              </a:spcBef>
            </a:pPr>
            <a:r>
              <a:rPr lang="zh-CN" altLang="en-US" sz="1800" b="1" dirty="0"/>
              <a:t>专业投资者（机构）专业投资者</a:t>
            </a:r>
            <a:r>
              <a:rPr lang="zh-CN" altLang="en-US" sz="1800" dirty="0"/>
              <a:t>：</a:t>
            </a:r>
            <a:endParaRPr lang="en-US" altLang="zh-CN" sz="1800" dirty="0"/>
          </a:p>
          <a:p>
            <a:pPr marL="392913" indent="-342900">
              <a:spcBef>
                <a:spcPts val="1200"/>
              </a:spcBef>
              <a:buFont typeface="+mj-ea"/>
              <a:buAutoNum type="circleNumDbPlain"/>
            </a:pPr>
            <a:r>
              <a:rPr lang="zh-CN" altLang="en-US" sz="1600" b="1" dirty="0">
                <a:latin typeface="+mn-ea"/>
                <a:cs typeface="Calibri" panose="020F0502020204030204" pitchFamily="34" charset="0"/>
              </a:rPr>
              <a:t>认可持牌机构全资附属公司（或）全资</a:t>
            </a:r>
            <a:r>
              <a:rPr lang="en-US" altLang="zh-CN" sz="1600" b="1" dirty="0">
                <a:latin typeface="+mn-ea"/>
                <a:cs typeface="Calibri" panose="020F0502020204030204" pitchFamily="34" charset="0"/>
              </a:rPr>
              <a:t>100%</a:t>
            </a:r>
            <a:r>
              <a:rPr lang="zh-CN" altLang="en-US" sz="1600" b="1" dirty="0">
                <a:latin typeface="+mn-ea"/>
                <a:cs typeface="Calibri" panose="020F0502020204030204" pitchFamily="34" charset="0"/>
              </a:rPr>
              <a:t>拥有持牌机构已发行的控权公司：</a:t>
            </a:r>
            <a:endParaRPr lang="en-US" altLang="zh-CN" sz="1600" b="1" dirty="0">
              <a:latin typeface="+mn-ea"/>
              <a:cs typeface="Calibri" panose="020F0502020204030204" pitchFamily="34" charset="0"/>
            </a:endParaRPr>
          </a:p>
          <a:p>
            <a:pPr lvl="2">
              <a:spcBef>
                <a:spcPts val="1200"/>
              </a:spcBef>
            </a:pPr>
            <a:r>
              <a:rPr lang="zh-CN" altLang="en-US" sz="1400" dirty="0">
                <a:effectLst/>
                <a:latin typeface="+mn-ea"/>
                <a:cs typeface="Calibri" panose="020F0502020204030204" pitchFamily="34" charset="0"/>
              </a:rPr>
              <a:t>根据证监会指引，上述２种</a:t>
            </a:r>
            <a:r>
              <a:rPr lang="zh-CN" altLang="en-US" sz="1400" u="sng" dirty="0">
                <a:solidFill>
                  <a:srgbClr val="FF0000"/>
                </a:solidFill>
                <a:effectLst/>
                <a:latin typeface="+mn-ea"/>
                <a:cs typeface="Calibri" panose="020F0502020204030204" pitchFamily="34" charset="0"/>
              </a:rPr>
              <a:t>全资</a:t>
            </a:r>
            <a:r>
              <a:rPr lang="zh-CN" altLang="en-US" sz="1400" dirty="0">
                <a:effectLst/>
                <a:latin typeface="+mn-ea"/>
                <a:cs typeface="Calibri" panose="020F0502020204030204" pitchFamily="34" charset="0"/>
              </a:rPr>
              <a:t>控权模式，皆可</a:t>
            </a:r>
            <a:r>
              <a:rPr lang="zh-CN" altLang="en-US" sz="1400" u="sng" dirty="0">
                <a:solidFill>
                  <a:srgbClr val="FF0000"/>
                </a:solidFill>
                <a:effectLst/>
                <a:latin typeface="+mn-ea"/>
                <a:cs typeface="Calibri" panose="020F0502020204030204" pitchFamily="34" charset="0"/>
              </a:rPr>
              <a:t>间接</a:t>
            </a:r>
            <a:r>
              <a:rPr lang="zh-CN" altLang="en-US" sz="1400" dirty="0">
                <a:effectLst/>
                <a:latin typeface="+mn-ea"/>
                <a:cs typeface="Calibri" panose="020F0502020204030204" pitchFamily="34" charset="0"/>
              </a:rPr>
              <a:t>被视为机构专业投资者，唯文件需求上，客户必须附加公司架构图，及股权持有量等文件作为佐证（如：周年报表、财务报表、年报、或第三方可信赖机关提供的股权证明）。</a:t>
            </a:r>
            <a:endParaRPr lang="en-US" altLang="zh-CN" sz="1400" dirty="0">
              <a:effectLst/>
              <a:latin typeface="+mn-ea"/>
              <a:cs typeface="Calibri" panose="020F0502020204030204" pitchFamily="34" charset="0"/>
            </a:endParaRPr>
          </a:p>
          <a:p>
            <a:pPr marL="392913" indent="-342900">
              <a:spcBef>
                <a:spcPts val="1200"/>
              </a:spcBef>
              <a:buFont typeface="+mj-ea"/>
              <a:buAutoNum type="circleNumDbPlain"/>
            </a:pPr>
            <a:r>
              <a:rPr lang="zh-CN" altLang="en-US" sz="1600" b="1" dirty="0">
                <a:latin typeface="+mn-ea"/>
              </a:rPr>
              <a:t>以“</a:t>
            </a:r>
            <a:r>
              <a:rPr lang="en-US" altLang="zh-CN" sz="1600" b="1" dirty="0">
                <a:latin typeface="+mn-ea"/>
              </a:rPr>
              <a:t>Alert”</a:t>
            </a:r>
            <a:r>
              <a:rPr lang="zh-CN" altLang="en-US" sz="1600" b="1" dirty="0">
                <a:latin typeface="+mn-ea"/>
              </a:rPr>
              <a:t>作开户、交收指令及关系认证：</a:t>
            </a:r>
            <a:endParaRPr lang="en-US" altLang="zh-CN" sz="1600" b="1" dirty="0">
              <a:latin typeface="+mn-ea"/>
            </a:endParaRPr>
          </a:p>
          <a:p>
            <a:pPr marL="837457" lvl="2" indent="-285750">
              <a:spcBef>
                <a:spcPts val="1200"/>
              </a:spcBef>
            </a:pPr>
            <a:r>
              <a:rPr lang="zh-CN" altLang="en-US" sz="1400" dirty="0">
                <a:latin typeface="+mn-ea"/>
              </a:rPr>
              <a:t>根据市场惯例，</a:t>
            </a:r>
            <a:r>
              <a:rPr lang="zh-CN" altLang="zh-CN" sz="1400" dirty="0">
                <a:effectLst/>
                <a:latin typeface="+mn-ea"/>
              </a:rPr>
              <a:t>持牌机构</a:t>
            </a:r>
            <a:r>
              <a:rPr lang="en-US" altLang="zh-CN" sz="1400" dirty="0">
                <a:effectLst/>
                <a:latin typeface="+mn-ea"/>
              </a:rPr>
              <a:t>/</a:t>
            </a:r>
            <a:r>
              <a:rPr lang="zh-CN" altLang="zh-CN" sz="1400" dirty="0">
                <a:effectLst/>
                <a:latin typeface="+mn-ea"/>
              </a:rPr>
              <a:t>基金经理</a:t>
            </a:r>
            <a:r>
              <a:rPr lang="zh-CN" altLang="en-US" sz="1400" dirty="0">
                <a:effectLst/>
                <a:latin typeface="+mn-ea"/>
              </a:rPr>
              <a:t>若以</a:t>
            </a:r>
            <a:r>
              <a:rPr lang="zh-CN" altLang="zh-CN" sz="1400" dirty="0">
                <a:effectLst/>
                <a:latin typeface="+mn-ea"/>
              </a:rPr>
              <a:t>“</a:t>
            </a:r>
            <a:r>
              <a:rPr lang="zh-CN" altLang="zh-CN" sz="1400" dirty="0">
                <a:solidFill>
                  <a:schemeClr val="accent1"/>
                </a:solidFill>
                <a:effectLst/>
                <a:latin typeface="+mn-ea"/>
              </a:rPr>
              <a:t>独</a:t>
            </a:r>
            <a:r>
              <a:rPr lang="zh-CN" altLang="en-US" sz="1400" dirty="0">
                <a:solidFill>
                  <a:schemeClr val="accent1"/>
                </a:solidFill>
                <a:effectLst/>
                <a:latin typeface="+mn-ea"/>
              </a:rPr>
              <a:t>有</a:t>
            </a:r>
            <a:r>
              <a:rPr lang="zh-CN" altLang="zh-CN" sz="1400" dirty="0">
                <a:solidFill>
                  <a:schemeClr val="accent1"/>
                </a:solidFill>
                <a:effectLst/>
                <a:latin typeface="+mn-ea"/>
              </a:rPr>
              <a:t>基金编码</a:t>
            </a:r>
            <a:r>
              <a:rPr lang="en-US" altLang="zh-CN" sz="1400" dirty="0">
                <a:solidFill>
                  <a:schemeClr val="accent1"/>
                </a:solidFill>
                <a:effectLst/>
                <a:latin typeface="+mn-ea"/>
              </a:rPr>
              <a:t> Unique Alert code</a:t>
            </a:r>
            <a:r>
              <a:rPr lang="zh-CN" altLang="zh-CN" sz="1400" dirty="0">
                <a:effectLst/>
                <a:latin typeface="+mn-ea"/>
              </a:rPr>
              <a:t>”</a:t>
            </a:r>
            <a:r>
              <a:rPr lang="zh-CN" altLang="en-US" sz="1400" dirty="0">
                <a:effectLst/>
                <a:latin typeface="+mn-ea"/>
              </a:rPr>
              <a:t>作为开户申请。只要透过</a:t>
            </a:r>
            <a:r>
              <a:rPr lang="en-US" altLang="zh-CN" sz="1400" dirty="0">
                <a:effectLst/>
                <a:latin typeface="+mn-ea"/>
              </a:rPr>
              <a:t>Alert code</a:t>
            </a:r>
            <a:r>
              <a:rPr lang="zh-CN" altLang="en-US" sz="1400" dirty="0">
                <a:effectLst/>
                <a:latin typeface="+mn-ea"/>
              </a:rPr>
              <a:t>导出的数据，能清楚显示主体机构（</a:t>
            </a:r>
            <a:r>
              <a:rPr lang="en-US" altLang="zh-CN" sz="1400" dirty="0">
                <a:effectLst/>
                <a:latin typeface="+mn-ea"/>
              </a:rPr>
              <a:t>Master</a:t>
            </a:r>
            <a:r>
              <a:rPr lang="zh-CN" altLang="en-US" sz="1400" dirty="0">
                <a:effectLst/>
                <a:latin typeface="+mn-ea"/>
              </a:rPr>
              <a:t>）名称，</a:t>
            </a:r>
            <a:r>
              <a:rPr lang="zh-CN" altLang="en-US" sz="1400" dirty="0">
                <a:latin typeface="+mn-ea"/>
              </a:rPr>
              <a:t>同时附有子账户的指定基金编码（</a:t>
            </a:r>
            <a:r>
              <a:rPr lang="en-US" altLang="zh-CN" sz="1400" dirty="0">
                <a:latin typeface="+mn-ea"/>
              </a:rPr>
              <a:t>Alert code)</a:t>
            </a:r>
            <a:r>
              <a:rPr lang="zh-CN" altLang="en-US" sz="1400" dirty="0">
                <a:latin typeface="+mn-ea"/>
              </a:rPr>
              <a:t>，可被视为与子基金的有效关系证明（代替</a:t>
            </a:r>
            <a:r>
              <a:rPr lang="en-US" altLang="zh-CN" sz="1400" dirty="0">
                <a:latin typeface="+mn-ea"/>
              </a:rPr>
              <a:t>IMA</a:t>
            </a:r>
            <a:r>
              <a:rPr lang="zh-CN" altLang="en-US" sz="1400" dirty="0">
                <a:latin typeface="+mn-ea"/>
              </a:rPr>
              <a:t>、</a:t>
            </a:r>
            <a:r>
              <a:rPr lang="en-US" altLang="zh-CN" sz="1400" dirty="0">
                <a:latin typeface="+mn-ea"/>
              </a:rPr>
              <a:t>PPM</a:t>
            </a:r>
            <a:r>
              <a:rPr lang="zh-CN" altLang="en-US" sz="1400" dirty="0">
                <a:latin typeface="+mn-ea"/>
              </a:rPr>
              <a:t>、招股说明书等）、开户及交收指令，进一步精简文件需求</a:t>
            </a:r>
            <a:endParaRPr lang="en-US" altLang="zh-CN" sz="1400" dirty="0">
              <a:latin typeface="+mn-ea"/>
            </a:endParaRPr>
          </a:p>
          <a:p>
            <a:pPr>
              <a:spcBef>
                <a:spcPts val="1200"/>
              </a:spcBef>
            </a:pPr>
            <a:endParaRPr lang="en-US" altLang="zh-CN" sz="1400" dirty="0"/>
          </a:p>
          <a:p>
            <a:endParaRPr lang="en-US" altLang="zh-CN" sz="1400" dirty="0"/>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400" dirty="0">
                <a:solidFill>
                  <a:srgbClr val="000000"/>
                </a:solidFill>
                <a:latin typeface="+mj-ea"/>
                <a:ea typeface="+mj-ea"/>
                <a:cs typeface="Calibri" panose="020F0502020204030204" pitchFamily="34" charset="0"/>
              </a:rPr>
              <a:t>客户特殊事例分享</a:t>
            </a:r>
            <a:endParaRPr lang="en-US" altLang="zh-CN" sz="24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413805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323528" y="1124744"/>
            <a:ext cx="8270876" cy="4752528"/>
          </a:xfrm>
        </p:spPr>
        <p:txBody>
          <a:bodyPr/>
          <a:lstStyle/>
          <a:p>
            <a:pPr>
              <a:spcBef>
                <a:spcPts val="600"/>
              </a:spcBef>
            </a:pPr>
            <a:r>
              <a:rPr lang="zh-CN" altLang="en-US" sz="1600" b="1" dirty="0">
                <a:latin typeface="+mn-ea"/>
              </a:rPr>
              <a:t>专业投资者（机构）专业投资者</a:t>
            </a:r>
            <a:r>
              <a:rPr lang="zh-CN" altLang="en-US" sz="1600" dirty="0">
                <a:latin typeface="+mn-ea"/>
              </a:rPr>
              <a:t>：</a:t>
            </a:r>
            <a:endParaRPr lang="en-US" altLang="zh-CN" sz="1600" dirty="0">
              <a:latin typeface="+mn-ea"/>
            </a:endParaRPr>
          </a:p>
          <a:p>
            <a:pPr marL="392913" indent="-342900">
              <a:spcBef>
                <a:spcPts val="600"/>
              </a:spcBef>
              <a:buFont typeface="+mj-ea"/>
              <a:buAutoNum type="circleNumDbPlain" startAt="3"/>
            </a:pPr>
            <a:r>
              <a:rPr lang="zh-CN" altLang="en-US" sz="1400" b="1" dirty="0">
                <a:latin typeface="+mn-ea"/>
                <a:cs typeface="Calibri" panose="020F0502020204030204" pitchFamily="34" charset="0"/>
              </a:rPr>
              <a:t>投资顾问</a:t>
            </a:r>
            <a:r>
              <a:rPr lang="en-US" altLang="zh-CN" sz="1400" b="1" dirty="0">
                <a:latin typeface="+mn-ea"/>
                <a:cs typeface="Calibri" panose="020F0502020204030204" pitchFamily="34" charset="0"/>
              </a:rPr>
              <a:t>Investment Advisor (IA) </a:t>
            </a:r>
            <a:r>
              <a:rPr lang="zh-CN" altLang="en-US" sz="1400" b="1" dirty="0">
                <a:latin typeface="+mn-ea"/>
                <a:cs typeface="Calibri" panose="020F0502020204030204" pitchFamily="34" charset="0"/>
              </a:rPr>
              <a:t>开设主体账户：</a:t>
            </a:r>
            <a:endParaRPr lang="en-US" altLang="zh-CN" sz="1400" b="1" dirty="0">
              <a:latin typeface="+mn-ea"/>
              <a:cs typeface="Calibri" panose="020F0502020204030204" pitchFamily="34" charset="0"/>
            </a:endParaRPr>
          </a:p>
          <a:p>
            <a:pPr lvl="1">
              <a:spcBef>
                <a:spcPts val="600"/>
              </a:spcBef>
            </a:pPr>
            <a:r>
              <a:rPr lang="zh-CN" altLang="en-US" sz="1400" dirty="0">
                <a:effectLst/>
                <a:latin typeface="+mn-ea"/>
                <a:cs typeface="Calibri" panose="020F0502020204030204" pitchFamily="34" charset="0"/>
              </a:rPr>
              <a:t>根据国信经纪内部合规客户指引，基于账户责任及反洗钱（第三方款项存取）等考虑，在正常情况下，</a:t>
            </a:r>
            <a:r>
              <a:rPr lang="en-US" altLang="zh-CN" sz="1400" dirty="0">
                <a:effectLst/>
                <a:latin typeface="+mn-ea"/>
                <a:cs typeface="Calibri" panose="020F0502020204030204" pitchFamily="34" charset="0"/>
              </a:rPr>
              <a:t>IA</a:t>
            </a:r>
            <a:r>
              <a:rPr lang="zh-CN" altLang="zh-CN" sz="1400" dirty="0">
                <a:effectLst/>
                <a:latin typeface="+mn-ea"/>
                <a:cs typeface="Calibri" panose="020F0502020204030204" pitchFamily="34" charset="0"/>
              </a:rPr>
              <a:t>不被</a:t>
            </a:r>
            <a:r>
              <a:rPr lang="zh-CN" altLang="en-US" sz="1400" dirty="0">
                <a:effectLst/>
                <a:latin typeface="+mn-ea"/>
                <a:cs typeface="Calibri" panose="020F0502020204030204" pitchFamily="34" charset="0"/>
              </a:rPr>
              <a:t>视作</a:t>
            </a:r>
            <a:r>
              <a:rPr lang="zh-CN" altLang="zh-CN" sz="1400" dirty="0">
                <a:effectLst/>
                <a:latin typeface="+mn-ea"/>
                <a:cs typeface="Calibri" panose="020F0502020204030204" pitchFamily="34" charset="0"/>
              </a:rPr>
              <a:t>合适的主</a:t>
            </a:r>
            <a:r>
              <a:rPr lang="zh-CN" altLang="en-US" sz="1400" dirty="0">
                <a:effectLst/>
                <a:latin typeface="+mn-ea"/>
                <a:cs typeface="Calibri" panose="020F0502020204030204" pitchFamily="34" charset="0"/>
              </a:rPr>
              <a:t>体</a:t>
            </a:r>
            <a:r>
              <a:rPr lang="zh-CN" altLang="zh-CN" sz="1400" dirty="0">
                <a:effectLst/>
                <a:latin typeface="+mn-ea"/>
                <a:cs typeface="Calibri" panose="020F0502020204030204" pitchFamily="34" charset="0"/>
              </a:rPr>
              <a:t>账户</a:t>
            </a:r>
            <a:r>
              <a:rPr lang="en-US" altLang="zh-CN" sz="1400" dirty="0">
                <a:effectLst/>
                <a:latin typeface="+mn-ea"/>
                <a:cs typeface="Calibri" panose="020F0502020204030204" pitchFamily="34" charset="0"/>
              </a:rPr>
              <a:t>(Master)</a:t>
            </a:r>
            <a:r>
              <a:rPr lang="zh-CN" altLang="en-US" sz="1400" dirty="0">
                <a:effectLst/>
                <a:latin typeface="+mn-ea"/>
                <a:cs typeface="Calibri" panose="020F0502020204030204" pitchFamily="34" charset="0"/>
              </a:rPr>
              <a:t>而提出开设基金子账户（</a:t>
            </a:r>
            <a:r>
              <a:rPr lang="en-US" altLang="zh-CN" sz="1400" dirty="0">
                <a:effectLst/>
                <a:latin typeface="+mn-ea"/>
                <a:cs typeface="Calibri" panose="020F0502020204030204" pitchFamily="34" charset="0"/>
              </a:rPr>
              <a:t>sub</a:t>
            </a:r>
            <a:r>
              <a:rPr lang="zh-CN" altLang="en-US" sz="1400" dirty="0">
                <a:effectLst/>
                <a:latin typeface="+mn-ea"/>
                <a:cs typeface="Calibri" panose="020F0502020204030204" pitchFamily="34" charset="0"/>
              </a:rPr>
              <a:t>）请求</a:t>
            </a:r>
            <a:r>
              <a:rPr lang="zh-CN" altLang="zh-CN" sz="1400" dirty="0">
                <a:effectLst/>
                <a:latin typeface="+mn-ea"/>
                <a:cs typeface="Calibri" panose="020F0502020204030204" pitchFamily="34" charset="0"/>
              </a:rPr>
              <a:t>。</a:t>
            </a:r>
            <a:r>
              <a:rPr lang="zh-CN" altLang="en-US" sz="1400" dirty="0">
                <a:effectLst/>
                <a:latin typeface="+mn-ea"/>
                <a:cs typeface="Calibri" panose="020F0502020204030204" pitchFamily="34" charset="0"/>
              </a:rPr>
              <a:t>若必须以</a:t>
            </a:r>
            <a:r>
              <a:rPr lang="en-US" altLang="zh-CN" sz="1400" dirty="0">
                <a:effectLst/>
                <a:latin typeface="+mn-ea"/>
                <a:cs typeface="Calibri" panose="020F0502020204030204" pitchFamily="34" charset="0"/>
              </a:rPr>
              <a:t>IA</a:t>
            </a:r>
            <a:r>
              <a:rPr lang="zh-CN" altLang="en-US" sz="1400" dirty="0">
                <a:effectLst/>
                <a:latin typeface="+mn-ea"/>
                <a:cs typeface="Calibri" panose="020F0502020204030204" pitchFamily="34" charset="0"/>
              </a:rPr>
              <a:t>开设账户，客户必须提供具体架构证明，确认与投资经理</a:t>
            </a:r>
            <a:r>
              <a:rPr lang="en-US" altLang="zh-CN" sz="1400" dirty="0">
                <a:effectLst/>
                <a:latin typeface="+mn-ea"/>
                <a:cs typeface="Calibri" panose="020F0502020204030204" pitchFamily="34" charset="0"/>
              </a:rPr>
              <a:t>(Investment Manager)</a:t>
            </a:r>
            <a:r>
              <a:rPr lang="zh-CN" altLang="en-US" sz="1400" dirty="0">
                <a:effectLst/>
                <a:latin typeface="+mn-ea"/>
                <a:cs typeface="Calibri" panose="020F0502020204030204" pitchFamily="34" charset="0"/>
              </a:rPr>
              <a:t>　并非为外聘的第三方公司，而是同一集团体系內的公司，便以特殊情况提交合规作单一事件审理。</a:t>
            </a:r>
            <a:endParaRPr lang="en-US" altLang="zh-CN" sz="1400" dirty="0">
              <a:effectLst/>
              <a:latin typeface="+mn-ea"/>
              <a:cs typeface="Calibri" panose="020F0502020204030204" pitchFamily="34" charset="0"/>
            </a:endParaRPr>
          </a:p>
          <a:p>
            <a:pPr marL="342900" indent="-342900">
              <a:spcBef>
                <a:spcPts val="600"/>
              </a:spcBef>
              <a:buFont typeface="+mj-ea"/>
              <a:buAutoNum type="circleNumDbPlain" startAt="3"/>
            </a:pPr>
            <a:r>
              <a:rPr lang="en-US" altLang="zh-CN" sz="1400" b="1" dirty="0">
                <a:latin typeface="+mn-ea"/>
                <a:cs typeface="Calibri" panose="020F0502020204030204" pitchFamily="34" charset="0"/>
              </a:rPr>
              <a:t>DIRECT MARKET ACCESS (DMA) </a:t>
            </a:r>
            <a:r>
              <a:rPr lang="zh-CN" altLang="en-US" sz="1400" b="1" dirty="0">
                <a:latin typeface="+mn-ea"/>
                <a:cs typeface="Calibri" panose="020F0502020204030204" pitchFamily="34" charset="0"/>
              </a:rPr>
              <a:t>系统连结</a:t>
            </a:r>
            <a:r>
              <a:rPr lang="zh-CN" altLang="en-US" sz="1400" dirty="0">
                <a:latin typeface="+mn-ea"/>
                <a:cs typeface="Calibri" panose="020F0502020204030204" pitchFamily="34" charset="0"/>
              </a:rPr>
              <a:t>：</a:t>
            </a:r>
            <a:endParaRPr lang="en-US" altLang="zh-CN" sz="1400" dirty="0">
              <a:latin typeface="+mn-ea"/>
              <a:cs typeface="Calibri" panose="020F0502020204030204" pitchFamily="34" charset="0"/>
            </a:endParaRPr>
          </a:p>
          <a:p>
            <a:pPr marL="536637" lvl="1" indent="-285750">
              <a:spcBef>
                <a:spcPts val="600"/>
              </a:spcBef>
            </a:pPr>
            <a:r>
              <a:rPr lang="zh-CN" altLang="en-US" sz="1400" dirty="0">
                <a:latin typeface="+mn-ea"/>
                <a:cs typeface="Calibri" panose="020F0502020204030204" pitchFamily="34" charset="0"/>
              </a:rPr>
              <a:t>客户若提出</a:t>
            </a:r>
            <a:r>
              <a:rPr lang="en-US" altLang="zh-CN" sz="1400" dirty="0">
                <a:latin typeface="+mn-ea"/>
                <a:cs typeface="Calibri" panose="020F0502020204030204" pitchFamily="34" charset="0"/>
              </a:rPr>
              <a:t>DMA</a:t>
            </a:r>
            <a:r>
              <a:rPr lang="zh-CN" altLang="en-US" sz="1400" dirty="0">
                <a:latin typeface="+mn-ea"/>
                <a:cs typeface="Calibri" panose="020F0502020204030204" pitchFamily="34" charset="0"/>
              </a:rPr>
              <a:t>系统设置作为直接下单，前线经纪需填写国信经纪公司</a:t>
            </a:r>
            <a:r>
              <a:rPr lang="en-US" altLang="zh-CN" sz="1400" dirty="0">
                <a:latin typeface="+mn-ea"/>
                <a:cs typeface="Calibri" panose="020F0502020204030204" pitchFamily="34" charset="0"/>
              </a:rPr>
              <a:t>DMA</a:t>
            </a:r>
            <a:r>
              <a:rPr lang="zh-CN" altLang="en-US" sz="1400" dirty="0">
                <a:latin typeface="+mn-ea"/>
                <a:cs typeface="Calibri" panose="020F0502020204030204" pitchFamily="34" charset="0"/>
              </a:rPr>
              <a:t>评估表格，经由业务</a:t>
            </a:r>
            <a:r>
              <a:rPr lang="en-US" altLang="zh-CN" sz="1400" dirty="0">
                <a:latin typeface="+mn-ea"/>
                <a:cs typeface="Calibri" panose="020F0502020204030204" pitchFamily="34" charset="0"/>
              </a:rPr>
              <a:t>RO</a:t>
            </a:r>
            <a:r>
              <a:rPr lang="zh-CN" altLang="en-US" sz="1400" dirty="0">
                <a:latin typeface="+mn-ea"/>
                <a:cs typeface="Calibri" panose="020F0502020204030204" pitchFamily="34" charset="0"/>
              </a:rPr>
              <a:t>同意开通后，发送给</a:t>
            </a:r>
            <a:r>
              <a:rPr lang="en-US" altLang="zh-CN" sz="1400" dirty="0">
                <a:latin typeface="+mn-ea"/>
                <a:cs typeface="Calibri" panose="020F0502020204030204" pitchFamily="34" charset="0"/>
              </a:rPr>
              <a:t>IT</a:t>
            </a:r>
            <a:r>
              <a:rPr lang="zh-CN" altLang="en-US" sz="1400" dirty="0">
                <a:latin typeface="+mn-ea"/>
                <a:cs typeface="Calibri" panose="020F0502020204030204" pitchFamily="34" charset="0"/>
              </a:rPr>
              <a:t>部门（抄送</a:t>
            </a: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）作系统连结及测试，确认开通后，以电邮通知</a:t>
            </a: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作后续处理</a:t>
            </a:r>
            <a:endParaRPr lang="en-US" altLang="zh-CN" sz="1400" dirty="0">
              <a:latin typeface="+mn-ea"/>
              <a:cs typeface="Calibri" panose="020F0502020204030204" pitchFamily="34" charset="0"/>
            </a:endParaRPr>
          </a:p>
          <a:p>
            <a:pPr marL="536637" lvl="1" indent="-285750">
              <a:spcBef>
                <a:spcPts val="600"/>
              </a:spcBef>
            </a:pP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于</a:t>
            </a:r>
            <a:r>
              <a:rPr lang="en-US" altLang="zh-CN" sz="1400" dirty="0">
                <a:latin typeface="+mn-ea"/>
                <a:cs typeface="Calibri" panose="020F0502020204030204" pitchFamily="34" charset="0"/>
              </a:rPr>
              <a:t>ABC</a:t>
            </a:r>
            <a:r>
              <a:rPr lang="zh-CN" altLang="en-US" sz="1400" dirty="0">
                <a:latin typeface="+mn-ea"/>
                <a:cs typeface="Calibri" panose="020F0502020204030204" pitchFamily="34" charset="0"/>
              </a:rPr>
              <a:t>系统在客户账户內作相应信息设置（</a:t>
            </a:r>
            <a:r>
              <a:rPr lang="en-US" altLang="zh-CN" sz="1400" dirty="0">
                <a:latin typeface="+mn-ea"/>
                <a:cs typeface="Calibri" panose="020F0502020204030204" pitchFamily="34" charset="0"/>
              </a:rPr>
              <a:t>DMA=Yes)</a:t>
            </a:r>
            <a:r>
              <a:rPr lang="zh-CN" altLang="en-US" sz="1400" dirty="0">
                <a:latin typeface="+mn-ea"/>
                <a:cs typeface="Calibri" panose="020F0502020204030204" pitchFamily="34" charset="0"/>
              </a:rPr>
              <a:t>，同步在</a:t>
            </a:r>
            <a:r>
              <a:rPr lang="en-US" altLang="zh-CN" sz="1400" dirty="0">
                <a:latin typeface="+mn-ea"/>
                <a:cs typeface="Calibri" panose="020F0502020204030204" pitchFamily="34" charset="0"/>
              </a:rPr>
              <a:t>2GO</a:t>
            </a:r>
            <a:r>
              <a:rPr lang="zh-CN" altLang="en-US" sz="1400" dirty="0">
                <a:latin typeface="+mn-ea"/>
                <a:cs typeface="Calibri" panose="020F0502020204030204" pitchFamily="34" charset="0"/>
              </a:rPr>
              <a:t>账户內设沽空限制</a:t>
            </a:r>
            <a:r>
              <a:rPr lang="en-US" altLang="zh-CN" sz="1400" dirty="0">
                <a:latin typeface="+mn-ea"/>
                <a:cs typeface="Calibri" panose="020F0502020204030204" pitchFamily="34" charset="0"/>
              </a:rPr>
              <a:t>(Exchange Short Sell = No) ,</a:t>
            </a:r>
            <a:r>
              <a:rPr lang="zh-CN" altLang="en-US" sz="1400" dirty="0">
                <a:latin typeface="+mn-ea"/>
                <a:cs typeface="Calibri" panose="020F0502020204030204" pitchFamily="34" charset="0"/>
              </a:rPr>
              <a:t>完成后发送通知相关部门（机构销售、风险管理、</a:t>
            </a:r>
            <a:r>
              <a:rPr lang="en-US" altLang="zh-CN" sz="1400" dirty="0">
                <a:latin typeface="+mn-ea"/>
                <a:cs typeface="Calibri" panose="020F0502020204030204" pitchFamily="34" charset="0"/>
              </a:rPr>
              <a:t>IT</a:t>
            </a:r>
            <a:r>
              <a:rPr lang="zh-CN" altLang="en-US" sz="1400" dirty="0">
                <a:latin typeface="+mn-ea"/>
                <a:cs typeface="Calibri" panose="020F0502020204030204" pitchFamily="34" charset="0"/>
              </a:rPr>
              <a:t>部门）确认。</a:t>
            </a:r>
            <a:endParaRPr lang="en-US" altLang="zh-CN" sz="1400" dirty="0">
              <a:latin typeface="+mn-ea"/>
              <a:cs typeface="Calibri" panose="020F0502020204030204" pitchFamily="34" charset="0"/>
            </a:endParaRPr>
          </a:p>
          <a:p>
            <a:pPr marL="593787" lvl="1" indent="-342900">
              <a:spcBef>
                <a:spcPts val="600"/>
              </a:spcBef>
            </a:pPr>
            <a:endParaRPr lang="en-US" altLang="zh-CN" sz="1300" dirty="0">
              <a:latin typeface="+mn-ea"/>
            </a:endParaRPr>
          </a:p>
          <a:p>
            <a:pPr marL="392913" indent="-342900">
              <a:buFont typeface="+mj-ea"/>
              <a:buAutoNum type="circleNumDbPlain" startAt="3"/>
            </a:pPr>
            <a:endParaRPr lang="en-US" altLang="zh-CN" sz="1400" dirty="0">
              <a:latin typeface="+mn-ea"/>
            </a:endParaRPr>
          </a:p>
          <a:p>
            <a:pPr marL="392913" indent="-342900">
              <a:buFont typeface="+mj-ea"/>
              <a:buAutoNum type="circleNumDbPlain" startAt="3"/>
            </a:pPr>
            <a:endParaRPr lang="en-US" altLang="zh-CN" sz="1400" dirty="0">
              <a:latin typeface="+mn-ea"/>
            </a:endParaRPr>
          </a:p>
          <a:p>
            <a:endParaRPr lang="en-US" altLang="zh-CN" sz="1400" dirty="0">
              <a:latin typeface="+mn-ea"/>
            </a:endParaRPr>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400" dirty="0">
                <a:solidFill>
                  <a:srgbClr val="000000"/>
                </a:solidFill>
                <a:latin typeface="+mj-ea"/>
                <a:ea typeface="+mj-ea"/>
                <a:cs typeface="Calibri" panose="020F0502020204030204" pitchFamily="34" charset="0"/>
              </a:rPr>
              <a:t>客户特殊事例分享</a:t>
            </a:r>
            <a:endParaRPr lang="en-US" altLang="zh-CN" sz="24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397970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323528" y="1124744"/>
            <a:ext cx="8208912" cy="4896544"/>
          </a:xfrm>
        </p:spPr>
        <p:txBody>
          <a:bodyPr/>
          <a:lstStyle/>
          <a:p>
            <a:r>
              <a:rPr lang="zh-CN" altLang="en-US" sz="1600" b="1" kern="100" dirty="0">
                <a:effectLst/>
                <a:latin typeface="+mn-ea"/>
                <a:cs typeface="Times New Roman" panose="02020603050405020304" pitchFamily="18" charset="0"/>
              </a:rPr>
              <a:t>专业投资者（机构）类别：</a:t>
            </a:r>
            <a:endParaRPr lang="en-US" altLang="zh-CN" sz="1600" b="1" kern="100" dirty="0">
              <a:effectLst/>
              <a:latin typeface="+mn-ea"/>
              <a:cs typeface="Times New Roman" panose="02020603050405020304" pitchFamily="18" charset="0"/>
            </a:endParaRPr>
          </a:p>
          <a:p>
            <a:pPr marL="392913" indent="-342900">
              <a:buFont typeface="+mj-ea"/>
              <a:buAutoNum type="circleNumDbPlain" startAt="5"/>
            </a:pPr>
            <a:r>
              <a:rPr lang="zh-CN" altLang="zh-CN" sz="1400" b="1" kern="100" dirty="0">
                <a:effectLst/>
                <a:latin typeface="+mn-ea"/>
                <a:cs typeface="Times New Roman" panose="02020603050405020304" pitchFamily="18" charset="0"/>
              </a:rPr>
              <a:t>机构客户</a:t>
            </a:r>
            <a:r>
              <a:rPr lang="en-US" altLang="zh-CN" sz="1400" b="1" kern="100" dirty="0">
                <a:effectLst/>
                <a:latin typeface="+mn-ea"/>
                <a:cs typeface="Times New Roman" panose="02020603050405020304" pitchFamily="18" charset="0"/>
              </a:rPr>
              <a:t>- SPC</a:t>
            </a:r>
            <a:r>
              <a:rPr lang="zh-CN" altLang="zh-CN" sz="1400" b="1" kern="100" dirty="0">
                <a:effectLst/>
                <a:latin typeface="+mn-ea"/>
                <a:cs typeface="Times New Roman" panose="02020603050405020304" pitchFamily="18" charset="0"/>
              </a:rPr>
              <a:t>独立投资组合公司</a:t>
            </a:r>
            <a:r>
              <a:rPr lang="en-US" altLang="zh-CN" sz="1400" b="1" kern="100" dirty="0">
                <a:effectLst/>
                <a:latin typeface="+mn-ea"/>
                <a:cs typeface="Times New Roman" panose="02020603050405020304" pitchFamily="18" charset="0"/>
              </a:rPr>
              <a:t> / SP (</a:t>
            </a:r>
            <a:r>
              <a:rPr lang="zh-CN" altLang="zh-CN" sz="1400" b="1" kern="100" dirty="0">
                <a:effectLst/>
                <a:latin typeface="+mn-ea"/>
                <a:cs typeface="Times New Roman" panose="02020603050405020304" pitchFamily="18" charset="0"/>
              </a:rPr>
              <a:t>独立投资组合</a:t>
            </a:r>
            <a:r>
              <a:rPr lang="en-US" altLang="zh-CN" sz="1400" b="1" kern="100" dirty="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marL="698456" indent="-285750" algn="just">
              <a:buFont typeface="Microsoft JhengHei" panose="020B0604030504040204" pitchFamily="34" charset="-120"/>
              <a:buChar char="─"/>
            </a:pPr>
            <a:r>
              <a:rPr lang="zh-CN" altLang="zh-CN" sz="1400" kern="100" dirty="0">
                <a:effectLst/>
                <a:latin typeface="+mn-ea"/>
                <a:cs typeface="Times New Roman" panose="02020603050405020304" pitchFamily="18" charset="0"/>
              </a:rPr>
              <a:t>独立投资组合公司</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SPC”</a:t>
            </a:r>
            <a:r>
              <a:rPr lang="zh-CN" altLang="zh-CN" sz="1400" kern="100" dirty="0">
                <a:effectLst/>
                <a:latin typeface="+mn-ea"/>
                <a:cs typeface="Times New Roman" panose="02020603050405020304" pitchFamily="18" charset="0"/>
              </a:rPr>
              <a:t>属于独立法人，可同时管理</a:t>
            </a:r>
            <a:r>
              <a:rPr lang="zh-CN" altLang="en-US" sz="1400" kern="100" dirty="0">
                <a:effectLst/>
                <a:latin typeface="+mn-ea"/>
                <a:cs typeface="Times New Roman" panose="02020603050405020304" pitchFamily="18" charset="0"/>
              </a:rPr>
              <a:t>多于</a:t>
            </a:r>
            <a:r>
              <a:rPr lang="en-US" altLang="zh-CN" sz="1400" kern="100" dirty="0">
                <a:effectLst/>
                <a:latin typeface="+mn-ea"/>
                <a:cs typeface="Times New Roman" panose="02020603050405020304" pitchFamily="18" charset="0"/>
              </a:rPr>
              <a:t>1</a:t>
            </a:r>
            <a:r>
              <a:rPr lang="zh-CN" altLang="en-US" sz="1400" kern="100" dirty="0">
                <a:effectLst/>
                <a:latin typeface="+mn-ea"/>
                <a:cs typeface="Times New Roman" panose="02020603050405020304" pitchFamily="18" charset="0"/>
              </a:rPr>
              <a:t>个独</a:t>
            </a:r>
            <a:r>
              <a:rPr lang="zh-CN" altLang="zh-CN" sz="1400" kern="100" dirty="0">
                <a:effectLst/>
                <a:latin typeface="+mn-ea"/>
                <a:cs typeface="Times New Roman" panose="02020603050405020304" pitchFamily="18" charset="0"/>
              </a:rPr>
              <a:t>立投资组合</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SP</a:t>
            </a:r>
            <a:r>
              <a:rPr lang="zh-CN" altLang="en-US" sz="1400" kern="100" dirty="0">
                <a:effectLst/>
                <a:latin typeface="+mn-ea"/>
                <a:cs typeface="Times New Roman" panose="02020603050405020304" pitchFamily="18" charset="0"/>
              </a:rPr>
              <a:t>”，要求于</a:t>
            </a:r>
            <a:r>
              <a:rPr lang="zh-CN" altLang="zh-CN" sz="1400" kern="100" dirty="0">
                <a:effectLst/>
                <a:latin typeface="+mn-ea"/>
                <a:cs typeface="Times New Roman" panose="02020603050405020304" pitchFamily="18" charset="0"/>
              </a:rPr>
              <a:t>我司开立</a:t>
            </a:r>
            <a:r>
              <a:rPr lang="zh-CN" altLang="en-US" sz="1400" kern="100" dirty="0">
                <a:effectLst/>
                <a:latin typeface="+mn-ea"/>
                <a:cs typeface="Times New Roman" panose="02020603050405020304" pitchFamily="18" charset="0"/>
              </a:rPr>
              <a:t>多个</a:t>
            </a:r>
            <a:r>
              <a:rPr lang="zh-CN" altLang="zh-CN" sz="1400" kern="100" dirty="0">
                <a:effectLst/>
                <a:latin typeface="+mn-ea"/>
                <a:cs typeface="Times New Roman" panose="02020603050405020304" pitchFamily="18" charset="0"/>
              </a:rPr>
              <a:t>子账户</a:t>
            </a:r>
            <a:endParaRPr lang="en-US" altLang="zh-CN" sz="1400" kern="100" dirty="0">
              <a:effectLst/>
              <a:latin typeface="+mn-ea"/>
              <a:cs typeface="Times New Roman" panose="02020603050405020304" pitchFamily="18" charset="0"/>
            </a:endParaRPr>
          </a:p>
          <a:p>
            <a:pPr marL="698456" indent="-285750" algn="just">
              <a:buFont typeface="Microsoft JhengHei" panose="020B0604030504040204" pitchFamily="34" charset="-120"/>
              <a:buChar char="─"/>
            </a:pPr>
            <a:r>
              <a:rPr lang="en-US" altLang="zh-CN" sz="1400" kern="100" dirty="0">
                <a:effectLst/>
                <a:latin typeface="+mn-ea"/>
                <a:cs typeface="Times New Roman" panose="02020603050405020304" pitchFamily="18" charset="0"/>
              </a:rPr>
              <a:t>SPC</a:t>
            </a:r>
            <a:r>
              <a:rPr lang="zh-CN" altLang="zh-CN" sz="1400" kern="100" dirty="0">
                <a:effectLst/>
                <a:latin typeface="+mn-ea"/>
                <a:cs typeface="Times New Roman" panose="02020603050405020304" pitchFamily="18" charset="0"/>
              </a:rPr>
              <a:t>开户流程与一般</a:t>
            </a:r>
            <a:r>
              <a:rPr lang="zh-CN" altLang="en-US" sz="1400" kern="100" dirty="0">
                <a:effectLst/>
                <a:latin typeface="+mn-ea"/>
                <a:cs typeface="Times New Roman" panose="02020603050405020304" pitchFamily="18" charset="0"/>
              </a:rPr>
              <a:t>机构</a:t>
            </a:r>
            <a:r>
              <a:rPr lang="zh-CN" altLang="zh-CN" sz="1400" kern="100" dirty="0">
                <a:effectLst/>
                <a:latin typeface="+mn-ea"/>
                <a:cs typeface="Times New Roman" panose="02020603050405020304" pitchFamily="18" charset="0"/>
              </a:rPr>
              <a:t>专业投资者（</a:t>
            </a:r>
            <a:r>
              <a:rPr lang="en-US" altLang="zh-CN" sz="1400" kern="100" dirty="0">
                <a:effectLst/>
                <a:latin typeface="+mn-ea"/>
                <a:cs typeface="Times New Roman" panose="02020603050405020304" pitchFamily="18" charset="0"/>
              </a:rPr>
              <a:t>IPI</a:t>
            </a:r>
            <a:r>
              <a:rPr lang="zh-CN" altLang="zh-CN" sz="1400" kern="100" dirty="0">
                <a:effectLst/>
                <a:latin typeface="+mn-ea"/>
                <a:cs typeface="Times New Roman" panose="02020603050405020304" pitchFamily="18" charset="0"/>
              </a:rPr>
              <a:t>）相若，但文件需求</a:t>
            </a:r>
            <a:r>
              <a:rPr lang="zh-CN" altLang="en-US" sz="1400" kern="100" dirty="0">
                <a:effectLst/>
                <a:latin typeface="+mn-ea"/>
                <a:cs typeface="Times New Roman" panose="02020603050405020304" pitchFamily="18" charset="0"/>
              </a:rPr>
              <a:t>则</a:t>
            </a:r>
            <a:r>
              <a:rPr lang="zh-CN" altLang="zh-CN" sz="1400" kern="100" dirty="0">
                <a:effectLst/>
                <a:latin typeface="+mn-ea"/>
                <a:cs typeface="Times New Roman" panose="02020603050405020304" pitchFamily="18" charset="0"/>
              </a:rPr>
              <a:t>视乎</a:t>
            </a:r>
            <a:r>
              <a:rPr lang="zh-CN" altLang="en-US" sz="1400" kern="100" dirty="0">
                <a:effectLst/>
                <a:latin typeface="+mn-ea"/>
                <a:cs typeface="Times New Roman" panose="02020603050405020304" pitchFamily="18" charset="0"/>
              </a:rPr>
              <a:t>是否属于受监管机关（例如：</a:t>
            </a:r>
            <a:r>
              <a:rPr lang="en-US" altLang="zh-CN" sz="1400" kern="100" dirty="0">
                <a:effectLst/>
                <a:latin typeface="+mn-ea"/>
                <a:cs typeface="Times New Roman" panose="02020603050405020304" pitchFamily="18" charset="0"/>
              </a:rPr>
              <a:t>Cayman Island Monetary Authority</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CIMA”)</a:t>
            </a:r>
            <a:r>
              <a:rPr lang="zh-CN" altLang="en-US" sz="1400" kern="100" dirty="0">
                <a:effectLst/>
                <a:latin typeface="+mn-ea"/>
                <a:cs typeface="Times New Roman" panose="02020603050405020304" pitchFamily="18" charset="0"/>
              </a:rPr>
              <a:t>，情况不同，开户形式及文件亦见差异：</a:t>
            </a:r>
            <a:endParaRPr lang="zh-CN" altLang="zh-CN" sz="1400" kern="100" dirty="0">
              <a:effectLst/>
              <a:latin typeface="+mn-ea"/>
              <a:cs typeface="Times New Roman" panose="02020603050405020304" pitchFamily="18" charset="0"/>
            </a:endParaRPr>
          </a:p>
          <a:p>
            <a:pPr marL="949343" lvl="1" indent="-285750" algn="just">
              <a:buFont typeface="Wingdings" panose="05000000000000000000" pitchFamily="2" charset="2"/>
              <a:buChar char="l"/>
            </a:pPr>
            <a:r>
              <a:rPr lang="en-US" altLang="zh-CN" sz="1400" kern="100" dirty="0">
                <a:effectLst/>
                <a:latin typeface="+mn-ea"/>
                <a:cs typeface="Times New Roman" panose="02020603050405020304" pitchFamily="18" charset="0"/>
              </a:rPr>
              <a:t>SPC</a:t>
            </a:r>
            <a:r>
              <a:rPr lang="zh-CN" altLang="en-US" sz="1400" b="1" u="sng" kern="100" dirty="0">
                <a:effectLst/>
                <a:latin typeface="+mn-ea"/>
                <a:cs typeface="Times New Roman" panose="02020603050405020304" pitchFamily="18" charset="0"/>
              </a:rPr>
              <a:t>属于</a:t>
            </a:r>
            <a:r>
              <a:rPr lang="zh-CN" altLang="en-US" sz="1400" kern="100" dirty="0">
                <a:effectLst/>
                <a:latin typeface="+mn-ea"/>
                <a:cs typeface="Times New Roman" panose="02020603050405020304" pitchFamily="18" charset="0"/>
              </a:rPr>
              <a:t>受监管机构</a:t>
            </a:r>
            <a:r>
              <a:rPr lang="zh-CN" altLang="en-US" sz="1400" kern="100" dirty="0">
                <a:latin typeface="+mn-ea"/>
                <a:cs typeface="Times New Roman" panose="02020603050405020304" pitchFamily="18" charset="0"/>
              </a:rPr>
              <a:t>，</a:t>
            </a:r>
            <a:r>
              <a:rPr lang="zh-CN" altLang="en-US" sz="1400" b="1" u="sng" kern="100" dirty="0">
                <a:latin typeface="+mn-ea"/>
                <a:cs typeface="Times New Roman" panose="02020603050405020304" pitchFamily="18" charset="0"/>
              </a:rPr>
              <a:t>符合</a:t>
            </a:r>
            <a:r>
              <a:rPr lang="en-US" altLang="zh-CN" sz="1400" kern="100" dirty="0">
                <a:latin typeface="+mn-ea"/>
                <a:cs typeface="Times New Roman" panose="02020603050405020304" pitchFamily="18" charset="0"/>
              </a:rPr>
              <a:t>PI</a:t>
            </a:r>
            <a:r>
              <a:rPr lang="zh-CN" altLang="en-US" sz="1400" kern="100" dirty="0">
                <a:latin typeface="+mn-ea"/>
                <a:cs typeface="Times New Roman" panose="02020603050405020304" pitchFamily="18" charset="0"/>
              </a:rPr>
              <a:t>认可资格，可接受以主账户</a:t>
            </a:r>
            <a:r>
              <a:rPr lang="en-US" altLang="zh-CN" sz="1400" kern="100" dirty="0">
                <a:latin typeface="+mn-ea"/>
                <a:cs typeface="Times New Roman" panose="02020603050405020304" pitchFamily="18" charset="0"/>
              </a:rPr>
              <a:t>Master</a:t>
            </a:r>
            <a:r>
              <a:rPr lang="zh-CN" altLang="en-US" sz="1400" kern="100" dirty="0">
                <a:latin typeface="+mn-ea"/>
                <a:cs typeface="Times New Roman" panose="02020603050405020304" pitchFamily="18" charset="0"/>
              </a:rPr>
              <a:t>为其辖下</a:t>
            </a:r>
            <a:r>
              <a:rPr lang="zh-CN" altLang="zh-CN" sz="1400" kern="100" dirty="0">
                <a:effectLst/>
                <a:latin typeface="+mn-ea"/>
                <a:cs typeface="Times New Roman" panose="02020603050405020304" pitchFamily="18" charset="0"/>
              </a:rPr>
              <a:t>独立投资</a:t>
            </a:r>
            <a:r>
              <a:rPr lang="zh-CN" altLang="en-US" sz="1400" kern="100" dirty="0">
                <a:effectLst/>
                <a:latin typeface="+mn-ea"/>
                <a:cs typeface="Times New Roman" panose="02020603050405020304" pitchFamily="18" charset="0"/>
              </a:rPr>
              <a:t>组合</a:t>
            </a:r>
            <a:r>
              <a:rPr lang="en-US" altLang="zh-CN" sz="1400" kern="100" dirty="0">
                <a:effectLst/>
                <a:latin typeface="+mn-ea"/>
                <a:cs typeface="Times New Roman" panose="02020603050405020304" pitchFamily="18" charset="0"/>
              </a:rPr>
              <a:t>SP</a:t>
            </a:r>
            <a:r>
              <a:rPr lang="zh-CN" altLang="en-US" sz="1400" kern="100" dirty="0">
                <a:effectLst/>
                <a:latin typeface="+mn-ea"/>
                <a:cs typeface="Times New Roman" panose="02020603050405020304" pitchFamily="18" charset="0"/>
              </a:rPr>
              <a:t>开设立子账户</a:t>
            </a:r>
            <a:r>
              <a:rPr lang="zh-CN" altLang="en-US" sz="1400" kern="100" dirty="0">
                <a:latin typeface="+mn-ea"/>
                <a:cs typeface="Times New Roman" panose="02020603050405020304" pitchFamily="18" charset="0"/>
              </a:rPr>
              <a:t>。</a:t>
            </a:r>
            <a:r>
              <a:rPr lang="zh-CN" altLang="zh-CN" sz="1400" kern="100" dirty="0">
                <a:effectLst/>
                <a:latin typeface="+mn-ea"/>
                <a:cs typeface="Times New Roman" panose="02020603050405020304" pitchFamily="18" charset="0"/>
              </a:rPr>
              <a:t>　</a:t>
            </a:r>
            <a:r>
              <a:rPr lang="en-US"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账户名称显示：</a:t>
            </a:r>
            <a:r>
              <a:rPr lang="en-US" altLang="zh-CN" sz="1400" kern="100" dirty="0">
                <a:effectLst/>
                <a:latin typeface="+mn-ea"/>
                <a:cs typeface="Times New Roman" panose="02020603050405020304" pitchFamily="18" charset="0"/>
              </a:rPr>
              <a:t> </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 SPC a/c SP</a:t>
            </a:r>
            <a:r>
              <a:rPr lang="zh-CN" altLang="zh-CN"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marL="949343" lvl="1" indent="-285750" algn="just">
              <a:buFont typeface="Wingdings" panose="05000000000000000000" pitchFamily="2" charset="2"/>
              <a:buChar char="l"/>
            </a:pPr>
            <a:r>
              <a:rPr lang="en-US" altLang="zh-CN" sz="1400" kern="100" dirty="0">
                <a:effectLst/>
                <a:latin typeface="+mn-ea"/>
                <a:cs typeface="Times New Roman" panose="02020603050405020304" pitchFamily="18" charset="0"/>
              </a:rPr>
              <a:t>SPC</a:t>
            </a:r>
            <a:r>
              <a:rPr lang="zh-CN" altLang="zh-CN" sz="1400" b="1" u="sng" kern="100" dirty="0">
                <a:effectLst/>
                <a:latin typeface="+mn-ea"/>
                <a:cs typeface="Times New Roman" panose="02020603050405020304" pitchFamily="18" charset="0"/>
              </a:rPr>
              <a:t>不属于</a:t>
            </a:r>
            <a:r>
              <a:rPr lang="zh-CN" altLang="zh-CN" sz="1400" kern="100" dirty="0">
                <a:effectLst/>
                <a:latin typeface="+mn-ea"/>
                <a:cs typeface="Times New Roman" panose="02020603050405020304" pitchFamily="18" charset="0"/>
              </a:rPr>
              <a:t>持牌机构，</a:t>
            </a:r>
            <a:r>
              <a:rPr lang="zh-CN" altLang="zh-CN" sz="1400" b="1" u="sng" kern="100" dirty="0">
                <a:effectLst/>
                <a:latin typeface="+mn-ea"/>
                <a:cs typeface="Times New Roman" panose="02020603050405020304" pitchFamily="18" charset="0"/>
              </a:rPr>
              <a:t>不符合</a:t>
            </a:r>
            <a:r>
              <a:rPr lang="en-US" altLang="zh-CN" sz="1400" kern="100" dirty="0">
                <a:effectLst/>
                <a:latin typeface="+mn-ea"/>
                <a:cs typeface="Times New Roman" panose="02020603050405020304" pitchFamily="18" charset="0"/>
              </a:rPr>
              <a:t>PI</a:t>
            </a:r>
            <a:r>
              <a:rPr lang="zh-CN" altLang="en-US" sz="1400" kern="100" dirty="0">
                <a:effectLst/>
                <a:latin typeface="+mn-ea"/>
                <a:cs typeface="Times New Roman" panose="02020603050405020304" pitchFamily="18" charset="0"/>
              </a:rPr>
              <a:t>认可资格，</a:t>
            </a:r>
            <a:r>
              <a:rPr lang="zh-CN" altLang="zh-CN" sz="1400" kern="100" dirty="0">
                <a:effectLst/>
                <a:latin typeface="+mn-ea"/>
                <a:cs typeface="Times New Roman" panose="02020603050405020304" pitchFamily="18" charset="0"/>
              </a:rPr>
              <a:t>必须以投资工具（</a:t>
            </a:r>
            <a:r>
              <a:rPr lang="en-US" altLang="zh-CN" sz="1400" kern="100" dirty="0">
                <a:effectLst/>
                <a:latin typeface="+mn-ea"/>
                <a:cs typeface="Times New Roman" panose="02020603050405020304" pitchFamily="18" charset="0"/>
              </a:rPr>
              <a:t>Investment Vehicle)</a:t>
            </a:r>
            <a:r>
              <a:rPr lang="zh-CN"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以</a:t>
            </a:r>
            <a:r>
              <a:rPr lang="zh-CN" altLang="zh-CN" sz="1400" kern="100" dirty="0">
                <a:effectLst/>
                <a:latin typeface="+mn-ea"/>
                <a:cs typeface="Times New Roman" panose="02020603050405020304" pitchFamily="18" charset="0"/>
              </a:rPr>
              <a:t>背后持牌管理公司</a:t>
            </a:r>
            <a:r>
              <a:rPr lang="en-US" altLang="zh-CN" sz="1400" kern="100" dirty="0">
                <a:effectLst/>
                <a:latin typeface="+mn-ea"/>
                <a:cs typeface="Times New Roman" panose="02020603050405020304" pitchFamily="18" charset="0"/>
              </a:rPr>
              <a:t>Investment Manager</a:t>
            </a:r>
            <a:r>
              <a:rPr lang="zh-CN" altLang="en-US" sz="1400" kern="100" dirty="0">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IM</a:t>
            </a:r>
            <a:r>
              <a:rPr lang="en-US"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名义开立</a:t>
            </a:r>
            <a:r>
              <a:rPr lang="zh-CN" altLang="zh-CN" sz="1400" kern="100" dirty="0">
                <a:effectLst/>
                <a:latin typeface="+mn-ea"/>
                <a:cs typeface="Times New Roman" panose="02020603050405020304" pitchFamily="18" charset="0"/>
              </a:rPr>
              <a:t>主账户，</a:t>
            </a:r>
            <a:r>
              <a:rPr lang="zh-CN" altLang="en-US" sz="1400" kern="100" dirty="0">
                <a:effectLst/>
                <a:latin typeface="+mn-ea"/>
                <a:cs typeface="Times New Roman" panose="02020603050405020304" pitchFamily="18" charset="0"/>
              </a:rPr>
              <a:t>且</a:t>
            </a:r>
            <a:r>
              <a:rPr lang="zh-CN" altLang="zh-CN" sz="1400" kern="100" dirty="0">
                <a:effectLst/>
                <a:latin typeface="+mn-ea"/>
                <a:cs typeface="Times New Roman" panose="02020603050405020304" pitchFamily="18" charset="0"/>
              </a:rPr>
              <a:t>同时提供</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IM</a:t>
            </a:r>
            <a:r>
              <a:rPr lang="zh-CN" altLang="en-US" sz="1400" kern="100" dirty="0">
                <a:effectLst/>
                <a:latin typeface="+mn-ea"/>
                <a:cs typeface="Times New Roman" panose="02020603050405020304" pitchFamily="18" charset="0"/>
              </a:rPr>
              <a:t>’及‘</a:t>
            </a:r>
            <a:r>
              <a:rPr lang="en-US" altLang="zh-CN" sz="1400" kern="100" dirty="0">
                <a:effectLst/>
                <a:latin typeface="+mn-ea"/>
                <a:cs typeface="Times New Roman" panose="02020603050405020304" pitchFamily="18" charset="0"/>
              </a:rPr>
              <a:t>SPC</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 </a:t>
            </a:r>
            <a:r>
              <a:rPr lang="zh-CN" altLang="en-US" sz="1400" kern="100" dirty="0">
                <a:effectLst/>
                <a:latin typeface="+mn-ea"/>
                <a:cs typeface="Times New Roman" panose="02020603050405020304" pitchFamily="18" charset="0"/>
              </a:rPr>
              <a:t>的</a:t>
            </a:r>
            <a:r>
              <a:rPr lang="zh-CN" altLang="zh-CN" sz="1400" kern="100" dirty="0">
                <a:effectLst/>
                <a:latin typeface="+mn-ea"/>
                <a:cs typeface="Times New Roman" panose="02020603050405020304" pitchFamily="18" charset="0"/>
              </a:rPr>
              <a:t>各自独立文件</a:t>
            </a:r>
            <a:r>
              <a:rPr lang="zh-CN" altLang="en-US" sz="1400" kern="100" dirty="0">
                <a:effectLst/>
                <a:latin typeface="+mn-ea"/>
                <a:cs typeface="Times New Roman" panose="02020603050405020304" pitchFamily="18" charset="0"/>
              </a:rPr>
              <a:t>，并</a:t>
            </a:r>
            <a:r>
              <a:rPr lang="zh-CN" altLang="zh-CN" sz="1400" kern="100" dirty="0">
                <a:effectLst/>
                <a:latin typeface="+mn-ea"/>
                <a:cs typeface="Times New Roman" panose="02020603050405020304" pitchFamily="18" charset="0"/>
              </a:rPr>
              <a:t>分别</a:t>
            </a:r>
            <a:r>
              <a:rPr lang="zh-CN" altLang="en-US" sz="1400" kern="100" dirty="0">
                <a:effectLst/>
                <a:latin typeface="+mn-ea"/>
                <a:cs typeface="Times New Roman" panose="02020603050405020304" pitchFamily="18" charset="0"/>
              </a:rPr>
              <a:t>进行</a:t>
            </a:r>
            <a:r>
              <a:rPr lang="zh-CN" altLang="zh-CN" sz="1400" kern="100" dirty="0">
                <a:effectLst/>
                <a:latin typeface="+mn-ea"/>
                <a:cs typeface="Times New Roman" panose="02020603050405020304" pitchFamily="18" charset="0"/>
              </a:rPr>
              <a:t>风险评估审查，</a:t>
            </a:r>
            <a:r>
              <a:rPr lang="zh-CN" altLang="en-US" sz="1400" kern="100" dirty="0">
                <a:effectLst/>
                <a:latin typeface="+mn-ea"/>
                <a:cs typeface="Times New Roman" panose="02020603050405020304" pitchFamily="18" charset="0"/>
              </a:rPr>
              <a:t>及出示关系证明（如：</a:t>
            </a:r>
            <a:r>
              <a:rPr lang="en-US" altLang="zh-CN" sz="1400" kern="100" dirty="0">
                <a:effectLst/>
                <a:latin typeface="+mn-ea"/>
                <a:cs typeface="Times New Roman" panose="02020603050405020304" pitchFamily="18" charset="0"/>
              </a:rPr>
              <a:t>IMA</a:t>
            </a:r>
            <a:r>
              <a:rPr lang="zh-CN" altLang="en-US" sz="1400" kern="100" dirty="0">
                <a:effectLst/>
                <a:latin typeface="+mn-ea"/>
                <a:cs typeface="Times New Roman" panose="02020603050405020304" pitchFamily="18" charset="0"/>
              </a:rPr>
              <a:t>），</a:t>
            </a:r>
            <a:r>
              <a:rPr lang="zh-CN" altLang="zh-CN" sz="1400" kern="100" dirty="0">
                <a:effectLst/>
                <a:latin typeface="+mn-ea"/>
                <a:cs typeface="Times New Roman" panose="02020603050405020304" pitchFamily="18" charset="0"/>
              </a:rPr>
              <a:t>方</a:t>
            </a:r>
            <a:r>
              <a:rPr lang="zh-CN" altLang="en-US" sz="1400" kern="100" dirty="0">
                <a:effectLst/>
                <a:latin typeface="+mn-ea"/>
                <a:cs typeface="Times New Roman" panose="02020603050405020304" pitchFamily="18" charset="0"/>
              </a:rPr>
              <a:t>接受</a:t>
            </a:r>
            <a:r>
              <a:rPr lang="zh-CN" altLang="zh-CN" sz="1400" kern="100" dirty="0">
                <a:effectLst/>
                <a:latin typeface="+mn-ea"/>
                <a:cs typeface="Times New Roman" panose="02020603050405020304" pitchFamily="18" charset="0"/>
              </a:rPr>
              <a:t>办理。</a:t>
            </a:r>
            <a:r>
              <a:rPr lang="en-US" altLang="zh-CN" sz="1500" kern="100" dirty="0">
                <a:latin typeface="+mn-ea"/>
                <a:cs typeface="Times New Roman" panose="02020603050405020304" pitchFamily="18" charset="0"/>
              </a:rPr>
              <a:t>【</a:t>
            </a:r>
            <a:r>
              <a:rPr lang="zh-CN" altLang="en-US" sz="1500" kern="100" dirty="0">
                <a:latin typeface="+mn-ea"/>
                <a:cs typeface="Times New Roman" panose="02020603050405020304" pitchFamily="18" charset="0"/>
              </a:rPr>
              <a:t>账户名称可按客户要求显示为以下两种</a:t>
            </a:r>
            <a:r>
              <a:rPr lang="en-US" altLang="zh-CN" sz="1500" kern="100" dirty="0">
                <a:latin typeface="+mn-ea"/>
                <a:cs typeface="Times New Roman" panose="02020603050405020304" pitchFamily="18" charset="0"/>
              </a:rPr>
              <a:t>】</a:t>
            </a:r>
            <a:endParaRPr lang="en-US" altLang="zh-CN" sz="1500" kern="100" dirty="0">
              <a:effectLst/>
              <a:latin typeface="+mn-ea"/>
              <a:cs typeface="Times New Roman" panose="02020603050405020304" pitchFamily="18" charset="0"/>
            </a:endParaRPr>
          </a:p>
          <a:p>
            <a:pPr marL="1508110" lvl="3" indent="-342900" algn="just">
              <a:lnSpc>
                <a:spcPct val="100000"/>
              </a:lnSpc>
              <a:spcBef>
                <a:spcPts val="300"/>
              </a:spcBef>
              <a:buFont typeface="Wingdings" panose="05000000000000000000" pitchFamily="2" charset="2"/>
              <a:buChar char="Ø"/>
            </a:pPr>
            <a:r>
              <a:rPr lang="zh-CN" altLang="en-US" sz="1400" kern="100" dirty="0">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Investment Manager</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 a/c </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SP</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 </a:t>
            </a:r>
            <a:r>
              <a:rPr lang="en-US"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备注：</a:t>
            </a:r>
            <a:r>
              <a:rPr lang="en-US" altLang="zh-CN" sz="1400" kern="100" dirty="0">
                <a:effectLst/>
                <a:latin typeface="+mn-ea"/>
                <a:cs typeface="Times New Roman" panose="02020603050405020304" pitchFamily="18" charset="0"/>
              </a:rPr>
              <a:t>SPC</a:t>
            </a:r>
            <a:r>
              <a:rPr lang="zh-CN" altLang="en-US" sz="1400" kern="100" dirty="0">
                <a:effectLst/>
                <a:latin typeface="+mn-ea"/>
                <a:cs typeface="Times New Roman" panose="02020603050405020304" pitchFamily="18" charset="0"/>
              </a:rPr>
              <a:t>为 </a:t>
            </a:r>
            <a:r>
              <a:rPr lang="en-US" altLang="zh-CN" sz="1400" kern="100" dirty="0">
                <a:effectLst/>
                <a:latin typeface="+mn-ea"/>
                <a:cs typeface="Times New Roman" panose="02020603050405020304" pitchFamily="18" charset="0"/>
              </a:rPr>
              <a:t>Dummy】</a:t>
            </a:r>
          </a:p>
          <a:p>
            <a:pPr marL="1508110" lvl="3" indent="-342900" algn="just">
              <a:lnSpc>
                <a:spcPct val="100000"/>
              </a:lnSpc>
              <a:spcBef>
                <a:spcPts val="300"/>
              </a:spcBef>
              <a:buFont typeface="Wingdings" panose="05000000000000000000" pitchFamily="2" charset="2"/>
              <a:buChar char="Ø"/>
            </a:pPr>
            <a:r>
              <a:rPr lang="zh-CN" altLang="en-US" sz="1400" kern="100" dirty="0">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SPC” a/c </a:t>
            </a:r>
            <a:r>
              <a:rPr lang="en-US" altLang="zh-CN" sz="1300" kern="100" dirty="0">
                <a:solidFill>
                  <a:srgbClr val="00B0F0"/>
                </a:solidFill>
                <a:effectLst/>
                <a:latin typeface="+mn-ea"/>
                <a:cs typeface="Times New Roman" panose="02020603050405020304" pitchFamily="18" charset="0"/>
              </a:rPr>
              <a:t>“SP</a:t>
            </a:r>
            <a:r>
              <a:rPr lang="en-US" altLang="zh-CN" sz="1300" kern="100" dirty="0">
                <a:effectLst/>
                <a:latin typeface="+mn-ea"/>
                <a:cs typeface="Times New Roman" panose="02020603050405020304" pitchFamily="18" charset="0"/>
              </a:rPr>
              <a:t>” 【</a:t>
            </a:r>
            <a:r>
              <a:rPr lang="zh-CN" altLang="en-US" sz="1300" kern="100" dirty="0">
                <a:effectLst/>
                <a:latin typeface="+mn-ea"/>
                <a:cs typeface="Times New Roman" panose="02020603050405020304" pitchFamily="18" charset="0"/>
              </a:rPr>
              <a:t>注：</a:t>
            </a:r>
            <a:r>
              <a:rPr lang="en-US" altLang="zh-CN" sz="1300" kern="100" dirty="0">
                <a:latin typeface="+mn-ea"/>
                <a:cs typeface="Times New Roman" panose="02020603050405020304" pitchFamily="18" charset="0"/>
              </a:rPr>
              <a:t>Investment Manager</a:t>
            </a:r>
            <a:r>
              <a:rPr lang="zh-CN" altLang="en-US" sz="1300" kern="100" dirty="0">
                <a:latin typeface="+mn-ea"/>
                <a:cs typeface="Times New Roman" panose="02020603050405020304" pitchFamily="18" charset="0"/>
              </a:rPr>
              <a:t>为隐藏身份</a:t>
            </a:r>
            <a:r>
              <a:rPr lang="en-US" altLang="zh-CN" sz="1300" kern="100" dirty="0">
                <a:latin typeface="+mn-ea"/>
                <a:cs typeface="Times New Roman" panose="02020603050405020304" pitchFamily="18" charset="0"/>
              </a:rPr>
              <a:t>】</a:t>
            </a:r>
            <a:endParaRPr lang="zh-CN" altLang="zh-CN" sz="1300" kern="100" dirty="0">
              <a:effectLst/>
              <a:latin typeface="+mn-ea"/>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400" dirty="0">
                <a:solidFill>
                  <a:srgbClr val="000000"/>
                </a:solidFill>
                <a:latin typeface="+mj-ea"/>
                <a:ea typeface="+mj-ea"/>
                <a:cs typeface="Calibri" panose="020F0502020204030204" pitchFamily="34" charset="0"/>
              </a:rPr>
              <a:t>客户特殊事例分享</a:t>
            </a:r>
            <a:endParaRPr lang="en-US" altLang="zh-CN" sz="24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1508967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0B79A2-AE5B-497D-834B-706A6421DF9F}"/>
              </a:ext>
            </a:extLst>
          </p:cNvPr>
          <p:cNvSpPr>
            <a:spLocks noGrp="1"/>
          </p:cNvSpPr>
          <p:nvPr>
            <p:ph type="ctrTitle"/>
          </p:nvPr>
        </p:nvSpPr>
        <p:spPr/>
        <p:txBody>
          <a:bodyPr/>
          <a:lstStyle/>
          <a:p>
            <a:pPr marL="50013" indent="0" algn="ctr">
              <a:spcBef>
                <a:spcPts val="300"/>
              </a:spcBef>
              <a:spcAft>
                <a:spcPts val="360"/>
              </a:spcAft>
              <a:buSzPct val="85000"/>
              <a:buNone/>
            </a:pPr>
            <a:r>
              <a:rPr lang="en-US" altLang="zh-CN" sz="5400" dirty="0">
                <a:solidFill>
                  <a:schemeClr val="bg1">
                    <a:lumMod val="50000"/>
                  </a:schemeClr>
                </a:solidFill>
                <a:effectLst/>
                <a:latin typeface="+mj-ea"/>
                <a:ea typeface="+mj-ea"/>
                <a:cs typeface="Calibri" panose="020F0502020204030204" pitchFamily="34" charset="0"/>
              </a:rPr>
              <a:t>Q &amp; A</a:t>
            </a:r>
            <a:endParaRPr lang="en-US" altLang="zh-CN" sz="4400" dirty="0">
              <a:solidFill>
                <a:schemeClr val="bg1">
                  <a:lumMod val="50000"/>
                </a:schemeClr>
              </a:solidFill>
              <a:effectLst/>
              <a:latin typeface="+mj-ea"/>
              <a:ea typeface="+mj-ea"/>
              <a:cs typeface="Calibri" panose="020F0502020204030204" pitchFamily="34" charset="0"/>
            </a:endParaRPr>
          </a:p>
        </p:txBody>
      </p:sp>
      <p:sp>
        <p:nvSpPr>
          <p:cNvPr id="2" name="内容占位符 1">
            <a:extLst>
              <a:ext uri="{FF2B5EF4-FFF2-40B4-BE49-F238E27FC236}">
                <a16:creationId xmlns:a16="http://schemas.microsoft.com/office/drawing/2014/main" id="{F9700345-2C82-48E6-A6F0-F471B69C5819}"/>
              </a:ext>
            </a:extLst>
          </p:cNvPr>
          <p:cNvSpPr>
            <a:spLocks noGrp="1"/>
          </p:cNvSpPr>
          <p:nvPr>
            <p:ph type="subTitle" idx="1"/>
          </p:nvPr>
        </p:nvSpPr>
        <p:spPr>
          <a:xfrm>
            <a:off x="785791" y="3933056"/>
            <a:ext cx="7554617" cy="909770"/>
          </a:xfrm>
        </p:spPr>
        <p:txBody>
          <a:bodyPr/>
          <a:lstStyle/>
          <a:p>
            <a:pPr marL="0" indent="0">
              <a:buNone/>
            </a:pPr>
            <a:r>
              <a:rPr lang="zh-CN" altLang="en-US" sz="3600" dirty="0"/>
              <a:t>谢谢！</a:t>
            </a:r>
          </a:p>
        </p:txBody>
      </p:sp>
    </p:spTree>
    <p:extLst>
      <p:ext uri="{BB962C8B-B14F-4D97-AF65-F5344CB8AC3E}">
        <p14:creationId xmlns:p14="http://schemas.microsoft.com/office/powerpoint/2010/main" val="103353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8F69DD-D560-4FD7-9CAF-0289CF76D364}"/>
              </a:ext>
            </a:extLst>
          </p:cNvPr>
          <p:cNvSpPr>
            <a:spLocks noGrp="1"/>
          </p:cNvSpPr>
          <p:nvPr>
            <p:ph sz="quarter" idx="11"/>
          </p:nvPr>
        </p:nvSpPr>
        <p:spPr>
          <a:xfrm>
            <a:off x="640006" y="1628800"/>
            <a:ext cx="8045648" cy="4176463"/>
          </a:xfrm>
        </p:spPr>
        <p:txBody>
          <a:bodyPr/>
          <a:lstStyle/>
          <a:p>
            <a:r>
              <a:rPr lang="zh-CN" altLang="en-US" sz="1600" dirty="0">
                <a:latin typeface="+mn-ea"/>
                <a:cs typeface="Calibri" panose="020F0502020204030204" pitchFamily="34" charset="0"/>
              </a:rPr>
              <a:t>专业投资者评估、资格审查及文件提交</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个人、法团（豁免、非豁免）</a:t>
            </a:r>
            <a:endParaRPr lang="en-US" altLang="zh-CN" sz="1600" dirty="0">
              <a:latin typeface="+mn-ea"/>
              <a:cs typeface="Calibri" panose="020F0502020204030204" pitchFamily="34" charset="0"/>
            </a:endParaRPr>
          </a:p>
          <a:p>
            <a:r>
              <a:rPr lang="zh-CN" altLang="en-US" sz="1600" dirty="0">
                <a:latin typeface="+mn-ea"/>
                <a:cs typeface="Calibri" panose="020F0502020204030204" pitchFamily="34" charset="0"/>
              </a:rPr>
              <a:t>专业投资者年审续期及需求文件</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个人、法团（豁免、非豁免）</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机构专业投资作者</a:t>
            </a:r>
            <a:endParaRPr lang="en-US" altLang="zh-CN" sz="1600" dirty="0">
              <a:latin typeface="+mn-ea"/>
              <a:cs typeface="Calibri" panose="020F0502020204030204" pitchFamily="34" charset="0"/>
            </a:endParaRPr>
          </a:p>
          <a:p>
            <a:r>
              <a:rPr lang="zh-CN" altLang="en-US" sz="1600" dirty="0">
                <a:latin typeface="+mn-ea"/>
                <a:cs typeface="Calibri" panose="020F0502020204030204" pitchFamily="34" charset="0"/>
              </a:rPr>
              <a:t>机构专业投资者简化流程处理及文件需求（生效日期：</a:t>
            </a:r>
            <a:r>
              <a:rPr lang="en-US" altLang="zh-CN" sz="1600" dirty="0">
                <a:latin typeface="+mn-ea"/>
                <a:cs typeface="Calibri" panose="020F0502020204030204" pitchFamily="34" charset="0"/>
              </a:rPr>
              <a:t>2020</a:t>
            </a:r>
            <a:r>
              <a:rPr lang="zh-CN" altLang="en-US" sz="1600" dirty="0">
                <a:latin typeface="+mn-ea"/>
                <a:cs typeface="Calibri" panose="020F0502020204030204" pitchFamily="34" charset="0"/>
              </a:rPr>
              <a:t>年</a:t>
            </a:r>
            <a:r>
              <a:rPr lang="en-US" altLang="zh-CN" sz="1600" dirty="0">
                <a:latin typeface="+mn-ea"/>
                <a:cs typeface="Calibri" panose="020F0502020204030204" pitchFamily="34" charset="0"/>
              </a:rPr>
              <a:t>8</a:t>
            </a:r>
            <a:r>
              <a:rPr lang="zh-CN" altLang="en-US" sz="1600" dirty="0">
                <a:latin typeface="+mn-ea"/>
                <a:cs typeface="Calibri" panose="020F0502020204030204" pitchFamily="34" charset="0"/>
              </a:rPr>
              <a:t>月</a:t>
            </a:r>
            <a:r>
              <a:rPr lang="en-US" altLang="zh-CN" sz="1600" dirty="0">
                <a:latin typeface="+mn-ea"/>
                <a:cs typeface="Calibri" panose="020F0502020204030204" pitchFamily="34" charset="0"/>
              </a:rPr>
              <a:t> 24</a:t>
            </a:r>
            <a:r>
              <a:rPr lang="zh-CN" altLang="en-US" sz="1600" dirty="0">
                <a:latin typeface="+mn-ea"/>
                <a:cs typeface="Calibri" panose="020F0502020204030204" pitchFamily="34" charset="0"/>
              </a:rPr>
              <a:t>日）</a:t>
            </a:r>
            <a:endParaRPr lang="en-US" altLang="zh-CN" sz="1600" dirty="0">
              <a:latin typeface="+mn-ea"/>
              <a:cs typeface="Calibri" panose="020F0502020204030204" pitchFamily="34" charset="0"/>
            </a:endParaRPr>
          </a:p>
          <a:p>
            <a:r>
              <a:rPr lang="zh-CN" altLang="en-US" sz="1600" dirty="0">
                <a:latin typeface="+mn-ea"/>
                <a:cs typeface="Calibri" panose="020F0502020204030204" pitchFamily="34" charset="0"/>
              </a:rPr>
              <a:t>机构专业投资者常见账户类别</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一般客户 </a:t>
            </a:r>
            <a:r>
              <a:rPr lang="en-US" altLang="zh-CN" sz="1600" dirty="0">
                <a:latin typeface="+mn-ea"/>
                <a:cs typeface="Calibri" panose="020F0502020204030204" pitchFamily="34" charset="0"/>
              </a:rPr>
              <a:t>General IPI 	</a:t>
            </a:r>
          </a:p>
          <a:p>
            <a:pPr lvl="2">
              <a:buFont typeface="Wingdings" panose="05000000000000000000" pitchFamily="2" charset="2"/>
              <a:buChar char="ð"/>
            </a:pPr>
            <a:r>
              <a:rPr lang="zh-CN" altLang="en-US" sz="1600" dirty="0">
                <a:latin typeface="+mn-ea"/>
                <a:cs typeface="Calibri" panose="020F0502020204030204" pitchFamily="34" charset="0"/>
              </a:rPr>
              <a:t> 　交易对手 </a:t>
            </a:r>
            <a:r>
              <a:rPr lang="en-US" altLang="zh-CN" sz="1600" dirty="0">
                <a:latin typeface="+mn-ea"/>
                <a:cs typeface="Calibri" panose="020F0502020204030204" pitchFamily="34" charset="0"/>
              </a:rPr>
              <a:t>Counterparty </a:t>
            </a:r>
          </a:p>
          <a:p>
            <a:pPr lvl="2">
              <a:buFont typeface="Wingdings" panose="05000000000000000000" pitchFamily="2" charset="2"/>
              <a:buChar char="ð"/>
            </a:pPr>
            <a:r>
              <a:rPr lang="zh-CN" altLang="en-US" sz="1600" dirty="0">
                <a:latin typeface="+mn-ea"/>
                <a:cs typeface="Calibri" panose="020F0502020204030204" pitchFamily="34" charset="0"/>
              </a:rPr>
              <a:t> 　同业账户 </a:t>
            </a:r>
            <a:r>
              <a:rPr lang="en-US" altLang="zh-CN" sz="1600" dirty="0">
                <a:latin typeface="+mn-ea"/>
                <a:cs typeface="Calibri" panose="020F0502020204030204" pitchFamily="34" charset="0"/>
              </a:rPr>
              <a:t>Outsider Broker </a:t>
            </a:r>
          </a:p>
          <a:p>
            <a:r>
              <a:rPr lang="zh-CN" altLang="en-US" sz="1600" dirty="0">
                <a:latin typeface="+mn-ea"/>
                <a:cs typeface="Calibri" panose="020F0502020204030204" pitchFamily="34" charset="0"/>
              </a:rPr>
              <a:t>事例分享</a:t>
            </a:r>
            <a:endParaRPr lang="en-US" altLang="zh-CN" sz="1600" dirty="0">
              <a:latin typeface="+mn-ea"/>
              <a:cs typeface="Calibri" panose="020F0502020204030204" pitchFamily="34" charset="0"/>
            </a:endParaRPr>
          </a:p>
          <a:p>
            <a:pPr marL="536637" lvl="1" indent="-285750"/>
            <a:endParaRPr lang="en-US" altLang="zh-CN" sz="1600" dirty="0">
              <a:latin typeface="+mn-ea"/>
            </a:endParaRPr>
          </a:p>
          <a:p>
            <a:pPr lvl="1">
              <a:buFont typeface="Wingdings" panose="05000000000000000000" pitchFamily="2" charset="2"/>
              <a:buChar char="Ø"/>
            </a:pPr>
            <a:endParaRPr lang="en-US" altLang="zh-CN" dirty="0"/>
          </a:p>
          <a:p>
            <a:pPr marL="300900" lvl="1" indent="0">
              <a:buNone/>
            </a:pPr>
            <a:endParaRPr lang="en-US" altLang="zh-CN" dirty="0"/>
          </a:p>
          <a:p>
            <a:pPr marL="300900" lvl="1" indent="0">
              <a:buNone/>
            </a:pPr>
            <a:endParaRPr lang="en-US" altLang="zh-CN" dirty="0"/>
          </a:p>
          <a:p>
            <a:pPr lvl="1">
              <a:buFont typeface="Wingdings" panose="05000000000000000000" pitchFamily="2" charset="2"/>
              <a:buChar char="Ø"/>
            </a:pPr>
            <a:endParaRPr lang="en-US" altLang="zh-CN" dirty="0"/>
          </a:p>
          <a:p>
            <a:pPr marL="479487" lvl="1" indent="-228600">
              <a:buFont typeface="Wingdings" panose="05000000000000000000" pitchFamily="2" charset="2"/>
              <a:buChar char="Ø"/>
            </a:pPr>
            <a:endParaRPr lang="en-US" altLang="zh-CN" dirty="0"/>
          </a:p>
          <a:p>
            <a:pPr marL="228600" indent="-228600">
              <a:buFont typeface="+mj-lt"/>
              <a:buAutoNum type="arabicPeriod"/>
            </a:pPr>
            <a:endParaRPr lang="en-US" altLang="zh-CN" dirty="0"/>
          </a:p>
          <a:p>
            <a:pPr marL="422337" lvl="1" indent="-171450">
              <a:buFont typeface="Wingdings" panose="05000000000000000000" pitchFamily="2" charset="2"/>
              <a:buChar char="Ø"/>
            </a:pPr>
            <a:endParaRPr lang="zh-CN" altLang="en-US" dirty="0"/>
          </a:p>
        </p:txBody>
      </p:sp>
      <p:sp>
        <p:nvSpPr>
          <p:cNvPr id="3" name="标题 2">
            <a:extLst>
              <a:ext uri="{FF2B5EF4-FFF2-40B4-BE49-F238E27FC236}">
                <a16:creationId xmlns:a16="http://schemas.microsoft.com/office/drawing/2014/main" id="{599C5FD9-18CA-4417-A730-2A57A90BDBEF}"/>
              </a:ext>
            </a:extLst>
          </p:cNvPr>
          <p:cNvSpPr>
            <a:spLocks noGrp="1"/>
          </p:cNvSpPr>
          <p:nvPr>
            <p:ph type="title"/>
          </p:nvPr>
        </p:nvSpPr>
        <p:spPr>
          <a:xfrm>
            <a:off x="661787" y="260648"/>
            <a:ext cx="8045647" cy="719440"/>
          </a:xfrm>
        </p:spPr>
        <p:txBody>
          <a:bodyPr/>
          <a:lstStyle/>
          <a:p>
            <a:r>
              <a:rPr lang="zh-CN" altLang="en-US" sz="2400" dirty="0">
                <a:solidFill>
                  <a:schemeClr val="tx1"/>
                </a:solidFill>
              </a:rPr>
              <a:t>专业投资者简介</a:t>
            </a:r>
            <a:endParaRPr lang="zh-CN" altLang="en-US" sz="2400" dirty="0">
              <a:solidFill>
                <a:schemeClr val="tx1"/>
              </a:solidFill>
              <a:latin typeface="Calibri" panose="020F0502020204030204" pitchFamily="34" charset="0"/>
              <a:cs typeface="Calibri" panose="020F0502020204030204" pitchFamily="34" charset="0"/>
            </a:endParaRPr>
          </a:p>
        </p:txBody>
      </p:sp>
      <p:sp>
        <p:nvSpPr>
          <p:cNvPr id="5" name="文本占位符 3">
            <a:extLst>
              <a:ext uri="{FF2B5EF4-FFF2-40B4-BE49-F238E27FC236}">
                <a16:creationId xmlns:a16="http://schemas.microsoft.com/office/drawing/2014/main" id="{E4B2B07E-E6A8-475B-8611-4FE537300864}"/>
              </a:ext>
            </a:extLst>
          </p:cNvPr>
          <p:cNvSpPr>
            <a:spLocks noGrp="1"/>
          </p:cNvSpPr>
          <p:nvPr>
            <p:ph type="body" sz="quarter" idx="12"/>
          </p:nvPr>
        </p:nvSpPr>
        <p:spPr>
          <a:xfrm>
            <a:off x="640006" y="1196753"/>
            <a:ext cx="8067428" cy="432048"/>
          </a:xfrm>
        </p:spPr>
        <p:txBody>
          <a:bodyPr/>
          <a:lstStyle/>
          <a:p>
            <a:r>
              <a:rPr lang="zh-CN" altLang="en-US" sz="2000" dirty="0">
                <a:latin typeface="Calibri" panose="020F0502020204030204" pitchFamily="34" charset="0"/>
                <a:cs typeface="Calibri" panose="020F0502020204030204" pitchFamily="34" charset="0"/>
              </a:rPr>
              <a:t>第二部份：由账户管理组主讲：</a:t>
            </a:r>
          </a:p>
        </p:txBody>
      </p:sp>
    </p:spTree>
    <p:extLst>
      <p:ext uri="{BB962C8B-B14F-4D97-AF65-F5344CB8AC3E}">
        <p14:creationId xmlns:p14="http://schemas.microsoft.com/office/powerpoint/2010/main" val="110183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051B86-5451-454B-B8CE-774944B1107E}"/>
              </a:ext>
            </a:extLst>
          </p:cNvPr>
          <p:cNvSpPr>
            <a:spLocks noGrp="1"/>
          </p:cNvSpPr>
          <p:nvPr>
            <p:ph sz="quarter" idx="11"/>
          </p:nvPr>
        </p:nvSpPr>
        <p:spPr>
          <a:xfrm>
            <a:off x="611557" y="1700808"/>
            <a:ext cx="7920880" cy="4248472"/>
          </a:xfrm>
        </p:spPr>
        <p:txBody>
          <a:bodyPr/>
          <a:lstStyle/>
          <a:p>
            <a:pPr marL="0" indent="0">
              <a:spcBef>
                <a:spcPts val="600"/>
              </a:spcBef>
              <a:buNone/>
            </a:pPr>
            <a:r>
              <a:rPr lang="zh-CN" altLang="en-US" sz="1400" dirty="0">
                <a:latin typeface="+mn-ea"/>
              </a:rPr>
              <a:t>个人、法团客户为配合指定投资活动规定（列如：国际配售），可于现有（新开）账户內提出专业投资者申请，并通过以下资格审差：</a:t>
            </a:r>
            <a:endParaRPr lang="en-US" altLang="zh-CN" sz="1400" dirty="0">
              <a:latin typeface="+mn-ea"/>
            </a:endParaRPr>
          </a:p>
          <a:p>
            <a:pPr lvl="1">
              <a:spcBef>
                <a:spcPts val="600"/>
              </a:spcBef>
              <a:buFont typeface="Wingdings" panose="05000000000000000000" pitchFamily="2" charset="2"/>
              <a:buChar char="Ø"/>
            </a:pPr>
            <a:r>
              <a:rPr lang="zh-CN" altLang="en-US" sz="1400" dirty="0">
                <a:latin typeface="+mn-ea"/>
              </a:rPr>
              <a:t>完成个人、法团专业投资者评估表格 </a:t>
            </a:r>
            <a:r>
              <a:rPr lang="en-US" altLang="zh-CN" sz="1400" dirty="0">
                <a:latin typeface="+mn-ea"/>
              </a:rPr>
              <a:t>PI Assessment Form</a:t>
            </a:r>
          </a:p>
          <a:p>
            <a:pPr lvl="1">
              <a:spcBef>
                <a:spcPts val="600"/>
              </a:spcBef>
              <a:buFont typeface="Wingdings" panose="05000000000000000000" pitchFamily="2" charset="2"/>
              <a:buChar char="Ø"/>
            </a:pPr>
            <a:r>
              <a:rPr lang="zh-CN" altLang="en-US" sz="1400" dirty="0">
                <a:latin typeface="+mn-ea"/>
              </a:rPr>
              <a:t>完成个人风险承受能力评估表（</a:t>
            </a:r>
            <a:r>
              <a:rPr lang="en-US" altLang="zh-CN" sz="1400" dirty="0">
                <a:latin typeface="+mn-ea"/>
              </a:rPr>
              <a:t>RPQ</a:t>
            </a:r>
            <a:r>
              <a:rPr lang="zh-CN" altLang="en-US" sz="1400" dirty="0">
                <a:solidFill>
                  <a:schemeClr val="accent1">
                    <a:lumMod val="75000"/>
                  </a:schemeClr>
                </a:solidFill>
                <a:latin typeface="+mn-ea"/>
              </a:rPr>
              <a:t>）（注：在１年有效期内可免重复提交）</a:t>
            </a:r>
            <a:endParaRPr lang="en-US" altLang="zh-CN" sz="1400" dirty="0">
              <a:solidFill>
                <a:schemeClr val="accent1">
                  <a:lumMod val="75000"/>
                </a:schemeClr>
              </a:solidFill>
              <a:latin typeface="+mn-ea"/>
            </a:endParaRPr>
          </a:p>
          <a:p>
            <a:pPr lvl="1">
              <a:spcBef>
                <a:spcPts val="600"/>
              </a:spcBef>
              <a:buFont typeface="Wingdings" panose="05000000000000000000" pitchFamily="2" charset="2"/>
              <a:buChar char="Ø"/>
            </a:pPr>
            <a:r>
              <a:rPr lang="zh-CN" altLang="en-US" sz="1400" dirty="0">
                <a:latin typeface="+mn-ea"/>
              </a:rPr>
              <a:t>符合</a:t>
            </a:r>
            <a:r>
              <a:rPr lang="en-US" altLang="zh-CN" sz="1400" dirty="0">
                <a:latin typeface="+mn-ea"/>
              </a:rPr>
              <a:t>HKD</a:t>
            </a:r>
            <a:r>
              <a:rPr lang="zh-CN" altLang="en-US" sz="1400" dirty="0">
                <a:latin typeface="+mn-ea"/>
              </a:rPr>
              <a:t>８</a:t>
            </a:r>
            <a:r>
              <a:rPr lang="en-US" altLang="zh-CN" sz="1400" dirty="0">
                <a:latin typeface="+mn-ea"/>
              </a:rPr>
              <a:t>M</a:t>
            </a:r>
            <a:r>
              <a:rPr lang="zh-CN" altLang="en-US" sz="1400" dirty="0">
                <a:latin typeface="+mn-ea"/>
              </a:rPr>
              <a:t>投资组合、</a:t>
            </a:r>
            <a:r>
              <a:rPr lang="en-US" altLang="zh-CN" sz="1400" dirty="0">
                <a:latin typeface="+mn-ea"/>
              </a:rPr>
              <a:t>HKD40M</a:t>
            </a:r>
            <a:r>
              <a:rPr lang="zh-CN" altLang="en-US" sz="1400" dirty="0">
                <a:latin typeface="+mn-ea"/>
              </a:rPr>
              <a:t>总资产（或外币等值）的资产审查，证明文件如下：</a:t>
            </a:r>
            <a:endParaRPr lang="en-US" altLang="zh-CN" sz="1400" dirty="0">
              <a:latin typeface="+mn-ea"/>
            </a:endParaRPr>
          </a:p>
          <a:p>
            <a:pPr lvl="3">
              <a:spcBef>
                <a:spcPts val="600"/>
              </a:spcBef>
            </a:pPr>
            <a:r>
              <a:rPr lang="zh-CN" altLang="en-US" sz="1400" dirty="0">
                <a:latin typeface="+mn-ea"/>
              </a:rPr>
              <a:t>过去</a:t>
            </a:r>
            <a:r>
              <a:rPr lang="en-US" altLang="zh-CN" sz="1400" dirty="0">
                <a:latin typeface="+mn-ea"/>
              </a:rPr>
              <a:t>12</a:t>
            </a:r>
            <a:r>
              <a:rPr lang="zh-CN" altLang="en-US" sz="1400" dirty="0">
                <a:latin typeface="+mn-ea"/>
              </a:rPr>
              <a:t>个月內由金融机构或券商发出的托管接单</a:t>
            </a:r>
            <a:r>
              <a:rPr lang="en-US" altLang="zh-CN" sz="1400" dirty="0">
                <a:solidFill>
                  <a:schemeClr val="tx2"/>
                </a:solidFill>
                <a:latin typeface="+mn-ea"/>
              </a:rPr>
              <a:t>【</a:t>
            </a:r>
            <a:r>
              <a:rPr lang="zh-CN" altLang="en-US" sz="1400" dirty="0">
                <a:solidFill>
                  <a:schemeClr val="tx2"/>
                </a:solidFill>
                <a:latin typeface="+mn-ea"/>
              </a:rPr>
              <a:t>注：清楚显示账户持有人全名、月份、投资组合明细、货币（港元、美元）</a:t>
            </a:r>
            <a:r>
              <a:rPr lang="en-US" altLang="zh-CN" sz="1400" dirty="0">
                <a:solidFill>
                  <a:schemeClr val="tx2"/>
                </a:solidFill>
                <a:latin typeface="+mn-ea"/>
              </a:rPr>
              <a:t>】</a:t>
            </a:r>
          </a:p>
          <a:p>
            <a:pPr lvl="3">
              <a:spcBef>
                <a:spcPts val="600"/>
              </a:spcBef>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16</a:t>
            </a:r>
            <a:r>
              <a:rPr lang="zh-CN" altLang="zh-CN" sz="1400" dirty="0">
                <a:solidFill>
                  <a:srgbClr val="212121"/>
                </a:solidFill>
                <a:effectLst/>
                <a:latin typeface="+mn-ea"/>
                <a:cs typeface="Times New Roman" panose="02020603050405020304" pitchFamily="18" charset="0"/>
              </a:rPr>
              <a:t>个月内发出的企业或合伙客户最近一期经审计的财务报表</a:t>
            </a:r>
            <a:r>
              <a:rPr lang="en-US" altLang="zh-CN" sz="1400" dirty="0">
                <a:solidFill>
                  <a:srgbClr val="212121"/>
                </a:solidFill>
                <a:effectLst/>
                <a:latin typeface="+mn-ea"/>
                <a:cs typeface="Times New Roman" panose="02020603050405020304" pitchFamily="18" charset="0"/>
              </a:rPr>
              <a:t>;</a:t>
            </a:r>
          </a:p>
          <a:p>
            <a:pPr lvl="3">
              <a:spcBef>
                <a:spcPts val="600"/>
              </a:spcBef>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12</a:t>
            </a:r>
            <a:r>
              <a:rPr lang="zh-CN" altLang="zh-CN" sz="1400" dirty="0">
                <a:solidFill>
                  <a:srgbClr val="212121"/>
                </a:solidFill>
                <a:effectLst/>
                <a:latin typeface="+mn-ea"/>
                <a:cs typeface="Times New Roman" panose="02020603050405020304" pitchFamily="18" charset="0"/>
              </a:rPr>
              <a:t>个月内发出的审计师</a:t>
            </a:r>
            <a:r>
              <a:rPr lang="en-US" altLang="zh-CN" sz="1400" dirty="0">
                <a:solidFill>
                  <a:srgbClr val="212121"/>
                </a:solidFill>
                <a:effectLst/>
                <a:latin typeface="+mn-ea"/>
                <a:cs typeface="Times New Roman" panose="02020603050405020304" pitchFamily="18" charset="0"/>
              </a:rPr>
              <a:t>/</a:t>
            </a:r>
            <a:r>
              <a:rPr lang="zh-CN" altLang="zh-CN" sz="1400" dirty="0">
                <a:solidFill>
                  <a:srgbClr val="212121"/>
                </a:solidFill>
                <a:effectLst/>
                <a:latin typeface="+mn-ea"/>
                <a:cs typeface="Times New Roman" panose="02020603050405020304" pitchFamily="18" charset="0"/>
              </a:rPr>
              <a:t>专业会计师证明书</a:t>
            </a:r>
            <a:endParaRPr lang="en-US" altLang="zh-CN" sz="1400" dirty="0">
              <a:solidFill>
                <a:srgbClr val="212121"/>
              </a:solidFill>
              <a:effectLst/>
              <a:latin typeface="+mn-ea"/>
              <a:cs typeface="Times New Roman" panose="02020603050405020304" pitchFamily="18" charset="0"/>
            </a:endParaRPr>
          </a:p>
          <a:p>
            <a:pPr lvl="1">
              <a:spcBef>
                <a:spcPts val="600"/>
              </a:spcBef>
              <a:buFont typeface="Wingdings" panose="05000000000000000000" pitchFamily="2" charset="2"/>
              <a:buChar char="Ø"/>
            </a:pPr>
            <a:r>
              <a:rPr lang="zh-CN" altLang="en-US" sz="1400" dirty="0">
                <a:latin typeface="+mn-ea"/>
              </a:rPr>
              <a:t>提供投资产品及市场的交易经验审查，</a:t>
            </a:r>
            <a:r>
              <a:rPr lang="zh-CN" altLang="zh-CN" sz="1400" kern="100" dirty="0">
                <a:effectLst/>
                <a:latin typeface="+mn-ea"/>
                <a:cs typeface="Calibri" panose="020F0502020204030204" pitchFamily="34" charset="0"/>
              </a:rPr>
              <a:t> </a:t>
            </a:r>
            <a:r>
              <a:rPr lang="zh-CN" altLang="zh-CN" sz="1400" kern="0" dirty="0">
                <a:effectLst/>
                <a:latin typeface="+mn-ea"/>
                <a:cs typeface="Calibri" panose="020F0502020204030204" pitchFamily="34" charset="0"/>
              </a:rPr>
              <a:t>对于每款推荐的投资产品，都会</a:t>
            </a:r>
            <a:r>
              <a:rPr lang="zh-CN" altLang="en-US" sz="1400" kern="0" dirty="0">
                <a:effectLst/>
                <a:latin typeface="+mn-ea"/>
                <a:cs typeface="Calibri" panose="020F0502020204030204" pitchFamily="34" charset="0"/>
              </a:rPr>
              <a:t>对应</a:t>
            </a:r>
            <a:r>
              <a:rPr lang="zh-CN" altLang="zh-CN" sz="1400" kern="0" dirty="0">
                <a:effectLst/>
                <a:latin typeface="+mn-ea"/>
                <a:cs typeface="Calibri" panose="020F0502020204030204" pitchFamily="34" charset="0"/>
              </a:rPr>
              <a:t>不同的</a:t>
            </a:r>
            <a:r>
              <a:rPr lang="zh-CN" altLang="en-US" sz="1400" kern="0" dirty="0">
                <a:effectLst/>
                <a:latin typeface="+mn-ea"/>
                <a:cs typeface="Calibri" panose="020F0502020204030204" pitchFamily="34" charset="0"/>
              </a:rPr>
              <a:t>投资产品</a:t>
            </a:r>
            <a:r>
              <a:rPr lang="zh-CN" altLang="zh-CN" sz="1400" kern="0" dirty="0">
                <a:effectLst/>
                <a:latin typeface="+mn-ea"/>
                <a:cs typeface="Calibri" panose="020F0502020204030204" pitchFamily="34" charset="0"/>
              </a:rPr>
              <a:t>类型</a:t>
            </a:r>
            <a:r>
              <a:rPr lang="zh-CN" altLang="en-US" sz="1400" kern="0" dirty="0">
                <a:effectLst/>
                <a:latin typeface="+mn-ea"/>
                <a:cs typeface="Calibri" panose="020F0502020204030204" pitchFamily="34" charset="0"/>
              </a:rPr>
              <a:t>及</a:t>
            </a:r>
            <a:r>
              <a:rPr lang="zh-CN" altLang="zh-CN" sz="1400" kern="0" dirty="0">
                <a:effectLst/>
                <a:latin typeface="+mn-ea"/>
                <a:cs typeface="Calibri" panose="020F0502020204030204" pitchFamily="34" charset="0"/>
              </a:rPr>
              <a:t>市场进行</a:t>
            </a:r>
            <a:r>
              <a:rPr lang="zh-CN" altLang="zh-CN" sz="1400" b="1" u="sng" kern="0" dirty="0">
                <a:effectLst/>
                <a:latin typeface="+mn-ea"/>
                <a:cs typeface="Calibri" panose="020F0502020204030204" pitchFamily="34" charset="0"/>
              </a:rPr>
              <a:t>独</a:t>
            </a:r>
            <a:r>
              <a:rPr lang="zh-CN" altLang="en-US" sz="1400" b="1" u="sng" kern="0" dirty="0">
                <a:effectLst/>
                <a:latin typeface="+mn-ea"/>
                <a:cs typeface="Calibri" panose="020F0502020204030204" pitchFamily="34" charset="0"/>
              </a:rPr>
              <a:t>立</a:t>
            </a:r>
            <a:r>
              <a:rPr lang="zh-CN" altLang="zh-CN" sz="1400" b="1" u="sng" kern="0" dirty="0">
                <a:effectLst/>
                <a:latin typeface="+mn-ea"/>
                <a:cs typeface="Calibri" panose="020F0502020204030204" pitchFamily="34" charset="0"/>
              </a:rPr>
              <a:t>评估</a:t>
            </a:r>
            <a:r>
              <a:rPr lang="zh-CN" altLang="en-US" sz="1400" b="1" u="sng" kern="0" dirty="0">
                <a:effectLst/>
                <a:latin typeface="+mn-ea"/>
                <a:cs typeface="Calibri" panose="020F0502020204030204" pitchFamily="34" charset="0"/>
              </a:rPr>
              <a:t>及提交相关交易证明</a:t>
            </a:r>
            <a:r>
              <a:rPr lang="zh-CN" altLang="zh-CN" sz="1400" kern="0" dirty="0">
                <a:effectLst/>
                <a:latin typeface="+mn-ea"/>
                <a:cs typeface="Calibri" panose="020F0502020204030204" pitchFamily="34" charset="0"/>
              </a:rPr>
              <a:t>。</a:t>
            </a:r>
            <a:endParaRPr lang="en-US" altLang="zh-CN" sz="1400" kern="0" dirty="0">
              <a:effectLst/>
              <a:latin typeface="+mn-ea"/>
              <a:cs typeface="Calibri" panose="020F0502020204030204" pitchFamily="34" charset="0"/>
            </a:endParaRPr>
          </a:p>
          <a:p>
            <a:pPr>
              <a:spcBef>
                <a:spcPts val="600"/>
              </a:spcBef>
            </a:pPr>
            <a:endParaRPr lang="en-US" altLang="zh-CN" sz="1400" dirty="0">
              <a:latin typeface="+mj-ea"/>
              <a:ea typeface="+mj-ea"/>
            </a:endParaRPr>
          </a:p>
          <a:p>
            <a:endParaRPr lang="en-US" altLang="zh-CN" sz="1400" dirty="0">
              <a:solidFill>
                <a:schemeClr val="accent1">
                  <a:lumMod val="75000"/>
                </a:schemeClr>
              </a:solidFill>
              <a:latin typeface="+mj-ea"/>
              <a:ea typeface="+mj-ea"/>
            </a:endParaRPr>
          </a:p>
          <a:p>
            <a:endParaRPr lang="zh-CN" altLang="en-US" dirty="0"/>
          </a:p>
        </p:txBody>
      </p:sp>
      <p:sp>
        <p:nvSpPr>
          <p:cNvPr id="3" name="标题 2">
            <a:extLst>
              <a:ext uri="{FF2B5EF4-FFF2-40B4-BE49-F238E27FC236}">
                <a16:creationId xmlns:a16="http://schemas.microsoft.com/office/drawing/2014/main" id="{045938ED-B97C-40C5-A8FF-0C775BF16769}"/>
              </a:ext>
            </a:extLst>
          </p:cNvPr>
          <p:cNvSpPr>
            <a:spLocks noGrp="1"/>
          </p:cNvSpPr>
          <p:nvPr>
            <p:ph type="title"/>
          </p:nvPr>
        </p:nvSpPr>
        <p:spPr/>
        <p:txBody>
          <a:bodyPr/>
          <a:lstStyle/>
          <a:p>
            <a:r>
              <a:rPr lang="zh-CN" altLang="en-US" sz="2000" dirty="0">
                <a:latin typeface="Calibri" panose="020F0502020204030204" pitchFamily="34" charset="0"/>
                <a:ea typeface="+mn-ea"/>
                <a:cs typeface="Calibri" panose="020F0502020204030204" pitchFamily="34" charset="0"/>
              </a:rPr>
              <a:t>专业投资者（非持牌机构）类别</a:t>
            </a:r>
            <a:endParaRPr lang="zh-CN" altLang="en-US" dirty="0"/>
          </a:p>
        </p:txBody>
      </p:sp>
      <p:sp>
        <p:nvSpPr>
          <p:cNvPr id="11" name="文本占位符 3">
            <a:extLst>
              <a:ext uri="{FF2B5EF4-FFF2-40B4-BE49-F238E27FC236}">
                <a16:creationId xmlns:a16="http://schemas.microsoft.com/office/drawing/2014/main" id="{8AD508F6-DA09-426C-83EF-D2139D7BB0A5}"/>
              </a:ext>
            </a:extLst>
          </p:cNvPr>
          <p:cNvSpPr>
            <a:spLocks noGrp="1"/>
          </p:cNvSpPr>
          <p:nvPr>
            <p:ph type="body" sz="quarter" idx="12"/>
          </p:nvPr>
        </p:nvSpPr>
        <p:spPr>
          <a:xfrm>
            <a:off x="683567" y="1196752"/>
            <a:ext cx="8023868" cy="432048"/>
          </a:xfrm>
        </p:spPr>
        <p:txBody>
          <a:bodyPr/>
          <a:lstStyle/>
          <a:p>
            <a:pPr>
              <a:spcBef>
                <a:spcPts val="600"/>
              </a:spcBef>
            </a:pPr>
            <a:r>
              <a:rPr lang="zh-TW" altLang="zh-CN" sz="2000" kern="100" dirty="0">
                <a:effectLst/>
                <a:latin typeface="+mj-ea"/>
                <a:ea typeface="+mj-ea"/>
                <a:cs typeface="Calibri" panose="020F0502020204030204" pitchFamily="34" charset="0"/>
              </a:rPr>
              <a:t>撤回被视为专业投资者的权利</a:t>
            </a:r>
            <a:r>
              <a:rPr lang="zh-CN" altLang="en-US" sz="2000" kern="100" dirty="0">
                <a:latin typeface="+mj-ea"/>
                <a:ea typeface="+mj-ea"/>
                <a:cs typeface="Calibri" panose="020F0502020204030204" pitchFamily="34" charset="0"/>
              </a:rPr>
              <a:t>，可分为以下３类情况：</a:t>
            </a:r>
            <a:endParaRPr lang="zh-CN" altLang="zh-CN" sz="2000" kern="100" dirty="0">
              <a:effectLst/>
              <a:latin typeface="+mj-ea"/>
              <a:ea typeface="+mj-ea"/>
            </a:endParaRPr>
          </a:p>
        </p:txBody>
      </p:sp>
    </p:spTree>
    <p:extLst>
      <p:ext uri="{BB962C8B-B14F-4D97-AF65-F5344CB8AC3E}">
        <p14:creationId xmlns:p14="http://schemas.microsoft.com/office/powerpoint/2010/main" val="183139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051B86-5451-454B-B8CE-774944B1107E}"/>
              </a:ext>
            </a:extLst>
          </p:cNvPr>
          <p:cNvSpPr>
            <a:spLocks noGrp="1"/>
          </p:cNvSpPr>
          <p:nvPr>
            <p:ph sz="quarter" idx="11"/>
          </p:nvPr>
        </p:nvSpPr>
        <p:spPr>
          <a:xfrm>
            <a:off x="611559" y="1671498"/>
            <a:ext cx="7704857" cy="3917743"/>
          </a:xfrm>
        </p:spPr>
        <p:txBody>
          <a:bodyPr/>
          <a:lstStyle/>
          <a:p>
            <a:pPr>
              <a:spcBef>
                <a:spcPts val="1200"/>
              </a:spcBef>
            </a:pPr>
            <a:r>
              <a:rPr lang="zh-CN" altLang="en-US" sz="1400" dirty="0">
                <a:latin typeface="+mn-ea"/>
              </a:rPr>
              <a:t>填写个人专业投资者评估表格</a:t>
            </a:r>
            <a:endParaRPr lang="en-US" altLang="zh-CN" sz="1400" dirty="0">
              <a:latin typeface="+mn-ea"/>
            </a:endParaRPr>
          </a:p>
          <a:p>
            <a:pPr>
              <a:spcBef>
                <a:spcPts val="1200"/>
              </a:spcBef>
            </a:pPr>
            <a:r>
              <a:rPr lang="zh-CN" altLang="en-US" sz="1400" dirty="0">
                <a:latin typeface="+mn-ea"/>
              </a:rPr>
              <a:t>填写个人风险承受能力评估表（</a:t>
            </a:r>
            <a:r>
              <a:rPr lang="en-US" altLang="zh-CN" sz="1400" dirty="0">
                <a:latin typeface="+mn-ea"/>
              </a:rPr>
              <a:t>RPQ</a:t>
            </a:r>
            <a:r>
              <a:rPr lang="zh-CN" altLang="en-US" sz="1400" dirty="0">
                <a:solidFill>
                  <a:schemeClr val="accent1">
                    <a:lumMod val="75000"/>
                  </a:schemeClr>
                </a:solidFill>
                <a:latin typeface="+mn-ea"/>
              </a:rPr>
              <a:t>）（注：在１年有效期内可免重复提交）</a:t>
            </a:r>
            <a:endParaRPr lang="en-US" altLang="zh-CN" sz="1400" dirty="0">
              <a:solidFill>
                <a:schemeClr val="accent1">
                  <a:lumMod val="75000"/>
                </a:schemeClr>
              </a:solidFill>
              <a:latin typeface="+mn-ea"/>
            </a:endParaRPr>
          </a:p>
          <a:p>
            <a:pPr>
              <a:spcBef>
                <a:spcPts val="1200"/>
              </a:spcBef>
            </a:pPr>
            <a:r>
              <a:rPr lang="zh-CN" altLang="en-US" sz="1400" dirty="0">
                <a:latin typeface="+mn-ea"/>
              </a:rPr>
              <a:t>提供投资产品及市场的交易经验审查，</a:t>
            </a:r>
            <a:r>
              <a:rPr lang="zh-CN" altLang="zh-CN" sz="1400" kern="100" dirty="0">
                <a:effectLst/>
                <a:latin typeface="+mn-ea"/>
                <a:cs typeface="Calibri" panose="020F0502020204030204" pitchFamily="34" charset="0"/>
              </a:rPr>
              <a:t> </a:t>
            </a:r>
            <a:r>
              <a:rPr lang="zh-CN" altLang="zh-CN" sz="1400" kern="0" dirty="0">
                <a:effectLst/>
                <a:latin typeface="+mn-ea"/>
                <a:cs typeface="Calibri" panose="020F0502020204030204" pitchFamily="34" charset="0"/>
              </a:rPr>
              <a:t>对于每款推荐的投资产品，都会</a:t>
            </a:r>
            <a:r>
              <a:rPr lang="zh-CN" altLang="en-US" sz="1400" kern="0" dirty="0">
                <a:effectLst/>
                <a:latin typeface="+mn-ea"/>
                <a:cs typeface="Calibri" panose="020F0502020204030204" pitchFamily="34" charset="0"/>
              </a:rPr>
              <a:t>对应</a:t>
            </a:r>
            <a:r>
              <a:rPr lang="zh-CN" altLang="zh-CN" sz="1400" kern="0" dirty="0">
                <a:effectLst/>
                <a:latin typeface="+mn-ea"/>
                <a:cs typeface="Calibri" panose="020F0502020204030204" pitchFamily="34" charset="0"/>
              </a:rPr>
              <a:t>不同的</a:t>
            </a:r>
            <a:r>
              <a:rPr lang="zh-CN" altLang="en-US" sz="1400" kern="0" dirty="0">
                <a:effectLst/>
                <a:latin typeface="+mn-ea"/>
                <a:cs typeface="Calibri" panose="020F0502020204030204" pitchFamily="34" charset="0"/>
              </a:rPr>
              <a:t>投资产品</a:t>
            </a:r>
            <a:r>
              <a:rPr lang="zh-CN" altLang="zh-CN" sz="1400" kern="0" dirty="0">
                <a:effectLst/>
                <a:latin typeface="+mn-ea"/>
                <a:cs typeface="Calibri" panose="020F0502020204030204" pitchFamily="34" charset="0"/>
              </a:rPr>
              <a:t>类型</a:t>
            </a:r>
            <a:r>
              <a:rPr lang="zh-CN" altLang="en-US" sz="1400" kern="0" dirty="0">
                <a:effectLst/>
                <a:latin typeface="+mn-ea"/>
                <a:cs typeface="Calibri" panose="020F0502020204030204" pitchFamily="34" charset="0"/>
              </a:rPr>
              <a:t>及</a:t>
            </a:r>
            <a:r>
              <a:rPr lang="zh-CN" altLang="zh-CN" sz="1400" kern="0" dirty="0">
                <a:effectLst/>
                <a:latin typeface="+mn-ea"/>
                <a:cs typeface="Calibri" panose="020F0502020204030204" pitchFamily="34" charset="0"/>
              </a:rPr>
              <a:t>市场进行</a:t>
            </a:r>
            <a:r>
              <a:rPr lang="zh-CN" altLang="zh-CN" sz="1400" b="1" u="sng" kern="0" dirty="0">
                <a:effectLst/>
                <a:latin typeface="+mn-ea"/>
                <a:cs typeface="Calibri" panose="020F0502020204030204" pitchFamily="34" charset="0"/>
              </a:rPr>
              <a:t>独</a:t>
            </a:r>
            <a:r>
              <a:rPr lang="zh-CN" altLang="en-US" sz="1400" b="1" u="sng" kern="0" dirty="0">
                <a:effectLst/>
                <a:latin typeface="+mn-ea"/>
                <a:cs typeface="Calibri" panose="020F0502020204030204" pitchFamily="34" charset="0"/>
              </a:rPr>
              <a:t>立</a:t>
            </a:r>
            <a:r>
              <a:rPr lang="zh-CN" altLang="zh-CN" sz="1400" b="1" u="sng" kern="0" dirty="0">
                <a:effectLst/>
                <a:latin typeface="+mn-ea"/>
                <a:cs typeface="Calibri" panose="020F0502020204030204" pitchFamily="34" charset="0"/>
              </a:rPr>
              <a:t>评估</a:t>
            </a:r>
            <a:r>
              <a:rPr lang="zh-CN" altLang="en-US" sz="1400" b="1" u="sng" kern="0" dirty="0">
                <a:effectLst/>
                <a:latin typeface="+mn-ea"/>
                <a:cs typeface="Calibri" panose="020F0502020204030204" pitchFamily="34" charset="0"/>
              </a:rPr>
              <a:t>及提交相关交易证明</a:t>
            </a:r>
            <a:r>
              <a:rPr lang="zh-CN" altLang="zh-CN" sz="1400" kern="0" dirty="0">
                <a:effectLst/>
                <a:latin typeface="+mn-ea"/>
                <a:cs typeface="Calibri" panose="020F0502020204030204" pitchFamily="34" charset="0"/>
              </a:rPr>
              <a:t>。</a:t>
            </a:r>
            <a:endParaRPr lang="zh-CN" altLang="zh-CN" sz="1400" kern="100" dirty="0">
              <a:effectLst/>
              <a:latin typeface="+mn-ea"/>
            </a:endParaRPr>
          </a:p>
          <a:p>
            <a:pPr>
              <a:spcBef>
                <a:spcPts val="1200"/>
              </a:spcBef>
            </a:pPr>
            <a:r>
              <a:rPr lang="zh-CN" altLang="en-US" sz="1400" dirty="0">
                <a:latin typeface="+mn-ea"/>
              </a:rPr>
              <a:t>符合</a:t>
            </a:r>
            <a:r>
              <a:rPr lang="en-US" altLang="zh-CN" sz="1400" dirty="0">
                <a:latin typeface="+mn-ea"/>
              </a:rPr>
              <a:t>HKD</a:t>
            </a:r>
            <a:r>
              <a:rPr lang="zh-CN" altLang="en-US" sz="1400" dirty="0">
                <a:latin typeface="+mn-ea"/>
              </a:rPr>
              <a:t>８</a:t>
            </a:r>
            <a:r>
              <a:rPr lang="en-US" altLang="zh-CN" sz="1400" dirty="0">
                <a:latin typeface="+mn-ea"/>
              </a:rPr>
              <a:t>M</a:t>
            </a:r>
            <a:r>
              <a:rPr lang="zh-CN" altLang="en-US" sz="1400" dirty="0">
                <a:latin typeface="+mn-ea"/>
              </a:rPr>
              <a:t>（或外币等值）的资产审查，包括以下：</a:t>
            </a:r>
            <a:endParaRPr lang="en-US" altLang="zh-CN" sz="1400" dirty="0">
              <a:latin typeface="+mn-ea"/>
            </a:endParaRPr>
          </a:p>
          <a:p>
            <a:pPr lvl="1" algn="just">
              <a:spcBef>
                <a:spcPts val="300"/>
              </a:spcBef>
            </a:pPr>
            <a:r>
              <a:rPr lang="zh-CN" altLang="zh-CN" sz="1400" kern="0" dirty="0">
                <a:solidFill>
                  <a:srgbClr val="000000"/>
                </a:solidFill>
                <a:effectLst/>
                <a:latin typeface="+mn-ea"/>
                <a:cs typeface="Calibri" panose="020F0502020204030204" pitchFamily="34" charset="0"/>
              </a:rPr>
              <a:t>个人账户的投资组合; </a:t>
            </a:r>
            <a:endParaRPr lang="zh-CN" altLang="zh-CN" sz="1400" kern="100" dirty="0">
              <a:effectLst/>
              <a:latin typeface="+mn-ea"/>
              <a:cs typeface="Times New Roman" panose="02020603050405020304" pitchFamily="18" charset="0"/>
            </a:endParaRPr>
          </a:p>
          <a:p>
            <a:pPr lvl="1" algn="just">
              <a:spcBef>
                <a:spcPts val="300"/>
              </a:spcBef>
            </a:pPr>
            <a:r>
              <a:rPr lang="zh-CN" altLang="zh-CN" sz="1400" kern="0" dirty="0">
                <a:solidFill>
                  <a:srgbClr val="000000"/>
                </a:solidFill>
                <a:effectLst/>
                <a:latin typeface="+mn-ea"/>
                <a:cs typeface="Calibri" panose="020F0502020204030204" pitchFamily="34" charset="0"/>
              </a:rPr>
              <a:t>个人或与关联人（配偶、子女）的联名账户內投资组合，</a:t>
            </a:r>
            <a:r>
              <a:rPr lang="zh-CN" altLang="zh-CN" sz="1400" kern="100" dirty="0">
                <a:solidFill>
                  <a:srgbClr val="000000"/>
                </a:solidFill>
                <a:effectLst/>
                <a:latin typeface="+mn-ea"/>
                <a:cs typeface="Calibri" panose="020F0502020204030204" pitchFamily="34" charset="0"/>
              </a:rPr>
              <a:t>在没有特殊协议的情况下，</a:t>
            </a:r>
            <a:r>
              <a:rPr lang="zh-CN" altLang="zh-CN" sz="1400" kern="100" dirty="0">
                <a:effectLst/>
                <a:latin typeface="+mn-ea"/>
                <a:cs typeface="Calibri" panose="020F0502020204030204" pitchFamily="34" charset="0"/>
              </a:rPr>
              <a:t>投资组合以</a:t>
            </a:r>
            <a:r>
              <a:rPr lang="zh-CN" altLang="en-US" sz="1400" u="sng" kern="100" dirty="0">
                <a:effectLst/>
                <a:latin typeface="+mn-ea"/>
                <a:cs typeface="Calibri" panose="020F0502020204030204" pitchFamily="34" charset="0"/>
              </a:rPr>
              <a:t>均</a:t>
            </a:r>
            <a:r>
              <a:rPr lang="zh-CN" altLang="zh-CN" sz="1400" u="sng" kern="100" dirty="0">
                <a:effectLst/>
                <a:latin typeface="+mn-ea"/>
                <a:cs typeface="Calibri" panose="020F0502020204030204" pitchFamily="34" charset="0"/>
              </a:rPr>
              <a:t>等额</a:t>
            </a:r>
            <a:r>
              <a:rPr lang="zh-CN" altLang="en-US" sz="1400" u="sng" kern="100" dirty="0">
                <a:effectLst/>
                <a:latin typeface="+mn-ea"/>
                <a:cs typeface="Calibri" panose="020F0502020204030204" pitchFamily="34" charset="0"/>
              </a:rPr>
              <a:t>份</a:t>
            </a:r>
            <a:r>
              <a:rPr lang="zh-CN" altLang="zh-CN" sz="1400" kern="100" dirty="0">
                <a:effectLst/>
                <a:latin typeface="+mn-ea"/>
                <a:cs typeface="Calibri" panose="020F0502020204030204" pitchFamily="34" charset="0"/>
              </a:rPr>
              <a:t>计算</a:t>
            </a:r>
            <a:endParaRPr lang="zh-CN" altLang="zh-CN" sz="1400" kern="100" dirty="0">
              <a:effectLst/>
              <a:latin typeface="+mn-ea"/>
              <a:cs typeface="Times New Roman" panose="02020603050405020304" pitchFamily="18" charset="0"/>
            </a:endParaRPr>
          </a:p>
          <a:p>
            <a:pPr lvl="1">
              <a:spcBef>
                <a:spcPts val="300"/>
              </a:spcBef>
            </a:pPr>
            <a:r>
              <a:rPr lang="zh-TW" altLang="zh-CN" sz="1400" dirty="0">
                <a:solidFill>
                  <a:srgbClr val="000000"/>
                </a:solidFill>
                <a:effectLst/>
                <a:latin typeface="+mn-ea"/>
                <a:cs typeface="Calibri" panose="020F0502020204030204" pitchFamily="34" charset="0"/>
              </a:rPr>
              <a:t>个人若拥有公司，并确认为该公司的单一股权拥有人</a:t>
            </a:r>
            <a:r>
              <a:rPr lang="en-US" altLang="zh-CN" sz="1400" dirty="0">
                <a:solidFill>
                  <a:srgbClr val="000000"/>
                </a:solidFill>
                <a:effectLst/>
                <a:latin typeface="+mn-ea"/>
                <a:cs typeface="Calibri" panose="020F0502020204030204" pitchFamily="34" charset="0"/>
              </a:rPr>
              <a:t>(100%)</a:t>
            </a:r>
            <a:r>
              <a:rPr lang="zh-TW" altLang="zh-CN" sz="1400" dirty="0">
                <a:solidFill>
                  <a:srgbClr val="000000"/>
                </a:solidFill>
                <a:effectLst/>
                <a:latin typeface="+mn-ea"/>
                <a:cs typeface="Calibri" panose="020F0502020204030204" pitchFamily="34" charset="0"/>
              </a:rPr>
              <a:t>，并经确认为最终收益人（</a:t>
            </a:r>
            <a:r>
              <a:rPr lang="zh-CN" altLang="zh-CN" sz="1400" dirty="0">
                <a:solidFill>
                  <a:srgbClr val="000000"/>
                </a:solidFill>
                <a:effectLst/>
                <a:latin typeface="+mn-ea"/>
                <a:cs typeface="Calibri" panose="020F0502020204030204" pitchFamily="34" charset="0"/>
              </a:rPr>
              <a:t>UBO</a:t>
            </a:r>
            <a:r>
              <a:rPr lang="zh-TW" altLang="zh-CN" sz="1400" dirty="0">
                <a:solidFill>
                  <a:srgbClr val="000000"/>
                </a:solidFill>
                <a:effectLst/>
                <a:latin typeface="+mn-ea"/>
                <a:cs typeface="Calibri" panose="020F0502020204030204" pitchFamily="34" charset="0"/>
              </a:rPr>
              <a:t>），其</a:t>
            </a:r>
            <a:r>
              <a:rPr lang="zh-CN" altLang="en-US" sz="1400" dirty="0">
                <a:solidFill>
                  <a:srgbClr val="000000"/>
                </a:solidFill>
                <a:effectLst/>
                <a:latin typeface="+mn-ea"/>
                <a:cs typeface="Calibri" panose="020F0502020204030204" pitchFamily="34" charset="0"/>
              </a:rPr>
              <a:t>持有公司內的</a:t>
            </a:r>
            <a:r>
              <a:rPr lang="zh-TW" altLang="zh-CN" sz="1400" dirty="0">
                <a:solidFill>
                  <a:srgbClr val="000000"/>
                </a:solidFill>
                <a:effectLst/>
                <a:latin typeface="+mn-ea"/>
                <a:cs typeface="Calibri" panose="020F0502020204030204" pitchFamily="34" charset="0"/>
              </a:rPr>
              <a:t>投资组合，</a:t>
            </a:r>
            <a:r>
              <a:rPr lang="zh-CN" altLang="en-US" sz="1400" dirty="0">
                <a:solidFill>
                  <a:srgbClr val="000000"/>
                </a:solidFill>
                <a:effectLst/>
                <a:latin typeface="+mn-ea"/>
                <a:cs typeface="Calibri" panose="020F0502020204030204" pitchFamily="34" charset="0"/>
              </a:rPr>
              <a:t>可</a:t>
            </a:r>
            <a:r>
              <a:rPr lang="zh-TW" altLang="zh-CN" sz="1400" dirty="0">
                <a:solidFill>
                  <a:srgbClr val="000000"/>
                </a:solidFill>
                <a:effectLst/>
                <a:latin typeface="+mn-ea"/>
                <a:cs typeface="Calibri" panose="020F0502020204030204" pitchFamily="34" charset="0"/>
              </a:rPr>
              <a:t>被视为个人全资拥有。</a:t>
            </a:r>
            <a:endParaRPr lang="en-US" altLang="zh-CN" sz="1400" dirty="0">
              <a:latin typeface="+mn-ea"/>
            </a:endParaRPr>
          </a:p>
          <a:p>
            <a:pPr>
              <a:spcBef>
                <a:spcPts val="1200"/>
              </a:spcBef>
            </a:pPr>
            <a:endParaRPr lang="en-US" altLang="zh-CN" sz="1400" dirty="0">
              <a:solidFill>
                <a:schemeClr val="accent1">
                  <a:lumMod val="75000"/>
                </a:schemeClr>
              </a:solidFill>
              <a:latin typeface="+mn-ea"/>
            </a:endParaRPr>
          </a:p>
          <a:p>
            <a:endParaRPr lang="zh-CN" altLang="en-US" dirty="0"/>
          </a:p>
        </p:txBody>
      </p:sp>
      <p:sp>
        <p:nvSpPr>
          <p:cNvPr id="3" name="标题 2">
            <a:extLst>
              <a:ext uri="{FF2B5EF4-FFF2-40B4-BE49-F238E27FC236}">
                <a16:creationId xmlns:a16="http://schemas.microsoft.com/office/drawing/2014/main" id="{045938ED-B97C-40C5-A8FF-0C775BF16769}"/>
              </a:ext>
            </a:extLst>
          </p:cNvPr>
          <p:cNvSpPr>
            <a:spLocks noGrp="1"/>
          </p:cNvSpPr>
          <p:nvPr>
            <p:ph type="title"/>
          </p:nvPr>
        </p:nvSpPr>
        <p:spPr>
          <a:xfrm>
            <a:off x="433280" y="210400"/>
            <a:ext cx="8270876" cy="706090"/>
          </a:xfrm>
        </p:spPr>
        <p:txBody>
          <a:bodyPr/>
          <a:lstStyle/>
          <a:p>
            <a:r>
              <a:rPr lang="zh-CN" altLang="en-US" sz="2400" dirty="0">
                <a:latin typeface="Calibri" panose="020F0502020204030204" pitchFamily="34" charset="0"/>
                <a:ea typeface="+mn-ea"/>
                <a:cs typeface="Calibri" panose="020F0502020204030204" pitchFamily="34" charset="0"/>
              </a:rPr>
              <a:t>专业投资者（非持牌机构）类别</a:t>
            </a:r>
            <a:endParaRPr lang="zh-CN" altLang="en-US" sz="2400" dirty="0"/>
          </a:p>
        </p:txBody>
      </p:sp>
      <p:sp>
        <p:nvSpPr>
          <p:cNvPr id="13" name="文本占位符 3">
            <a:extLst>
              <a:ext uri="{FF2B5EF4-FFF2-40B4-BE49-F238E27FC236}">
                <a16:creationId xmlns:a16="http://schemas.microsoft.com/office/drawing/2014/main" id="{00C6D32C-16A3-426E-B594-6BF98E5DDDBA}"/>
              </a:ext>
            </a:extLst>
          </p:cNvPr>
          <p:cNvSpPr>
            <a:spLocks noGrp="1"/>
          </p:cNvSpPr>
          <p:nvPr>
            <p:ph type="body" sz="quarter" idx="12"/>
          </p:nvPr>
        </p:nvSpPr>
        <p:spPr>
          <a:xfrm>
            <a:off x="436559" y="1268760"/>
            <a:ext cx="8157843" cy="402738"/>
          </a:xfrm>
        </p:spPr>
        <p:txBody>
          <a:bodyPr/>
          <a:lstStyle/>
          <a:p>
            <a:r>
              <a:rPr lang="zh-CN" altLang="en-US" sz="2000" dirty="0"/>
              <a:t>个人专业投资者资格审查</a:t>
            </a:r>
          </a:p>
        </p:txBody>
      </p:sp>
    </p:spTree>
    <p:extLst>
      <p:ext uri="{BB962C8B-B14F-4D97-AF65-F5344CB8AC3E}">
        <p14:creationId xmlns:p14="http://schemas.microsoft.com/office/powerpoint/2010/main" val="213661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a:xfrm>
            <a:off x="603853" y="1624049"/>
            <a:ext cx="7792277" cy="3821175"/>
          </a:xfrm>
        </p:spPr>
        <p:txBody>
          <a:bodyPr/>
          <a:lstStyle/>
          <a:p>
            <a:pPr>
              <a:spcBef>
                <a:spcPts val="1200"/>
              </a:spcBef>
            </a:pPr>
            <a:r>
              <a:rPr lang="zh-CN" altLang="en-US" sz="1400" dirty="0">
                <a:latin typeface="Calibri" panose="020F0502020204030204" pitchFamily="34" charset="0"/>
                <a:ea typeface="+mj-ea"/>
                <a:cs typeface="Calibri" panose="020F0502020204030204" pitchFamily="34" charset="0"/>
              </a:rPr>
              <a:t>法团专业投资者基于投资决策属性，普遍界分为</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豁免</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及</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非豁免</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类：</a:t>
            </a:r>
            <a:endParaRPr lang="en-US" altLang="zh-CN" sz="1400" dirty="0">
              <a:latin typeface="Calibri" panose="020F0502020204030204" pitchFamily="34" charset="0"/>
              <a:ea typeface="+mj-ea"/>
              <a:cs typeface="Calibri" panose="020F0502020204030204" pitchFamily="34" charset="0"/>
            </a:endParaRPr>
          </a:p>
          <a:p>
            <a:pPr marL="643800" lvl="1" indent="-342900">
              <a:spcBef>
                <a:spcPts val="600"/>
              </a:spcBef>
              <a:buFont typeface="+mj-ea"/>
              <a:buAutoNum type="circleNumDbPlain"/>
            </a:pPr>
            <a:r>
              <a:rPr lang="en-US" altLang="zh-CN" sz="1600" b="1" dirty="0">
                <a:latin typeface="Calibri" panose="020F0502020204030204" pitchFamily="34" charset="0"/>
                <a:ea typeface="+mj-ea"/>
                <a:cs typeface="Calibri" panose="020F0502020204030204" pitchFamily="34" charset="0"/>
              </a:rPr>
              <a:t>Exempted CPI </a:t>
            </a:r>
          </a:p>
          <a:p>
            <a:pPr lvl="2">
              <a:spcBef>
                <a:spcPts val="600"/>
              </a:spcBef>
              <a:buFont typeface="Wingdings" panose="05000000000000000000" pitchFamily="2" charset="2"/>
              <a:buChar char="Ø"/>
            </a:pPr>
            <a:r>
              <a:rPr lang="zh-TW" altLang="en-US" sz="1400" dirty="0">
                <a:latin typeface="Calibri" panose="020F0502020204030204" pitchFamily="34" charset="0"/>
                <a:ea typeface="+mj-ea"/>
                <a:cs typeface="Calibri" panose="020F0502020204030204" pitchFamily="34" charset="0"/>
              </a:rPr>
              <a:t>拥有</a:t>
            </a:r>
            <a:r>
              <a:rPr lang="zh-CN" altLang="en-US" sz="1400" dirty="0">
                <a:latin typeface="Calibri" panose="020F0502020204030204" pitchFamily="34" charset="0"/>
                <a:ea typeface="+mj-ea"/>
                <a:cs typeface="Calibri" panose="020F0502020204030204" pitchFamily="34" charset="0"/>
              </a:rPr>
              <a:t>（或外聘）</a:t>
            </a:r>
            <a:r>
              <a:rPr lang="zh-TW" altLang="en-US" sz="1400" dirty="0">
                <a:latin typeface="Calibri" panose="020F0502020204030204" pitchFamily="34" charset="0"/>
                <a:ea typeface="+mj-ea"/>
                <a:cs typeface="Calibri" panose="020F0502020204030204" pitchFamily="34" charset="0"/>
              </a:rPr>
              <a:t>合适的企业架构</a:t>
            </a:r>
            <a:r>
              <a:rPr lang="zh-CN" altLang="en-US" sz="1400" dirty="0">
                <a:latin typeface="Calibri" panose="020F0502020204030204" pitchFamily="34" charset="0"/>
                <a:ea typeface="+mj-ea"/>
                <a:cs typeface="Calibri" panose="020F0502020204030204" pitchFamily="34" charset="0"/>
              </a:rPr>
              <a:t>、</a:t>
            </a:r>
            <a:r>
              <a:rPr lang="zh-CN" altLang="zh-CN" sz="1400" kern="0" dirty="0">
                <a:effectLst/>
                <a:latin typeface="+mj-ea"/>
                <a:ea typeface="+mj-ea"/>
                <a:cs typeface="Calibri" panose="020F0502020204030204" pitchFamily="34" charset="0"/>
              </a:rPr>
              <a:t>具有规模性架构及投资操作流程</a:t>
            </a:r>
            <a:r>
              <a:rPr lang="zh-CN" altLang="en-US" sz="1400" kern="0" dirty="0">
                <a:effectLst/>
                <a:latin typeface="+mj-ea"/>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具完善</a:t>
            </a:r>
            <a:r>
              <a:rPr lang="zh-TW" altLang="en-US" sz="1400" dirty="0">
                <a:latin typeface="Calibri" panose="020F0502020204030204" pitchFamily="34" charset="0"/>
                <a:ea typeface="+mj-ea"/>
                <a:cs typeface="Calibri" panose="020F0502020204030204" pitchFamily="34" charset="0"/>
              </a:rPr>
              <a:t>投资程序及监控措施</a:t>
            </a:r>
            <a:r>
              <a:rPr lang="zh-CN" altLang="en-US" sz="1400" dirty="0">
                <a:latin typeface="Calibri" panose="020F0502020204030204" pitchFamily="34" charset="0"/>
                <a:ea typeface="+mj-ea"/>
                <a:cs typeface="Calibri" panose="020F0502020204030204" pitchFamily="34" charset="0"/>
              </a:rPr>
              <a:t>的法团专业投资者。</a:t>
            </a:r>
            <a:r>
              <a:rPr lang="zh-CN" altLang="en-US" sz="1400" dirty="0">
                <a:solidFill>
                  <a:schemeClr val="accent1">
                    <a:lumMod val="75000"/>
                  </a:schemeClr>
                </a:solidFill>
                <a:latin typeface="Calibri" panose="020F0502020204030204" pitchFamily="34" charset="0"/>
                <a:ea typeface="+mj-ea"/>
                <a:cs typeface="Calibri" panose="020F0502020204030204" pitchFamily="34" charset="0"/>
              </a:rPr>
              <a:t>（例如：</a:t>
            </a:r>
            <a:r>
              <a:rPr lang="zh-TW" altLang="en-US" sz="1400" dirty="0">
                <a:solidFill>
                  <a:schemeClr val="accent1">
                    <a:lumMod val="75000"/>
                  </a:schemeClr>
                </a:solidFill>
                <a:latin typeface="Calibri" panose="020F0502020204030204" pitchFamily="34" charset="0"/>
                <a:ea typeface="+mj-ea"/>
                <a:cs typeface="Calibri" panose="020F0502020204030204" pitchFamily="34" charset="0"/>
              </a:rPr>
              <a:t>库务</a:t>
            </a:r>
            <a:r>
              <a:rPr lang="zh-CN" altLang="en-US" sz="1400" dirty="0">
                <a:solidFill>
                  <a:schemeClr val="accent1">
                    <a:lumMod val="75000"/>
                  </a:schemeClr>
                </a:solidFill>
                <a:latin typeface="Calibri" panose="020F0502020204030204" pitchFamily="34" charset="0"/>
                <a:ea typeface="+mj-ea"/>
                <a:cs typeface="Calibri" panose="020F0502020204030204" pitchFamily="34" charset="0"/>
              </a:rPr>
              <a:t>、</a:t>
            </a:r>
            <a:r>
              <a:rPr lang="zh-TW" altLang="en-US" sz="1400" dirty="0">
                <a:solidFill>
                  <a:schemeClr val="accent1">
                    <a:lumMod val="75000"/>
                  </a:schemeClr>
                </a:solidFill>
                <a:latin typeface="Calibri" panose="020F0502020204030204" pitchFamily="34" charset="0"/>
                <a:ea typeface="+mj-ea"/>
                <a:cs typeface="Calibri" panose="020F0502020204030204" pitchFamily="34" charset="0"/>
              </a:rPr>
              <a:t>投资</a:t>
            </a:r>
            <a:r>
              <a:rPr lang="zh-CN" altLang="en-US" sz="1400" dirty="0">
                <a:solidFill>
                  <a:schemeClr val="accent1">
                    <a:lumMod val="75000"/>
                  </a:schemeClr>
                </a:solidFill>
                <a:latin typeface="Calibri" panose="020F0502020204030204" pitchFamily="34" charset="0"/>
                <a:ea typeface="+mj-ea"/>
                <a:cs typeface="Calibri" panose="020F0502020204030204" pitchFamily="34" charset="0"/>
              </a:rPr>
              <a:t>决策、投资顾问或职能团队）</a:t>
            </a:r>
            <a:endParaRPr lang="en-US" altLang="zh-CN" sz="1400" dirty="0">
              <a:solidFill>
                <a:schemeClr val="accent1">
                  <a:lumMod val="75000"/>
                </a:schemeClr>
              </a:solidFill>
              <a:latin typeface="Calibri" panose="020F0502020204030204" pitchFamily="34" charset="0"/>
              <a:ea typeface="+mj-ea"/>
              <a:cs typeface="Calibri" panose="020F0502020204030204" pitchFamily="34" charset="0"/>
            </a:endParaRPr>
          </a:p>
          <a:p>
            <a:pPr lvl="2" algn="just">
              <a:spcBef>
                <a:spcPts val="600"/>
              </a:spcBef>
              <a:buFont typeface="Wingdings" panose="05000000000000000000" pitchFamily="2" charset="2"/>
              <a:buChar char="Ø"/>
            </a:pPr>
            <a:r>
              <a:rPr lang="zh-CN" altLang="zh-CN" sz="1400" i="0" kern="100" dirty="0">
                <a:solidFill>
                  <a:srgbClr val="000000"/>
                </a:solidFill>
                <a:effectLst/>
                <a:latin typeface="+mj-ea"/>
                <a:ea typeface="+mj-ea"/>
                <a:cs typeface="Calibri" panose="020F0502020204030204" pitchFamily="34" charset="0"/>
              </a:rPr>
              <a:t>豁免风险</a:t>
            </a:r>
            <a:r>
              <a:rPr lang="zh-CN" altLang="en-US" sz="1400" i="0" kern="100" dirty="0">
                <a:solidFill>
                  <a:srgbClr val="000000"/>
                </a:solidFill>
                <a:effectLst/>
                <a:latin typeface="+mj-ea"/>
                <a:ea typeface="+mj-ea"/>
                <a:cs typeface="Calibri" panose="020F0502020204030204" pitchFamily="34" charset="0"/>
              </a:rPr>
              <a:t>能力</a:t>
            </a:r>
            <a:r>
              <a:rPr lang="zh-CN" altLang="zh-CN" sz="1400" i="0" kern="100" dirty="0">
                <a:solidFill>
                  <a:srgbClr val="000000"/>
                </a:solidFill>
                <a:effectLst/>
                <a:latin typeface="+mj-ea"/>
                <a:ea typeface="+mj-ea"/>
                <a:cs typeface="Calibri" panose="020F0502020204030204" pitchFamily="34" charset="0"/>
              </a:rPr>
              <a:t>评估</a:t>
            </a:r>
            <a:r>
              <a:rPr lang="zh-CN" altLang="en-US" sz="1400" i="0" kern="100" dirty="0">
                <a:solidFill>
                  <a:srgbClr val="000000"/>
                </a:solidFill>
                <a:effectLst/>
                <a:latin typeface="+mj-ea"/>
                <a:ea typeface="+mj-ea"/>
                <a:cs typeface="Calibri" panose="020F0502020204030204" pitchFamily="34" charset="0"/>
              </a:rPr>
              <a:t>，</a:t>
            </a:r>
            <a:r>
              <a:rPr lang="zh-CN" altLang="zh-CN" sz="1400" i="0" kern="100" dirty="0">
                <a:solidFill>
                  <a:srgbClr val="000000"/>
                </a:solidFill>
                <a:effectLst/>
                <a:latin typeface="+mj-ea"/>
                <a:ea typeface="+mj-ea"/>
                <a:cs typeface="Calibri" panose="020F0502020204030204" pitchFamily="34" charset="0"/>
              </a:rPr>
              <a:t>衍生</a:t>
            </a:r>
            <a:r>
              <a:rPr lang="zh-CN" altLang="en-US" sz="1400" i="0" kern="100" dirty="0">
                <a:solidFill>
                  <a:srgbClr val="000000"/>
                </a:solidFill>
                <a:effectLst/>
                <a:latin typeface="+mj-ea"/>
                <a:ea typeface="+mj-ea"/>
                <a:cs typeface="Calibri" panose="020F0502020204030204" pitchFamily="34" charset="0"/>
              </a:rPr>
              <a:t>品问卷测试</a:t>
            </a:r>
            <a:r>
              <a:rPr lang="zh-CN" altLang="zh-CN" sz="1400" i="0" kern="100" dirty="0">
                <a:solidFill>
                  <a:srgbClr val="000000"/>
                </a:solidFill>
                <a:effectLst/>
                <a:latin typeface="+mj-ea"/>
                <a:ea typeface="+mj-ea"/>
                <a:cs typeface="Calibri" panose="020F0502020204030204" pitchFamily="34" charset="0"/>
              </a:rPr>
              <a:t>、免除评估客户</a:t>
            </a:r>
            <a:r>
              <a:rPr lang="zh-CN" altLang="en-US" sz="1400" i="0" kern="100" dirty="0">
                <a:solidFill>
                  <a:srgbClr val="000000"/>
                </a:solidFill>
                <a:effectLst/>
                <a:latin typeface="+mj-ea"/>
                <a:ea typeface="+mj-ea"/>
                <a:cs typeface="Calibri" panose="020F0502020204030204" pitchFamily="34" charset="0"/>
              </a:rPr>
              <a:t>的适宜性</a:t>
            </a:r>
            <a:r>
              <a:rPr lang="en-US" altLang="zh-CN" sz="1400" kern="100" dirty="0">
                <a:solidFill>
                  <a:srgbClr val="000000"/>
                </a:solidFill>
                <a:latin typeface="+mj-ea"/>
                <a:ea typeface="+mj-ea"/>
                <a:cs typeface="Calibri" panose="020F0502020204030204" pitchFamily="34" charset="0"/>
              </a:rPr>
              <a:t>Suitability</a:t>
            </a:r>
            <a:endParaRPr lang="zh-CN" altLang="zh-CN" sz="1400" kern="100" dirty="0">
              <a:effectLst/>
              <a:latin typeface="+mj-ea"/>
              <a:ea typeface="+mj-ea"/>
              <a:cs typeface="Times New Roman" panose="02020603050405020304" pitchFamily="18" charset="0"/>
            </a:endParaRPr>
          </a:p>
          <a:p>
            <a:pPr marL="643800" lvl="1" indent="-342900">
              <a:spcBef>
                <a:spcPts val="600"/>
              </a:spcBef>
              <a:buFont typeface="+mj-ea"/>
              <a:buAutoNum type="circleNumDbPlain"/>
            </a:pPr>
            <a:r>
              <a:rPr lang="en-US" altLang="zh-CN" sz="1600" b="1" dirty="0">
                <a:latin typeface="Calibri" panose="020F0502020204030204" pitchFamily="34" charset="0"/>
                <a:ea typeface="+mj-ea"/>
                <a:cs typeface="Calibri" panose="020F0502020204030204" pitchFamily="34" charset="0"/>
              </a:rPr>
              <a:t>Non-exempted CPI</a:t>
            </a:r>
            <a:r>
              <a:rPr lang="zh-CN" altLang="en-US" sz="1600" b="1" dirty="0">
                <a:latin typeface="Calibri" panose="020F0502020204030204" pitchFamily="34" charset="0"/>
                <a:ea typeface="+mj-ea"/>
                <a:cs typeface="Calibri" panose="020F0502020204030204" pitchFamily="34" charset="0"/>
              </a:rPr>
              <a:t>　</a:t>
            </a:r>
            <a:endParaRPr lang="en-US" altLang="zh-CN" sz="1600" b="1" dirty="0">
              <a:latin typeface="Calibri" panose="020F0502020204030204" pitchFamily="34" charset="0"/>
              <a:ea typeface="+mj-ea"/>
              <a:cs typeface="Calibri" panose="020F0502020204030204" pitchFamily="34" charset="0"/>
            </a:endParaRPr>
          </a:p>
          <a:p>
            <a:pPr lvl="2">
              <a:spcBef>
                <a:spcPts val="600"/>
              </a:spcBef>
              <a:buFont typeface="Wingdings" panose="05000000000000000000" pitchFamily="2" charset="2"/>
              <a:buChar char="Ø"/>
            </a:pPr>
            <a:r>
              <a:rPr lang="zh-CN" altLang="en-US" sz="1400" dirty="0">
                <a:latin typeface="Calibri" panose="020F0502020204030204" pitchFamily="34" charset="0"/>
                <a:ea typeface="+mj-ea"/>
                <a:cs typeface="Calibri" panose="020F0502020204030204" pitchFamily="34" charset="0"/>
              </a:rPr>
              <a:t>代表法团专业</a:t>
            </a:r>
            <a:r>
              <a:rPr lang="zh-TW" altLang="en-US" sz="1400" dirty="0">
                <a:latin typeface="Calibri" panose="020F0502020204030204" pitchFamily="34" charset="0"/>
                <a:ea typeface="+mj-ea"/>
                <a:cs typeface="Calibri" panose="020F0502020204030204" pitchFamily="34" charset="0"/>
              </a:rPr>
              <a:t>投资者</a:t>
            </a:r>
            <a:r>
              <a:rPr lang="zh-CN" altLang="en-US" sz="1400" dirty="0">
                <a:latin typeface="Calibri" panose="020F0502020204030204" pitchFamily="34" charset="0"/>
                <a:ea typeface="+mj-ea"/>
                <a:cs typeface="Calibri" panose="020F0502020204030204" pitchFamily="34" charset="0"/>
              </a:rPr>
              <a:t>的投资决策人，必须同时通过个人</a:t>
            </a:r>
            <a:r>
              <a:rPr lang="zh-TW" altLang="en-US" sz="1400" dirty="0">
                <a:latin typeface="Calibri" panose="020F0502020204030204" pitchFamily="34" charset="0"/>
                <a:ea typeface="+mj-ea"/>
                <a:cs typeface="Calibri" panose="020F0502020204030204" pitchFamily="34" charset="0"/>
              </a:rPr>
              <a:t>投资背景</a:t>
            </a:r>
            <a:r>
              <a:rPr lang="zh-CN" altLang="en-US" sz="1400" dirty="0">
                <a:latin typeface="Calibri" panose="020F0502020204030204" pitchFamily="34" charset="0"/>
                <a:ea typeface="+mj-ea"/>
                <a:cs typeface="Calibri" panose="020F0502020204030204" pitchFamily="34" charset="0"/>
              </a:rPr>
              <a:t>审查，以便确定其个人具有指定</a:t>
            </a:r>
            <a:r>
              <a:rPr lang="zh-TW" altLang="en-US" sz="1400" dirty="0">
                <a:latin typeface="Calibri" panose="020F0502020204030204" pitchFamily="34" charset="0"/>
                <a:ea typeface="+mj-ea"/>
                <a:cs typeface="Calibri" panose="020F0502020204030204" pitchFamily="34" charset="0"/>
              </a:rPr>
              <a:t>投资经验</a:t>
            </a:r>
            <a:r>
              <a:rPr lang="zh-CN" altLang="en-US" sz="1400" dirty="0">
                <a:latin typeface="Calibri" panose="020F0502020204030204" pitchFamily="34" charset="0"/>
                <a:ea typeface="+mj-ea"/>
                <a:cs typeface="Calibri" panose="020F0502020204030204" pitchFamily="34" charset="0"/>
              </a:rPr>
              <a:t>、对相关产品具有充分认识，并了解</a:t>
            </a:r>
            <a:r>
              <a:rPr lang="zh-TW" altLang="en-US" sz="1400" dirty="0">
                <a:latin typeface="Calibri" panose="020F0502020204030204" pitchFamily="34" charset="0"/>
                <a:ea typeface="+mj-ea"/>
                <a:cs typeface="Calibri" panose="020F0502020204030204" pitchFamily="34" charset="0"/>
              </a:rPr>
              <a:t>所涉及</a:t>
            </a:r>
            <a:r>
              <a:rPr lang="zh-CN" altLang="en-US" sz="1400" dirty="0">
                <a:latin typeface="Calibri" panose="020F0502020204030204" pitchFamily="34" charset="0"/>
                <a:ea typeface="+mj-ea"/>
                <a:cs typeface="Calibri" panose="020F0502020204030204" pitchFamily="34" charset="0"/>
              </a:rPr>
              <a:t>投资产品的交易</a:t>
            </a:r>
            <a:r>
              <a:rPr lang="zh-TW" altLang="en-US" sz="1400" dirty="0">
                <a:latin typeface="Calibri" panose="020F0502020204030204" pitchFamily="34" charset="0"/>
                <a:ea typeface="+mj-ea"/>
                <a:cs typeface="Calibri" panose="020F0502020204030204" pitchFamily="34" charset="0"/>
              </a:rPr>
              <a:t>风险。</a:t>
            </a:r>
          </a:p>
        </p:txBody>
      </p:sp>
      <p:sp>
        <p:nvSpPr>
          <p:cNvPr id="3" name="标题 2"/>
          <p:cNvSpPr>
            <a:spLocks noGrp="1"/>
          </p:cNvSpPr>
          <p:nvPr>
            <p:ph type="title"/>
          </p:nvPr>
        </p:nvSpPr>
        <p:spPr>
          <a:xfrm>
            <a:off x="611557" y="260648"/>
            <a:ext cx="8095877" cy="719440"/>
          </a:xfrm>
        </p:spPr>
        <p:txBody>
          <a:bodyPr/>
          <a:lstStyle/>
          <a:p>
            <a:r>
              <a:rPr lang="zh-CN" altLang="en-US" sz="2400" dirty="0">
                <a:latin typeface="Calibri" panose="020F0502020204030204" pitchFamily="34" charset="0"/>
                <a:ea typeface="+mn-ea"/>
                <a:cs typeface="Calibri" panose="020F0502020204030204" pitchFamily="34" charset="0"/>
              </a:rPr>
              <a:t>专业投资者（非持牌机构）类别</a:t>
            </a:r>
            <a:endParaRPr lang="zh-CN" altLang="en-US" sz="2400" dirty="0">
              <a:latin typeface="Calibri" panose="020F0502020204030204" pitchFamily="34" charset="0"/>
              <a:cs typeface="Calibri" panose="020F0502020204030204" pitchFamily="34" charset="0"/>
            </a:endParaRPr>
          </a:p>
        </p:txBody>
      </p:sp>
      <p:sp>
        <p:nvSpPr>
          <p:cNvPr id="4" name="文本占位符 3"/>
          <p:cNvSpPr>
            <a:spLocks noGrp="1"/>
          </p:cNvSpPr>
          <p:nvPr>
            <p:ph type="body" sz="quarter" idx="12"/>
          </p:nvPr>
        </p:nvSpPr>
        <p:spPr>
          <a:xfrm>
            <a:off x="603853" y="1124744"/>
            <a:ext cx="7856579" cy="432048"/>
          </a:xfrm>
        </p:spPr>
        <p:txBody>
          <a:bodyPr/>
          <a:lstStyle/>
          <a:p>
            <a:r>
              <a:rPr lang="zh-CN" altLang="en-US" sz="2000" dirty="0">
                <a:latin typeface="Calibri" panose="020F0502020204030204" pitchFamily="34" charset="0"/>
                <a:ea typeface="+mj-ea"/>
                <a:cs typeface="Calibri" panose="020F0502020204030204" pitchFamily="34" charset="0"/>
              </a:rPr>
              <a:t>法团专业投资者类别及定义及责任：</a:t>
            </a:r>
          </a:p>
        </p:txBody>
      </p:sp>
    </p:spTree>
    <p:extLst>
      <p:ext uri="{BB962C8B-B14F-4D97-AF65-F5344CB8AC3E}">
        <p14:creationId xmlns:p14="http://schemas.microsoft.com/office/powerpoint/2010/main" val="175661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7BCEAB-015D-48A3-A761-1F9E55FB7E76}"/>
              </a:ext>
            </a:extLst>
          </p:cNvPr>
          <p:cNvSpPr>
            <a:spLocks noGrp="1"/>
          </p:cNvSpPr>
          <p:nvPr>
            <p:ph sz="quarter" idx="11"/>
          </p:nvPr>
        </p:nvSpPr>
        <p:spPr>
          <a:xfrm>
            <a:off x="436559" y="1624047"/>
            <a:ext cx="8095881" cy="4181218"/>
          </a:xfrm>
        </p:spPr>
        <p:txBody>
          <a:bodyPr/>
          <a:lstStyle/>
          <a:p>
            <a:pPr lvl="1" algn="just">
              <a:spcBef>
                <a:spcPts val="600"/>
              </a:spcBef>
            </a:pPr>
            <a:r>
              <a:rPr lang="zh-CN" altLang="en-US" sz="1400" kern="100" dirty="0">
                <a:solidFill>
                  <a:srgbClr val="000000"/>
                </a:solidFill>
                <a:effectLst/>
                <a:latin typeface="+mj-ea"/>
                <a:ea typeface="+mj-ea"/>
                <a:cs typeface="Calibri" panose="020F0502020204030204" pitchFamily="34" charset="0"/>
              </a:rPr>
              <a:t>提交</a:t>
            </a:r>
            <a:r>
              <a:rPr lang="zh-CN" altLang="en-US" sz="1400" kern="100" dirty="0">
                <a:effectLst/>
                <a:latin typeface="+mj-ea"/>
                <a:ea typeface="+mj-ea"/>
                <a:cs typeface="Calibri" panose="020F0502020204030204" pitchFamily="34" charset="0"/>
              </a:rPr>
              <a:t>法团（豁免）</a:t>
            </a:r>
            <a:r>
              <a:rPr lang="zh-CN" altLang="zh-CN" sz="1400" kern="100" dirty="0">
                <a:effectLst/>
                <a:latin typeface="+mj-ea"/>
                <a:ea typeface="+mj-ea"/>
                <a:cs typeface="Calibri" panose="020F0502020204030204" pitchFamily="34" charset="0"/>
              </a:rPr>
              <a:t>专业投资者评估表</a:t>
            </a:r>
            <a:r>
              <a:rPr lang="zh-CN" altLang="en-US" sz="1400" kern="100" dirty="0">
                <a:effectLst/>
                <a:latin typeface="+mj-ea"/>
                <a:ea typeface="+mj-ea"/>
                <a:cs typeface="Calibri" panose="020F0502020204030204" pitchFamily="34" charset="0"/>
              </a:rPr>
              <a:t>格；无须进行</a:t>
            </a:r>
            <a:r>
              <a:rPr lang="zh-TW" altLang="zh-CN" sz="1400" kern="100" dirty="0">
                <a:effectLst/>
                <a:latin typeface="+mj-ea"/>
                <a:ea typeface="+mj-ea"/>
                <a:cs typeface="Calibri" panose="020F0502020204030204" pitchFamily="34" charset="0"/>
              </a:rPr>
              <a:t>适宜性</a:t>
            </a:r>
            <a:r>
              <a:rPr lang="zh-CN" altLang="en-US" sz="1400" kern="100" dirty="0">
                <a:effectLst/>
                <a:latin typeface="+mj-ea"/>
                <a:ea typeface="+mj-ea"/>
                <a:cs typeface="Calibri" panose="020F0502020204030204" pitchFamily="34" charset="0"/>
              </a:rPr>
              <a:t>审查</a:t>
            </a:r>
            <a:r>
              <a:rPr lang="en-US" altLang="zh-CN" sz="1400" kern="100" dirty="0">
                <a:effectLst/>
                <a:latin typeface="+mj-ea"/>
                <a:ea typeface="+mj-ea"/>
                <a:cs typeface="Calibri" panose="020F0502020204030204" pitchFamily="34" charset="0"/>
              </a:rPr>
              <a:t>Suitability Test</a:t>
            </a:r>
          </a:p>
          <a:p>
            <a:pPr lvl="1" algn="just">
              <a:spcBef>
                <a:spcPts val="600"/>
              </a:spcBef>
            </a:pPr>
            <a:r>
              <a:rPr lang="zh-CN" altLang="en-US" sz="1400" kern="100" dirty="0">
                <a:effectLst/>
                <a:latin typeface="+mj-ea"/>
                <a:ea typeface="+mj-ea"/>
              </a:rPr>
              <a:t>提供</a:t>
            </a:r>
            <a:r>
              <a:rPr lang="en-US" altLang="zh-CN" sz="1400" kern="100" dirty="0">
                <a:effectLst/>
                <a:latin typeface="+mj-ea"/>
                <a:ea typeface="+mj-ea"/>
                <a:cs typeface="微软雅黑" panose="020B0503020204020204" pitchFamily="34" charset="-122"/>
              </a:rPr>
              <a:t>“</a:t>
            </a:r>
            <a:r>
              <a:rPr lang="zh-TW" altLang="zh-CN" sz="1400" kern="100" dirty="0">
                <a:effectLst/>
                <a:latin typeface="+mj-ea"/>
                <a:ea typeface="+mj-ea"/>
              </a:rPr>
              <a:t>合适的企业架构</a:t>
            </a:r>
            <a:r>
              <a:rPr lang="en-US" altLang="zh-CN" sz="1400" kern="100" dirty="0">
                <a:effectLst/>
                <a:latin typeface="+mj-ea"/>
                <a:ea typeface="+mj-ea"/>
                <a:cs typeface="微软雅黑" panose="020B0503020204020204" pitchFamily="34" charset="-122"/>
              </a:rPr>
              <a:t>”</a:t>
            </a:r>
            <a:r>
              <a:rPr lang="zh-TW" altLang="zh-CN" sz="1400" kern="100" dirty="0">
                <a:effectLst/>
                <a:latin typeface="+mj-ea"/>
                <a:ea typeface="+mj-ea"/>
              </a:rPr>
              <a:t>及“完善投资程序、资源及系统监控措施</a:t>
            </a:r>
            <a:r>
              <a:rPr lang="zh-CN" altLang="zh-CN" sz="1400" kern="100" dirty="0">
                <a:effectLst/>
                <a:latin typeface="+mj-ea"/>
                <a:ea typeface="+mj-ea"/>
              </a:rPr>
              <a:t>“</a:t>
            </a:r>
            <a:r>
              <a:rPr lang="zh-CN" altLang="en-US" sz="1400" kern="100" dirty="0">
                <a:effectLst/>
                <a:latin typeface="+mj-ea"/>
                <a:ea typeface="+mj-ea"/>
              </a:rPr>
              <a:t>、或投资决策团队的交易证明，用以核实法团（豁免类）的认可资格</a:t>
            </a:r>
            <a:endParaRPr lang="zh-CN" altLang="zh-CN" sz="1400" kern="100" dirty="0">
              <a:effectLst/>
              <a:latin typeface="+mj-ea"/>
              <a:ea typeface="+mj-ea"/>
              <a:cs typeface="Times New Roman" panose="02020603050405020304" pitchFamily="18" charset="0"/>
            </a:endParaRPr>
          </a:p>
          <a:p>
            <a:pPr lvl="1" algn="just">
              <a:spcBef>
                <a:spcPts val="600"/>
              </a:spcBef>
            </a:pPr>
            <a:r>
              <a:rPr lang="zh-CN" altLang="zh-CN" sz="1400" kern="0" dirty="0">
                <a:solidFill>
                  <a:srgbClr val="000000"/>
                </a:solidFill>
                <a:effectLst/>
                <a:latin typeface="+mj-ea"/>
                <a:ea typeface="+mj-ea"/>
                <a:cs typeface="Calibri" panose="020F0502020204030204" pitchFamily="34" charset="0"/>
              </a:rPr>
              <a:t>投资组合</a:t>
            </a:r>
            <a:r>
              <a:rPr lang="zh-CN" altLang="zh-CN" sz="1300" kern="0" dirty="0">
                <a:solidFill>
                  <a:srgbClr val="000000"/>
                </a:solidFill>
                <a:effectLst/>
                <a:latin typeface="+mj-ea"/>
                <a:ea typeface="+mj-ea"/>
                <a:cs typeface="Calibri" panose="020F0502020204030204" pitchFamily="34" charset="0"/>
              </a:rPr>
              <a:t>不少于 </a:t>
            </a:r>
            <a:r>
              <a:rPr lang="en-US" altLang="zh-CN" sz="1300" kern="0" dirty="0">
                <a:solidFill>
                  <a:srgbClr val="000000"/>
                </a:solidFill>
                <a:effectLst/>
                <a:latin typeface="+mj-ea"/>
                <a:ea typeface="+mj-ea"/>
                <a:cs typeface="Calibri" panose="020F0502020204030204" pitchFamily="34" charset="0"/>
              </a:rPr>
              <a:t>HKD8M</a:t>
            </a:r>
            <a:r>
              <a:rPr lang="zh-CN" altLang="zh-CN" sz="1300" kern="0" dirty="0">
                <a:solidFill>
                  <a:srgbClr val="000000"/>
                </a:solidFill>
                <a:effectLst/>
                <a:latin typeface="+mj-ea"/>
                <a:ea typeface="+mj-ea"/>
                <a:cs typeface="Calibri" panose="020F0502020204030204" pitchFamily="34" charset="0"/>
              </a:rPr>
              <a:t>（或）总资产不少于 HKD</a:t>
            </a:r>
            <a:r>
              <a:rPr lang="en-US" altLang="zh-CN" sz="1300" kern="0" dirty="0">
                <a:solidFill>
                  <a:srgbClr val="000000"/>
                </a:solidFill>
                <a:effectLst/>
                <a:latin typeface="+mj-ea"/>
                <a:ea typeface="+mj-ea"/>
                <a:cs typeface="Calibri" panose="020F0502020204030204" pitchFamily="34" charset="0"/>
              </a:rPr>
              <a:t>40</a:t>
            </a:r>
            <a:r>
              <a:rPr lang="zh-CN" altLang="zh-CN" sz="1300" kern="0" dirty="0">
                <a:solidFill>
                  <a:srgbClr val="000000"/>
                </a:solidFill>
                <a:effectLst/>
                <a:latin typeface="+mj-ea"/>
                <a:ea typeface="+mj-ea"/>
                <a:cs typeface="Calibri" panose="020F0502020204030204" pitchFamily="34" charset="0"/>
              </a:rPr>
              <a:t>M的法团，</a:t>
            </a:r>
            <a:r>
              <a:rPr lang="zh-CN" altLang="en-US" sz="1300" kern="0" dirty="0">
                <a:solidFill>
                  <a:srgbClr val="000000"/>
                </a:solidFill>
                <a:effectLst/>
                <a:latin typeface="+mj-ea"/>
                <a:ea typeface="+mj-ea"/>
                <a:cs typeface="Calibri" panose="020F0502020204030204" pitchFamily="34" charset="0"/>
              </a:rPr>
              <a:t>证明文件见下</a:t>
            </a:r>
            <a:r>
              <a:rPr lang="zh-CN" altLang="zh-CN" sz="1300" kern="1000" dirty="0">
                <a:effectLst/>
                <a:latin typeface="+mj-ea"/>
                <a:ea typeface="+mj-ea"/>
                <a:cs typeface="Calibri" panose="020F0502020204030204" pitchFamily="34" charset="0"/>
              </a:rPr>
              <a:t>：</a:t>
            </a:r>
            <a:endParaRPr lang="zh-CN" altLang="zh-CN" sz="1300" kern="100" dirty="0">
              <a:effectLst/>
              <a:latin typeface="+mj-ea"/>
              <a:ea typeface="+mj-ea"/>
              <a:cs typeface="Times New Roman" panose="02020603050405020304" pitchFamily="18" charset="0"/>
            </a:endParaRPr>
          </a:p>
          <a:p>
            <a:pPr marL="742950" lvl="1" indent="-285750" algn="just">
              <a:spcBef>
                <a:spcPts val="600"/>
              </a:spcBef>
              <a:buFont typeface="+mj-lt"/>
              <a:buAutoNum type="arabicParenR"/>
            </a:pPr>
            <a:r>
              <a:rPr lang="zh-CN" altLang="zh-CN" sz="1400" kern="100" dirty="0">
                <a:effectLst/>
                <a:latin typeface="+mj-ea"/>
                <a:ea typeface="+mj-ea"/>
                <a:cs typeface="Calibri" panose="020F0502020204030204" pitchFamily="34" charset="0"/>
              </a:rPr>
              <a:t>在有关日期前16个月内为信托公司（或其作为受托人的信托）、公司或合伙企业编制的最新经审计的财务报表;  </a:t>
            </a:r>
            <a:endParaRPr lang="zh-CN" altLang="zh-CN" sz="1400" kern="100" dirty="0">
              <a:effectLst/>
              <a:latin typeface="+mj-ea"/>
              <a:ea typeface="+mj-ea"/>
              <a:cs typeface="Times New Roman" panose="02020603050405020304" pitchFamily="18" charset="0"/>
            </a:endParaRPr>
          </a:p>
          <a:p>
            <a:pPr marL="742950" lvl="1" indent="-285750" algn="just">
              <a:spcBef>
                <a:spcPts val="600"/>
              </a:spcBef>
              <a:buFont typeface="+mj-lt"/>
              <a:buAutoNum type="arabicParenR"/>
            </a:pPr>
            <a:r>
              <a:rPr lang="zh-CN" altLang="zh-CN" sz="1400" kern="100" dirty="0">
                <a:effectLst/>
                <a:latin typeface="+mj-ea"/>
                <a:ea typeface="+mj-ea"/>
                <a:cs typeface="Calibri" panose="020F0502020204030204" pitchFamily="34" charset="0"/>
              </a:rPr>
              <a:t>经以下认可机构出具（12个月內）的文件证明：</a:t>
            </a:r>
            <a:endParaRPr lang="zh-CN" altLang="zh-CN" sz="1400" kern="100" dirty="0">
              <a:effectLst/>
              <a:latin typeface="+mj-ea"/>
              <a:ea typeface="+mj-ea"/>
              <a:cs typeface="Times New Roman" panose="02020603050405020304" pitchFamily="18" charset="0"/>
            </a:endParaRPr>
          </a:p>
          <a:p>
            <a:pPr marL="1143000" lvl="2" indent="-228600" algn="just">
              <a:buFont typeface="+mj-lt"/>
              <a:buAutoNum type="arabicParenR"/>
            </a:pPr>
            <a:r>
              <a:rPr lang="zh-CN" altLang="zh-CN" sz="1400" kern="0" dirty="0">
                <a:solidFill>
                  <a:srgbClr val="000000"/>
                </a:solidFill>
                <a:effectLst/>
                <a:latin typeface="+mj-ea"/>
                <a:ea typeface="+mj-ea"/>
                <a:cs typeface="Calibri" panose="020F0502020204030204" pitchFamily="34" charset="0"/>
              </a:rPr>
              <a:t>保管人签发的帐表或证明; </a:t>
            </a:r>
            <a:endParaRPr lang="zh-CN" altLang="zh-CN" sz="1400" kern="100" dirty="0">
              <a:effectLst/>
              <a:latin typeface="+mj-ea"/>
              <a:ea typeface="+mj-ea"/>
              <a:cs typeface="Times New Roman" panose="02020603050405020304" pitchFamily="18" charset="0"/>
            </a:endParaRPr>
          </a:p>
          <a:p>
            <a:pPr marL="1143000" lvl="2" indent="-228600" algn="just">
              <a:buFont typeface="+mj-lt"/>
              <a:buAutoNum type="arabicParenR"/>
            </a:pPr>
            <a:r>
              <a:rPr lang="zh-CN" altLang="zh-CN" sz="1400" kern="0" dirty="0">
                <a:solidFill>
                  <a:srgbClr val="000000"/>
                </a:solidFill>
                <a:effectLst/>
                <a:latin typeface="+mj-ea"/>
                <a:ea typeface="+mj-ea"/>
                <a:cs typeface="Calibri" panose="020F0502020204030204" pitchFamily="34" charset="0"/>
              </a:rPr>
              <a:t>由审计师或注册会计师签发的证明; </a:t>
            </a:r>
            <a:endParaRPr lang="zh-CN" altLang="zh-CN" sz="1400" kern="100" dirty="0">
              <a:effectLst/>
              <a:latin typeface="+mj-ea"/>
              <a:ea typeface="+mj-ea"/>
              <a:cs typeface="Times New Roman" panose="02020603050405020304" pitchFamily="18" charset="0"/>
            </a:endParaRPr>
          </a:p>
          <a:p>
            <a:pPr marL="1143000" lvl="2" indent="-228600" algn="just">
              <a:buFont typeface="+mj-lt"/>
              <a:buAutoNum type="arabicParenR"/>
            </a:pPr>
            <a:r>
              <a:rPr lang="zh-CN" altLang="zh-CN" sz="1400" kern="0" dirty="0">
                <a:solidFill>
                  <a:srgbClr val="000000"/>
                </a:solidFill>
                <a:effectLst/>
                <a:latin typeface="+mj-ea"/>
                <a:ea typeface="+mj-ea"/>
                <a:cs typeface="Calibri" panose="020F0502020204030204" pitchFamily="34" charset="0"/>
              </a:rPr>
              <a:t>由公司或代表公司提交的公开文件</a:t>
            </a:r>
            <a:endParaRPr lang="en-US" altLang="zh-CN" sz="1400" kern="0" dirty="0">
              <a:solidFill>
                <a:srgbClr val="000000"/>
              </a:solidFill>
              <a:effectLst/>
              <a:latin typeface="+mj-ea"/>
              <a:ea typeface="+mj-ea"/>
              <a:cs typeface="Calibri" panose="020F0502020204030204" pitchFamily="34" charset="0"/>
            </a:endParaRPr>
          </a:p>
          <a:p>
            <a:pPr marL="641306" indent="-228600" algn="just">
              <a:spcBef>
                <a:spcPts val="600"/>
              </a:spcBef>
              <a:buFont typeface="+mj-lt"/>
              <a:buAutoNum type="arabicParenR"/>
            </a:pPr>
            <a:endParaRPr lang="en-US" altLang="zh-CN" sz="1600" kern="100" dirty="0">
              <a:effectLst/>
              <a:latin typeface="+mj-ea"/>
              <a:ea typeface="+mj-ea"/>
              <a:cs typeface="Times New Roman" panose="02020603050405020304" pitchFamily="18" charset="0"/>
            </a:endParaRPr>
          </a:p>
          <a:p>
            <a:pPr marL="914400" lvl="2" indent="0" algn="just">
              <a:spcBef>
                <a:spcPts val="600"/>
              </a:spcBef>
              <a:buNone/>
            </a:pPr>
            <a:endParaRPr lang="zh-CN" altLang="zh-CN" sz="1400" kern="100" dirty="0">
              <a:effectLst/>
              <a:latin typeface="+mj-ea"/>
              <a:ea typeface="+mj-ea"/>
              <a:cs typeface="Times New Roman" panose="02020603050405020304" pitchFamily="18" charset="0"/>
            </a:endParaRPr>
          </a:p>
          <a:p>
            <a:pPr algn="just"/>
            <a:endParaRPr lang="zh-CN" altLang="en-US" sz="1600" dirty="0">
              <a:latin typeface="+mn-ea"/>
            </a:endParaRPr>
          </a:p>
        </p:txBody>
      </p:sp>
      <p:sp>
        <p:nvSpPr>
          <p:cNvPr id="3" name="标题 2">
            <a:extLst>
              <a:ext uri="{FF2B5EF4-FFF2-40B4-BE49-F238E27FC236}">
                <a16:creationId xmlns:a16="http://schemas.microsoft.com/office/drawing/2014/main" id="{42C1B969-FEE6-4605-89CB-68B2ECB0AB6C}"/>
              </a:ext>
            </a:extLst>
          </p:cNvPr>
          <p:cNvSpPr>
            <a:spLocks noGrp="1"/>
          </p:cNvSpPr>
          <p:nvPr>
            <p:ph type="title"/>
          </p:nvPr>
        </p:nvSpPr>
        <p:spPr>
          <a:xfrm>
            <a:off x="395536" y="260648"/>
            <a:ext cx="8558908" cy="583058"/>
          </a:xfrm>
        </p:spPr>
        <p:txBody>
          <a:bodyPr/>
          <a:lstStyle/>
          <a:p>
            <a:r>
              <a:rPr lang="zh-CN" altLang="en-US" sz="2000" dirty="0">
                <a:latin typeface="Calibri" panose="020F0502020204030204" pitchFamily="34" charset="0"/>
                <a:ea typeface="+mn-ea"/>
                <a:cs typeface="Calibri" panose="020F0502020204030204" pitchFamily="34" charset="0"/>
              </a:rPr>
              <a:t>专业投资者（非持牌机构）类别</a:t>
            </a:r>
            <a:endParaRPr lang="zh-CN" altLang="en-US" sz="2000" dirty="0"/>
          </a:p>
        </p:txBody>
      </p:sp>
      <p:sp>
        <p:nvSpPr>
          <p:cNvPr id="4" name="文本占位符 3">
            <a:extLst>
              <a:ext uri="{FF2B5EF4-FFF2-40B4-BE49-F238E27FC236}">
                <a16:creationId xmlns:a16="http://schemas.microsoft.com/office/drawing/2014/main" id="{8292A529-B4C8-4157-937C-082C04FB481E}"/>
              </a:ext>
            </a:extLst>
          </p:cNvPr>
          <p:cNvSpPr>
            <a:spLocks noGrp="1"/>
          </p:cNvSpPr>
          <p:nvPr>
            <p:ph type="body" sz="quarter" idx="12"/>
          </p:nvPr>
        </p:nvSpPr>
        <p:spPr>
          <a:xfrm>
            <a:off x="436559" y="1196751"/>
            <a:ext cx="8270877" cy="427295"/>
          </a:xfrm>
        </p:spPr>
        <p:txBody>
          <a:bodyPr/>
          <a:lstStyle/>
          <a:p>
            <a:pPr>
              <a:buFont typeface="Wingdings" panose="05000000000000000000" pitchFamily="2" charset="2"/>
              <a:buChar char="n"/>
            </a:pPr>
            <a:r>
              <a:rPr lang="zh-CN" altLang="zh-CN" sz="1800" b="1" kern="100" dirty="0">
                <a:effectLst/>
                <a:latin typeface="Times New Roman" panose="02020603050405020304" pitchFamily="18" charset="0"/>
                <a:ea typeface="Calibri" panose="020F0502020204030204" pitchFamily="34" charset="0"/>
                <a:cs typeface="Calibri" panose="020F0502020204030204" pitchFamily="34" charset="0"/>
              </a:rPr>
              <a:t>CPI</a:t>
            </a:r>
            <a:r>
              <a:rPr lang="zh-TW" altLang="zh-CN" sz="1800" b="1" kern="100" dirty="0">
                <a:effectLst/>
                <a:latin typeface="Times New Roman" panose="02020603050405020304" pitchFamily="18" charset="0"/>
                <a:ea typeface="宋体" panose="02010600030101010101" pitchFamily="2" charset="-122"/>
                <a:cs typeface="Calibri" panose="020F0502020204030204" pitchFamily="34" charset="0"/>
              </a:rPr>
              <a:t>－</a:t>
            </a:r>
            <a:r>
              <a:rPr lang="en-US" altLang="zh-CN" sz="1800" b="1" kern="100" dirty="0">
                <a:effectLst/>
                <a:latin typeface="Calibri" panose="020F0502020204030204" pitchFamily="34" charset="0"/>
                <a:ea typeface="PMingLiU" panose="02020500000000000000" pitchFamily="18" charset="-120"/>
                <a:cs typeface="Calibri" panose="020F0502020204030204" pitchFamily="34" charset="0"/>
              </a:rPr>
              <a:t>Exempted</a:t>
            </a:r>
            <a:r>
              <a:rPr lang="zh-TW" altLang="zh-CN" sz="1800" b="1" kern="100" dirty="0">
                <a:effectLst/>
                <a:latin typeface="Calibri" panose="020F0502020204030204" pitchFamily="34" charset="0"/>
                <a:ea typeface="PMingLiU" panose="02020500000000000000" pitchFamily="18" charset="-120"/>
                <a:cs typeface="Calibri" panose="020F0502020204030204" pitchFamily="34" charset="0"/>
              </a:rPr>
              <a:t>（豁免</a:t>
            </a:r>
            <a:r>
              <a:rPr lang="zh-CN" altLang="zh-CN" sz="1800" b="1" kern="100" dirty="0">
                <a:effectLst/>
                <a:latin typeface="Calibri" panose="020F0502020204030204" pitchFamily="34" charset="0"/>
                <a:ea typeface="宋体" panose="02010600030101010101" pitchFamily="2" charset="-122"/>
                <a:cs typeface="Calibri" panose="020F0502020204030204" pitchFamily="34" charset="0"/>
              </a:rPr>
              <a:t>类别</a:t>
            </a:r>
            <a:r>
              <a:rPr lang="zh-TW" altLang="zh-CN" sz="1800" b="1" kern="100" dirty="0">
                <a:effectLst/>
                <a:latin typeface="Calibri" panose="020F0502020204030204" pitchFamily="34" charset="0"/>
                <a:ea typeface="PMingLiU" panose="02020500000000000000" pitchFamily="18" charset="-120"/>
                <a:cs typeface="Calibri" panose="020F0502020204030204" pitchFamily="34" charset="0"/>
              </a:rPr>
              <a:t>）</a:t>
            </a:r>
            <a:r>
              <a:rPr lang="zh-CN" altLang="en-US" sz="1800" b="1" kern="100" dirty="0">
                <a:effectLst/>
                <a:latin typeface="Calibri" panose="020F0502020204030204" pitchFamily="34" charset="0"/>
                <a:ea typeface="PMingLiU" panose="02020500000000000000" pitchFamily="18" charset="-120"/>
                <a:cs typeface="Calibri" panose="020F0502020204030204" pitchFamily="34" charset="0"/>
              </a:rPr>
              <a:t>资格审查及文件需求</a:t>
            </a:r>
            <a:endParaRPr lang="zh-CN" altLang="zh-CN" sz="1800" kern="100" dirty="0">
              <a:effectLst/>
              <a:latin typeface="Times New Roman" panose="02020603050405020304" pitchFamily="18" charset="0"/>
              <a:ea typeface="PMingLiU" panose="02020500000000000000" pitchFamily="18" charset="-120"/>
            </a:endParaRPr>
          </a:p>
          <a:p>
            <a:endParaRPr lang="zh-CN" altLang="en-US" dirty="0"/>
          </a:p>
        </p:txBody>
      </p:sp>
    </p:spTree>
    <p:extLst>
      <p:ext uri="{BB962C8B-B14F-4D97-AF65-F5344CB8AC3E}">
        <p14:creationId xmlns:p14="http://schemas.microsoft.com/office/powerpoint/2010/main" val="255105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75114B-0B86-4486-AD52-2DBBED2CD481}"/>
              </a:ext>
            </a:extLst>
          </p:cNvPr>
          <p:cNvSpPr>
            <a:spLocks noGrp="1"/>
          </p:cNvSpPr>
          <p:nvPr>
            <p:ph type="ctrTitle"/>
          </p:nvPr>
        </p:nvSpPr>
        <p:spPr/>
        <p:txBody>
          <a:bodyPr/>
          <a:lstStyle/>
          <a:p>
            <a:r>
              <a:rPr lang="zh-CN" altLang="en-US" sz="2400" dirty="0">
                <a:latin typeface="+mj-ea"/>
              </a:rPr>
              <a:t>专业投资者年度续期审查、资格注销</a:t>
            </a:r>
            <a:endParaRPr lang="zh-CN" altLang="en-US" sz="2400" dirty="0"/>
          </a:p>
        </p:txBody>
      </p:sp>
      <p:sp>
        <p:nvSpPr>
          <p:cNvPr id="10" name="文本框 9">
            <a:extLst>
              <a:ext uri="{FF2B5EF4-FFF2-40B4-BE49-F238E27FC236}">
                <a16:creationId xmlns:a16="http://schemas.microsoft.com/office/drawing/2014/main" id="{1A08011C-6CB9-43E4-BE75-A4AD25119DD7}"/>
              </a:ext>
            </a:extLst>
          </p:cNvPr>
          <p:cNvSpPr txBox="1"/>
          <p:nvPr/>
        </p:nvSpPr>
        <p:spPr>
          <a:xfrm>
            <a:off x="6945257" y="3429000"/>
            <a:ext cx="1421904" cy="369332"/>
          </a:xfrm>
          <a:prstGeom prst="rect">
            <a:avLst/>
          </a:prstGeom>
          <a:noFill/>
        </p:spPr>
        <p:txBody>
          <a:bodyPr wrap="square">
            <a:spAutoFit/>
          </a:bodyPr>
          <a:lstStyle/>
          <a:p>
            <a:pPr marL="157134" indent="-285750">
              <a:spcBef>
                <a:spcPts val="600"/>
              </a:spcBef>
            </a:pPr>
            <a:r>
              <a:rPr lang="zh-CN" altLang="en-US" dirty="0"/>
              <a:t>账户管理组</a:t>
            </a:r>
            <a:endParaRPr lang="en-US" altLang="zh-CN" dirty="0"/>
          </a:p>
        </p:txBody>
      </p:sp>
    </p:spTree>
    <p:extLst>
      <p:ext uri="{BB962C8B-B14F-4D97-AF65-F5344CB8AC3E}">
        <p14:creationId xmlns:p14="http://schemas.microsoft.com/office/powerpoint/2010/main" val="271285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9AC9BE-30DA-45AB-9202-DA356DA773E0}"/>
              </a:ext>
            </a:extLst>
          </p:cNvPr>
          <p:cNvSpPr>
            <a:spLocks noGrp="1"/>
          </p:cNvSpPr>
          <p:nvPr>
            <p:ph sz="quarter" idx="11"/>
          </p:nvPr>
        </p:nvSpPr>
        <p:spPr>
          <a:xfrm>
            <a:off x="683568" y="1700808"/>
            <a:ext cx="7704856" cy="3744417"/>
          </a:xfrm>
        </p:spPr>
        <p:txBody>
          <a:bodyPr/>
          <a:lstStyle/>
          <a:p>
            <a:pPr>
              <a:spcBef>
                <a:spcPts val="1200"/>
              </a:spcBef>
            </a:pPr>
            <a:r>
              <a:rPr lang="zh-CN" altLang="en-US" sz="1400" dirty="0">
                <a:latin typeface="+mj-ea"/>
                <a:ea typeface="+mj-ea"/>
              </a:rPr>
              <a:t>为配合证监会持续资格审查，国信香港有责任为现有专业投资者（个人、法团）进行年度续期评估。</a:t>
            </a:r>
            <a:endParaRPr lang="en-US" altLang="zh-CN" sz="1400" dirty="0">
              <a:latin typeface="+mj-ea"/>
              <a:ea typeface="+mj-ea"/>
            </a:endParaRPr>
          </a:p>
          <a:p>
            <a:pPr>
              <a:spcBef>
                <a:spcPts val="1200"/>
              </a:spcBef>
            </a:pPr>
            <a:r>
              <a:rPr lang="zh-CN" altLang="en-US" sz="1400" dirty="0">
                <a:latin typeface="+mj-ea"/>
                <a:ea typeface="+mj-ea"/>
              </a:rPr>
              <a:t>资格审查以每年度周年日进行，确定持续符合</a:t>
            </a:r>
            <a:r>
              <a:rPr lang="en-US" altLang="zh-CN" sz="1400" dirty="0">
                <a:latin typeface="+mj-ea"/>
                <a:ea typeface="+mj-ea"/>
              </a:rPr>
              <a:t>《</a:t>
            </a:r>
            <a:r>
              <a:rPr lang="zh-CN" altLang="en-US" sz="1400" dirty="0">
                <a:latin typeface="+mj-ea"/>
                <a:ea typeface="+mj-ea"/>
              </a:rPr>
              <a:t>证券及期货条例</a:t>
            </a:r>
            <a:r>
              <a:rPr lang="en-US" altLang="zh-CN" sz="1400" dirty="0">
                <a:latin typeface="+mj-ea"/>
                <a:ea typeface="+mj-ea"/>
              </a:rPr>
              <a:t>》</a:t>
            </a:r>
            <a:r>
              <a:rPr lang="zh-CN" altLang="en-US" sz="1400" dirty="0">
                <a:latin typeface="+mj-ea"/>
                <a:ea typeface="+mj-ea"/>
              </a:rPr>
              <a:t>的有效规定，作为续期办理，分别为：</a:t>
            </a:r>
            <a:endParaRPr lang="en-US" altLang="zh-CN" sz="1400" dirty="0">
              <a:latin typeface="+mj-ea"/>
              <a:ea typeface="+mj-ea"/>
            </a:endParaRPr>
          </a:p>
          <a:p>
            <a:pPr lvl="1">
              <a:spcBef>
                <a:spcPts val="600"/>
              </a:spcBef>
            </a:pPr>
            <a:r>
              <a:rPr lang="en-US" altLang="zh-CN" sz="1400" dirty="0">
                <a:latin typeface="+mj-ea"/>
                <a:ea typeface="+mj-ea"/>
              </a:rPr>
              <a:t>【</a:t>
            </a:r>
            <a:r>
              <a:rPr lang="zh-CN" altLang="en-US" sz="1400" dirty="0">
                <a:latin typeface="+mj-ea"/>
                <a:ea typeface="+mj-ea"/>
              </a:rPr>
              <a:t>个人、法团专业投资者</a:t>
            </a:r>
            <a:r>
              <a:rPr lang="en-US" altLang="zh-CN" sz="1400" dirty="0">
                <a:latin typeface="+mj-ea"/>
                <a:ea typeface="+mj-ea"/>
              </a:rPr>
              <a:t>】</a:t>
            </a:r>
            <a:r>
              <a:rPr lang="zh-CN" altLang="en-US" sz="1400" dirty="0">
                <a:latin typeface="+mj-ea"/>
                <a:ea typeface="+mj-ea"/>
              </a:rPr>
              <a:t>每年２次，周年日设定为</a:t>
            </a:r>
            <a:r>
              <a:rPr lang="en-US" altLang="zh-CN" sz="1400" b="1" dirty="0">
                <a:latin typeface="+mj-ea"/>
                <a:ea typeface="+mj-ea"/>
              </a:rPr>
              <a:t>6</a:t>
            </a:r>
            <a:r>
              <a:rPr lang="zh-CN" altLang="en-US" sz="1400" b="1" dirty="0">
                <a:latin typeface="+mj-ea"/>
                <a:ea typeface="+mj-ea"/>
              </a:rPr>
              <a:t>月</a:t>
            </a:r>
            <a:r>
              <a:rPr lang="en-US" altLang="zh-CN" sz="1400" b="1" dirty="0">
                <a:latin typeface="+mj-ea"/>
                <a:ea typeface="+mj-ea"/>
              </a:rPr>
              <a:t>30</a:t>
            </a:r>
            <a:r>
              <a:rPr lang="zh-CN" altLang="en-US" sz="1400" b="1" dirty="0">
                <a:latin typeface="+mj-ea"/>
                <a:ea typeface="+mj-ea"/>
              </a:rPr>
              <a:t>日、</a:t>
            </a:r>
            <a:r>
              <a:rPr lang="en-US" altLang="zh-CN" sz="1400" b="1" dirty="0">
                <a:latin typeface="+mj-ea"/>
                <a:ea typeface="+mj-ea"/>
              </a:rPr>
              <a:t>12</a:t>
            </a:r>
            <a:r>
              <a:rPr lang="zh-CN" altLang="en-US" sz="1400" b="1" dirty="0">
                <a:latin typeface="+mj-ea"/>
                <a:ea typeface="+mj-ea"/>
              </a:rPr>
              <a:t>月</a:t>
            </a:r>
            <a:r>
              <a:rPr lang="en-US" altLang="zh-CN" sz="1400" b="1" dirty="0">
                <a:latin typeface="+mj-ea"/>
                <a:ea typeface="+mj-ea"/>
              </a:rPr>
              <a:t>31</a:t>
            </a:r>
            <a:r>
              <a:rPr lang="zh-CN" altLang="en-US" sz="1400" b="1" dirty="0">
                <a:latin typeface="+mj-ea"/>
                <a:ea typeface="+mj-ea"/>
              </a:rPr>
              <a:t>日</a:t>
            </a:r>
            <a:endParaRPr lang="en-US" altLang="zh-CN" sz="1400" b="1" dirty="0">
              <a:latin typeface="+mj-ea"/>
              <a:ea typeface="+mj-ea"/>
            </a:endParaRPr>
          </a:p>
          <a:p>
            <a:pPr lvl="1">
              <a:spcBef>
                <a:spcPts val="600"/>
              </a:spcBef>
            </a:pPr>
            <a:r>
              <a:rPr lang="en-US" altLang="zh-CN" sz="1400" dirty="0">
                <a:latin typeface="+mj-ea"/>
                <a:ea typeface="+mj-ea"/>
              </a:rPr>
              <a:t>【</a:t>
            </a:r>
            <a:r>
              <a:rPr lang="zh-CN" altLang="en-US" sz="1400" dirty="0">
                <a:latin typeface="+mj-ea"/>
                <a:ea typeface="+mj-ea"/>
              </a:rPr>
              <a:t>机构专业投资者</a:t>
            </a:r>
            <a:r>
              <a:rPr lang="en-US" altLang="zh-CN" sz="1400" dirty="0">
                <a:latin typeface="+mj-ea"/>
                <a:ea typeface="+mj-ea"/>
              </a:rPr>
              <a:t>】</a:t>
            </a:r>
            <a:r>
              <a:rPr lang="zh-CN" altLang="en-US" sz="1400" dirty="0">
                <a:latin typeface="+mj-ea"/>
                <a:ea typeface="+mj-ea"/>
              </a:rPr>
              <a:t>每年１次，以周年日</a:t>
            </a:r>
            <a:r>
              <a:rPr lang="en-US" altLang="zh-CN" sz="1400" b="1" dirty="0">
                <a:latin typeface="+mj-ea"/>
                <a:ea typeface="+mj-ea"/>
              </a:rPr>
              <a:t>6</a:t>
            </a:r>
            <a:r>
              <a:rPr lang="zh-CN" altLang="en-US" sz="1400" b="1" dirty="0">
                <a:latin typeface="+mj-ea"/>
                <a:ea typeface="+mj-ea"/>
              </a:rPr>
              <a:t>月</a:t>
            </a:r>
            <a:r>
              <a:rPr lang="en-US" altLang="zh-CN" sz="1400" b="1" dirty="0">
                <a:latin typeface="+mj-ea"/>
                <a:ea typeface="+mj-ea"/>
              </a:rPr>
              <a:t>30</a:t>
            </a:r>
            <a:r>
              <a:rPr lang="zh-CN" altLang="en-US" sz="1400" b="1" dirty="0">
                <a:latin typeface="+mj-ea"/>
                <a:ea typeface="+mj-ea"/>
              </a:rPr>
              <a:t>日</a:t>
            </a:r>
            <a:r>
              <a:rPr lang="zh-CN" altLang="en-US" sz="1400" dirty="0">
                <a:latin typeface="+mj-ea"/>
                <a:ea typeface="+mj-ea"/>
              </a:rPr>
              <a:t>划一进行（注：预期明年６月首始推行）</a:t>
            </a:r>
            <a:endParaRPr lang="en-US" altLang="zh-CN" sz="1400" dirty="0">
              <a:latin typeface="+mj-ea"/>
              <a:ea typeface="+mj-ea"/>
            </a:endParaRPr>
          </a:p>
          <a:p>
            <a:pPr>
              <a:spcBef>
                <a:spcPts val="1200"/>
              </a:spcBef>
            </a:pPr>
            <a:r>
              <a:rPr lang="zh-CN" altLang="en-US" sz="1400" dirty="0">
                <a:latin typeface="+mj-ea"/>
                <a:ea typeface="+mj-ea"/>
              </a:rPr>
              <a:t>未符合续期要求的账户将于到期日被注销资格，日后如需办理，必须重新填写申请表格及提供证明文件。</a:t>
            </a:r>
            <a:endParaRPr lang="en-US" altLang="zh-CN" sz="1400" dirty="0">
              <a:latin typeface="+mj-ea"/>
              <a:ea typeface="+mj-ea"/>
            </a:endParaRPr>
          </a:p>
          <a:p>
            <a:endParaRPr lang="zh-CN" altLang="en-US" sz="1600" dirty="0">
              <a:latin typeface="+mj-ea"/>
              <a:ea typeface="+mj-ea"/>
            </a:endParaRPr>
          </a:p>
          <a:p>
            <a:endParaRPr lang="zh-CN" altLang="en-US" dirty="0"/>
          </a:p>
        </p:txBody>
      </p:sp>
      <p:sp>
        <p:nvSpPr>
          <p:cNvPr id="3" name="标题 2">
            <a:extLst>
              <a:ext uri="{FF2B5EF4-FFF2-40B4-BE49-F238E27FC236}">
                <a16:creationId xmlns:a16="http://schemas.microsoft.com/office/drawing/2014/main" id="{9D75114B-0B86-4486-AD52-2DBBED2CD481}"/>
              </a:ext>
            </a:extLst>
          </p:cNvPr>
          <p:cNvSpPr>
            <a:spLocks noGrp="1"/>
          </p:cNvSpPr>
          <p:nvPr>
            <p:ph type="title"/>
          </p:nvPr>
        </p:nvSpPr>
        <p:spPr>
          <a:xfrm>
            <a:off x="539551" y="260648"/>
            <a:ext cx="8167883" cy="719440"/>
          </a:xfrm>
        </p:spPr>
        <p:txBody>
          <a:bodyPr/>
          <a:lstStyle/>
          <a:p>
            <a:r>
              <a:rPr lang="zh-CN" altLang="en-US" sz="2400" dirty="0">
                <a:latin typeface="+mj-ea"/>
              </a:rPr>
              <a:t>专业投资者年度续期审查</a:t>
            </a:r>
            <a:endParaRPr lang="zh-CN" altLang="en-US" sz="2400" dirty="0"/>
          </a:p>
        </p:txBody>
      </p:sp>
      <p:sp>
        <p:nvSpPr>
          <p:cNvPr id="4" name="文本占位符 3">
            <a:extLst>
              <a:ext uri="{FF2B5EF4-FFF2-40B4-BE49-F238E27FC236}">
                <a16:creationId xmlns:a16="http://schemas.microsoft.com/office/drawing/2014/main" id="{ACACC2E1-19D5-4F3B-94CA-54431B15728E}"/>
              </a:ext>
            </a:extLst>
          </p:cNvPr>
          <p:cNvSpPr>
            <a:spLocks noGrp="1"/>
          </p:cNvSpPr>
          <p:nvPr>
            <p:ph type="body" sz="quarter" idx="12"/>
          </p:nvPr>
        </p:nvSpPr>
        <p:spPr>
          <a:xfrm>
            <a:off x="593889" y="1196752"/>
            <a:ext cx="8010559" cy="426308"/>
          </a:xfrm>
        </p:spPr>
        <p:txBody>
          <a:bodyPr/>
          <a:lstStyle/>
          <a:p>
            <a:r>
              <a:rPr lang="zh-CN" altLang="en-US" sz="1800" dirty="0">
                <a:latin typeface="+mj-ea"/>
                <a:ea typeface="+mj-ea"/>
              </a:rPr>
              <a:t>法团、个人专业投资者</a:t>
            </a:r>
          </a:p>
          <a:p>
            <a:endParaRPr lang="zh-CN" altLang="en-US" sz="2400" dirty="0"/>
          </a:p>
        </p:txBody>
      </p:sp>
    </p:spTree>
    <p:extLst>
      <p:ext uri="{BB962C8B-B14F-4D97-AF65-F5344CB8AC3E}">
        <p14:creationId xmlns:p14="http://schemas.microsoft.com/office/powerpoint/2010/main" val="863301589"/>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SEC PPT">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30789</TotalTime>
  <Words>3342</Words>
  <Application>Microsoft Office PowerPoint</Application>
  <PresentationFormat>全屏显示(4:3)</PresentationFormat>
  <Paragraphs>198</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Microsoft JhengHei</vt:lpstr>
      <vt:lpstr>Arial</vt:lpstr>
      <vt:lpstr>Calibri</vt:lpstr>
      <vt:lpstr>Times New Roman</vt:lpstr>
      <vt:lpstr>Wingdings</vt:lpstr>
      <vt:lpstr>主题1</vt:lpstr>
      <vt:lpstr>专业投资者简介及机构户操作指引</vt:lpstr>
      <vt:lpstr>专业投资者资格审查、文件需求</vt:lpstr>
      <vt:lpstr>专业投资者简介</vt:lpstr>
      <vt:lpstr>专业投资者（非持牌机构）类别</vt:lpstr>
      <vt:lpstr>专业投资者（非持牌机构）类别</vt:lpstr>
      <vt:lpstr>专业投资者（非持牌机构）类别</vt:lpstr>
      <vt:lpstr>专业投资者（非持牌机构）类别</vt:lpstr>
      <vt:lpstr>专业投资者年度续期审查、资格注销</vt:lpstr>
      <vt:lpstr>专业投资者年度续期审查</vt:lpstr>
      <vt:lpstr>专业投资者年度续期审查</vt:lpstr>
      <vt:lpstr>专业投资者年度续期审查</vt:lpstr>
      <vt:lpstr>专业投资者规管要求</vt:lpstr>
      <vt:lpstr>机构专业投资者Institutional Professional Investor</vt:lpstr>
      <vt:lpstr>机构专业投资者简介</vt:lpstr>
      <vt:lpstr>专业投资者－持牌机构 Institutional PI (IPI)</vt:lpstr>
      <vt:lpstr>机构专业机构Institutional Professional Investor (IPI) </vt:lpstr>
      <vt:lpstr>机构专业机构Institutional Professional Investor (IPI) </vt:lpstr>
      <vt:lpstr>机构专业机构Institutional Professional Investor (IPI) </vt:lpstr>
      <vt:lpstr>机构专业投资者－交易对手户 IPI-Counterparty</vt:lpstr>
      <vt:lpstr>同业机构Broker (机构销售／零售业务部)　</vt:lpstr>
      <vt:lpstr>客户特殊事例分享</vt:lpstr>
      <vt:lpstr>客户特殊事例分享</vt:lpstr>
      <vt:lpstr>客户特殊事例分享</vt:lpstr>
      <vt:lpstr>客户特殊事例分享</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赵镇贤</dc:creator>
  <cp:lastModifiedBy>julie Yuen</cp:lastModifiedBy>
  <cp:revision>1407</cp:revision>
  <cp:lastPrinted>2021-12-10T09:55:59Z</cp:lastPrinted>
  <dcterms:created xsi:type="dcterms:W3CDTF">2016-05-04T03:44:21Z</dcterms:created>
  <dcterms:modified xsi:type="dcterms:W3CDTF">2021-12-10T09:58:03Z</dcterms:modified>
</cp:coreProperties>
</file>