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64" r:id="rId4"/>
    <p:sldId id="268" r:id="rId5"/>
    <p:sldId id="273" r:id="rId6"/>
    <p:sldId id="306" r:id="rId7"/>
    <p:sldId id="270" r:id="rId8"/>
    <p:sldId id="300" r:id="rId9"/>
    <p:sldId id="301" r:id="rId10"/>
    <p:sldId id="297" r:id="rId11"/>
    <p:sldId id="279" r:id="rId12"/>
    <p:sldId id="271" r:id="rId13"/>
    <p:sldId id="277" r:id="rId14"/>
    <p:sldId id="278" r:id="rId15"/>
    <p:sldId id="260" r:id="rId16"/>
    <p:sldId id="286" r:id="rId17"/>
    <p:sldId id="296" r:id="rId18"/>
    <p:sldId id="282" r:id="rId19"/>
    <p:sldId id="281" r:id="rId20"/>
    <p:sldId id="284" r:id="rId21"/>
    <p:sldId id="288" r:id="rId22"/>
    <p:sldId id="302" r:id="rId23"/>
    <p:sldId id="303" r:id="rId24"/>
    <p:sldId id="292" r:id="rId25"/>
    <p:sldId id="304" r:id="rId26"/>
    <p:sldId id="290" r:id="rId27"/>
    <p:sldId id="285" r:id="rId28"/>
    <p:sldId id="30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pa Sureshkumar" initials="RS" lastIdx="2" clrIdx="0">
    <p:extLst>
      <p:ext uri="{19B8F6BF-5375-455C-9EA6-DF929625EA0E}">
        <p15:presenceInfo xmlns:p15="http://schemas.microsoft.com/office/powerpoint/2012/main" userId="cd2dd5cb720a6e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2T02:45:29.498"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DCDC43-A534-467B-88C0-4A2719F09D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F9AD378-415F-4EDE-9672-51682866607F}">
      <dgm:prSet/>
      <dgm:spPr/>
      <dgm:t>
        <a:bodyPr/>
        <a:lstStyle/>
        <a:p>
          <a:r>
            <a:rPr lang="en-IN" dirty="0"/>
            <a:t>Gender         Attrition              Percentage</a:t>
          </a:r>
        </a:p>
      </dgm:t>
    </dgm:pt>
    <dgm:pt modelId="{1426D9FB-1FCD-4A30-AB6B-06C8F6629BA9}" type="parTrans" cxnId="{16E6C340-DC2E-49B2-AC84-B643A2FFB7D2}">
      <dgm:prSet/>
      <dgm:spPr/>
      <dgm:t>
        <a:bodyPr/>
        <a:lstStyle/>
        <a:p>
          <a:endParaRPr lang="en-IN"/>
        </a:p>
      </dgm:t>
    </dgm:pt>
    <dgm:pt modelId="{65A34CA8-A76F-4CE0-B22C-C0EAA0279456}" type="sibTrans" cxnId="{16E6C340-DC2E-49B2-AC84-B643A2FFB7D2}">
      <dgm:prSet/>
      <dgm:spPr/>
      <dgm:t>
        <a:bodyPr/>
        <a:lstStyle/>
        <a:p>
          <a:endParaRPr lang="en-IN"/>
        </a:p>
      </dgm:t>
    </dgm:pt>
    <dgm:pt modelId="{30F3A41E-859A-43D1-8A66-16C132D013EA}">
      <dgm:prSet/>
      <dgm:spPr/>
      <dgm:t>
        <a:bodyPr/>
        <a:lstStyle/>
        <a:p>
          <a:r>
            <a:rPr lang="en-IN" dirty="0"/>
            <a:t>Female           No                         85.204082</a:t>
          </a:r>
        </a:p>
      </dgm:t>
    </dgm:pt>
    <dgm:pt modelId="{B0B72C86-F5E3-42D1-96DD-19A475C072BF}" type="parTrans" cxnId="{5A70DF4B-C083-4980-981A-EA5E5287319E}">
      <dgm:prSet/>
      <dgm:spPr/>
      <dgm:t>
        <a:bodyPr/>
        <a:lstStyle/>
        <a:p>
          <a:endParaRPr lang="en-IN"/>
        </a:p>
      </dgm:t>
    </dgm:pt>
    <dgm:pt modelId="{8138CD04-9066-44F1-8B6F-61CDD442C5AB}" type="sibTrans" cxnId="{5A70DF4B-C083-4980-981A-EA5E5287319E}">
      <dgm:prSet/>
      <dgm:spPr/>
      <dgm:t>
        <a:bodyPr/>
        <a:lstStyle/>
        <a:p>
          <a:endParaRPr lang="en-IN"/>
        </a:p>
      </dgm:t>
    </dgm:pt>
    <dgm:pt modelId="{48FFFD6D-E7A7-454A-9F7D-A54A27C9BD9D}">
      <dgm:prSet/>
      <dgm:spPr/>
      <dgm:t>
        <a:bodyPr/>
        <a:lstStyle/>
        <a:p>
          <a:r>
            <a:rPr lang="en-IN" dirty="0"/>
            <a:t>Male                No                          82.993197</a:t>
          </a:r>
        </a:p>
      </dgm:t>
    </dgm:pt>
    <dgm:pt modelId="{694AC94C-EB68-4397-A7EB-444CA17CBABF}" type="parTrans" cxnId="{6C4A7F0D-AC1B-4892-9A9E-2704BD1C1719}">
      <dgm:prSet/>
      <dgm:spPr/>
      <dgm:t>
        <a:bodyPr/>
        <a:lstStyle/>
        <a:p>
          <a:endParaRPr lang="en-IN"/>
        </a:p>
      </dgm:t>
    </dgm:pt>
    <dgm:pt modelId="{FBB1AC81-7DD6-41FC-8222-1BB7EF2391CA}" type="sibTrans" cxnId="{6C4A7F0D-AC1B-4892-9A9E-2704BD1C1719}">
      <dgm:prSet/>
      <dgm:spPr/>
      <dgm:t>
        <a:bodyPr/>
        <a:lstStyle/>
        <a:p>
          <a:endParaRPr lang="en-IN"/>
        </a:p>
      </dgm:t>
    </dgm:pt>
    <dgm:pt modelId="{74FC5A3E-F8B3-4C86-8AAC-4FFDC788516E}">
      <dgm:prSet/>
      <dgm:spPr/>
      <dgm:t>
        <a:bodyPr/>
        <a:lstStyle/>
        <a:p>
          <a:r>
            <a:rPr lang="en-IN" dirty="0"/>
            <a:t>Female          Yes                        14.795918</a:t>
          </a:r>
        </a:p>
      </dgm:t>
    </dgm:pt>
    <dgm:pt modelId="{7B519542-CBCE-43FF-BD40-7509E9BBF406}" type="parTrans" cxnId="{B1755210-D850-471C-A3F4-7AFCA8532CA3}">
      <dgm:prSet/>
      <dgm:spPr/>
      <dgm:t>
        <a:bodyPr/>
        <a:lstStyle/>
        <a:p>
          <a:endParaRPr lang="en-IN"/>
        </a:p>
      </dgm:t>
    </dgm:pt>
    <dgm:pt modelId="{32224E1B-6B50-4B6D-B788-CA12BC748EE8}" type="sibTrans" cxnId="{B1755210-D850-471C-A3F4-7AFCA8532CA3}">
      <dgm:prSet/>
      <dgm:spPr/>
      <dgm:t>
        <a:bodyPr/>
        <a:lstStyle/>
        <a:p>
          <a:endParaRPr lang="en-IN"/>
        </a:p>
      </dgm:t>
    </dgm:pt>
    <dgm:pt modelId="{17AC2251-06AD-4311-A756-E21400D2D54D}">
      <dgm:prSet/>
      <dgm:spPr/>
      <dgm:t>
        <a:bodyPr/>
        <a:lstStyle/>
        <a:p>
          <a:r>
            <a:rPr lang="en-IN" dirty="0"/>
            <a:t>Male               Yes                        17.006803</a:t>
          </a:r>
        </a:p>
      </dgm:t>
    </dgm:pt>
    <dgm:pt modelId="{21072EFA-F166-41C6-8777-E9A7826CA318}" type="parTrans" cxnId="{70EBB4D9-B781-4BED-87E5-17F423CBDEEF}">
      <dgm:prSet/>
      <dgm:spPr/>
      <dgm:t>
        <a:bodyPr/>
        <a:lstStyle/>
        <a:p>
          <a:endParaRPr lang="en-IN"/>
        </a:p>
      </dgm:t>
    </dgm:pt>
    <dgm:pt modelId="{F5027150-488B-484B-BD3E-0BDED12B22B0}" type="sibTrans" cxnId="{70EBB4D9-B781-4BED-87E5-17F423CBDEEF}">
      <dgm:prSet/>
      <dgm:spPr/>
      <dgm:t>
        <a:bodyPr/>
        <a:lstStyle/>
        <a:p>
          <a:endParaRPr lang="en-IN"/>
        </a:p>
      </dgm:t>
    </dgm:pt>
    <dgm:pt modelId="{C306B0D7-2C3B-40E0-838E-430B30EDDDD5}" type="pres">
      <dgm:prSet presAssocID="{1CDCDC43-A534-467B-88C0-4A2719F09D60}" presName="linear" presStyleCnt="0">
        <dgm:presLayoutVars>
          <dgm:animLvl val="lvl"/>
          <dgm:resizeHandles val="exact"/>
        </dgm:presLayoutVars>
      </dgm:prSet>
      <dgm:spPr/>
    </dgm:pt>
    <dgm:pt modelId="{966E4F4E-C68B-4860-9DB7-E3C7003C02C3}" type="pres">
      <dgm:prSet presAssocID="{9F9AD378-415F-4EDE-9672-51682866607F}" presName="parentText" presStyleLbl="node1" presStyleIdx="0" presStyleCnt="5">
        <dgm:presLayoutVars>
          <dgm:chMax val="0"/>
          <dgm:bulletEnabled val="1"/>
        </dgm:presLayoutVars>
      </dgm:prSet>
      <dgm:spPr/>
    </dgm:pt>
    <dgm:pt modelId="{29C93C68-EF53-4CE2-867F-FD05EFD8A695}" type="pres">
      <dgm:prSet presAssocID="{65A34CA8-A76F-4CE0-B22C-C0EAA0279456}" presName="spacer" presStyleCnt="0"/>
      <dgm:spPr/>
    </dgm:pt>
    <dgm:pt modelId="{3664EA78-F3E0-49D7-853C-C60E7FDB633D}" type="pres">
      <dgm:prSet presAssocID="{30F3A41E-859A-43D1-8A66-16C132D013EA}" presName="parentText" presStyleLbl="node1" presStyleIdx="1" presStyleCnt="5">
        <dgm:presLayoutVars>
          <dgm:chMax val="0"/>
          <dgm:bulletEnabled val="1"/>
        </dgm:presLayoutVars>
      </dgm:prSet>
      <dgm:spPr/>
    </dgm:pt>
    <dgm:pt modelId="{02A15BC7-030D-4AA2-96C5-4FFD1521BBF1}" type="pres">
      <dgm:prSet presAssocID="{8138CD04-9066-44F1-8B6F-61CDD442C5AB}" presName="spacer" presStyleCnt="0"/>
      <dgm:spPr/>
    </dgm:pt>
    <dgm:pt modelId="{B743B111-627F-4EC3-B566-96369B79E1AB}" type="pres">
      <dgm:prSet presAssocID="{48FFFD6D-E7A7-454A-9F7D-A54A27C9BD9D}" presName="parentText" presStyleLbl="node1" presStyleIdx="2" presStyleCnt="5">
        <dgm:presLayoutVars>
          <dgm:chMax val="0"/>
          <dgm:bulletEnabled val="1"/>
        </dgm:presLayoutVars>
      </dgm:prSet>
      <dgm:spPr/>
    </dgm:pt>
    <dgm:pt modelId="{1319B7BA-D73E-4C2D-ADAB-E9CAAF3E7B82}" type="pres">
      <dgm:prSet presAssocID="{FBB1AC81-7DD6-41FC-8222-1BB7EF2391CA}" presName="spacer" presStyleCnt="0"/>
      <dgm:spPr/>
    </dgm:pt>
    <dgm:pt modelId="{80558E76-378B-436D-8F17-BB20219A1B21}" type="pres">
      <dgm:prSet presAssocID="{74FC5A3E-F8B3-4C86-8AAC-4FFDC788516E}" presName="parentText" presStyleLbl="node1" presStyleIdx="3" presStyleCnt="5">
        <dgm:presLayoutVars>
          <dgm:chMax val="0"/>
          <dgm:bulletEnabled val="1"/>
        </dgm:presLayoutVars>
      </dgm:prSet>
      <dgm:spPr/>
    </dgm:pt>
    <dgm:pt modelId="{5FAFCFE5-B507-412F-8AD9-F07B2FAA9A1D}" type="pres">
      <dgm:prSet presAssocID="{32224E1B-6B50-4B6D-B788-CA12BC748EE8}" presName="spacer" presStyleCnt="0"/>
      <dgm:spPr/>
    </dgm:pt>
    <dgm:pt modelId="{2962A6C3-3EDF-44A7-B2A4-546926D5C6E2}" type="pres">
      <dgm:prSet presAssocID="{17AC2251-06AD-4311-A756-E21400D2D54D}" presName="parentText" presStyleLbl="node1" presStyleIdx="4" presStyleCnt="5">
        <dgm:presLayoutVars>
          <dgm:chMax val="0"/>
          <dgm:bulletEnabled val="1"/>
        </dgm:presLayoutVars>
      </dgm:prSet>
      <dgm:spPr/>
    </dgm:pt>
  </dgm:ptLst>
  <dgm:cxnLst>
    <dgm:cxn modelId="{6C4A7F0D-AC1B-4892-9A9E-2704BD1C1719}" srcId="{1CDCDC43-A534-467B-88C0-4A2719F09D60}" destId="{48FFFD6D-E7A7-454A-9F7D-A54A27C9BD9D}" srcOrd="2" destOrd="0" parTransId="{694AC94C-EB68-4397-A7EB-444CA17CBABF}" sibTransId="{FBB1AC81-7DD6-41FC-8222-1BB7EF2391CA}"/>
    <dgm:cxn modelId="{152D050F-031D-49B2-A883-DD0425967C07}" type="presOf" srcId="{48FFFD6D-E7A7-454A-9F7D-A54A27C9BD9D}" destId="{B743B111-627F-4EC3-B566-96369B79E1AB}" srcOrd="0" destOrd="0" presId="urn:microsoft.com/office/officeart/2005/8/layout/vList2"/>
    <dgm:cxn modelId="{B1755210-D850-471C-A3F4-7AFCA8532CA3}" srcId="{1CDCDC43-A534-467B-88C0-4A2719F09D60}" destId="{74FC5A3E-F8B3-4C86-8AAC-4FFDC788516E}" srcOrd="3" destOrd="0" parTransId="{7B519542-CBCE-43FF-BD40-7509E9BBF406}" sibTransId="{32224E1B-6B50-4B6D-B788-CA12BC748EE8}"/>
    <dgm:cxn modelId="{93141523-C81C-4B70-9DA0-25B0B5936C74}" type="presOf" srcId="{17AC2251-06AD-4311-A756-E21400D2D54D}" destId="{2962A6C3-3EDF-44A7-B2A4-546926D5C6E2}" srcOrd="0" destOrd="0" presId="urn:microsoft.com/office/officeart/2005/8/layout/vList2"/>
    <dgm:cxn modelId="{D0D1B23A-77AA-4538-A95F-A2C10E4D7E49}" type="presOf" srcId="{74FC5A3E-F8B3-4C86-8AAC-4FFDC788516E}" destId="{80558E76-378B-436D-8F17-BB20219A1B21}" srcOrd="0" destOrd="0" presId="urn:microsoft.com/office/officeart/2005/8/layout/vList2"/>
    <dgm:cxn modelId="{D21C6C3B-5CFB-44E1-85DD-13AFC7A30635}" type="presOf" srcId="{9F9AD378-415F-4EDE-9672-51682866607F}" destId="{966E4F4E-C68B-4860-9DB7-E3C7003C02C3}" srcOrd="0" destOrd="0" presId="urn:microsoft.com/office/officeart/2005/8/layout/vList2"/>
    <dgm:cxn modelId="{16E6C340-DC2E-49B2-AC84-B643A2FFB7D2}" srcId="{1CDCDC43-A534-467B-88C0-4A2719F09D60}" destId="{9F9AD378-415F-4EDE-9672-51682866607F}" srcOrd="0" destOrd="0" parTransId="{1426D9FB-1FCD-4A30-AB6B-06C8F6629BA9}" sibTransId="{65A34CA8-A76F-4CE0-B22C-C0EAA0279456}"/>
    <dgm:cxn modelId="{340E275C-E86B-46F4-BCB8-B0A03CE3A1DF}" type="presOf" srcId="{30F3A41E-859A-43D1-8A66-16C132D013EA}" destId="{3664EA78-F3E0-49D7-853C-C60E7FDB633D}" srcOrd="0" destOrd="0" presId="urn:microsoft.com/office/officeart/2005/8/layout/vList2"/>
    <dgm:cxn modelId="{896B195E-A87D-4E88-9BA1-A4F7B3185574}" type="presOf" srcId="{1CDCDC43-A534-467B-88C0-4A2719F09D60}" destId="{C306B0D7-2C3B-40E0-838E-430B30EDDDD5}" srcOrd="0" destOrd="0" presId="urn:microsoft.com/office/officeart/2005/8/layout/vList2"/>
    <dgm:cxn modelId="{5A70DF4B-C083-4980-981A-EA5E5287319E}" srcId="{1CDCDC43-A534-467B-88C0-4A2719F09D60}" destId="{30F3A41E-859A-43D1-8A66-16C132D013EA}" srcOrd="1" destOrd="0" parTransId="{B0B72C86-F5E3-42D1-96DD-19A475C072BF}" sibTransId="{8138CD04-9066-44F1-8B6F-61CDD442C5AB}"/>
    <dgm:cxn modelId="{70EBB4D9-B781-4BED-87E5-17F423CBDEEF}" srcId="{1CDCDC43-A534-467B-88C0-4A2719F09D60}" destId="{17AC2251-06AD-4311-A756-E21400D2D54D}" srcOrd="4" destOrd="0" parTransId="{21072EFA-F166-41C6-8777-E9A7826CA318}" sibTransId="{F5027150-488B-484B-BD3E-0BDED12B22B0}"/>
    <dgm:cxn modelId="{56BF48EF-9D82-405E-AE2E-074EBFED2D07}" type="presParOf" srcId="{C306B0D7-2C3B-40E0-838E-430B30EDDDD5}" destId="{966E4F4E-C68B-4860-9DB7-E3C7003C02C3}" srcOrd="0" destOrd="0" presId="urn:microsoft.com/office/officeart/2005/8/layout/vList2"/>
    <dgm:cxn modelId="{23D4FE4F-2FE6-4849-873F-EC1B21CBF583}" type="presParOf" srcId="{C306B0D7-2C3B-40E0-838E-430B30EDDDD5}" destId="{29C93C68-EF53-4CE2-867F-FD05EFD8A695}" srcOrd="1" destOrd="0" presId="urn:microsoft.com/office/officeart/2005/8/layout/vList2"/>
    <dgm:cxn modelId="{82944FA9-EC0B-4F10-9542-3EE71B3A1017}" type="presParOf" srcId="{C306B0D7-2C3B-40E0-838E-430B30EDDDD5}" destId="{3664EA78-F3E0-49D7-853C-C60E7FDB633D}" srcOrd="2" destOrd="0" presId="urn:microsoft.com/office/officeart/2005/8/layout/vList2"/>
    <dgm:cxn modelId="{BF3987DA-400A-4035-A0C1-F410041332C4}" type="presParOf" srcId="{C306B0D7-2C3B-40E0-838E-430B30EDDDD5}" destId="{02A15BC7-030D-4AA2-96C5-4FFD1521BBF1}" srcOrd="3" destOrd="0" presId="urn:microsoft.com/office/officeart/2005/8/layout/vList2"/>
    <dgm:cxn modelId="{FAF2883E-F96A-4C61-B235-0ED985FE72B6}" type="presParOf" srcId="{C306B0D7-2C3B-40E0-838E-430B30EDDDD5}" destId="{B743B111-627F-4EC3-B566-96369B79E1AB}" srcOrd="4" destOrd="0" presId="urn:microsoft.com/office/officeart/2005/8/layout/vList2"/>
    <dgm:cxn modelId="{79B5A1B8-5863-470A-8957-D5563080C250}" type="presParOf" srcId="{C306B0D7-2C3B-40E0-838E-430B30EDDDD5}" destId="{1319B7BA-D73E-4C2D-ADAB-E9CAAF3E7B82}" srcOrd="5" destOrd="0" presId="urn:microsoft.com/office/officeart/2005/8/layout/vList2"/>
    <dgm:cxn modelId="{CD126301-3A97-4563-8095-B0CBF8EDB2C3}" type="presParOf" srcId="{C306B0D7-2C3B-40E0-838E-430B30EDDDD5}" destId="{80558E76-378B-436D-8F17-BB20219A1B21}" srcOrd="6" destOrd="0" presId="urn:microsoft.com/office/officeart/2005/8/layout/vList2"/>
    <dgm:cxn modelId="{EA84584E-3B8A-436B-AF06-A40C23A417E5}" type="presParOf" srcId="{C306B0D7-2C3B-40E0-838E-430B30EDDDD5}" destId="{5FAFCFE5-B507-412F-8AD9-F07B2FAA9A1D}" srcOrd="7" destOrd="0" presId="urn:microsoft.com/office/officeart/2005/8/layout/vList2"/>
    <dgm:cxn modelId="{722C78E8-8A6E-4FE5-BAEB-5B53EED62643}" type="presParOf" srcId="{C306B0D7-2C3B-40E0-838E-430B30EDDDD5}" destId="{2962A6C3-3EDF-44A7-B2A4-546926D5C6E2}"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E4F4E-C68B-4860-9DB7-E3C7003C02C3}">
      <dsp:nvSpPr>
        <dsp:cNvPr id="0" name=""/>
        <dsp:cNvSpPr/>
      </dsp:nvSpPr>
      <dsp:spPr>
        <a:xfrm>
          <a:off x="0" y="15716"/>
          <a:ext cx="2348753" cy="2638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Gender         Attrition              Percentage</a:t>
          </a:r>
        </a:p>
      </dsp:txBody>
      <dsp:txXfrm>
        <a:off x="12879" y="28595"/>
        <a:ext cx="2322995" cy="238077"/>
      </dsp:txXfrm>
    </dsp:sp>
    <dsp:sp modelId="{3664EA78-F3E0-49D7-853C-C60E7FDB633D}">
      <dsp:nvSpPr>
        <dsp:cNvPr id="0" name=""/>
        <dsp:cNvSpPr/>
      </dsp:nvSpPr>
      <dsp:spPr>
        <a:xfrm>
          <a:off x="0" y="311231"/>
          <a:ext cx="2348753" cy="2638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Female           No                         85.204082</a:t>
          </a:r>
        </a:p>
      </dsp:txBody>
      <dsp:txXfrm>
        <a:off x="12879" y="324110"/>
        <a:ext cx="2322995" cy="238077"/>
      </dsp:txXfrm>
    </dsp:sp>
    <dsp:sp modelId="{B743B111-627F-4EC3-B566-96369B79E1AB}">
      <dsp:nvSpPr>
        <dsp:cNvPr id="0" name=""/>
        <dsp:cNvSpPr/>
      </dsp:nvSpPr>
      <dsp:spPr>
        <a:xfrm>
          <a:off x="0" y="606746"/>
          <a:ext cx="2348753" cy="2638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Male                No                          82.993197</a:t>
          </a:r>
        </a:p>
      </dsp:txBody>
      <dsp:txXfrm>
        <a:off x="12879" y="619625"/>
        <a:ext cx="2322995" cy="238077"/>
      </dsp:txXfrm>
    </dsp:sp>
    <dsp:sp modelId="{80558E76-378B-436D-8F17-BB20219A1B21}">
      <dsp:nvSpPr>
        <dsp:cNvPr id="0" name=""/>
        <dsp:cNvSpPr/>
      </dsp:nvSpPr>
      <dsp:spPr>
        <a:xfrm>
          <a:off x="0" y="902261"/>
          <a:ext cx="2348753" cy="2638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Female          Yes                        14.795918</a:t>
          </a:r>
        </a:p>
      </dsp:txBody>
      <dsp:txXfrm>
        <a:off x="12879" y="915140"/>
        <a:ext cx="2322995" cy="238077"/>
      </dsp:txXfrm>
    </dsp:sp>
    <dsp:sp modelId="{2962A6C3-3EDF-44A7-B2A4-546926D5C6E2}">
      <dsp:nvSpPr>
        <dsp:cNvPr id="0" name=""/>
        <dsp:cNvSpPr/>
      </dsp:nvSpPr>
      <dsp:spPr>
        <a:xfrm>
          <a:off x="0" y="1197776"/>
          <a:ext cx="2348753" cy="26383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Male               Yes                        17.006803</a:t>
          </a:r>
        </a:p>
      </dsp:txBody>
      <dsp:txXfrm>
        <a:off x="12879" y="1210655"/>
        <a:ext cx="2322995" cy="2380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A0C0817-A112-4847-8014-A94B7D2A4EA3}" type="datetime1">
              <a:rPr lang="en-US" smtClean="0"/>
              <a:t>12/12/2019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4B7E4EF-A1BD-40F4-AB7B-04F084DD991D}"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955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12247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89809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5952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9555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12/12/2019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279803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12/12/2019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8006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45957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068082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1391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31765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58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12/12/2019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672739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12/12/2019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320494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9157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7687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3582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6274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6FA2B21-3FCD-4721-B95C-427943F61125}" type="datetime1">
              <a:rPr lang="en-US" smtClean="0"/>
              <a:t>12/12/2019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400619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4.png"/><Relationship Id="rId4" Type="http://schemas.openxmlformats.org/officeDocument/2006/relationships/diagramData" Target="../diagrams/data1.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F776733-A05B-4A45-903C-A77D9DEB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F3EB3D51-DE23-4C29-8423-CDDD33611EFC}"/>
              </a:ext>
            </a:extLst>
          </p:cNvPr>
          <p:cNvPicPr>
            <a:picLocks noChangeAspect="1"/>
          </p:cNvPicPr>
          <p:nvPr/>
        </p:nvPicPr>
        <p:blipFill rotWithShape="1">
          <a:blip r:embed="rId2">
            <a:alphaModFix amt="35000"/>
          </a:blip>
          <a:srcRect t="7621" b="8110"/>
          <a:stretch/>
        </p:blipFill>
        <p:spPr>
          <a:xfrm>
            <a:off x="20" y="-180965"/>
            <a:ext cx="12191980" cy="6857990"/>
          </a:xfrm>
          <a:prstGeom prst="rect">
            <a:avLst/>
          </a:prstGeom>
        </p:spPr>
      </p:pic>
      <p:sp>
        <p:nvSpPr>
          <p:cNvPr id="2" name="Title 1">
            <a:extLst>
              <a:ext uri="{FF2B5EF4-FFF2-40B4-BE49-F238E27FC236}">
                <a16:creationId xmlns:a16="http://schemas.microsoft.com/office/drawing/2014/main" id="{D02A7CA4-EB9B-4C0B-8DBC-93067AE3F3F6}"/>
              </a:ext>
            </a:extLst>
          </p:cNvPr>
          <p:cNvSpPr>
            <a:spLocks noGrp="1"/>
          </p:cNvSpPr>
          <p:nvPr>
            <p:ph type="ctrTitle"/>
          </p:nvPr>
        </p:nvSpPr>
        <p:spPr>
          <a:xfrm>
            <a:off x="1287695" y="1966816"/>
            <a:ext cx="9616610" cy="2481507"/>
          </a:xfrm>
        </p:spPr>
        <p:txBody>
          <a:bodyPr>
            <a:normAutofit/>
          </a:bodyPr>
          <a:lstStyle/>
          <a:p>
            <a:pPr algn="l"/>
            <a:r>
              <a:rPr lang="en-IN">
                <a:solidFill>
                  <a:schemeClr val="tx1"/>
                </a:solidFill>
              </a:rPr>
              <a:t>Human Capital Attrition</a:t>
            </a:r>
            <a:endParaRPr lang="en-IN" dirty="0">
              <a:solidFill>
                <a:schemeClr val="tx1"/>
              </a:solidFill>
            </a:endParaRPr>
          </a:p>
        </p:txBody>
      </p:sp>
      <p:sp>
        <p:nvSpPr>
          <p:cNvPr id="3" name="Subtitle 2">
            <a:extLst>
              <a:ext uri="{FF2B5EF4-FFF2-40B4-BE49-F238E27FC236}">
                <a16:creationId xmlns:a16="http://schemas.microsoft.com/office/drawing/2014/main" id="{C75D6944-6CD9-41DE-A97F-2FFB7CDB0CA0}"/>
              </a:ext>
            </a:extLst>
          </p:cNvPr>
          <p:cNvSpPr>
            <a:spLocks noGrp="1"/>
          </p:cNvSpPr>
          <p:nvPr>
            <p:ph type="subTitle" idx="1"/>
          </p:nvPr>
        </p:nvSpPr>
        <p:spPr>
          <a:xfrm>
            <a:off x="1237991" y="4591668"/>
            <a:ext cx="9666314" cy="748739"/>
          </a:xfrm>
        </p:spPr>
        <p:txBody>
          <a:bodyPr>
            <a:normAutofit/>
          </a:bodyPr>
          <a:lstStyle/>
          <a:p>
            <a:pPr algn="l"/>
            <a:r>
              <a:rPr lang="en-IN" b="1" i="1">
                <a:solidFill>
                  <a:schemeClr val="tx1"/>
                </a:solidFill>
              </a:rPr>
              <a:t>Puja Chakraborty, Manisha Dsouza &amp; Rupa Sureshkumar</a:t>
            </a:r>
            <a:endParaRPr lang="en-IN" b="1" i="1" dirty="0">
              <a:solidFill>
                <a:schemeClr val="tx1"/>
              </a:solidFill>
            </a:endParaRPr>
          </a:p>
        </p:txBody>
      </p:sp>
      <p:pic>
        <p:nvPicPr>
          <p:cNvPr id="18" name="Picture 17" descr="A close up of a logo&#10;&#10;Description automatically generated">
            <a:extLst>
              <a:ext uri="{FF2B5EF4-FFF2-40B4-BE49-F238E27FC236}">
                <a16:creationId xmlns:a16="http://schemas.microsoft.com/office/drawing/2014/main" id="{C93BCBA3-5E35-4AF5-A57A-01F8BB0F11DD}"/>
              </a:ext>
            </a:extLst>
          </p:cNvPr>
          <p:cNvPicPr>
            <a:picLocks noChangeAspect="1"/>
          </p:cNvPicPr>
          <p:nvPr/>
        </p:nvPicPr>
        <p:blipFill rotWithShape="1">
          <a:blip r:embed="rId2">
            <a:alphaModFix amt="35000"/>
          </a:blip>
          <a:srcRect t="7621" b="8110"/>
          <a:stretch/>
        </p:blipFill>
        <p:spPr>
          <a:xfrm>
            <a:off x="-24842" y="-180965"/>
            <a:ext cx="12191980" cy="6857990"/>
          </a:xfrm>
          <a:prstGeom prst="rect">
            <a:avLst/>
          </a:prstGeom>
        </p:spPr>
      </p:pic>
      <p:sp>
        <p:nvSpPr>
          <p:cNvPr id="5" name="TextBox 4">
            <a:extLst>
              <a:ext uri="{FF2B5EF4-FFF2-40B4-BE49-F238E27FC236}">
                <a16:creationId xmlns:a16="http://schemas.microsoft.com/office/drawing/2014/main" id="{421FD753-2AFC-4631-A3D6-258D1675B3C5}"/>
              </a:ext>
            </a:extLst>
          </p:cNvPr>
          <p:cNvSpPr txBox="1"/>
          <p:nvPr/>
        </p:nvSpPr>
        <p:spPr>
          <a:xfrm>
            <a:off x="1114425" y="571500"/>
            <a:ext cx="7829550" cy="707886"/>
          </a:xfrm>
          <a:prstGeom prst="rect">
            <a:avLst/>
          </a:prstGeom>
          <a:noFill/>
        </p:spPr>
        <p:txBody>
          <a:bodyPr wrap="square" rtlCol="0">
            <a:spAutoFit/>
          </a:bodyPr>
          <a:lstStyle/>
          <a:p>
            <a:r>
              <a:rPr lang="en-IN" sz="4000" dirty="0">
                <a:solidFill>
                  <a:srgbClr val="FFFF00"/>
                </a:solidFill>
              </a:rPr>
              <a:t>Barclays Women Hackathon - 2019</a:t>
            </a:r>
          </a:p>
        </p:txBody>
      </p:sp>
    </p:spTree>
    <p:extLst>
      <p:ext uri="{BB962C8B-B14F-4D97-AF65-F5344CB8AC3E}">
        <p14:creationId xmlns:p14="http://schemas.microsoft.com/office/powerpoint/2010/main" val="2213816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8795C7-87B6-4A27-84B3-18546421342D}"/>
              </a:ext>
            </a:extLst>
          </p:cNvPr>
          <p:cNvPicPr>
            <a:picLocks noChangeAspect="1"/>
          </p:cNvPicPr>
          <p:nvPr/>
        </p:nvPicPr>
        <p:blipFill>
          <a:blip r:embed="rId2"/>
          <a:stretch>
            <a:fillRect/>
          </a:stretch>
        </p:blipFill>
        <p:spPr>
          <a:xfrm>
            <a:off x="4051723" y="1447799"/>
            <a:ext cx="3966773" cy="3562351"/>
          </a:xfrm>
          <a:prstGeom prst="rect">
            <a:avLst/>
          </a:prstGeom>
        </p:spPr>
      </p:pic>
      <p:pic>
        <p:nvPicPr>
          <p:cNvPr id="5" name="Picture 4">
            <a:extLst>
              <a:ext uri="{FF2B5EF4-FFF2-40B4-BE49-F238E27FC236}">
                <a16:creationId xmlns:a16="http://schemas.microsoft.com/office/drawing/2014/main" id="{4C0F6B76-5D39-439E-9977-41ADF1DFACC6}"/>
              </a:ext>
            </a:extLst>
          </p:cNvPr>
          <p:cNvPicPr>
            <a:picLocks noChangeAspect="1"/>
          </p:cNvPicPr>
          <p:nvPr/>
        </p:nvPicPr>
        <p:blipFill>
          <a:blip r:embed="rId3"/>
          <a:stretch>
            <a:fillRect/>
          </a:stretch>
        </p:blipFill>
        <p:spPr>
          <a:xfrm>
            <a:off x="0" y="1380565"/>
            <a:ext cx="4051724" cy="3629585"/>
          </a:xfrm>
          <a:prstGeom prst="rect">
            <a:avLst/>
          </a:prstGeom>
        </p:spPr>
      </p:pic>
      <p:sp>
        <p:nvSpPr>
          <p:cNvPr id="8" name="Title 1">
            <a:extLst>
              <a:ext uri="{FF2B5EF4-FFF2-40B4-BE49-F238E27FC236}">
                <a16:creationId xmlns:a16="http://schemas.microsoft.com/office/drawing/2014/main" id="{645E437A-9408-49D8-99F0-CD0D505AC5A0}"/>
              </a:ext>
            </a:extLst>
          </p:cNvPr>
          <p:cNvSpPr txBox="1">
            <a:spLocks/>
          </p:cNvSpPr>
          <p:nvPr/>
        </p:nvSpPr>
        <p:spPr>
          <a:xfrm>
            <a:off x="179855" y="263312"/>
            <a:ext cx="11488269" cy="46698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500" dirty="0"/>
              <a:t>EDA (Exploratory data analysis)</a:t>
            </a:r>
          </a:p>
        </p:txBody>
      </p:sp>
      <p:sp>
        <p:nvSpPr>
          <p:cNvPr id="9" name="TextBox 8">
            <a:extLst>
              <a:ext uri="{FF2B5EF4-FFF2-40B4-BE49-F238E27FC236}">
                <a16:creationId xmlns:a16="http://schemas.microsoft.com/office/drawing/2014/main" id="{8CAAD948-7426-4855-AAED-235AC3933CA3}"/>
              </a:ext>
            </a:extLst>
          </p:cNvPr>
          <p:cNvSpPr txBox="1"/>
          <p:nvPr/>
        </p:nvSpPr>
        <p:spPr>
          <a:xfrm>
            <a:off x="8206755" y="1447799"/>
            <a:ext cx="3312892" cy="1708160"/>
          </a:xfrm>
          <a:prstGeom prst="rect">
            <a:avLst/>
          </a:prstGeom>
          <a:noFill/>
        </p:spPr>
        <p:txBody>
          <a:bodyPr wrap="square" rtlCol="0">
            <a:spAutoFit/>
          </a:bodyPr>
          <a:lstStyle/>
          <a:p>
            <a:r>
              <a:rPr lang="en-IN" sz="1500" b="1" i="1" dirty="0">
                <a:latin typeface="Cambria" panose="02040503050406030204" pitchFamily="18" charset="0"/>
                <a:ea typeface="Cambria" panose="02040503050406030204" pitchFamily="18" charset="0"/>
              </a:rPr>
              <a:t>Attrition is higher among employees with Life Sciences &amp; Medical Educational backgrounds and are working in their current job role as Sales executives/Representatives, Research Scientists and Laboratory technicians</a:t>
            </a:r>
          </a:p>
        </p:txBody>
      </p:sp>
      <p:sp>
        <p:nvSpPr>
          <p:cNvPr id="10" name="TextBox 9">
            <a:extLst>
              <a:ext uri="{FF2B5EF4-FFF2-40B4-BE49-F238E27FC236}">
                <a16:creationId xmlns:a16="http://schemas.microsoft.com/office/drawing/2014/main" id="{5EEE922B-2388-45FD-BAF6-1349E7A9B0E8}"/>
              </a:ext>
            </a:extLst>
          </p:cNvPr>
          <p:cNvSpPr txBox="1"/>
          <p:nvPr/>
        </p:nvSpPr>
        <p:spPr>
          <a:xfrm>
            <a:off x="738306" y="942855"/>
            <a:ext cx="2575112" cy="292388"/>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Education Field</a:t>
            </a:r>
          </a:p>
        </p:txBody>
      </p:sp>
      <p:sp>
        <p:nvSpPr>
          <p:cNvPr id="11" name="TextBox 10">
            <a:extLst>
              <a:ext uri="{FF2B5EF4-FFF2-40B4-BE49-F238E27FC236}">
                <a16:creationId xmlns:a16="http://schemas.microsoft.com/office/drawing/2014/main" id="{6694C8F9-817D-40C1-898B-CD71393555D0}"/>
              </a:ext>
            </a:extLst>
          </p:cNvPr>
          <p:cNvSpPr txBox="1"/>
          <p:nvPr/>
        </p:nvSpPr>
        <p:spPr>
          <a:xfrm>
            <a:off x="4369012" y="966636"/>
            <a:ext cx="2575112" cy="292388"/>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Job Roles</a:t>
            </a:r>
          </a:p>
        </p:txBody>
      </p:sp>
    </p:spTree>
    <p:extLst>
      <p:ext uri="{BB962C8B-B14F-4D97-AF65-F5344CB8AC3E}">
        <p14:creationId xmlns:p14="http://schemas.microsoft.com/office/powerpoint/2010/main" val="198851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0" y="228600"/>
            <a:ext cx="11488269"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500" dirty="0"/>
              <a:t>Exploratory data analysis (</a:t>
            </a:r>
            <a:r>
              <a:rPr lang="en-IN" sz="3500" dirty="0" err="1"/>
              <a:t>Corr</a:t>
            </a:r>
            <a:r>
              <a:rPr lang="en-IN" sz="3500" dirty="0"/>
              <a:t>-plot)</a:t>
            </a:r>
          </a:p>
        </p:txBody>
      </p:sp>
      <p:sp>
        <p:nvSpPr>
          <p:cNvPr id="3" name="TextBox 2">
            <a:extLst>
              <a:ext uri="{FF2B5EF4-FFF2-40B4-BE49-F238E27FC236}">
                <a16:creationId xmlns:a16="http://schemas.microsoft.com/office/drawing/2014/main" id="{580FD034-8250-4EF5-82C6-8BA67CDD5886}"/>
              </a:ext>
            </a:extLst>
          </p:cNvPr>
          <p:cNvSpPr txBox="1"/>
          <p:nvPr/>
        </p:nvSpPr>
        <p:spPr>
          <a:xfrm>
            <a:off x="7581901" y="1380565"/>
            <a:ext cx="4259294" cy="3370153"/>
          </a:xfrm>
          <a:prstGeom prst="rect">
            <a:avLst/>
          </a:prstGeom>
          <a:noFill/>
        </p:spPr>
        <p:txBody>
          <a:bodyPr wrap="square" rtlCol="0">
            <a:spAutoFit/>
          </a:bodyPr>
          <a:lstStyle/>
          <a:p>
            <a:r>
              <a:rPr lang="en-US" sz="1500" b="1" dirty="0">
                <a:solidFill>
                  <a:srgbClr val="0070C0"/>
                </a:solidFill>
                <a:latin typeface="Cambria" panose="02040503050406030204" pitchFamily="18" charset="0"/>
                <a:ea typeface="Cambria" panose="02040503050406030204" pitchFamily="18" charset="0"/>
              </a:rPr>
              <a:t> High Correlated Features</a:t>
            </a:r>
          </a:p>
          <a:p>
            <a:r>
              <a:rPr lang="en-US" sz="1500" b="1" dirty="0">
                <a:solidFill>
                  <a:srgbClr val="0070C0"/>
                </a:solidFill>
                <a:latin typeface="Cambria" panose="02040503050406030204" pitchFamily="18" charset="0"/>
                <a:ea typeface="Cambria" panose="02040503050406030204" pitchFamily="18" charset="0"/>
              </a:rPr>
              <a:t> (We are considering greater than 0.6)</a:t>
            </a:r>
          </a:p>
          <a:p>
            <a:endParaRPr lang="en-US" sz="15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 </a:t>
            </a:r>
            <a:r>
              <a:rPr lang="en-US" sz="1400" b="1" i="1" dirty="0" err="1">
                <a:latin typeface="Cambria" panose="02040503050406030204" pitchFamily="18" charset="0"/>
                <a:ea typeface="Cambria" panose="02040503050406030204" pitchFamily="18" charset="0"/>
              </a:rPr>
              <a:t>TotalWorkingYears</a:t>
            </a:r>
            <a:r>
              <a:rPr lang="en-US" sz="1400" b="1" i="1" dirty="0">
                <a:latin typeface="Cambria" panose="02040503050406030204" pitchFamily="18" charset="0"/>
                <a:ea typeface="Cambria" panose="02040503050406030204" pitchFamily="18" charset="0"/>
              </a:rPr>
              <a:t> vs  Age: 0.68</a:t>
            </a: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 </a:t>
            </a:r>
            <a:r>
              <a:rPr lang="en-US" sz="1400" b="1" i="1" dirty="0" err="1">
                <a:latin typeface="Cambria" panose="02040503050406030204" pitchFamily="18" charset="0"/>
                <a:ea typeface="Cambria" panose="02040503050406030204" pitchFamily="18" charset="0"/>
              </a:rPr>
              <a:t>TotalWorkingYears</a:t>
            </a:r>
            <a:r>
              <a:rPr lang="en-US" sz="1400" b="1" i="1" dirty="0">
                <a:latin typeface="Cambria" panose="02040503050406030204" pitchFamily="18" charset="0"/>
                <a:ea typeface="Cambria" panose="02040503050406030204" pitchFamily="18" charset="0"/>
              </a:rPr>
              <a:t> vs </a:t>
            </a:r>
            <a:r>
              <a:rPr lang="en-US" sz="1400" b="1" i="1" dirty="0" err="1">
                <a:latin typeface="Cambria" panose="02040503050406030204" pitchFamily="18" charset="0"/>
                <a:ea typeface="Cambria" panose="02040503050406030204" pitchFamily="18" charset="0"/>
              </a:rPr>
              <a:t>Joblevel</a:t>
            </a:r>
            <a:r>
              <a:rPr lang="en-US" sz="1400" b="1" i="1" dirty="0">
                <a:latin typeface="Cambria" panose="02040503050406030204" pitchFamily="18" charset="0"/>
                <a:ea typeface="Cambria" panose="02040503050406030204" pitchFamily="18" charset="0"/>
              </a:rPr>
              <a:t>: 0.78</a:t>
            </a: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 </a:t>
            </a:r>
            <a:r>
              <a:rPr lang="en-US" sz="1400" b="1" i="1" dirty="0" err="1">
                <a:latin typeface="Cambria" panose="02040503050406030204" pitchFamily="18" charset="0"/>
                <a:ea typeface="Cambria" panose="02040503050406030204" pitchFamily="18" charset="0"/>
              </a:rPr>
              <a:t>TotalWorkingYears</a:t>
            </a:r>
            <a:r>
              <a:rPr lang="en-US" sz="1400" b="1" i="1" dirty="0">
                <a:latin typeface="Cambria" panose="02040503050406030204" pitchFamily="18" charset="0"/>
                <a:ea typeface="Cambria" panose="02040503050406030204" pitchFamily="18" charset="0"/>
              </a:rPr>
              <a:t> vs </a:t>
            </a:r>
            <a:r>
              <a:rPr lang="en-US" sz="1400" b="1" i="1" dirty="0" err="1">
                <a:latin typeface="Cambria" panose="02040503050406030204" pitchFamily="18" charset="0"/>
                <a:ea typeface="Cambria" panose="02040503050406030204" pitchFamily="18" charset="0"/>
              </a:rPr>
              <a:t>MonthlyIncome</a:t>
            </a:r>
            <a:r>
              <a:rPr lang="en-US" sz="1400" b="1" i="1" dirty="0">
                <a:latin typeface="Cambria" panose="02040503050406030204" pitchFamily="18" charset="0"/>
                <a:ea typeface="Cambria" panose="02040503050406030204" pitchFamily="18" charset="0"/>
              </a:rPr>
              <a:t>: 0.77</a:t>
            </a: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 </a:t>
            </a:r>
            <a:r>
              <a:rPr lang="en-US" sz="1400" b="1" i="1" dirty="0" err="1">
                <a:latin typeface="Cambria" panose="02040503050406030204" pitchFamily="18" charset="0"/>
                <a:ea typeface="Cambria" panose="02040503050406030204" pitchFamily="18" charset="0"/>
              </a:rPr>
              <a:t>TotalWorkingYears</a:t>
            </a:r>
            <a:r>
              <a:rPr lang="en-US" sz="1400" b="1" i="1" dirty="0">
                <a:latin typeface="Cambria" panose="02040503050406030204" pitchFamily="18" charset="0"/>
                <a:ea typeface="Cambria" panose="02040503050406030204" pitchFamily="18" charset="0"/>
              </a:rPr>
              <a:t> vs YearsAtCompany:0.63</a:t>
            </a:r>
          </a:p>
          <a:p>
            <a:pPr marL="285750" indent="-285750">
              <a:buFont typeface="Arial" panose="020B0604020202020204" pitchFamily="34" charset="0"/>
              <a:buChar char="•"/>
            </a:pPr>
            <a:r>
              <a:rPr lang="en-US" sz="1400" b="1" i="1" dirty="0" err="1">
                <a:latin typeface="Cambria" panose="02040503050406030204" pitchFamily="18" charset="0"/>
                <a:ea typeface="Cambria" panose="02040503050406030204" pitchFamily="18" charset="0"/>
              </a:rPr>
              <a:t>YearsAtCompany</a:t>
            </a:r>
            <a:r>
              <a:rPr lang="en-US" sz="1400" b="1" i="1" dirty="0">
                <a:latin typeface="Cambria" panose="02040503050406030204" pitchFamily="18" charset="0"/>
                <a:ea typeface="Cambria" panose="02040503050406030204" pitchFamily="18" charset="0"/>
              </a:rPr>
              <a:t> vs yearsInCurrentRole:0.76</a:t>
            </a:r>
          </a:p>
          <a:p>
            <a:pPr marL="285750" indent="-285750">
              <a:buFont typeface="Arial" panose="020B0604020202020204" pitchFamily="34" charset="0"/>
              <a:buChar char="•"/>
            </a:pPr>
            <a:r>
              <a:rPr lang="en-US" sz="1400" b="1" i="1" dirty="0" err="1">
                <a:latin typeface="Cambria" panose="02040503050406030204" pitchFamily="18" charset="0"/>
                <a:ea typeface="Cambria" panose="02040503050406030204" pitchFamily="18" charset="0"/>
              </a:rPr>
              <a:t>YearsAtCompany</a:t>
            </a:r>
            <a:r>
              <a:rPr lang="en-US" sz="1400" b="1" i="1" dirty="0">
                <a:latin typeface="Cambria" panose="02040503050406030204" pitchFamily="18" charset="0"/>
                <a:ea typeface="Cambria" panose="02040503050406030204" pitchFamily="18" charset="0"/>
              </a:rPr>
              <a:t> vs YearsWithCurrentManager:0.77</a:t>
            </a:r>
          </a:p>
          <a:p>
            <a:pPr marL="285750" indent="-285750">
              <a:buFont typeface="Arial" panose="020B0604020202020204" pitchFamily="34" charset="0"/>
              <a:buChar char="•"/>
            </a:pPr>
            <a:r>
              <a:rPr lang="en-US" sz="1400" b="1" i="1" dirty="0" err="1">
                <a:latin typeface="Cambria" panose="02040503050406030204" pitchFamily="18" charset="0"/>
                <a:ea typeface="Cambria" panose="02040503050406030204" pitchFamily="18" charset="0"/>
              </a:rPr>
              <a:t>YearsAtCompany</a:t>
            </a:r>
            <a:r>
              <a:rPr lang="en-US" sz="1400" b="1" i="1" dirty="0">
                <a:latin typeface="Cambria" panose="02040503050406030204" pitchFamily="18" charset="0"/>
                <a:ea typeface="Cambria" panose="02040503050406030204" pitchFamily="18" charset="0"/>
              </a:rPr>
              <a:t> vs YearsSinceLastPromotion:0.62</a:t>
            </a:r>
          </a:p>
          <a:p>
            <a:pPr marL="285750" indent="-285750">
              <a:buFont typeface="Arial" panose="020B0604020202020204" pitchFamily="34" charset="0"/>
              <a:buChar char="•"/>
            </a:pPr>
            <a:r>
              <a:rPr lang="en-US" sz="1400" b="1" i="1" dirty="0" err="1">
                <a:latin typeface="Cambria" panose="02040503050406030204" pitchFamily="18" charset="0"/>
                <a:ea typeface="Cambria" panose="02040503050406030204" pitchFamily="18" charset="0"/>
              </a:rPr>
              <a:t>YearsWithCurrentmanger</a:t>
            </a:r>
            <a:r>
              <a:rPr lang="en-US" sz="1400" b="1" i="1" dirty="0">
                <a:latin typeface="Cambria" panose="02040503050406030204" pitchFamily="18" charset="0"/>
                <a:ea typeface="Cambria" panose="02040503050406030204" pitchFamily="18" charset="0"/>
              </a:rPr>
              <a:t> vs YearsInCurrentRole:0.71</a:t>
            </a:r>
          </a:p>
          <a:p>
            <a:pPr marL="285750" indent="-285750">
              <a:buFont typeface="Arial" panose="020B0604020202020204" pitchFamily="34" charset="0"/>
              <a:buChar char="•"/>
            </a:pPr>
            <a:r>
              <a:rPr lang="en-US" sz="1400" b="1" i="1" dirty="0" err="1">
                <a:latin typeface="Cambria" panose="02040503050406030204" pitchFamily="18" charset="0"/>
                <a:ea typeface="Cambria" panose="02040503050406030204" pitchFamily="18" charset="0"/>
              </a:rPr>
              <a:t>PercentSalaryhike</a:t>
            </a:r>
            <a:r>
              <a:rPr lang="en-US" sz="1400" b="1" i="1" dirty="0">
                <a:latin typeface="Cambria" panose="02040503050406030204" pitchFamily="18" charset="0"/>
                <a:ea typeface="Cambria" panose="02040503050406030204" pitchFamily="18" charset="0"/>
              </a:rPr>
              <a:t> vs </a:t>
            </a:r>
            <a:r>
              <a:rPr lang="en-US" sz="1400" b="1" i="1" dirty="0" err="1">
                <a:latin typeface="Cambria" panose="02040503050406030204" pitchFamily="18" charset="0"/>
                <a:ea typeface="Cambria" panose="02040503050406030204" pitchFamily="18" charset="0"/>
              </a:rPr>
              <a:t>PerformanceRating</a:t>
            </a:r>
            <a:r>
              <a:rPr lang="en-US" sz="1400" b="1" i="1" dirty="0">
                <a:latin typeface="Cambria" panose="02040503050406030204" pitchFamily="18" charset="0"/>
                <a:ea typeface="Cambria" panose="02040503050406030204" pitchFamily="18" charset="0"/>
              </a:rPr>
              <a:t> :0.77</a:t>
            </a:r>
            <a:endParaRPr lang="en-IN" sz="1400" b="1" i="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8A46883-38FC-4607-A46E-18758A946630}"/>
              </a:ext>
            </a:extLst>
          </p:cNvPr>
          <p:cNvPicPr>
            <a:picLocks noChangeAspect="1"/>
          </p:cNvPicPr>
          <p:nvPr/>
        </p:nvPicPr>
        <p:blipFill>
          <a:blip r:embed="rId2"/>
          <a:stretch>
            <a:fillRect/>
          </a:stretch>
        </p:blipFill>
        <p:spPr>
          <a:xfrm>
            <a:off x="31263" y="1047749"/>
            <a:ext cx="7550638" cy="4505325"/>
          </a:xfrm>
          <a:prstGeom prst="rect">
            <a:avLst/>
          </a:prstGeom>
        </p:spPr>
      </p:pic>
    </p:spTree>
    <p:extLst>
      <p:ext uri="{BB962C8B-B14F-4D97-AF65-F5344CB8AC3E}">
        <p14:creationId xmlns:p14="http://schemas.microsoft.com/office/powerpoint/2010/main" val="310686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156881" y="443752"/>
            <a:ext cx="5177116" cy="865094"/>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Training, TEST dataset &amp; SMOTE</a:t>
            </a:r>
          </a:p>
        </p:txBody>
      </p:sp>
      <p:sp>
        <p:nvSpPr>
          <p:cNvPr id="3" name="TextBox 2">
            <a:extLst>
              <a:ext uri="{FF2B5EF4-FFF2-40B4-BE49-F238E27FC236}">
                <a16:creationId xmlns:a16="http://schemas.microsoft.com/office/drawing/2014/main" id="{580FD034-8250-4EF5-82C6-8BA67CDD5886}"/>
              </a:ext>
            </a:extLst>
          </p:cNvPr>
          <p:cNvSpPr txBox="1"/>
          <p:nvPr/>
        </p:nvSpPr>
        <p:spPr>
          <a:xfrm>
            <a:off x="439271" y="1308846"/>
            <a:ext cx="3881717" cy="3323987"/>
          </a:xfrm>
          <a:prstGeom prst="rect">
            <a:avLst/>
          </a:prstGeom>
          <a:noFill/>
        </p:spPr>
        <p:txBody>
          <a:bodyPr wrap="square" rtlCol="0">
            <a:spAutoFit/>
          </a:bodyPr>
          <a:lstStyle/>
          <a:p>
            <a:pPr marL="285750" indent="-285750">
              <a:buFont typeface="Wingdings" panose="05000000000000000000" pitchFamily="2" charset="2"/>
              <a:buChar char="q"/>
            </a:pPr>
            <a:r>
              <a:rPr lang="en-US" sz="1500" b="1" i="1" dirty="0">
                <a:latin typeface="Cambria" panose="02040503050406030204" pitchFamily="18" charset="0"/>
                <a:ea typeface="Cambria" panose="02040503050406030204" pitchFamily="18" charset="0"/>
              </a:rPr>
              <a:t>70% data is used for training model and remaining 30% for testing the model. </a:t>
            </a:r>
          </a:p>
          <a:p>
            <a:pPr marL="285750" indent="-285750">
              <a:buFont typeface="Wingdings" panose="05000000000000000000" pitchFamily="2" charset="2"/>
              <a:buChar char="q"/>
            </a:pPr>
            <a:endParaRPr lang="en-US" sz="1500" b="1" i="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500" b="1" i="1" dirty="0">
                <a:latin typeface="Cambria" panose="02040503050406030204" pitchFamily="18" charset="0"/>
                <a:ea typeface="Cambria" panose="02040503050406030204" pitchFamily="18" charset="0"/>
              </a:rPr>
              <a:t>Most machine learning algorithms work best when the number of samples in each class is about equal. This is because most algorithms are designed to maximize accuracy and reduce error </a:t>
            </a:r>
          </a:p>
          <a:p>
            <a:pPr marL="285750" indent="-285750">
              <a:buFont typeface="Wingdings" panose="05000000000000000000" pitchFamily="2" charset="2"/>
              <a:buChar char="q"/>
            </a:pPr>
            <a:endParaRPr lang="en-US" sz="1500" b="1" i="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500" b="1" i="1" dirty="0">
                <a:latin typeface="Cambria" panose="02040503050406030204" pitchFamily="18" charset="0"/>
                <a:ea typeface="Cambria" panose="02040503050406030204" pitchFamily="18" charset="0"/>
              </a:rPr>
              <a:t>Our data set is highly imbalanced so for balancing we are using SMOTE, i.e. over sampling technique </a:t>
            </a:r>
          </a:p>
          <a:p>
            <a:r>
              <a:rPr lang="en-US" sz="1500" b="1" i="1" dirty="0">
                <a:latin typeface="Cambria" panose="02040503050406030204" pitchFamily="18" charset="0"/>
                <a:ea typeface="Cambria" panose="02040503050406030204" pitchFamily="18" charset="0"/>
              </a:rPr>
              <a:t> </a:t>
            </a:r>
            <a:endParaRPr lang="en-IN" sz="1500" b="1" i="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2C13416-6E5C-459E-9751-81DD35CB6874}"/>
              </a:ext>
            </a:extLst>
          </p:cNvPr>
          <p:cNvPicPr>
            <a:picLocks noChangeAspect="1"/>
          </p:cNvPicPr>
          <p:nvPr/>
        </p:nvPicPr>
        <p:blipFill>
          <a:blip r:embed="rId2"/>
          <a:stretch>
            <a:fillRect/>
          </a:stretch>
        </p:blipFill>
        <p:spPr>
          <a:xfrm>
            <a:off x="5024720" y="3351202"/>
            <a:ext cx="4123765" cy="16082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itle 1">
            <a:extLst>
              <a:ext uri="{FF2B5EF4-FFF2-40B4-BE49-F238E27FC236}">
                <a16:creationId xmlns:a16="http://schemas.microsoft.com/office/drawing/2014/main" id="{512FF027-470E-40E6-A18C-1D39D3C36A0A}"/>
              </a:ext>
            </a:extLst>
          </p:cNvPr>
          <p:cNvSpPr txBox="1">
            <a:spLocks/>
          </p:cNvSpPr>
          <p:nvPr/>
        </p:nvSpPr>
        <p:spPr>
          <a:xfrm>
            <a:off x="6096000" y="466163"/>
            <a:ext cx="5398517" cy="86509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Feature Selection</a:t>
            </a:r>
          </a:p>
        </p:txBody>
      </p:sp>
      <p:sp>
        <p:nvSpPr>
          <p:cNvPr id="6" name="Rectangle 5">
            <a:extLst>
              <a:ext uri="{FF2B5EF4-FFF2-40B4-BE49-F238E27FC236}">
                <a16:creationId xmlns:a16="http://schemas.microsoft.com/office/drawing/2014/main" id="{59EA778C-DB57-400E-B87F-6541BA4C307B}"/>
              </a:ext>
            </a:extLst>
          </p:cNvPr>
          <p:cNvSpPr/>
          <p:nvPr/>
        </p:nvSpPr>
        <p:spPr>
          <a:xfrm>
            <a:off x="5921189" y="1262679"/>
            <a:ext cx="5033681" cy="1708160"/>
          </a:xfrm>
          <a:prstGeom prst="rect">
            <a:avLst/>
          </a:prstGeom>
        </p:spPr>
        <p:txBody>
          <a:bodyPr wrap="square">
            <a:spAutoFit/>
          </a:bodyPr>
          <a:lstStyle/>
          <a:p>
            <a:pPr marL="285750" indent="-285750">
              <a:buFont typeface="Wingdings" panose="05000000000000000000" pitchFamily="2" charset="2"/>
              <a:buChar char="q"/>
            </a:pPr>
            <a:r>
              <a:rPr lang="en-US" sz="1500" b="1" i="1" dirty="0">
                <a:latin typeface="Cambria" panose="02040503050406030204" pitchFamily="18" charset="0"/>
                <a:ea typeface="Cambria" panose="02040503050406030204" pitchFamily="18" charset="0"/>
              </a:rPr>
              <a:t>We have used RFE (Recursive Feature Elimination) and VIF (Variance Inflation Factor) techniques for feature selection</a:t>
            </a:r>
          </a:p>
          <a:p>
            <a:pPr marL="285750" indent="-285750">
              <a:buFont typeface="Wingdings" panose="05000000000000000000" pitchFamily="2" charset="2"/>
              <a:buChar char="q"/>
            </a:pPr>
            <a:endParaRPr lang="en-US" sz="1500" b="1" i="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500" b="1" i="1" dirty="0">
                <a:latin typeface="Cambria" panose="02040503050406030204" pitchFamily="18" charset="0"/>
                <a:ea typeface="Cambria" panose="02040503050406030204" pitchFamily="18" charset="0"/>
              </a:rPr>
              <a:t>Also, the importance function from the Random Forest algorithm gives a good insight into the most important features of the dataset</a:t>
            </a:r>
          </a:p>
        </p:txBody>
      </p:sp>
    </p:spTree>
    <p:extLst>
      <p:ext uri="{BB962C8B-B14F-4D97-AF65-F5344CB8AC3E}">
        <p14:creationId xmlns:p14="http://schemas.microsoft.com/office/powerpoint/2010/main" val="31769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76E8DBD-6DBD-4FCB-8FE8-8F0425C0B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Freeform 11">
            <a:extLst>
              <a:ext uri="{FF2B5EF4-FFF2-40B4-BE49-F238E27FC236}">
                <a16:creationId xmlns:a16="http://schemas.microsoft.com/office/drawing/2014/main" id="{70BE0118-665B-49AC-8ED9-B29C009C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5" name="Freeform 13">
            <a:extLst>
              <a:ext uri="{FF2B5EF4-FFF2-40B4-BE49-F238E27FC236}">
                <a16:creationId xmlns:a16="http://schemas.microsoft.com/office/drawing/2014/main" id="{DB8E4593-3024-4A7B-92FB-8114D72E5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Freeform 25">
            <a:extLst>
              <a:ext uri="{FF2B5EF4-FFF2-40B4-BE49-F238E27FC236}">
                <a16:creationId xmlns:a16="http://schemas.microsoft.com/office/drawing/2014/main" id="{F72029E6-113E-4A42-8D29-4B796B39B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9" name="Freeform 14">
            <a:extLst>
              <a:ext uri="{FF2B5EF4-FFF2-40B4-BE49-F238E27FC236}">
                <a16:creationId xmlns:a16="http://schemas.microsoft.com/office/drawing/2014/main" id="{FBAE6AE5-2B20-46E6-B338-A385BFF0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1" name="5-Point Star 24">
            <a:extLst>
              <a:ext uri="{FF2B5EF4-FFF2-40B4-BE49-F238E27FC236}">
                <a16:creationId xmlns:a16="http://schemas.microsoft.com/office/drawing/2014/main" id="{4555B12C-E2CF-448D-918F-96D0958DC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65BF2F91-B8B6-400A-961C-AF1AEDDCDF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5" name="Rectangle 24">
            <a:extLst>
              <a:ext uri="{FF2B5EF4-FFF2-40B4-BE49-F238E27FC236}">
                <a16:creationId xmlns:a16="http://schemas.microsoft.com/office/drawing/2014/main" id="{3B157DF2-FF72-4CE9-BE7D-EBD5A782C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36666"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3A9C03B3-AFE8-45FC-B9A1-A3CB20F7B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04" y="0"/>
            <a:ext cx="5308097"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27D8AE4E-A76E-4886-AFD6-5AA183BB7D7E}"/>
              </a:ext>
            </a:extLst>
          </p:cNvPr>
          <p:cNvSpPr txBox="1">
            <a:spLocks/>
          </p:cNvSpPr>
          <p:nvPr/>
        </p:nvSpPr>
        <p:spPr>
          <a:xfrm>
            <a:off x="447039" y="1304458"/>
            <a:ext cx="4333118" cy="29017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r">
              <a:spcAft>
                <a:spcPts val="600"/>
              </a:spcAft>
            </a:pPr>
            <a:r>
              <a:rPr lang="en-US" sz="7400" dirty="0"/>
              <a:t>Feature Selection</a:t>
            </a:r>
          </a:p>
        </p:txBody>
      </p:sp>
      <p:sp>
        <p:nvSpPr>
          <p:cNvPr id="29" name="Rectangle 28">
            <a:extLst>
              <a:ext uri="{FF2B5EF4-FFF2-40B4-BE49-F238E27FC236}">
                <a16:creationId xmlns:a16="http://schemas.microsoft.com/office/drawing/2014/main" id="{61193F20-27E5-4AC4-ACD4-67265B1A6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62" y="0"/>
            <a:ext cx="5255022"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6D62ED33-0EFC-415C-8E4E-2A37E4209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5256685"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057EE995-DC08-46F2-A1EA-015EAE44A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2" y="450792"/>
            <a:ext cx="5634294"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0FD034-8250-4EF5-82C6-8BA67CDD5886}"/>
              </a:ext>
            </a:extLst>
          </p:cNvPr>
          <p:cNvSpPr txBox="1"/>
          <p:nvPr/>
        </p:nvSpPr>
        <p:spPr>
          <a:xfrm>
            <a:off x="286370" y="4476324"/>
            <a:ext cx="5235388" cy="1077218"/>
          </a:xfrm>
          <a:prstGeom prst="rect">
            <a:avLst/>
          </a:prstGeom>
          <a:noFill/>
        </p:spPr>
        <p:txBody>
          <a:bodyPr wrap="square" rtlCol="0">
            <a:spAutoFit/>
          </a:bodyPr>
          <a:lstStyle/>
          <a:p>
            <a:pPr>
              <a:spcAft>
                <a:spcPts val="600"/>
              </a:spcAft>
            </a:pPr>
            <a:endParaRPr lang="en-US" dirty="0">
              <a:latin typeface="Cambria" panose="02040503050406030204" pitchFamily="18" charset="0"/>
              <a:ea typeface="Cambria" panose="02040503050406030204" pitchFamily="18" charset="0"/>
            </a:endParaRPr>
          </a:p>
          <a:p>
            <a:pPr>
              <a:spcAft>
                <a:spcPts val="600"/>
              </a:spcAft>
            </a:pPr>
            <a:r>
              <a:rPr lang="en-US" b="1" i="1" dirty="0">
                <a:latin typeface="Cambria" panose="02040503050406030204" pitchFamily="18" charset="0"/>
                <a:ea typeface="Cambria" panose="02040503050406030204" pitchFamily="18" charset="0"/>
              </a:rPr>
              <a:t>Significant features obtained from RFE &amp; VIF</a:t>
            </a:r>
          </a:p>
          <a:p>
            <a:pPr>
              <a:spcAft>
                <a:spcPts val="600"/>
              </a:spcAft>
            </a:pPr>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graphicFrame>
        <p:nvGraphicFramePr>
          <p:cNvPr id="6" name="Table 5">
            <a:extLst>
              <a:ext uri="{FF2B5EF4-FFF2-40B4-BE49-F238E27FC236}">
                <a16:creationId xmlns:a16="http://schemas.microsoft.com/office/drawing/2014/main" id="{66E70215-FEDE-4CBD-B6E4-788871CCF28A}"/>
              </a:ext>
            </a:extLst>
          </p:cNvPr>
          <p:cNvGraphicFramePr>
            <a:graphicFrameLocks noGrp="1"/>
          </p:cNvGraphicFramePr>
          <p:nvPr>
            <p:extLst>
              <p:ext uri="{D42A27DB-BD31-4B8C-83A1-F6EECF244321}">
                <p14:modId xmlns:p14="http://schemas.microsoft.com/office/powerpoint/2010/main" val="3622091684"/>
              </p:ext>
            </p:extLst>
          </p:nvPr>
        </p:nvGraphicFramePr>
        <p:xfrm>
          <a:off x="6693125" y="684679"/>
          <a:ext cx="4446008" cy="4899958"/>
        </p:xfrm>
        <a:graphic>
          <a:graphicData uri="http://schemas.openxmlformats.org/drawingml/2006/table">
            <a:tbl>
              <a:tblPr firstRow="1" bandRow="1">
                <a:tableStyleId>{3B4B98B0-60AC-42C2-AFA5-B58CD77FA1E5}</a:tableStyleId>
              </a:tblPr>
              <a:tblGrid>
                <a:gridCol w="4446008">
                  <a:extLst>
                    <a:ext uri="{9D8B030D-6E8A-4147-A177-3AD203B41FA5}">
                      <a16:colId xmlns:a16="http://schemas.microsoft.com/office/drawing/2014/main" val="2034532506"/>
                    </a:ext>
                  </a:extLst>
                </a:gridCol>
              </a:tblGrid>
              <a:tr h="349997">
                <a:tc>
                  <a:txBody>
                    <a:bodyPr/>
                    <a:lstStyle/>
                    <a:p>
                      <a:pPr algn="l" fontAlgn="b"/>
                      <a:r>
                        <a:rPr lang="en-IN" sz="2000" b="1" u="none" strike="noStrike" dirty="0">
                          <a:solidFill>
                            <a:srgbClr val="C00000"/>
                          </a:solidFill>
                          <a:effectLst/>
                        </a:rPr>
                        <a:t>SIGNIFICANT FEATURES</a:t>
                      </a:r>
                      <a:endParaRPr lang="en-IN" sz="2000" b="1" i="0" u="none" strike="noStrike" dirty="0">
                        <a:solidFill>
                          <a:srgbClr val="C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2710599171"/>
                  </a:ext>
                </a:extLst>
              </a:tr>
              <a:tr h="34999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700" b="0" u="none" strike="noStrike" dirty="0" err="1">
                          <a:solidFill>
                            <a:srgbClr val="000000"/>
                          </a:solidFill>
                          <a:effectLst/>
                        </a:rPr>
                        <a:t>MonthlyIncome</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893473150"/>
                  </a:ext>
                </a:extLst>
              </a:tr>
              <a:tr h="349997">
                <a:tc>
                  <a:txBody>
                    <a:bodyPr/>
                    <a:lstStyle/>
                    <a:p>
                      <a:pPr algn="l" fontAlgn="b"/>
                      <a:r>
                        <a:rPr lang="en-IN" sz="1700" b="0" u="none" strike="noStrike" dirty="0" err="1">
                          <a:solidFill>
                            <a:srgbClr val="000000"/>
                          </a:solidFill>
                          <a:effectLst/>
                        </a:rPr>
                        <a:t>MaritalStatus</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1554194777"/>
                  </a:ext>
                </a:extLst>
              </a:tr>
              <a:tr h="349997">
                <a:tc>
                  <a:txBody>
                    <a:bodyPr/>
                    <a:lstStyle/>
                    <a:p>
                      <a:pPr algn="l" fontAlgn="b"/>
                      <a:r>
                        <a:rPr lang="en-IN" sz="1700" b="0" u="none" strike="noStrike" dirty="0" err="1">
                          <a:solidFill>
                            <a:srgbClr val="000000"/>
                          </a:solidFill>
                          <a:effectLst/>
                        </a:rPr>
                        <a:t>JobRole</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3020977246"/>
                  </a:ext>
                </a:extLst>
              </a:tr>
              <a:tr h="349997">
                <a:tc>
                  <a:txBody>
                    <a:bodyPr/>
                    <a:lstStyle/>
                    <a:p>
                      <a:pPr algn="l" fontAlgn="b"/>
                      <a:r>
                        <a:rPr lang="en-IN" sz="1700" b="0" u="none" strike="noStrike">
                          <a:solidFill>
                            <a:srgbClr val="000000"/>
                          </a:solidFill>
                          <a:effectLst/>
                        </a:rPr>
                        <a:t>EducationField</a:t>
                      </a:r>
                      <a:endParaRPr lang="en-IN" sz="1700" b="0" i="0" u="none" strike="noStrike">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387312623"/>
                  </a:ext>
                </a:extLst>
              </a:tr>
              <a:tr h="349997">
                <a:tc>
                  <a:txBody>
                    <a:bodyPr/>
                    <a:lstStyle/>
                    <a:p>
                      <a:pPr algn="l" fontAlgn="b"/>
                      <a:r>
                        <a:rPr lang="en-IN" sz="1700" b="0" u="none" strike="noStrike" dirty="0">
                          <a:solidFill>
                            <a:srgbClr val="000000"/>
                          </a:solidFill>
                          <a:effectLst/>
                        </a:rPr>
                        <a:t>OverTime</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1638316829"/>
                  </a:ext>
                </a:extLst>
              </a:tr>
              <a:tr h="349997">
                <a:tc>
                  <a:txBody>
                    <a:bodyPr/>
                    <a:lstStyle/>
                    <a:p>
                      <a:pPr algn="l" fontAlgn="b"/>
                      <a:r>
                        <a:rPr lang="en-IN" sz="1700" b="0" u="none" strike="noStrike" dirty="0" err="1">
                          <a:solidFill>
                            <a:srgbClr val="000000"/>
                          </a:solidFill>
                          <a:effectLst/>
                        </a:rPr>
                        <a:t>NumCompaniesWorked</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3389772860"/>
                  </a:ext>
                </a:extLst>
              </a:tr>
              <a:tr h="349997">
                <a:tc>
                  <a:txBody>
                    <a:bodyPr/>
                    <a:lstStyle/>
                    <a:p>
                      <a:pPr algn="l" fontAlgn="b"/>
                      <a:r>
                        <a:rPr lang="en-IN" sz="1700" b="0" u="none" strike="noStrike" dirty="0" err="1">
                          <a:solidFill>
                            <a:srgbClr val="000000"/>
                          </a:solidFill>
                          <a:effectLst/>
                        </a:rPr>
                        <a:t>YearsWithCurrManager</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3002625323"/>
                  </a:ext>
                </a:extLst>
              </a:tr>
              <a:tr h="349997">
                <a:tc>
                  <a:txBody>
                    <a:bodyPr/>
                    <a:lstStyle/>
                    <a:p>
                      <a:pPr algn="l" fontAlgn="b"/>
                      <a:r>
                        <a:rPr lang="en-IN" sz="1700" b="0" u="none" strike="noStrike" dirty="0" err="1">
                          <a:solidFill>
                            <a:srgbClr val="000000"/>
                          </a:solidFill>
                          <a:effectLst/>
                        </a:rPr>
                        <a:t>DistanceFromHome</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2644922876"/>
                  </a:ext>
                </a:extLst>
              </a:tr>
              <a:tr h="349997">
                <a:tc>
                  <a:txBody>
                    <a:bodyPr/>
                    <a:lstStyle/>
                    <a:p>
                      <a:pPr algn="l" fontAlgn="b"/>
                      <a:r>
                        <a:rPr lang="en-IN" sz="1700" b="0" u="none" strike="noStrike">
                          <a:solidFill>
                            <a:srgbClr val="000000"/>
                          </a:solidFill>
                          <a:effectLst/>
                        </a:rPr>
                        <a:t>YearsSinceLastPromotion</a:t>
                      </a:r>
                      <a:endParaRPr lang="en-IN" sz="1700" b="0" i="0" u="none" strike="noStrike">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282292586"/>
                  </a:ext>
                </a:extLst>
              </a:tr>
              <a:tr h="349997">
                <a:tc>
                  <a:txBody>
                    <a:bodyPr/>
                    <a:lstStyle/>
                    <a:p>
                      <a:pPr algn="l" fontAlgn="b"/>
                      <a:r>
                        <a:rPr lang="en-IN" sz="1700" b="0" u="none" strike="noStrike" dirty="0" err="1">
                          <a:solidFill>
                            <a:srgbClr val="000000"/>
                          </a:solidFill>
                          <a:effectLst/>
                        </a:rPr>
                        <a:t>StockOptionLevel</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1090631798"/>
                  </a:ext>
                </a:extLst>
              </a:tr>
              <a:tr h="349997">
                <a:tc>
                  <a:txBody>
                    <a:bodyPr/>
                    <a:lstStyle/>
                    <a:p>
                      <a:pPr algn="l" fontAlgn="b"/>
                      <a:r>
                        <a:rPr lang="en-IN" sz="1700" b="0" u="none" strike="noStrike" dirty="0" err="1">
                          <a:solidFill>
                            <a:srgbClr val="000000"/>
                          </a:solidFill>
                          <a:effectLst/>
                        </a:rPr>
                        <a:t>BusinessTravel</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3044483056"/>
                  </a:ext>
                </a:extLst>
              </a:tr>
              <a:tr h="349997">
                <a:tc>
                  <a:txBody>
                    <a:bodyPr/>
                    <a:lstStyle/>
                    <a:p>
                      <a:pPr algn="l" fontAlgn="b"/>
                      <a:r>
                        <a:rPr lang="en-IN" sz="1700" b="0" u="none" strike="noStrike" dirty="0" err="1">
                          <a:solidFill>
                            <a:srgbClr val="000000"/>
                          </a:solidFill>
                          <a:effectLst/>
                        </a:rPr>
                        <a:t>JobInvolvement</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883852579"/>
                  </a:ext>
                </a:extLst>
              </a:tr>
              <a:tr h="349997">
                <a:tc>
                  <a:txBody>
                    <a:bodyPr/>
                    <a:lstStyle/>
                    <a:p>
                      <a:pPr algn="l" fontAlgn="b"/>
                      <a:r>
                        <a:rPr lang="en-IN" sz="1700" b="0" u="none" strike="noStrike" dirty="0" err="1">
                          <a:solidFill>
                            <a:srgbClr val="000000"/>
                          </a:solidFill>
                          <a:effectLst/>
                        </a:rPr>
                        <a:t>EnvironmentSatisfaction</a:t>
                      </a:r>
                      <a:endParaRPr lang="en-IN" sz="1700" b="0" i="0" u="none" strike="noStrike" dirty="0">
                        <a:solidFill>
                          <a:srgbClr val="000000"/>
                        </a:solidFill>
                        <a:effectLst/>
                        <a:latin typeface="Calibri" panose="020F0502020204030204" pitchFamily="34" charset="0"/>
                      </a:endParaRPr>
                    </a:p>
                  </a:txBody>
                  <a:tcPr marL="11601" marR="11601" marT="11601" marB="0" anchor="b"/>
                </a:tc>
                <a:extLst>
                  <a:ext uri="{0D108BD9-81ED-4DB2-BD59-A6C34878D82A}">
                    <a16:rowId xmlns:a16="http://schemas.microsoft.com/office/drawing/2014/main" val="3297795599"/>
                  </a:ext>
                </a:extLst>
              </a:tr>
            </a:tbl>
          </a:graphicData>
        </a:graphic>
      </p:graphicFrame>
    </p:spTree>
    <p:extLst>
      <p:ext uri="{BB962C8B-B14F-4D97-AF65-F5344CB8AC3E}">
        <p14:creationId xmlns:p14="http://schemas.microsoft.com/office/powerpoint/2010/main" val="251069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8614133" y="524165"/>
            <a:ext cx="3457795" cy="685800"/>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Important </a:t>
            </a:r>
          </a:p>
          <a:p>
            <a:r>
              <a:rPr lang="en-IN" sz="3000" dirty="0"/>
              <a:t>features</a:t>
            </a:r>
          </a:p>
        </p:txBody>
      </p:sp>
      <p:sp>
        <p:nvSpPr>
          <p:cNvPr id="3" name="TextBox 2">
            <a:extLst>
              <a:ext uri="{FF2B5EF4-FFF2-40B4-BE49-F238E27FC236}">
                <a16:creationId xmlns:a16="http://schemas.microsoft.com/office/drawing/2014/main" id="{580FD034-8250-4EF5-82C6-8BA67CDD5886}"/>
              </a:ext>
            </a:extLst>
          </p:cNvPr>
          <p:cNvSpPr txBox="1"/>
          <p:nvPr/>
        </p:nvSpPr>
        <p:spPr>
          <a:xfrm>
            <a:off x="8614133" y="1976996"/>
            <a:ext cx="2732062" cy="1246495"/>
          </a:xfrm>
          <a:prstGeom prst="rect">
            <a:avLst/>
          </a:prstGeom>
          <a:noFill/>
        </p:spPr>
        <p:txBody>
          <a:bodyPr wrap="square" rtlCol="0">
            <a:spAutoFit/>
          </a:bodyPr>
          <a:lstStyle/>
          <a:p>
            <a:endParaRPr lang="en-US" sz="1500" b="1" i="1" dirty="0">
              <a:latin typeface="Cambria" panose="02040503050406030204" pitchFamily="18" charset="0"/>
              <a:ea typeface="Cambria" panose="02040503050406030204" pitchFamily="18" charset="0"/>
            </a:endParaRPr>
          </a:p>
          <a:p>
            <a:r>
              <a:rPr lang="en-US" sz="1500" b="1" i="1" dirty="0">
                <a:latin typeface="Cambria" panose="02040503050406030204" pitchFamily="18" charset="0"/>
                <a:ea typeface="Cambria" panose="02040503050406030204" pitchFamily="18" charset="0"/>
              </a:rPr>
              <a:t>Important features obtained from Random Forest Importance function plot</a:t>
            </a:r>
          </a:p>
          <a:p>
            <a:r>
              <a:rPr lang="en-US" sz="1500" b="1" i="1" dirty="0">
                <a:latin typeface="Cambria" panose="02040503050406030204" pitchFamily="18" charset="0"/>
                <a:ea typeface="Cambria" panose="02040503050406030204" pitchFamily="18" charset="0"/>
              </a:rPr>
              <a:t> </a:t>
            </a:r>
            <a:endParaRPr lang="en-IN" sz="1500" b="1" i="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E89DA4A-7156-4BB0-B9F3-A11F220B3999}"/>
              </a:ext>
            </a:extLst>
          </p:cNvPr>
          <p:cNvPicPr>
            <a:picLocks noChangeAspect="1"/>
          </p:cNvPicPr>
          <p:nvPr/>
        </p:nvPicPr>
        <p:blipFill>
          <a:blip r:embed="rId2"/>
          <a:stretch>
            <a:fillRect/>
          </a:stretch>
        </p:blipFill>
        <p:spPr>
          <a:xfrm>
            <a:off x="0" y="-71718"/>
            <a:ext cx="8471647" cy="6446982"/>
          </a:xfrm>
          <a:prstGeom prst="rect">
            <a:avLst/>
          </a:prstGeom>
        </p:spPr>
      </p:pic>
      <p:sp>
        <p:nvSpPr>
          <p:cNvPr id="6" name="TextBox 5">
            <a:extLst>
              <a:ext uri="{FF2B5EF4-FFF2-40B4-BE49-F238E27FC236}">
                <a16:creationId xmlns:a16="http://schemas.microsoft.com/office/drawing/2014/main" id="{A56C736B-A9D6-4232-A57C-7217D0B394F4}"/>
              </a:ext>
            </a:extLst>
          </p:cNvPr>
          <p:cNvSpPr txBox="1"/>
          <p:nvPr/>
        </p:nvSpPr>
        <p:spPr>
          <a:xfrm>
            <a:off x="4729969" y="3034831"/>
            <a:ext cx="2732062" cy="923330"/>
          </a:xfrm>
          <a:prstGeom prst="rect">
            <a:avLst/>
          </a:prstGeom>
          <a:noFill/>
        </p:spPr>
        <p:txBody>
          <a:bodyPr wrap="square" rtlCol="0">
            <a:spAutoFit/>
          </a:bodyPr>
          <a:lstStyle/>
          <a:p>
            <a:endParaRPr lang="en-US" b="1" i="1" dirty="0">
              <a:latin typeface="Cambria" panose="02040503050406030204" pitchFamily="18" charset="0"/>
              <a:ea typeface="Cambria" panose="02040503050406030204" pitchFamily="18" charset="0"/>
            </a:endParaRPr>
          </a:p>
          <a:p>
            <a:r>
              <a:rPr lang="en-US" b="1" i="1" dirty="0">
                <a:latin typeface="Cambria" panose="02040503050406030204" pitchFamily="18" charset="0"/>
                <a:ea typeface="Cambria" panose="02040503050406030204" pitchFamily="18" charset="0"/>
              </a:rPr>
              <a:t>Random Forest Important Features!</a:t>
            </a:r>
            <a:endParaRPr lang="en-IN" b="1"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32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524437" y="201706"/>
            <a:ext cx="10396882"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err="1"/>
              <a:t>ALGOrithms</a:t>
            </a:r>
            <a:r>
              <a:rPr lang="en-IN" sz="3000" dirty="0"/>
              <a:t> &amp; modelling</a:t>
            </a:r>
          </a:p>
        </p:txBody>
      </p:sp>
      <p:sp>
        <p:nvSpPr>
          <p:cNvPr id="3" name="TextBox 2">
            <a:extLst>
              <a:ext uri="{FF2B5EF4-FFF2-40B4-BE49-F238E27FC236}">
                <a16:creationId xmlns:a16="http://schemas.microsoft.com/office/drawing/2014/main" id="{580FD034-8250-4EF5-82C6-8BA67CDD5886}"/>
              </a:ext>
            </a:extLst>
          </p:cNvPr>
          <p:cNvSpPr txBox="1"/>
          <p:nvPr/>
        </p:nvSpPr>
        <p:spPr>
          <a:xfrm>
            <a:off x="331695" y="777688"/>
            <a:ext cx="11053482"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As per the theme, Human Capital Attrition project is a Machine Learning ‘classification’ problem.  Here, data would have two classes for label attrition i.e.  ‘Yes’ and ‘No’. Hence, we are dealing with supervised learning binary classification. </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We have created different models using the below Machine Learning classification algorithms and chosen the best performing model based on outcome. </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342900" indent="-342900">
              <a:buFont typeface="+mj-lt"/>
              <a:buAutoNum type="arabicPeriod"/>
            </a:pPr>
            <a:r>
              <a:rPr lang="en-US" b="1" dirty="0">
                <a:latin typeface="Cambria" panose="02040503050406030204" pitchFamily="18" charset="0"/>
                <a:ea typeface="Cambria" panose="02040503050406030204" pitchFamily="18" charset="0"/>
              </a:rPr>
              <a:t> Logistic Regression</a:t>
            </a:r>
          </a:p>
          <a:p>
            <a:pPr marL="342900" indent="-342900">
              <a:buFont typeface="+mj-lt"/>
              <a:buAutoNum type="arabicPeriod"/>
            </a:pPr>
            <a:r>
              <a:rPr lang="en-US" b="1" dirty="0">
                <a:latin typeface="Cambria" panose="02040503050406030204" pitchFamily="18" charset="0"/>
                <a:ea typeface="Cambria" panose="02040503050406030204" pitchFamily="18" charset="0"/>
              </a:rPr>
              <a:t> Decision Tree</a:t>
            </a:r>
          </a:p>
          <a:p>
            <a:pPr marL="342900" indent="-342900">
              <a:buFont typeface="+mj-lt"/>
              <a:buAutoNum type="arabicPeriod"/>
            </a:pPr>
            <a:r>
              <a:rPr lang="en-US" b="1" dirty="0">
                <a:latin typeface="Cambria" panose="02040503050406030204" pitchFamily="18" charset="0"/>
                <a:ea typeface="Cambria" panose="02040503050406030204" pitchFamily="18" charset="0"/>
              </a:rPr>
              <a:t>Random Forest</a:t>
            </a:r>
          </a:p>
          <a:p>
            <a:pPr marL="342900" indent="-342900">
              <a:buFont typeface="+mj-lt"/>
              <a:buAutoNum type="arabicPeriod"/>
            </a:pPr>
            <a:r>
              <a:rPr lang="en-US" b="1" dirty="0" err="1">
                <a:latin typeface="Cambria" panose="02040503050406030204" pitchFamily="18" charset="0"/>
                <a:ea typeface="Cambria" panose="02040503050406030204" pitchFamily="18" charset="0"/>
              </a:rPr>
              <a:t>XGBoost</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1541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2679E24-B442-48DA-91F5-D20C35276B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4" name="Group 13">
            <a:extLst>
              <a:ext uri="{FF2B5EF4-FFF2-40B4-BE49-F238E27FC236}">
                <a16:creationId xmlns:a16="http://schemas.microsoft.com/office/drawing/2014/main" id="{47FFD68E-AD03-4180-8BBB-B3E7DE0D1C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5" name="Rectangle 14">
              <a:extLst>
                <a:ext uri="{FF2B5EF4-FFF2-40B4-BE49-F238E27FC236}">
                  <a16:creationId xmlns:a16="http://schemas.microsoft.com/office/drawing/2014/main" id="{B36C81B8-0929-4B46-BCB0-00954C0E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6" name="Freeform 11">
              <a:extLst>
                <a:ext uri="{FF2B5EF4-FFF2-40B4-BE49-F238E27FC236}">
                  <a16:creationId xmlns:a16="http://schemas.microsoft.com/office/drawing/2014/main" id="{A771D040-DA75-4CDB-859B-07D4C8094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7" name="Rectangle 16">
              <a:extLst>
                <a:ext uri="{FF2B5EF4-FFF2-40B4-BE49-F238E27FC236}">
                  <a16:creationId xmlns:a16="http://schemas.microsoft.com/office/drawing/2014/main" id="{4C97C64C-CFCE-45F6-B8D4-4B46AB898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19" name="Picture 18">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20">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F6181A17-ED96-4FEA-92F7-A0ECDA490F39}"/>
              </a:ext>
            </a:extLst>
          </p:cNvPr>
          <p:cNvPicPr>
            <a:picLocks noChangeAspect="1"/>
          </p:cNvPicPr>
          <p:nvPr/>
        </p:nvPicPr>
        <p:blipFill>
          <a:blip r:embed="rId4"/>
          <a:stretch>
            <a:fillRect/>
          </a:stretch>
        </p:blipFill>
        <p:spPr>
          <a:xfrm>
            <a:off x="6562455" y="1654363"/>
            <a:ext cx="4677405" cy="3087087"/>
          </a:xfrm>
          <a:prstGeom prst="rect">
            <a:avLst/>
          </a:prstGeom>
          <a:ln>
            <a:noFill/>
          </a:ln>
        </p:spPr>
      </p:pic>
      <p:sp>
        <p:nvSpPr>
          <p:cNvPr id="23"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5" name="Rectangle 24">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D8AE4E-A76E-4886-AFD6-5AA183BB7D7E}"/>
              </a:ext>
            </a:extLst>
          </p:cNvPr>
          <p:cNvSpPr txBox="1">
            <a:spLocks/>
          </p:cNvSpPr>
          <p:nvPr/>
        </p:nvSpPr>
        <p:spPr>
          <a:xfrm>
            <a:off x="685799" y="690479"/>
            <a:ext cx="4957275" cy="11468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spcAft>
                <a:spcPts val="600"/>
              </a:spcAft>
            </a:pPr>
            <a:r>
              <a:rPr lang="en-US" sz="4400">
                <a:solidFill>
                  <a:schemeClr val="bg1"/>
                </a:solidFill>
              </a:rPr>
              <a:t>Probability cut off</a:t>
            </a:r>
          </a:p>
        </p:txBody>
      </p:sp>
      <p:sp>
        <p:nvSpPr>
          <p:cNvPr id="6" name="TextBox 5">
            <a:extLst>
              <a:ext uri="{FF2B5EF4-FFF2-40B4-BE49-F238E27FC236}">
                <a16:creationId xmlns:a16="http://schemas.microsoft.com/office/drawing/2014/main" id="{AA61912F-14B9-44BA-9C87-5384DFFB798B}"/>
              </a:ext>
            </a:extLst>
          </p:cNvPr>
          <p:cNvSpPr txBox="1"/>
          <p:nvPr/>
        </p:nvSpPr>
        <p:spPr>
          <a:xfrm>
            <a:off x="685800" y="2063395"/>
            <a:ext cx="4957273" cy="3446103"/>
          </a:xfrm>
          <a:prstGeom prst="rect">
            <a:avLst/>
          </a:prstGeom>
        </p:spPr>
        <p:txBody>
          <a:bodyPr vert="horz" lIns="91440" tIns="45720" rIns="91440" bIns="45720" rtlCol="0" anchor="ctr">
            <a:normAutofit/>
          </a:bodyPr>
          <a:lstStyle/>
          <a:p>
            <a:pPr defTabSz="914400">
              <a:lnSpc>
                <a:spcPct val="120000"/>
              </a:lnSpc>
              <a:spcAft>
                <a:spcPts val="600"/>
              </a:spcAft>
              <a:buClr>
                <a:schemeClr val="accent1"/>
              </a:buClr>
              <a:buSzPct val="160000"/>
            </a:pPr>
            <a:r>
              <a:rPr lang="en-US" cap="all" dirty="0">
                <a:solidFill>
                  <a:schemeClr val="bg1"/>
                </a:solidFill>
              </a:rPr>
              <a:t>Plotting accuracy sensitivity and specificity for various probabilities to determine  probability cut off.</a:t>
            </a:r>
          </a:p>
          <a:p>
            <a:pPr indent="-228600" defTabSz="914400">
              <a:lnSpc>
                <a:spcPct val="120000"/>
              </a:lnSpc>
              <a:spcAft>
                <a:spcPts val="600"/>
              </a:spcAft>
              <a:buClr>
                <a:schemeClr val="accent1"/>
              </a:buClr>
              <a:buSzPct val="160000"/>
              <a:buFont typeface="Arial" panose="020B0604020202020204" pitchFamily="34" charset="0"/>
              <a:buChar char="•"/>
            </a:pPr>
            <a:endParaRPr lang="en-US" cap="all" dirty="0">
              <a:solidFill>
                <a:schemeClr val="bg1"/>
              </a:solidFill>
            </a:endParaRPr>
          </a:p>
        </p:txBody>
      </p:sp>
      <p:sp>
        <p:nvSpPr>
          <p:cNvPr id="3" name="TextBox 2">
            <a:extLst>
              <a:ext uri="{FF2B5EF4-FFF2-40B4-BE49-F238E27FC236}">
                <a16:creationId xmlns:a16="http://schemas.microsoft.com/office/drawing/2014/main" id="{580FD034-8250-4EF5-82C6-8BA67CDD5886}"/>
              </a:ext>
            </a:extLst>
          </p:cNvPr>
          <p:cNvSpPr txBox="1"/>
          <p:nvPr/>
        </p:nvSpPr>
        <p:spPr>
          <a:xfrm>
            <a:off x="376517" y="1120589"/>
            <a:ext cx="11053482" cy="1431161"/>
          </a:xfrm>
          <a:prstGeom prst="rect">
            <a:avLst/>
          </a:prstGeom>
          <a:noFill/>
        </p:spPr>
        <p:txBody>
          <a:bodyPr wrap="square" rtlCol="0">
            <a:spAutoFit/>
          </a:bodyPr>
          <a:lstStyle/>
          <a:p>
            <a:pPr>
              <a:spcAft>
                <a:spcPts val="600"/>
              </a:spcAft>
            </a:pPr>
            <a:endParaRPr lang="en-IN" b="1" u="sng">
              <a:latin typeface="Cambria" panose="02040503050406030204" pitchFamily="18" charset="0"/>
              <a:ea typeface="Cambria" panose="02040503050406030204" pitchFamily="18" charset="0"/>
            </a:endParaRPr>
          </a:p>
          <a:p>
            <a:pPr>
              <a:spcAft>
                <a:spcPts val="600"/>
              </a:spcAft>
            </a:pPr>
            <a:endParaRPr lang="en-IN" b="1" u="sng">
              <a:latin typeface="Cambria" panose="02040503050406030204" pitchFamily="18" charset="0"/>
              <a:ea typeface="Cambria" panose="02040503050406030204" pitchFamily="18" charset="0"/>
            </a:endParaRPr>
          </a:p>
          <a:p>
            <a:pPr>
              <a:spcAft>
                <a:spcPts val="600"/>
              </a:spcAft>
            </a:pPr>
            <a:endParaRPr lang="en-IN" b="1" u="sng">
              <a:latin typeface="Cambria" panose="02040503050406030204" pitchFamily="18" charset="0"/>
              <a:ea typeface="Cambria" panose="02040503050406030204" pitchFamily="18" charset="0"/>
            </a:endParaRPr>
          </a:p>
          <a:p>
            <a:pPr>
              <a:spcAft>
                <a:spcPts val="600"/>
              </a:spcAft>
            </a:pPr>
            <a:endParaRPr lang="en-IN" b="1" u="sng">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1A07FB55-26D5-465F-864A-193DB4BF7E40}"/>
              </a:ext>
            </a:extLst>
          </p:cNvPr>
          <p:cNvSpPr txBox="1"/>
          <p:nvPr/>
        </p:nvSpPr>
        <p:spPr>
          <a:xfrm>
            <a:off x="6917640" y="5231215"/>
            <a:ext cx="4155140"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From the above plot, 0.5 is a reasonable cut-off</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0947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0" y="228600"/>
            <a:ext cx="5688105"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Grid search and cross validation</a:t>
            </a:r>
          </a:p>
        </p:txBody>
      </p:sp>
      <p:sp>
        <p:nvSpPr>
          <p:cNvPr id="3" name="TextBox 2">
            <a:extLst>
              <a:ext uri="{FF2B5EF4-FFF2-40B4-BE49-F238E27FC236}">
                <a16:creationId xmlns:a16="http://schemas.microsoft.com/office/drawing/2014/main" id="{580FD034-8250-4EF5-82C6-8BA67CDD5886}"/>
              </a:ext>
            </a:extLst>
          </p:cNvPr>
          <p:cNvSpPr txBox="1"/>
          <p:nvPr/>
        </p:nvSpPr>
        <p:spPr>
          <a:xfrm>
            <a:off x="264460" y="1380565"/>
            <a:ext cx="5446058" cy="2062103"/>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At the time of prototype building we have validated our models by using Grid search - Cross-validation: </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It is a method for robustly estimating test-set performance (generalization) of a model. Grid-search is a way to select the best of a family of models, parameterized by a grid of parameters. So in below figure K=3. We are planning to use K=5. </a:t>
            </a:r>
            <a:endParaRPr lang="en-IN" sz="16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B418783B-16F9-482B-9424-386781B8C243}"/>
              </a:ext>
            </a:extLst>
          </p:cNvPr>
          <p:cNvPicPr>
            <a:picLocks noChangeAspect="1"/>
          </p:cNvPicPr>
          <p:nvPr/>
        </p:nvPicPr>
        <p:blipFill>
          <a:blip r:embed="rId2"/>
          <a:stretch>
            <a:fillRect/>
          </a:stretch>
        </p:blipFill>
        <p:spPr>
          <a:xfrm>
            <a:off x="438430" y="3506538"/>
            <a:ext cx="4958323" cy="2038567"/>
          </a:xfrm>
          <a:prstGeom prst="rect">
            <a:avLst/>
          </a:prstGeom>
        </p:spPr>
      </p:pic>
      <p:sp>
        <p:nvSpPr>
          <p:cNvPr id="5" name="Title 1">
            <a:extLst>
              <a:ext uri="{FF2B5EF4-FFF2-40B4-BE49-F238E27FC236}">
                <a16:creationId xmlns:a16="http://schemas.microsoft.com/office/drawing/2014/main" id="{FF725F06-3B2A-477D-A612-2B79453831E2}"/>
              </a:ext>
            </a:extLst>
          </p:cNvPr>
          <p:cNvSpPr txBox="1">
            <a:spLocks/>
          </p:cNvSpPr>
          <p:nvPr/>
        </p:nvSpPr>
        <p:spPr>
          <a:xfrm>
            <a:off x="6096000" y="228600"/>
            <a:ext cx="8682316"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Hyper parameter tuning</a:t>
            </a:r>
          </a:p>
        </p:txBody>
      </p:sp>
      <p:sp>
        <p:nvSpPr>
          <p:cNvPr id="6" name="TextBox 5">
            <a:extLst>
              <a:ext uri="{FF2B5EF4-FFF2-40B4-BE49-F238E27FC236}">
                <a16:creationId xmlns:a16="http://schemas.microsoft.com/office/drawing/2014/main" id="{8721D419-58DB-4065-850E-53E6D48A2609}"/>
              </a:ext>
            </a:extLst>
          </p:cNvPr>
          <p:cNvSpPr txBox="1"/>
          <p:nvPr/>
        </p:nvSpPr>
        <p:spPr>
          <a:xfrm>
            <a:off x="5915620" y="804582"/>
            <a:ext cx="5241907" cy="4678204"/>
          </a:xfrm>
          <a:prstGeom prst="rect">
            <a:avLst/>
          </a:prstGeom>
          <a:noFill/>
        </p:spPr>
        <p:txBody>
          <a:bodyPr wrap="square" rtlCol="0">
            <a:spAutoFit/>
          </a:bodyPr>
          <a:lstStyle/>
          <a:p>
            <a:pPr fontAlgn="base"/>
            <a:r>
              <a:rPr lang="en-US" sz="1600" dirty="0">
                <a:latin typeface="Cambria" panose="02040503050406030204" pitchFamily="18" charset="0"/>
                <a:ea typeface="Cambria" panose="02040503050406030204" pitchFamily="18" charset="0"/>
              </a:rPr>
              <a:t>Hyperparameter tuning is one of the essential tasks in the model building process. For a model to perform best on the data, we need to tune the hyperparameter. In this case study, we have tuned below hyperparameters for decision tree and random forest.</a:t>
            </a:r>
          </a:p>
          <a:p>
            <a:pPr fontAlgn="base"/>
            <a:endParaRPr lang="en-US" sz="1600" dirty="0">
              <a:latin typeface="Cambria" panose="02040503050406030204" pitchFamily="18" charset="0"/>
              <a:ea typeface="Cambria" panose="02040503050406030204" pitchFamily="18" charset="0"/>
            </a:endParaRPr>
          </a:p>
          <a:p>
            <a:pPr fontAlgn="base"/>
            <a:r>
              <a:rPr lang="en-US" sz="1400" b="1" i="1" dirty="0">
                <a:latin typeface="Cambria" panose="02040503050406030204" pitchFamily="18" charset="0"/>
                <a:ea typeface="Cambria" panose="02040503050406030204" pitchFamily="18" charset="0"/>
              </a:rPr>
              <a:t>'</a:t>
            </a:r>
            <a:r>
              <a:rPr lang="en-US" sz="1400" b="1" i="1" dirty="0" err="1">
                <a:latin typeface="Cambria" panose="02040503050406030204" pitchFamily="18" charset="0"/>
                <a:ea typeface="Cambria" panose="02040503050406030204" pitchFamily="18" charset="0"/>
              </a:rPr>
              <a:t>max_depth</a:t>
            </a:r>
            <a:r>
              <a:rPr lang="en-US" sz="1400" b="1" i="1" dirty="0">
                <a:latin typeface="Cambria" panose="02040503050406030204" pitchFamily="18" charset="0"/>
                <a:ea typeface="Cambria" panose="02040503050406030204" pitchFamily="18" charset="0"/>
              </a:rPr>
              <a:t>': range</a:t>
            </a:r>
            <a:br>
              <a:rPr lang="en-US" sz="1400" b="1" i="1" dirty="0">
                <a:latin typeface="Cambria" panose="02040503050406030204" pitchFamily="18" charset="0"/>
                <a:ea typeface="Cambria" panose="02040503050406030204" pitchFamily="18" charset="0"/>
              </a:rPr>
            </a:br>
            <a:r>
              <a:rPr lang="en-US" sz="1400" b="1" i="1" dirty="0">
                <a:latin typeface="Cambria" panose="02040503050406030204" pitchFamily="18" charset="0"/>
                <a:ea typeface="Cambria" panose="02040503050406030204" pitchFamily="18" charset="0"/>
              </a:rPr>
              <a:t>'</a:t>
            </a:r>
            <a:r>
              <a:rPr lang="en-US" sz="1400" b="1" i="1" dirty="0" err="1">
                <a:latin typeface="Cambria" panose="02040503050406030204" pitchFamily="18" charset="0"/>
                <a:ea typeface="Cambria" panose="02040503050406030204" pitchFamily="18" charset="0"/>
              </a:rPr>
              <a:t>min_samples_leaf</a:t>
            </a:r>
            <a:r>
              <a:rPr lang="en-US" sz="1400" b="1" i="1" dirty="0">
                <a:latin typeface="Cambria" panose="02040503050406030204" pitchFamily="18" charset="0"/>
                <a:ea typeface="Cambria" panose="02040503050406030204" pitchFamily="18" charset="0"/>
              </a:rPr>
              <a:t>'</a:t>
            </a:r>
            <a:br>
              <a:rPr lang="en-US" sz="1400" b="1" i="1" dirty="0">
                <a:latin typeface="Cambria" panose="02040503050406030204" pitchFamily="18" charset="0"/>
                <a:ea typeface="Cambria" panose="02040503050406030204" pitchFamily="18" charset="0"/>
              </a:rPr>
            </a:br>
            <a:r>
              <a:rPr lang="en-US" sz="1400" b="1" i="1" dirty="0">
                <a:latin typeface="Cambria" panose="02040503050406030204" pitchFamily="18" charset="0"/>
                <a:ea typeface="Cambria" panose="02040503050406030204" pitchFamily="18" charset="0"/>
              </a:rPr>
              <a:t> '</a:t>
            </a:r>
            <a:r>
              <a:rPr lang="en-US" sz="1400" b="1" i="1" dirty="0" err="1">
                <a:latin typeface="Cambria" panose="02040503050406030204" pitchFamily="18" charset="0"/>
                <a:ea typeface="Cambria" panose="02040503050406030204" pitchFamily="18" charset="0"/>
              </a:rPr>
              <a:t>min_samples_split</a:t>
            </a:r>
            <a:r>
              <a:rPr lang="en-US" sz="1400" b="1" i="1" dirty="0">
                <a:latin typeface="Cambria" panose="02040503050406030204" pitchFamily="18" charset="0"/>
                <a:ea typeface="Cambria" panose="02040503050406030204" pitchFamily="18" charset="0"/>
              </a:rPr>
              <a:t>’ </a:t>
            </a:r>
            <a:br>
              <a:rPr lang="en-US" sz="1600" dirty="0">
                <a:latin typeface="Cambria" panose="02040503050406030204" pitchFamily="18" charset="0"/>
                <a:ea typeface="Cambria" panose="02040503050406030204" pitchFamily="18" charset="0"/>
              </a:rPr>
            </a:br>
            <a:endParaRPr lang="en-US" sz="1600" dirty="0">
              <a:latin typeface="Cambria" panose="02040503050406030204" pitchFamily="18" charset="0"/>
              <a:ea typeface="Cambria" panose="02040503050406030204" pitchFamily="18" charset="0"/>
            </a:endParaRPr>
          </a:p>
          <a:p>
            <a:pPr fontAlgn="base"/>
            <a:r>
              <a:rPr lang="en-US" sz="1600" dirty="0">
                <a:latin typeface="Cambria" panose="02040503050406030204" pitchFamily="18" charset="0"/>
                <a:ea typeface="Cambria" panose="02040503050406030204" pitchFamily="18" charset="0"/>
              </a:rPr>
              <a:t>We have used grid search cross-validation for tuning hyperparameters.</a:t>
            </a:r>
          </a:p>
          <a:p>
            <a:endParaRPr lang="en-IN" sz="1600" dirty="0">
              <a:latin typeface="Cambria" panose="02040503050406030204" pitchFamily="18" charset="0"/>
              <a:ea typeface="Cambria" panose="02040503050406030204" pitchFamily="18" charset="0"/>
            </a:endParaRPr>
          </a:p>
          <a:p>
            <a:endParaRPr lang="en-IN"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 Hyper parameters were tuned for getting more precise accuracy.  We have tried to minimize type I error as we do not want to incorrectly select employees under “No Attribute” category who may in reality fall under the Attrition category. </a:t>
            </a:r>
            <a:endParaRPr lang="en-IN" sz="1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F7DF6A18-8686-4A34-A534-323963CD785D}"/>
              </a:ext>
            </a:extLst>
          </p:cNvPr>
          <p:cNvPicPr>
            <a:picLocks noChangeAspect="1"/>
          </p:cNvPicPr>
          <p:nvPr/>
        </p:nvPicPr>
        <p:blipFill>
          <a:blip r:embed="rId3"/>
          <a:stretch>
            <a:fillRect/>
          </a:stretch>
        </p:blipFill>
        <p:spPr>
          <a:xfrm>
            <a:off x="7917338" y="2076786"/>
            <a:ext cx="3573649" cy="1050692"/>
          </a:xfrm>
          <a:prstGeom prst="rect">
            <a:avLst/>
          </a:prstGeom>
        </p:spPr>
      </p:pic>
    </p:spTree>
    <p:extLst>
      <p:ext uri="{BB962C8B-B14F-4D97-AF65-F5344CB8AC3E}">
        <p14:creationId xmlns:p14="http://schemas.microsoft.com/office/powerpoint/2010/main" val="2471242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0" y="228600"/>
            <a:ext cx="11488269" cy="569259"/>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Evaluation Criteria for Models</a:t>
            </a:r>
          </a:p>
        </p:txBody>
      </p:sp>
      <p:sp>
        <p:nvSpPr>
          <p:cNvPr id="3" name="TextBox 2">
            <a:extLst>
              <a:ext uri="{FF2B5EF4-FFF2-40B4-BE49-F238E27FC236}">
                <a16:creationId xmlns:a16="http://schemas.microsoft.com/office/drawing/2014/main" id="{580FD034-8250-4EF5-82C6-8BA67CDD5886}"/>
              </a:ext>
            </a:extLst>
          </p:cNvPr>
          <p:cNvSpPr txBox="1"/>
          <p:nvPr/>
        </p:nvSpPr>
        <p:spPr>
          <a:xfrm>
            <a:off x="264460" y="722780"/>
            <a:ext cx="5239869" cy="4278094"/>
          </a:xfrm>
          <a:prstGeom prst="rect">
            <a:avLst/>
          </a:prstGeom>
          <a:noFill/>
        </p:spPr>
        <p:txBody>
          <a:bodyPr wrap="square" rtlCol="0">
            <a:spAutoFit/>
          </a:bodyPr>
          <a:lstStyle/>
          <a:p>
            <a:endParaRPr lang="en-US" sz="1600" b="1"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1. Confusion matrix: </a:t>
            </a:r>
            <a:r>
              <a:rPr lang="en-US" sz="1600" dirty="0">
                <a:latin typeface="Cambria" panose="02040503050406030204" pitchFamily="18" charset="0"/>
                <a:ea typeface="Cambria" panose="02040503050406030204" pitchFamily="18" charset="0"/>
              </a:rPr>
              <a:t>It is a performance measurement for machine learning classification problem where output can be two or more classes. It is a table with 4 different combinations of predicted and actual values</a:t>
            </a:r>
          </a:p>
          <a:p>
            <a:r>
              <a:rPr lang="en-US" sz="1600" dirty="0">
                <a:latin typeface="Cambria" panose="02040503050406030204" pitchFamily="18" charset="0"/>
                <a:ea typeface="Cambria" panose="02040503050406030204" pitchFamily="18" charset="0"/>
              </a:rPr>
              <a:t> </a:t>
            </a:r>
          </a:p>
          <a:p>
            <a:r>
              <a:rPr lang="en-US" sz="1600" dirty="0">
                <a:latin typeface="Cambria" panose="02040503050406030204" pitchFamily="18" charset="0"/>
                <a:ea typeface="Cambria" panose="02040503050406030204" pitchFamily="18" charset="0"/>
              </a:rPr>
              <a:t> </a:t>
            </a:r>
          </a:p>
          <a:p>
            <a:endParaRPr lang="en-US" sz="1600" b="1" dirty="0">
              <a:latin typeface="Cambria" panose="02040503050406030204" pitchFamily="18" charset="0"/>
              <a:ea typeface="Cambria" panose="02040503050406030204" pitchFamily="18" charset="0"/>
            </a:endParaRPr>
          </a:p>
          <a:p>
            <a:endParaRPr lang="en-US" sz="1600" b="1" dirty="0">
              <a:latin typeface="Cambria" panose="02040503050406030204" pitchFamily="18" charset="0"/>
              <a:ea typeface="Cambria" panose="02040503050406030204" pitchFamily="18" charset="0"/>
            </a:endParaRPr>
          </a:p>
          <a:p>
            <a:endParaRPr lang="en-US" sz="1600" b="1" dirty="0">
              <a:latin typeface="Cambria" panose="02040503050406030204" pitchFamily="18" charset="0"/>
              <a:ea typeface="Cambria" panose="02040503050406030204" pitchFamily="18" charset="0"/>
            </a:endParaRPr>
          </a:p>
          <a:p>
            <a:endParaRPr lang="en-US" sz="1600" b="1" dirty="0">
              <a:latin typeface="Cambria" panose="02040503050406030204" pitchFamily="18" charset="0"/>
              <a:ea typeface="Cambria" panose="02040503050406030204" pitchFamily="18" charset="0"/>
            </a:endParaRPr>
          </a:p>
          <a:p>
            <a:endParaRPr lang="en-US" sz="1600" b="1" dirty="0">
              <a:latin typeface="Cambria" panose="02040503050406030204" pitchFamily="18" charset="0"/>
              <a:ea typeface="Cambria" panose="02040503050406030204" pitchFamily="18" charset="0"/>
            </a:endParaRPr>
          </a:p>
          <a:p>
            <a:endParaRPr lang="en-US" sz="1600" b="1" dirty="0">
              <a:latin typeface="Cambria" panose="02040503050406030204" pitchFamily="18" charset="0"/>
              <a:ea typeface="Cambria" panose="02040503050406030204" pitchFamily="18" charset="0"/>
            </a:endParaRPr>
          </a:p>
          <a:p>
            <a:endParaRPr lang="en-US" sz="1600" b="1"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2. Accuracy: </a:t>
            </a:r>
            <a:r>
              <a:rPr lang="en-US" sz="1600" dirty="0">
                <a:latin typeface="Cambria" panose="02040503050406030204" pitchFamily="18" charset="0"/>
                <a:ea typeface="Cambria" panose="02040503050406030204" pitchFamily="18" charset="0"/>
              </a:rPr>
              <a:t>The proportion of the total number of predictions those are correct. </a:t>
            </a:r>
          </a:p>
          <a:p>
            <a:endParaRPr lang="en-US" sz="1600"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B43FAECB-647C-4106-8FAA-BAF648B8D08B}"/>
              </a:ext>
            </a:extLst>
          </p:cNvPr>
          <p:cNvGraphicFramePr>
            <a:graphicFrameLocks noGrp="1"/>
          </p:cNvGraphicFramePr>
          <p:nvPr>
            <p:extLst>
              <p:ext uri="{D42A27DB-BD31-4B8C-83A1-F6EECF244321}">
                <p14:modId xmlns:p14="http://schemas.microsoft.com/office/powerpoint/2010/main" val="3543105567"/>
              </p:ext>
            </p:extLst>
          </p:nvPr>
        </p:nvGraphicFramePr>
        <p:xfrm>
          <a:off x="380999" y="2529169"/>
          <a:ext cx="4531659" cy="1011891"/>
        </p:xfrm>
        <a:graphic>
          <a:graphicData uri="http://schemas.openxmlformats.org/drawingml/2006/table">
            <a:tbl>
              <a:tblPr/>
              <a:tblGrid>
                <a:gridCol w="1679566">
                  <a:extLst>
                    <a:ext uri="{9D8B030D-6E8A-4147-A177-3AD203B41FA5}">
                      <a16:colId xmlns:a16="http://schemas.microsoft.com/office/drawing/2014/main" val="3462940180"/>
                    </a:ext>
                  </a:extLst>
                </a:gridCol>
                <a:gridCol w="1394357">
                  <a:extLst>
                    <a:ext uri="{9D8B030D-6E8A-4147-A177-3AD203B41FA5}">
                      <a16:colId xmlns:a16="http://schemas.microsoft.com/office/drawing/2014/main" val="1777242664"/>
                    </a:ext>
                  </a:extLst>
                </a:gridCol>
                <a:gridCol w="1457736">
                  <a:extLst>
                    <a:ext uri="{9D8B030D-6E8A-4147-A177-3AD203B41FA5}">
                      <a16:colId xmlns:a16="http://schemas.microsoft.com/office/drawing/2014/main" val="679449722"/>
                    </a:ext>
                  </a:extLst>
                </a:gridCol>
              </a:tblGrid>
              <a:tr h="337297">
                <a:tc>
                  <a:txBody>
                    <a:bodyPr/>
                    <a:lstStyle/>
                    <a:p>
                      <a:pPr algn="l" fontAlgn="b"/>
                      <a:r>
                        <a:rPr lang="en-IN" sz="1500" b="1" i="0" u="none" strike="noStrike" dirty="0">
                          <a:solidFill>
                            <a:srgbClr val="FFFFFF"/>
                          </a:solidFill>
                          <a:effectLst/>
                          <a:latin typeface="Calibri" panose="020F0502020204030204" pitchFamily="34" charset="0"/>
                        </a:rPr>
                        <a:t>Actual/Predicted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500" b="1" i="0" u="none" strike="noStrike">
                          <a:solidFill>
                            <a:srgbClr val="FFFFFF"/>
                          </a:solidFill>
                          <a:effectLst/>
                          <a:latin typeface="Calibri" panose="020F0502020204030204" pitchFamily="34" charset="0"/>
                        </a:rPr>
                        <a:t>No Attrition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500" b="1" i="0" u="none" strike="noStrike" dirty="0">
                          <a:solidFill>
                            <a:srgbClr val="FFFFFF"/>
                          </a:solidFill>
                          <a:effectLst/>
                          <a:latin typeface="Calibri" panose="020F0502020204030204" pitchFamily="34" charset="0"/>
                        </a:rPr>
                        <a:t>Attrition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98689733"/>
                  </a:ext>
                </a:extLst>
              </a:tr>
              <a:tr h="337297">
                <a:tc>
                  <a:txBody>
                    <a:bodyPr/>
                    <a:lstStyle/>
                    <a:p>
                      <a:pPr algn="l" fontAlgn="b"/>
                      <a:r>
                        <a:rPr lang="en-IN" sz="1500" b="0" i="0" u="none" strike="noStrike" dirty="0">
                          <a:solidFill>
                            <a:srgbClr val="000000"/>
                          </a:solidFill>
                          <a:effectLst/>
                          <a:latin typeface="Calibri" panose="020F0502020204030204" pitchFamily="34" charset="0"/>
                        </a:rPr>
                        <a:t>No Attrition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500" b="0" i="0" u="none" strike="noStrike" dirty="0">
                          <a:solidFill>
                            <a:srgbClr val="000000"/>
                          </a:solidFill>
                          <a:effectLst/>
                          <a:latin typeface="Calibri" panose="020F0502020204030204" pitchFamily="34" charset="0"/>
                        </a:rPr>
                        <a:t>True Negative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500" b="0" i="0" u="none" strike="noStrike" dirty="0">
                          <a:solidFill>
                            <a:srgbClr val="000000"/>
                          </a:solidFill>
                          <a:effectLst/>
                          <a:latin typeface="Calibri" panose="020F0502020204030204" pitchFamily="34" charset="0"/>
                        </a:rPr>
                        <a:t>False Positive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36055134"/>
                  </a:ext>
                </a:extLst>
              </a:tr>
              <a:tr h="337297">
                <a:tc>
                  <a:txBody>
                    <a:bodyPr/>
                    <a:lstStyle/>
                    <a:p>
                      <a:pPr algn="l" fontAlgn="b"/>
                      <a:r>
                        <a:rPr lang="en-IN" sz="1500" b="0" i="0" u="none" strike="noStrike" dirty="0">
                          <a:solidFill>
                            <a:srgbClr val="000000"/>
                          </a:solidFill>
                          <a:effectLst/>
                          <a:latin typeface="Calibri" panose="020F0502020204030204" pitchFamily="34" charset="0"/>
                        </a:rPr>
                        <a:t>Attrition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500" b="0" i="0" u="none" strike="noStrike" dirty="0">
                          <a:solidFill>
                            <a:srgbClr val="000000"/>
                          </a:solidFill>
                          <a:effectLst/>
                          <a:latin typeface="Calibri" panose="020F0502020204030204" pitchFamily="34" charset="0"/>
                        </a:rPr>
                        <a:t>False Negative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500" b="0" i="0" u="none" strike="noStrike" dirty="0">
                          <a:solidFill>
                            <a:srgbClr val="000000"/>
                          </a:solidFill>
                          <a:effectLst/>
                          <a:latin typeface="Calibri" panose="020F0502020204030204" pitchFamily="34" charset="0"/>
                        </a:rPr>
                        <a:t>True Positive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6084836"/>
                  </a:ext>
                </a:extLst>
              </a:tr>
            </a:tbl>
          </a:graphicData>
        </a:graphic>
      </p:graphicFrame>
      <p:sp>
        <p:nvSpPr>
          <p:cNvPr id="6" name="TextBox 5">
            <a:extLst>
              <a:ext uri="{FF2B5EF4-FFF2-40B4-BE49-F238E27FC236}">
                <a16:creationId xmlns:a16="http://schemas.microsoft.com/office/drawing/2014/main" id="{3AE03E54-1520-44CB-B6E4-03578EC20F32}"/>
              </a:ext>
            </a:extLst>
          </p:cNvPr>
          <p:cNvSpPr txBox="1"/>
          <p:nvPr/>
        </p:nvSpPr>
        <p:spPr>
          <a:xfrm>
            <a:off x="6096001" y="228600"/>
            <a:ext cx="5387788" cy="5509200"/>
          </a:xfrm>
          <a:prstGeom prst="rect">
            <a:avLst/>
          </a:prstGeom>
          <a:noFill/>
        </p:spPr>
        <p:txBody>
          <a:bodyPr wrap="square" rtlCol="0">
            <a:spAutoFit/>
          </a:bodyPr>
          <a:lstStyle/>
          <a:p>
            <a:endParaRPr lang="en-US" sz="1600" b="1" dirty="0">
              <a:latin typeface="Cambria" panose="02040503050406030204" pitchFamily="18" charset="0"/>
              <a:ea typeface="Cambria" panose="02040503050406030204" pitchFamily="18" charset="0"/>
            </a:endParaRPr>
          </a:p>
          <a:p>
            <a:endParaRPr lang="en-US" sz="1600" b="1"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3. Sensitivity: </a:t>
            </a:r>
            <a:r>
              <a:rPr lang="en-US" sz="1600" dirty="0">
                <a:latin typeface="Cambria" panose="02040503050406030204" pitchFamily="18" charset="0"/>
                <a:ea typeface="Cambria" panose="02040503050406030204" pitchFamily="18" charset="0"/>
              </a:rPr>
              <a:t>Sensitivity (SN) is calculated as the number of correct positive predictions divided by the total number of positives. We will be using this to evaluate actual attrition correctly predicted by model over total number of actual attrition. </a:t>
            </a:r>
          </a:p>
          <a:p>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4. Specificity: </a:t>
            </a:r>
            <a:r>
              <a:rPr lang="en-US" sz="1600" dirty="0">
                <a:latin typeface="Cambria" panose="02040503050406030204" pitchFamily="18" charset="0"/>
                <a:ea typeface="Cambria" panose="02040503050406030204" pitchFamily="18" charset="0"/>
              </a:rPr>
              <a:t>Specificity (SP) is calculated as the number of correct negative predictions divided by the total number of negatives. We will be using this to evaluate actual no attrition count correctly predicted by model over total number of actual no attrition</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5.  </a:t>
            </a:r>
            <a:r>
              <a:rPr lang="en-US" sz="1600" b="1" dirty="0">
                <a:latin typeface="Cambria" panose="02040503050406030204" pitchFamily="18" charset="0"/>
                <a:ea typeface="Cambria" panose="02040503050406030204" pitchFamily="18" charset="0"/>
              </a:rPr>
              <a:t>ROC AUC: </a:t>
            </a:r>
            <a:r>
              <a:rPr lang="en-US" sz="1600" dirty="0">
                <a:latin typeface="Cambria" panose="02040503050406030204" pitchFamily="18" charset="0"/>
                <a:ea typeface="Cambria" panose="02040503050406030204" pitchFamily="18" charset="0"/>
              </a:rPr>
              <a:t>ROC curve is a performance measurement for classification problem at various thresholds settings.. ROC Curves shows the trade-off between the True Positive Rate (TPR) and the False Positive Rate (FPR). It tells how much model is capable of distinguishing between classes. Higher the AUC, better the model TPR: Sensitivity, FPR: 1-Specificity </a:t>
            </a:r>
            <a:endParaRPr lang="en-IN" sz="1600" dirty="0">
              <a:latin typeface="Cambria" panose="02040503050406030204" pitchFamily="18" charset="0"/>
              <a:ea typeface="Cambria" panose="02040503050406030204" pitchFamily="18" charset="0"/>
            </a:endParaRPr>
          </a:p>
          <a:p>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2680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0" y="228600"/>
            <a:ext cx="11488269"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5000" dirty="0"/>
              <a:t>Results &amp; Model performance measures</a:t>
            </a:r>
          </a:p>
        </p:txBody>
      </p:sp>
      <p:sp>
        <p:nvSpPr>
          <p:cNvPr id="3" name="TextBox 2">
            <a:extLst>
              <a:ext uri="{FF2B5EF4-FFF2-40B4-BE49-F238E27FC236}">
                <a16:creationId xmlns:a16="http://schemas.microsoft.com/office/drawing/2014/main" id="{580FD034-8250-4EF5-82C6-8BA67CDD5886}"/>
              </a:ext>
            </a:extLst>
          </p:cNvPr>
          <p:cNvSpPr txBox="1"/>
          <p:nvPr/>
        </p:nvSpPr>
        <p:spPr>
          <a:xfrm>
            <a:off x="376517" y="1120589"/>
            <a:ext cx="11053482" cy="1200329"/>
          </a:xfrm>
          <a:prstGeom prst="rect">
            <a:avLst/>
          </a:prstGeom>
          <a:noFill/>
        </p:spPr>
        <p:txBody>
          <a:bodyPr wrap="square" rtlCol="0">
            <a:spAutoFit/>
          </a:bodyPr>
          <a:lstStyle/>
          <a:p>
            <a:endParaRPr lang="en-IN" b="1" u="sng" dirty="0">
              <a:latin typeface="Cambria" panose="02040503050406030204" pitchFamily="18" charset="0"/>
              <a:ea typeface="Cambria" panose="02040503050406030204" pitchFamily="18" charset="0"/>
            </a:endParaRPr>
          </a:p>
          <a:p>
            <a:endParaRPr lang="en-IN" b="1" u="sng" dirty="0">
              <a:latin typeface="Cambria" panose="02040503050406030204" pitchFamily="18" charset="0"/>
              <a:ea typeface="Cambria" panose="02040503050406030204" pitchFamily="18" charset="0"/>
            </a:endParaRPr>
          </a:p>
          <a:p>
            <a:endParaRPr lang="en-IN" b="1" u="sng" dirty="0">
              <a:latin typeface="Cambria" panose="02040503050406030204" pitchFamily="18" charset="0"/>
              <a:ea typeface="Cambria" panose="02040503050406030204" pitchFamily="18" charset="0"/>
            </a:endParaRPr>
          </a:p>
          <a:p>
            <a:endParaRPr lang="en-IN" b="1" u="sng"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F809710C-B99C-4097-9DFA-459401E7FFCD}"/>
              </a:ext>
            </a:extLst>
          </p:cNvPr>
          <p:cNvGraphicFramePr>
            <a:graphicFrameLocks noGrp="1"/>
          </p:cNvGraphicFramePr>
          <p:nvPr>
            <p:extLst>
              <p:ext uri="{D42A27DB-BD31-4B8C-83A1-F6EECF244321}">
                <p14:modId xmlns:p14="http://schemas.microsoft.com/office/powerpoint/2010/main" val="2580521782"/>
              </p:ext>
            </p:extLst>
          </p:nvPr>
        </p:nvGraphicFramePr>
        <p:xfrm>
          <a:off x="264460" y="1380565"/>
          <a:ext cx="7965139" cy="2958350"/>
        </p:xfrm>
        <a:graphic>
          <a:graphicData uri="http://schemas.openxmlformats.org/drawingml/2006/table">
            <a:tbl>
              <a:tblPr/>
              <a:tblGrid>
                <a:gridCol w="1616541">
                  <a:extLst>
                    <a:ext uri="{9D8B030D-6E8A-4147-A177-3AD203B41FA5}">
                      <a16:colId xmlns:a16="http://schemas.microsoft.com/office/drawing/2014/main" val="328225763"/>
                    </a:ext>
                  </a:extLst>
                </a:gridCol>
                <a:gridCol w="1616541">
                  <a:extLst>
                    <a:ext uri="{9D8B030D-6E8A-4147-A177-3AD203B41FA5}">
                      <a16:colId xmlns:a16="http://schemas.microsoft.com/office/drawing/2014/main" val="2706736375"/>
                    </a:ext>
                  </a:extLst>
                </a:gridCol>
                <a:gridCol w="1616541">
                  <a:extLst>
                    <a:ext uri="{9D8B030D-6E8A-4147-A177-3AD203B41FA5}">
                      <a16:colId xmlns:a16="http://schemas.microsoft.com/office/drawing/2014/main" val="4199673937"/>
                    </a:ext>
                  </a:extLst>
                </a:gridCol>
                <a:gridCol w="3115516">
                  <a:extLst>
                    <a:ext uri="{9D8B030D-6E8A-4147-A177-3AD203B41FA5}">
                      <a16:colId xmlns:a16="http://schemas.microsoft.com/office/drawing/2014/main" val="335869281"/>
                    </a:ext>
                  </a:extLst>
                </a:gridCol>
              </a:tblGrid>
              <a:tr h="591670">
                <a:tc>
                  <a:txBody>
                    <a:bodyPr/>
                    <a:lstStyle/>
                    <a:p>
                      <a:pPr algn="l" fontAlgn="b"/>
                      <a:r>
                        <a:rPr lang="en-IN" sz="1600" b="1" i="0" u="none" strike="noStrike" dirty="0">
                          <a:solidFill>
                            <a:srgbClr val="FFFFFF"/>
                          </a:solidFill>
                          <a:effectLst/>
                          <a:latin typeface="Cambria" panose="02040503050406030204" pitchFamily="18" charset="0"/>
                          <a:ea typeface="Cambria" panose="02040503050406030204" pitchFamily="18" charset="0"/>
                        </a:rPr>
                        <a:t>Model</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1600" b="1" i="0" u="none" strike="noStrike" dirty="0">
                          <a:solidFill>
                            <a:srgbClr val="FFFFFF"/>
                          </a:solidFill>
                          <a:effectLst/>
                          <a:latin typeface="Cambria" panose="02040503050406030204" pitchFamily="18" charset="0"/>
                          <a:ea typeface="Cambria" panose="02040503050406030204" pitchFamily="18" charset="0"/>
                        </a:rPr>
                        <a:t>Accuracy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1600" b="1" i="0" u="none" strike="noStrike" dirty="0">
                          <a:solidFill>
                            <a:srgbClr val="FFFFFF"/>
                          </a:solidFill>
                          <a:effectLst/>
                          <a:latin typeface="Cambria" panose="02040503050406030204" pitchFamily="18" charset="0"/>
                          <a:ea typeface="Cambria" panose="02040503050406030204" pitchFamily="18" charset="0"/>
                        </a:rPr>
                        <a:t>Sensitivity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IN" sz="1600" b="1" i="0" u="none" strike="noStrike" dirty="0">
                          <a:solidFill>
                            <a:srgbClr val="FFFFFF"/>
                          </a:solidFill>
                          <a:effectLst/>
                          <a:latin typeface="Cambria" panose="02040503050406030204" pitchFamily="18" charset="0"/>
                          <a:ea typeface="Cambria" panose="02040503050406030204" pitchFamily="18" charset="0"/>
                        </a:rPr>
                        <a:t>Specificity (%)</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004444724"/>
                  </a:ext>
                </a:extLst>
              </a:tr>
              <a:tr h="591670">
                <a:tc gridSpan="2">
                  <a:txBody>
                    <a:bodyPr/>
                    <a:lstStyle/>
                    <a:p>
                      <a:pPr algn="l" fontAlgn="b"/>
                      <a:r>
                        <a:rPr lang="en-IN" sz="1600" b="1" i="0" u="none" strike="noStrike" dirty="0">
                          <a:solidFill>
                            <a:srgbClr val="000000"/>
                          </a:solidFill>
                          <a:effectLst/>
                          <a:latin typeface="Cambria" panose="02040503050406030204" pitchFamily="18" charset="0"/>
                          <a:ea typeface="Cambria" panose="02040503050406030204" pitchFamily="18" charset="0"/>
                        </a:rPr>
                        <a:t>Logistic Regression        </a:t>
                      </a:r>
                      <a:r>
                        <a:rPr lang="en-IN" sz="1600" b="0" i="0" u="none" strike="noStrike" dirty="0">
                          <a:solidFill>
                            <a:srgbClr val="000000"/>
                          </a:solidFill>
                          <a:effectLst/>
                          <a:latin typeface="Cambria" panose="02040503050406030204" pitchFamily="18" charset="0"/>
                          <a:ea typeface="Cambria" panose="02040503050406030204" pitchFamily="18" charset="0"/>
                        </a:rPr>
                        <a:t>76.41</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hMerge="1">
                  <a:txBody>
                    <a:bodyPr/>
                    <a:lstStyle/>
                    <a:p>
                      <a:endParaRPr lang="en-IN"/>
                    </a:p>
                  </a:txBody>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71.42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77.3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611805132"/>
                  </a:ext>
                </a:extLst>
              </a:tr>
              <a:tr h="591670">
                <a:tc gridSpan="2">
                  <a:txBody>
                    <a:bodyPr/>
                    <a:lstStyle/>
                    <a:p>
                      <a:pPr algn="l" fontAlgn="b"/>
                      <a:r>
                        <a:rPr lang="en-IN" sz="1600" b="1" i="0" u="none" strike="noStrike" dirty="0">
                          <a:solidFill>
                            <a:srgbClr val="000000"/>
                          </a:solidFill>
                          <a:effectLst/>
                          <a:latin typeface="Cambria" panose="02040503050406030204" pitchFamily="18" charset="0"/>
                          <a:ea typeface="Cambria" panose="02040503050406030204" pitchFamily="18" charset="0"/>
                        </a:rPr>
                        <a:t>Random Forest                </a:t>
                      </a:r>
                      <a:r>
                        <a:rPr lang="en-IN" sz="1600" b="0" i="0" u="none" strike="noStrike" dirty="0">
                          <a:solidFill>
                            <a:srgbClr val="000000"/>
                          </a:solidFill>
                          <a:effectLst/>
                          <a:latin typeface="Cambria" panose="02040503050406030204" pitchFamily="18" charset="0"/>
                          <a:ea typeface="Cambria" panose="02040503050406030204" pitchFamily="18" charset="0"/>
                        </a:rPr>
                        <a:t>83.77</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hMerge="1">
                  <a:txBody>
                    <a:bodyPr/>
                    <a:lstStyle/>
                    <a:p>
                      <a:endParaRPr lang="en-IN"/>
                    </a:p>
                  </a:txBody>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59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72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454736008"/>
                  </a:ext>
                </a:extLst>
              </a:tr>
              <a:tr h="591670">
                <a:tc gridSpan="2">
                  <a:txBody>
                    <a:bodyPr/>
                    <a:lstStyle/>
                    <a:p>
                      <a:pPr algn="l" fontAlgn="b"/>
                      <a:r>
                        <a:rPr lang="en-IN" sz="1600" b="1" i="0" u="none" strike="noStrike" dirty="0">
                          <a:solidFill>
                            <a:srgbClr val="000000"/>
                          </a:solidFill>
                          <a:effectLst/>
                          <a:latin typeface="Cambria" panose="02040503050406030204" pitchFamily="18" charset="0"/>
                          <a:ea typeface="Cambria" panose="02040503050406030204" pitchFamily="18" charset="0"/>
                        </a:rPr>
                        <a:t>Decision Tree                  </a:t>
                      </a:r>
                      <a:r>
                        <a:rPr lang="en-IN" sz="1600" b="0" i="0" u="none" strike="noStrike" dirty="0">
                          <a:solidFill>
                            <a:srgbClr val="000000"/>
                          </a:solidFill>
                          <a:effectLst/>
                          <a:latin typeface="Cambria" panose="02040503050406030204" pitchFamily="18" charset="0"/>
                          <a:ea typeface="Cambria" panose="02040503050406030204" pitchFamily="18" charset="0"/>
                        </a:rPr>
                        <a:t>67.57</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hMerge="1">
                  <a:txBody>
                    <a:bodyPr/>
                    <a:lstStyle/>
                    <a:p>
                      <a:endParaRPr lang="en-IN"/>
                    </a:p>
                  </a:txBody>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67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68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2697859397"/>
                  </a:ext>
                </a:extLst>
              </a:tr>
              <a:tr h="591670">
                <a:tc>
                  <a:txBody>
                    <a:bodyPr/>
                    <a:lstStyle/>
                    <a:p>
                      <a:pPr algn="l" fontAlgn="b"/>
                      <a:r>
                        <a:rPr lang="en-IN" sz="1600" b="1" i="0" u="none" strike="noStrike" dirty="0" err="1">
                          <a:solidFill>
                            <a:srgbClr val="000000"/>
                          </a:solidFill>
                          <a:effectLst/>
                          <a:latin typeface="Cambria" panose="02040503050406030204" pitchFamily="18" charset="0"/>
                          <a:ea typeface="Cambria" panose="02040503050406030204" pitchFamily="18" charset="0"/>
                        </a:rPr>
                        <a:t>XGBoost</a:t>
                      </a:r>
                      <a:endParaRPr lang="en-IN" sz="1600" b="1" i="0" u="none" strike="noStrike" dirty="0">
                        <a:solidFill>
                          <a:srgbClr val="000000"/>
                        </a:solidFill>
                        <a:effectLst/>
                        <a:latin typeface="Cambria" panose="02040503050406030204" pitchFamily="18" charset="0"/>
                        <a:ea typeface="Cambria" panose="02040503050406030204" pitchFamily="18" charset="0"/>
                      </a:endParaRP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75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23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IN" sz="1600" b="0" i="0" u="none" strike="noStrike" dirty="0">
                          <a:solidFill>
                            <a:srgbClr val="000000"/>
                          </a:solidFill>
                          <a:effectLst/>
                          <a:latin typeface="Cambria" panose="02040503050406030204" pitchFamily="18" charset="0"/>
                          <a:ea typeface="Cambria" panose="02040503050406030204" pitchFamily="18" charset="0"/>
                        </a:rPr>
                        <a:t>    98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829581657"/>
                  </a:ext>
                </a:extLst>
              </a:tr>
            </a:tbl>
          </a:graphicData>
        </a:graphic>
      </p:graphicFrame>
      <p:sp>
        <p:nvSpPr>
          <p:cNvPr id="6" name="TextBox 5">
            <a:extLst>
              <a:ext uri="{FF2B5EF4-FFF2-40B4-BE49-F238E27FC236}">
                <a16:creationId xmlns:a16="http://schemas.microsoft.com/office/drawing/2014/main" id="{AA61912F-14B9-44BA-9C87-5384DFFB798B}"/>
              </a:ext>
            </a:extLst>
          </p:cNvPr>
          <p:cNvSpPr txBox="1"/>
          <p:nvPr/>
        </p:nvSpPr>
        <p:spPr>
          <a:xfrm>
            <a:off x="8229599" y="4075418"/>
            <a:ext cx="3985933" cy="923330"/>
          </a:xfrm>
          <a:prstGeom prst="rect">
            <a:avLst/>
          </a:prstGeom>
          <a:noFill/>
        </p:spPr>
        <p:txBody>
          <a:bodyPr wrap="square" rtlCol="0">
            <a:spAutoFit/>
          </a:bodyPr>
          <a:lstStyle/>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ROC of Logistic Regression</a:t>
            </a:r>
          </a:p>
        </p:txBody>
      </p:sp>
      <p:pic>
        <p:nvPicPr>
          <p:cNvPr id="7" name="Picture 6">
            <a:extLst>
              <a:ext uri="{FF2B5EF4-FFF2-40B4-BE49-F238E27FC236}">
                <a16:creationId xmlns:a16="http://schemas.microsoft.com/office/drawing/2014/main" id="{53B37653-795D-440D-8FC5-EFEC3FB1056E}"/>
              </a:ext>
            </a:extLst>
          </p:cNvPr>
          <p:cNvPicPr>
            <a:picLocks noChangeAspect="1"/>
          </p:cNvPicPr>
          <p:nvPr/>
        </p:nvPicPr>
        <p:blipFill>
          <a:blip r:embed="rId2"/>
          <a:stretch>
            <a:fillRect/>
          </a:stretch>
        </p:blipFill>
        <p:spPr>
          <a:xfrm>
            <a:off x="7623109" y="1012708"/>
            <a:ext cx="3694833" cy="3326207"/>
          </a:xfrm>
          <a:prstGeom prst="rect">
            <a:avLst/>
          </a:prstGeom>
        </p:spPr>
      </p:pic>
    </p:spTree>
    <p:extLst>
      <p:ext uri="{BB962C8B-B14F-4D97-AF65-F5344CB8AC3E}">
        <p14:creationId xmlns:p14="http://schemas.microsoft.com/office/powerpoint/2010/main" val="39388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25C6-56C7-4275-8DF6-A44607027640}"/>
              </a:ext>
            </a:extLst>
          </p:cNvPr>
          <p:cNvSpPr>
            <a:spLocks noGrp="1"/>
          </p:cNvSpPr>
          <p:nvPr>
            <p:ph type="title"/>
          </p:nvPr>
        </p:nvSpPr>
        <p:spPr>
          <a:xfrm>
            <a:off x="470648" y="407807"/>
            <a:ext cx="10396882" cy="1151965"/>
          </a:xfrm>
        </p:spPr>
        <p:txBody>
          <a:bodyPr>
            <a:normAutofit/>
          </a:bodyPr>
          <a:lstStyle/>
          <a:p>
            <a:r>
              <a:rPr lang="en-IN" sz="3500" dirty="0"/>
              <a:t>Problem statement</a:t>
            </a:r>
          </a:p>
        </p:txBody>
      </p:sp>
      <p:sp>
        <p:nvSpPr>
          <p:cNvPr id="4" name="TextBox 3">
            <a:extLst>
              <a:ext uri="{FF2B5EF4-FFF2-40B4-BE49-F238E27FC236}">
                <a16:creationId xmlns:a16="http://schemas.microsoft.com/office/drawing/2014/main" id="{11D146CD-E97A-4B91-8BA2-75D1E06525B0}"/>
              </a:ext>
            </a:extLst>
          </p:cNvPr>
          <p:cNvSpPr txBox="1"/>
          <p:nvPr/>
        </p:nvSpPr>
        <p:spPr>
          <a:xfrm>
            <a:off x="272336" y="2000890"/>
            <a:ext cx="5075518" cy="120032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The problem statement is to build a predictive model for attrition which will help the organization in better resource planning and improve the employee experience.</a:t>
            </a:r>
          </a:p>
        </p:txBody>
      </p:sp>
      <p:sp>
        <p:nvSpPr>
          <p:cNvPr id="3" name="Rectangle 2">
            <a:extLst>
              <a:ext uri="{FF2B5EF4-FFF2-40B4-BE49-F238E27FC236}">
                <a16:creationId xmlns:a16="http://schemas.microsoft.com/office/drawing/2014/main" id="{C7BDCCEF-BB07-46CB-8CF5-C249FFFFE135}"/>
              </a:ext>
            </a:extLst>
          </p:cNvPr>
          <p:cNvSpPr/>
          <p:nvPr/>
        </p:nvSpPr>
        <p:spPr>
          <a:xfrm>
            <a:off x="6243781" y="1993726"/>
            <a:ext cx="5521307" cy="1200329"/>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The objective of this project is to use Machine Learning techniques to predict employee turnover which can aid organizations in better planning and precautionary strategic measures. </a:t>
            </a:r>
          </a:p>
        </p:txBody>
      </p:sp>
      <p:sp>
        <p:nvSpPr>
          <p:cNvPr id="5" name="Title 1">
            <a:extLst>
              <a:ext uri="{FF2B5EF4-FFF2-40B4-BE49-F238E27FC236}">
                <a16:creationId xmlns:a16="http://schemas.microsoft.com/office/drawing/2014/main" id="{09816856-B939-4A6D-9A3E-B3EADC777A5A}"/>
              </a:ext>
            </a:extLst>
          </p:cNvPr>
          <p:cNvSpPr txBox="1">
            <a:spLocks/>
          </p:cNvSpPr>
          <p:nvPr/>
        </p:nvSpPr>
        <p:spPr>
          <a:xfrm>
            <a:off x="7158183" y="418605"/>
            <a:ext cx="10396882" cy="1151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500" dirty="0"/>
              <a:t>OBJECTIVE</a:t>
            </a:r>
          </a:p>
        </p:txBody>
      </p:sp>
      <p:sp>
        <p:nvSpPr>
          <p:cNvPr id="7" name="TextBox 6">
            <a:extLst>
              <a:ext uri="{FF2B5EF4-FFF2-40B4-BE49-F238E27FC236}">
                <a16:creationId xmlns:a16="http://schemas.microsoft.com/office/drawing/2014/main" id="{F0855551-7FA8-4547-8E6A-B8B57737E073}"/>
              </a:ext>
            </a:extLst>
          </p:cNvPr>
          <p:cNvSpPr txBox="1"/>
          <p:nvPr/>
        </p:nvSpPr>
        <p:spPr>
          <a:xfrm>
            <a:off x="835823" y="3201219"/>
            <a:ext cx="10520354" cy="1169551"/>
          </a:xfrm>
          <a:prstGeom prst="rect">
            <a:avLst/>
          </a:prstGeom>
          <a:noFill/>
        </p:spPr>
        <p:txBody>
          <a:bodyPr wrap="square" rtlCol="0">
            <a:spAutoFit/>
          </a:bodyPr>
          <a:lstStyle/>
          <a:p>
            <a:endParaRPr lang="en-US" sz="2600" b="1" dirty="0">
              <a:solidFill>
                <a:srgbClr val="0070C0"/>
              </a:solidFill>
              <a:latin typeface="Cambria" panose="02040503050406030204" pitchFamily="18" charset="0"/>
              <a:ea typeface="Cambria" panose="02040503050406030204" pitchFamily="18" charset="0"/>
            </a:endParaRPr>
          </a:p>
          <a:p>
            <a:endParaRPr lang="en-US" sz="2600" b="1" dirty="0">
              <a:solidFill>
                <a:srgbClr val="0070C0"/>
              </a:solidFill>
              <a:latin typeface="Cambria" panose="02040503050406030204" pitchFamily="18" charset="0"/>
              <a:ea typeface="Cambria" panose="02040503050406030204" pitchFamily="18" charset="0"/>
            </a:endParaRPr>
          </a:p>
          <a:p>
            <a:r>
              <a:rPr lang="en-US" b="1" i="1" dirty="0">
                <a:solidFill>
                  <a:srgbClr val="0070C0"/>
                </a:solidFill>
                <a:latin typeface="Cambria" panose="02040503050406030204" pitchFamily="18" charset="0"/>
                <a:ea typeface="Cambria" panose="02040503050406030204" pitchFamily="18" charset="0"/>
              </a:rPr>
              <a:t>“You take away our top 20 employees and overnight we become a mediocre company” – Bill Gates</a:t>
            </a:r>
            <a:endParaRPr lang="en-IN" b="1" i="1"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7192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0" y="228601"/>
            <a:ext cx="4020669" cy="640976"/>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Final model selection</a:t>
            </a:r>
          </a:p>
        </p:txBody>
      </p:sp>
      <p:sp>
        <p:nvSpPr>
          <p:cNvPr id="3" name="TextBox 2">
            <a:extLst>
              <a:ext uri="{FF2B5EF4-FFF2-40B4-BE49-F238E27FC236}">
                <a16:creationId xmlns:a16="http://schemas.microsoft.com/office/drawing/2014/main" id="{580FD034-8250-4EF5-82C6-8BA67CDD5886}"/>
              </a:ext>
            </a:extLst>
          </p:cNvPr>
          <p:cNvSpPr txBox="1"/>
          <p:nvPr/>
        </p:nvSpPr>
        <p:spPr>
          <a:xfrm>
            <a:off x="264460" y="1018615"/>
            <a:ext cx="5257799" cy="5262979"/>
          </a:xfrm>
          <a:prstGeom prst="rect">
            <a:avLst/>
          </a:prstGeom>
          <a:noFill/>
        </p:spPr>
        <p:txBody>
          <a:bodyPr wrap="square" rtlCol="0">
            <a:spAutoFit/>
          </a:bodyPr>
          <a:lstStyle/>
          <a:p>
            <a:endParaRPr lang="en-US" sz="16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600" dirty="0">
                <a:latin typeface="Cambria" panose="02040503050406030204" pitchFamily="18" charset="0"/>
                <a:ea typeface="Cambria" panose="02040503050406030204" pitchFamily="18" charset="0"/>
              </a:rPr>
              <a:t>Based on the obtained model performance measures comparison, we can conclude that Logistic Regression gives the most accurate predictive results for this dataset. </a:t>
            </a:r>
          </a:p>
          <a:p>
            <a:pPr marL="285750" indent="-285750">
              <a:buFont typeface="Wingdings" panose="05000000000000000000" pitchFamily="2" charset="2"/>
              <a:buChar char="q"/>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600" dirty="0">
                <a:latin typeface="Cambria" panose="02040503050406030204" pitchFamily="18" charset="0"/>
                <a:ea typeface="Cambria" panose="02040503050406030204" pitchFamily="18" charset="0"/>
              </a:rPr>
              <a:t>Even though the accuracy of Random Forest is higher than Logistic Regression, we pick LR as the sensitivity and specificity values are higher for this and lower for Random forest, what this means is that the no. of +</a:t>
            </a:r>
            <a:r>
              <a:rPr lang="en-US" sz="1600" dirty="0" err="1">
                <a:latin typeface="Cambria" panose="02040503050406030204" pitchFamily="18" charset="0"/>
                <a:ea typeface="Cambria" panose="02040503050406030204" pitchFamily="18" charset="0"/>
              </a:rPr>
              <a:t>ve</a:t>
            </a:r>
            <a:r>
              <a:rPr lang="en-US" sz="1600" dirty="0">
                <a:latin typeface="Cambria" panose="02040503050406030204" pitchFamily="18" charset="0"/>
                <a:ea typeface="Cambria" panose="02040503050406030204" pitchFamily="18" charset="0"/>
              </a:rPr>
              <a:t> and –</a:t>
            </a:r>
            <a:r>
              <a:rPr lang="en-US" sz="1600" dirty="0" err="1">
                <a:latin typeface="Cambria" panose="02040503050406030204" pitchFamily="18" charset="0"/>
                <a:ea typeface="Cambria" panose="02040503050406030204" pitchFamily="18" charset="0"/>
              </a:rPr>
              <a:t>ve</a:t>
            </a:r>
            <a:r>
              <a:rPr lang="en-US" sz="1600" dirty="0">
                <a:latin typeface="Cambria" panose="02040503050406030204" pitchFamily="18" charset="0"/>
                <a:ea typeface="Cambria" panose="02040503050406030204" pitchFamily="18" charset="0"/>
              </a:rPr>
              <a:t> predictions are far more accurate in our Logistic model.</a:t>
            </a:r>
          </a:p>
          <a:p>
            <a:pPr marL="285750" indent="-285750">
              <a:buFont typeface="Wingdings" panose="05000000000000000000" pitchFamily="2" charset="2"/>
              <a:buChar char="q"/>
            </a:pPr>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600" dirty="0">
                <a:latin typeface="Cambria" panose="02040503050406030204" pitchFamily="18" charset="0"/>
                <a:ea typeface="Cambria" panose="02040503050406030204" pitchFamily="18" charset="0"/>
              </a:rPr>
              <a:t>This means that this model can correctly distinguish between leavers and non-leavers with 75% accuracy which has a better prediction accuracy, scalability and performance.</a:t>
            </a:r>
          </a:p>
          <a:p>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IN" sz="1600"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72CE498E-E35A-49BB-A9D7-E2440615C280}"/>
              </a:ext>
            </a:extLst>
          </p:cNvPr>
          <p:cNvGraphicFramePr>
            <a:graphicFrameLocks noGrp="1"/>
          </p:cNvGraphicFramePr>
          <p:nvPr>
            <p:extLst>
              <p:ext uri="{D42A27DB-BD31-4B8C-83A1-F6EECF244321}">
                <p14:modId xmlns:p14="http://schemas.microsoft.com/office/powerpoint/2010/main" val="2273000377"/>
              </p:ext>
            </p:extLst>
          </p:nvPr>
        </p:nvGraphicFramePr>
        <p:xfrm>
          <a:off x="6096000" y="869577"/>
          <a:ext cx="4531659" cy="1011891"/>
        </p:xfrm>
        <a:graphic>
          <a:graphicData uri="http://schemas.openxmlformats.org/drawingml/2006/table">
            <a:tbl>
              <a:tblPr/>
              <a:tblGrid>
                <a:gridCol w="1679566">
                  <a:extLst>
                    <a:ext uri="{9D8B030D-6E8A-4147-A177-3AD203B41FA5}">
                      <a16:colId xmlns:a16="http://schemas.microsoft.com/office/drawing/2014/main" val="3462940180"/>
                    </a:ext>
                  </a:extLst>
                </a:gridCol>
                <a:gridCol w="1394357">
                  <a:extLst>
                    <a:ext uri="{9D8B030D-6E8A-4147-A177-3AD203B41FA5}">
                      <a16:colId xmlns:a16="http://schemas.microsoft.com/office/drawing/2014/main" val="1777242664"/>
                    </a:ext>
                  </a:extLst>
                </a:gridCol>
                <a:gridCol w="1457736">
                  <a:extLst>
                    <a:ext uri="{9D8B030D-6E8A-4147-A177-3AD203B41FA5}">
                      <a16:colId xmlns:a16="http://schemas.microsoft.com/office/drawing/2014/main" val="679449722"/>
                    </a:ext>
                  </a:extLst>
                </a:gridCol>
              </a:tblGrid>
              <a:tr h="337297">
                <a:tc>
                  <a:txBody>
                    <a:bodyPr/>
                    <a:lstStyle/>
                    <a:p>
                      <a:pPr algn="l" fontAlgn="b"/>
                      <a:r>
                        <a:rPr lang="en-IN" sz="1500" b="1" i="0" u="none" strike="noStrike" dirty="0">
                          <a:solidFill>
                            <a:srgbClr val="FFFFFF"/>
                          </a:solidFill>
                          <a:effectLst/>
                          <a:latin typeface="Calibri" panose="020F0502020204030204" pitchFamily="34" charset="0"/>
                        </a:rPr>
                        <a:t>Actual/Predicted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500" b="1" i="0" u="none" strike="noStrike" dirty="0">
                          <a:solidFill>
                            <a:srgbClr val="FFFFFF"/>
                          </a:solidFill>
                          <a:effectLst/>
                          <a:latin typeface="Calibri" panose="020F0502020204030204" pitchFamily="34" charset="0"/>
                        </a:rPr>
                        <a:t>No Attrition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IN" sz="1500" b="1" i="0" u="none" strike="noStrike" dirty="0">
                          <a:solidFill>
                            <a:srgbClr val="FFFFFF"/>
                          </a:solidFill>
                          <a:effectLst/>
                          <a:latin typeface="Calibri" panose="020F0502020204030204" pitchFamily="34" charset="0"/>
                        </a:rPr>
                        <a:t>Attrition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198689733"/>
                  </a:ext>
                </a:extLst>
              </a:tr>
              <a:tr h="337297">
                <a:tc>
                  <a:txBody>
                    <a:bodyPr/>
                    <a:lstStyle/>
                    <a:p>
                      <a:pPr algn="l" fontAlgn="b"/>
                      <a:r>
                        <a:rPr lang="en-IN" sz="1500" b="0" i="0" u="none" strike="noStrike" dirty="0">
                          <a:solidFill>
                            <a:srgbClr val="000000"/>
                          </a:solidFill>
                          <a:effectLst/>
                          <a:latin typeface="Calibri" panose="020F0502020204030204" pitchFamily="34" charset="0"/>
                        </a:rPr>
                        <a:t>No Attrition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500" b="0" i="0" u="none" strike="noStrike" dirty="0">
                          <a:solidFill>
                            <a:srgbClr val="000000"/>
                          </a:solidFill>
                          <a:effectLst/>
                          <a:latin typeface="Calibri" panose="020F0502020204030204" pitchFamily="34" charset="0"/>
                        </a:rPr>
                        <a:t>True Negative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500" b="0" i="0" u="none" strike="noStrike" dirty="0">
                          <a:solidFill>
                            <a:srgbClr val="000000"/>
                          </a:solidFill>
                          <a:effectLst/>
                          <a:latin typeface="Calibri" panose="020F0502020204030204" pitchFamily="34" charset="0"/>
                        </a:rPr>
                        <a:t>False Positive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36055134"/>
                  </a:ext>
                </a:extLst>
              </a:tr>
              <a:tr h="337297">
                <a:tc>
                  <a:txBody>
                    <a:bodyPr/>
                    <a:lstStyle/>
                    <a:p>
                      <a:pPr algn="l" fontAlgn="b"/>
                      <a:r>
                        <a:rPr lang="en-IN" sz="1500" b="0" i="0" u="none" strike="noStrike" dirty="0">
                          <a:solidFill>
                            <a:srgbClr val="000000"/>
                          </a:solidFill>
                          <a:effectLst/>
                          <a:latin typeface="Calibri" panose="020F0502020204030204" pitchFamily="34" charset="0"/>
                        </a:rPr>
                        <a:t>Attrition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500" b="0" i="0" u="none" strike="noStrike" dirty="0">
                          <a:solidFill>
                            <a:srgbClr val="000000"/>
                          </a:solidFill>
                          <a:effectLst/>
                          <a:latin typeface="Calibri" panose="020F0502020204030204" pitchFamily="34" charset="0"/>
                        </a:rPr>
                        <a:t>False Negative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500" b="0" i="0" u="none" strike="noStrike" dirty="0">
                          <a:solidFill>
                            <a:srgbClr val="000000"/>
                          </a:solidFill>
                          <a:effectLst/>
                          <a:latin typeface="Calibri" panose="020F0502020204030204" pitchFamily="34" charset="0"/>
                        </a:rPr>
                        <a:t>True Positive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6084836"/>
                  </a:ext>
                </a:extLst>
              </a:tr>
            </a:tbl>
          </a:graphicData>
        </a:graphic>
      </p:graphicFrame>
      <p:pic>
        <p:nvPicPr>
          <p:cNvPr id="6" name="Picture 5">
            <a:extLst>
              <a:ext uri="{FF2B5EF4-FFF2-40B4-BE49-F238E27FC236}">
                <a16:creationId xmlns:a16="http://schemas.microsoft.com/office/drawing/2014/main" id="{B95C39ED-F218-4CB3-9A9F-7D7603AF46F7}"/>
              </a:ext>
            </a:extLst>
          </p:cNvPr>
          <p:cNvPicPr>
            <a:picLocks noChangeAspect="1"/>
          </p:cNvPicPr>
          <p:nvPr/>
        </p:nvPicPr>
        <p:blipFill>
          <a:blip r:embed="rId2"/>
          <a:stretch>
            <a:fillRect/>
          </a:stretch>
        </p:blipFill>
        <p:spPr>
          <a:xfrm>
            <a:off x="6212260" y="2471789"/>
            <a:ext cx="2080093" cy="957211"/>
          </a:xfrm>
          <a:prstGeom prst="rect">
            <a:avLst/>
          </a:prstGeom>
        </p:spPr>
      </p:pic>
    </p:spTree>
    <p:extLst>
      <p:ext uri="{BB962C8B-B14F-4D97-AF65-F5344CB8AC3E}">
        <p14:creationId xmlns:p14="http://schemas.microsoft.com/office/powerpoint/2010/main" val="29567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0" y="228600"/>
            <a:ext cx="11488269" cy="79001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500" dirty="0"/>
              <a:t>Prediction &amp; results</a:t>
            </a:r>
          </a:p>
        </p:txBody>
      </p:sp>
      <p:sp>
        <p:nvSpPr>
          <p:cNvPr id="3" name="TextBox 2">
            <a:extLst>
              <a:ext uri="{FF2B5EF4-FFF2-40B4-BE49-F238E27FC236}">
                <a16:creationId xmlns:a16="http://schemas.microsoft.com/office/drawing/2014/main" id="{580FD034-8250-4EF5-82C6-8BA67CDD5886}"/>
              </a:ext>
            </a:extLst>
          </p:cNvPr>
          <p:cNvSpPr txBox="1"/>
          <p:nvPr/>
        </p:nvSpPr>
        <p:spPr>
          <a:xfrm>
            <a:off x="264460" y="623607"/>
            <a:ext cx="4812365" cy="2062103"/>
          </a:xfrm>
          <a:prstGeom prst="rect">
            <a:avLst/>
          </a:prstGeom>
          <a:noFill/>
        </p:spPr>
        <p:txBody>
          <a:bodyPr wrap="square" rtlCol="0">
            <a:spAutoFit/>
          </a:bodyPr>
          <a:lstStyle/>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As this is a binary classification problem, in the predicted results the leavers are marked with “1” (Attrition) and non-leavers are marked with “0” (No Attrition) </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Csv of actual predicted results from the final Logistic Regression model are uploaded along with code</a:t>
            </a:r>
          </a:p>
        </p:txBody>
      </p:sp>
      <p:pic>
        <p:nvPicPr>
          <p:cNvPr id="4" name="Picture 3">
            <a:extLst>
              <a:ext uri="{FF2B5EF4-FFF2-40B4-BE49-F238E27FC236}">
                <a16:creationId xmlns:a16="http://schemas.microsoft.com/office/drawing/2014/main" id="{14EBFBDF-8671-4366-A40D-F01D51303B8E}"/>
              </a:ext>
            </a:extLst>
          </p:cNvPr>
          <p:cNvPicPr>
            <a:picLocks noChangeAspect="1"/>
          </p:cNvPicPr>
          <p:nvPr/>
        </p:nvPicPr>
        <p:blipFill>
          <a:blip r:embed="rId2"/>
          <a:stretch>
            <a:fillRect/>
          </a:stretch>
        </p:blipFill>
        <p:spPr>
          <a:xfrm>
            <a:off x="92448" y="2845985"/>
            <a:ext cx="4812365" cy="2062103"/>
          </a:xfrm>
          <a:prstGeom prst="rect">
            <a:avLst/>
          </a:prstGeom>
        </p:spPr>
      </p:pic>
      <p:sp>
        <p:nvSpPr>
          <p:cNvPr id="5" name="Rectangle 4">
            <a:extLst>
              <a:ext uri="{FF2B5EF4-FFF2-40B4-BE49-F238E27FC236}">
                <a16:creationId xmlns:a16="http://schemas.microsoft.com/office/drawing/2014/main" id="{03A24A27-6842-4BFD-9641-A984AE5B227E}"/>
              </a:ext>
            </a:extLst>
          </p:cNvPr>
          <p:cNvSpPr/>
          <p:nvPr/>
        </p:nvSpPr>
        <p:spPr>
          <a:xfrm>
            <a:off x="5271246" y="1250576"/>
            <a:ext cx="6481483" cy="2554545"/>
          </a:xfrm>
          <a:prstGeom prst="rect">
            <a:avLst/>
          </a:prstGeom>
        </p:spPr>
        <p:txBody>
          <a:bodyPr wrap="square">
            <a:spAutoFit/>
          </a:bodyPr>
          <a:lstStyle/>
          <a:p>
            <a:r>
              <a:rPr lang="en-US" sz="1600" b="1" u="sng" dirty="0">
                <a:latin typeface="Cambria" panose="02040503050406030204" pitchFamily="18" charset="0"/>
                <a:ea typeface="Cambria" panose="02040503050406030204" pitchFamily="18" charset="0"/>
              </a:rPr>
              <a:t>Bucketing of employees based on Risk score </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Employees are assigned a “Risk Score” based on the predicted attrition probability such that: </a:t>
            </a:r>
          </a:p>
          <a:p>
            <a:endParaRPr lang="en-US" sz="1600" dirty="0">
              <a:latin typeface="Cambria" panose="02040503050406030204" pitchFamily="18" charset="0"/>
              <a:ea typeface="Cambria" panose="02040503050406030204" pitchFamily="18" charset="0"/>
            </a:endParaRPr>
          </a:p>
          <a:p>
            <a:pPr marL="342900" indent="-342900">
              <a:buAutoNum type="alphaLcParenR"/>
            </a:pPr>
            <a:r>
              <a:rPr lang="en-US" sz="1600" dirty="0">
                <a:latin typeface="Cambria" panose="02040503050406030204" pitchFamily="18" charset="0"/>
                <a:ea typeface="Cambria" panose="02040503050406030204" pitchFamily="18" charset="0"/>
              </a:rPr>
              <a:t>Low-risk for employees with label &lt; 0.6 </a:t>
            </a:r>
          </a:p>
          <a:p>
            <a:pPr marL="342900" indent="-342900">
              <a:buAutoNum type="alphaLcParenR"/>
            </a:pPr>
            <a:r>
              <a:rPr lang="en-US" sz="1600" dirty="0">
                <a:latin typeface="Cambria" panose="02040503050406030204" pitchFamily="18" charset="0"/>
                <a:ea typeface="Cambria" panose="02040503050406030204" pitchFamily="18" charset="0"/>
              </a:rPr>
              <a:t>Medium-risk for employees with label between 0.6 and 0.8 </a:t>
            </a:r>
          </a:p>
          <a:p>
            <a:pPr marL="342900" indent="-342900">
              <a:buAutoNum type="alphaLcParenR"/>
            </a:pPr>
            <a:r>
              <a:rPr lang="en-US" sz="1600" dirty="0">
                <a:latin typeface="Cambria" panose="02040503050406030204" pitchFamily="18" charset="0"/>
                <a:ea typeface="Cambria" panose="02040503050406030204" pitchFamily="18" charset="0"/>
              </a:rPr>
              <a:t>High-risk for employees with label &gt; 0.8</a:t>
            </a:r>
          </a:p>
          <a:p>
            <a:pPr marL="342900" indent="-342900">
              <a:buAutoNum type="alphaLcParenR"/>
            </a:pPr>
            <a:endParaRPr lang="en-US" sz="1600" b="0" i="0" dirty="0">
              <a:effectLst/>
              <a:latin typeface="Cambria" panose="02040503050406030204" pitchFamily="18" charset="0"/>
              <a:ea typeface="Cambria" panose="02040503050406030204" pitchFamily="18" charset="0"/>
            </a:endParaRPr>
          </a:p>
          <a:p>
            <a:r>
              <a:rPr lang="en-US" sz="1600" b="1" dirty="0">
                <a:solidFill>
                  <a:srgbClr val="0070C0"/>
                </a:solidFill>
                <a:latin typeface="Cambria" panose="02040503050406030204" pitchFamily="18" charset="0"/>
                <a:ea typeface="Cambria" panose="02040503050406030204" pitchFamily="18" charset="0"/>
              </a:rPr>
              <a:t>More info on the interactive Dashboard!</a:t>
            </a:r>
            <a:endParaRPr lang="en-US" sz="1600" b="1" i="0" dirty="0">
              <a:solidFill>
                <a:srgbClr val="0070C0"/>
              </a:solidFill>
              <a:effectLst/>
              <a:latin typeface="Cambria" panose="02040503050406030204" pitchFamily="18" charset="0"/>
              <a:ea typeface="Cambria" panose="02040503050406030204" pitchFamily="18" charset="0"/>
            </a:endParaRPr>
          </a:p>
        </p:txBody>
      </p:sp>
      <p:sp>
        <p:nvSpPr>
          <p:cNvPr id="6" name="Rectangle: Rounded Corners 5">
            <a:extLst>
              <a:ext uri="{FF2B5EF4-FFF2-40B4-BE49-F238E27FC236}">
                <a16:creationId xmlns:a16="http://schemas.microsoft.com/office/drawing/2014/main" id="{BF46BD75-5078-4DF7-BA21-E81D616E0D71}"/>
              </a:ext>
            </a:extLst>
          </p:cNvPr>
          <p:cNvSpPr/>
          <p:nvPr/>
        </p:nvSpPr>
        <p:spPr>
          <a:xfrm>
            <a:off x="1864659" y="2868001"/>
            <a:ext cx="1461247" cy="2062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7555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807A92-0EBC-4A3F-A30A-F4D99796A777}"/>
              </a:ext>
            </a:extLst>
          </p:cNvPr>
          <p:cNvGraphicFramePr>
            <a:graphicFrameLocks noGrp="1"/>
          </p:cNvGraphicFramePr>
          <p:nvPr>
            <p:extLst>
              <p:ext uri="{D42A27DB-BD31-4B8C-83A1-F6EECF244321}">
                <p14:modId xmlns:p14="http://schemas.microsoft.com/office/powerpoint/2010/main" val="4254310660"/>
              </p:ext>
            </p:extLst>
          </p:nvPr>
        </p:nvGraphicFramePr>
        <p:xfrm>
          <a:off x="245690" y="941295"/>
          <a:ext cx="3558989" cy="4618530"/>
        </p:xfrm>
        <a:graphic>
          <a:graphicData uri="http://schemas.openxmlformats.org/drawingml/2006/table">
            <a:tbl>
              <a:tblPr>
                <a:tableStyleId>{C4B1156A-380E-4F78-BDF5-A606A8083BF9}</a:tableStyleId>
              </a:tblPr>
              <a:tblGrid>
                <a:gridCol w="2818079">
                  <a:extLst>
                    <a:ext uri="{9D8B030D-6E8A-4147-A177-3AD203B41FA5}">
                      <a16:colId xmlns:a16="http://schemas.microsoft.com/office/drawing/2014/main" val="618049564"/>
                    </a:ext>
                  </a:extLst>
                </a:gridCol>
                <a:gridCol w="740910">
                  <a:extLst>
                    <a:ext uri="{9D8B030D-6E8A-4147-A177-3AD203B41FA5}">
                      <a16:colId xmlns:a16="http://schemas.microsoft.com/office/drawing/2014/main" val="3837353853"/>
                    </a:ext>
                  </a:extLst>
                </a:gridCol>
              </a:tblGrid>
              <a:tr h="201065">
                <a:tc>
                  <a:txBody>
                    <a:bodyPr/>
                    <a:lstStyle/>
                    <a:p>
                      <a:pPr algn="l" fontAlgn="b"/>
                      <a:r>
                        <a:rPr lang="en-IN" sz="1400" b="1" u="none" strike="noStrike" dirty="0">
                          <a:effectLst/>
                          <a:latin typeface="Cambria" panose="02040503050406030204" pitchFamily="18" charset="0"/>
                          <a:ea typeface="Cambria" panose="02040503050406030204" pitchFamily="18" charset="0"/>
                        </a:rPr>
                        <a:t>Features</a:t>
                      </a:r>
                      <a:endParaRPr lang="en-IN" sz="1400" b="1"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l" fontAlgn="b"/>
                      <a:r>
                        <a:rPr lang="en-IN" sz="1400" b="1" u="none" strike="noStrike" dirty="0" err="1">
                          <a:effectLst/>
                          <a:latin typeface="Cambria" panose="02040503050406030204" pitchFamily="18" charset="0"/>
                          <a:ea typeface="Cambria" panose="02040503050406030204" pitchFamily="18" charset="0"/>
                        </a:rPr>
                        <a:t>coef</a:t>
                      </a:r>
                      <a:endParaRPr lang="en-IN" sz="1400" b="1"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341337628"/>
                  </a:ext>
                </a:extLst>
              </a:tr>
              <a:tr h="201065">
                <a:tc>
                  <a:txBody>
                    <a:bodyPr/>
                    <a:lstStyle/>
                    <a:p>
                      <a:pPr algn="l" fontAlgn="b"/>
                      <a:r>
                        <a:rPr lang="en-IN" sz="1400" b="0" u="none" strike="noStrike" dirty="0" err="1">
                          <a:effectLst/>
                          <a:latin typeface="Cambria" panose="02040503050406030204" pitchFamily="18" charset="0"/>
                          <a:ea typeface="Cambria" panose="02040503050406030204" pitchFamily="18" charset="0"/>
                        </a:rPr>
                        <a:t>JobRole_Laboratory</a:t>
                      </a:r>
                      <a:r>
                        <a:rPr lang="en-IN" sz="1400" b="0" u="none" strike="noStrike" dirty="0">
                          <a:effectLst/>
                          <a:latin typeface="Cambria" panose="02040503050406030204" pitchFamily="18" charset="0"/>
                          <a:ea typeface="Cambria" panose="02040503050406030204" pitchFamily="18" charset="0"/>
                        </a:rPr>
                        <a:t> Technician</a:t>
                      </a:r>
                      <a:endParaRPr lang="en-IN" sz="1400" b="0"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1.5639</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271142380"/>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BusinessTravel_Travel_Frequently</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1.5559</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2974607708"/>
                  </a:ext>
                </a:extLst>
              </a:tr>
              <a:tr h="201065">
                <a:tc>
                  <a:txBody>
                    <a:bodyPr/>
                    <a:lstStyle/>
                    <a:p>
                      <a:pPr algn="l" fontAlgn="b"/>
                      <a:r>
                        <a:rPr lang="en-IN" sz="1400" b="0" u="none" strike="noStrike" dirty="0" err="1">
                          <a:effectLst/>
                          <a:latin typeface="Cambria" panose="02040503050406030204" pitchFamily="18" charset="0"/>
                          <a:ea typeface="Cambria" panose="02040503050406030204" pitchFamily="18" charset="0"/>
                        </a:rPr>
                        <a:t>MaritalStatus_Single</a:t>
                      </a:r>
                      <a:endParaRPr lang="en-IN" sz="1400" b="0"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0.8481</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66479875"/>
                  </a:ext>
                </a:extLst>
              </a:tr>
              <a:tr h="201065">
                <a:tc>
                  <a:txBody>
                    <a:bodyPr/>
                    <a:lstStyle/>
                    <a:p>
                      <a:pPr algn="l" fontAlgn="b"/>
                      <a:r>
                        <a:rPr lang="en-IN" sz="1400" b="0" u="none" strike="noStrike" dirty="0">
                          <a:effectLst/>
                          <a:latin typeface="Cambria" panose="02040503050406030204" pitchFamily="18" charset="0"/>
                          <a:ea typeface="Cambria" panose="02040503050406030204" pitchFamily="18" charset="0"/>
                        </a:rPr>
                        <a:t>OverTime</a:t>
                      </a:r>
                      <a:endParaRPr lang="en-IN" sz="1400" b="0"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0.8383</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548799561"/>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YearsSinceLastPromotion</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0.7663</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2007895049"/>
                  </a:ext>
                </a:extLst>
              </a:tr>
              <a:tr h="201065">
                <a:tc>
                  <a:txBody>
                    <a:bodyPr/>
                    <a:lstStyle/>
                    <a:p>
                      <a:pPr algn="l" fontAlgn="b"/>
                      <a:r>
                        <a:rPr lang="en-IN" sz="1400" b="0" u="none" strike="noStrike" dirty="0" err="1">
                          <a:effectLst/>
                          <a:latin typeface="Cambria" panose="02040503050406030204" pitchFamily="18" charset="0"/>
                          <a:ea typeface="Cambria" panose="02040503050406030204" pitchFamily="18" charset="0"/>
                        </a:rPr>
                        <a:t>JobRole_Research</a:t>
                      </a:r>
                      <a:r>
                        <a:rPr lang="en-IN" sz="1400" b="0" u="none" strike="noStrike" dirty="0">
                          <a:effectLst/>
                          <a:latin typeface="Cambria" panose="02040503050406030204" pitchFamily="18" charset="0"/>
                          <a:ea typeface="Cambria" panose="02040503050406030204" pitchFamily="18" charset="0"/>
                        </a:rPr>
                        <a:t> Scientist</a:t>
                      </a:r>
                      <a:endParaRPr lang="en-IN" sz="1400" b="0"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0.6955</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201530347"/>
                  </a:ext>
                </a:extLst>
              </a:tr>
              <a:tr h="201065">
                <a:tc>
                  <a:txBody>
                    <a:bodyPr/>
                    <a:lstStyle/>
                    <a:p>
                      <a:pPr algn="l" fontAlgn="b"/>
                      <a:r>
                        <a:rPr lang="en-IN" sz="1400" b="0" u="none" strike="noStrike" dirty="0" err="1">
                          <a:effectLst/>
                          <a:latin typeface="Cambria" panose="02040503050406030204" pitchFamily="18" charset="0"/>
                          <a:ea typeface="Cambria" panose="02040503050406030204" pitchFamily="18" charset="0"/>
                        </a:rPr>
                        <a:t>BusinessTravel_Travel_Rarely</a:t>
                      </a:r>
                      <a:endParaRPr lang="en-IN" sz="1400" b="0"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0.6661</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411330974"/>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JobRole_Sales Representative</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0.6144</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1004350869"/>
                  </a:ext>
                </a:extLst>
              </a:tr>
              <a:tr h="201065">
                <a:tc>
                  <a:txBody>
                    <a:bodyPr/>
                    <a:lstStyle/>
                    <a:p>
                      <a:pPr algn="l" fontAlgn="b"/>
                      <a:r>
                        <a:rPr lang="en-IN" sz="1400" b="0" u="none" strike="noStrike" dirty="0" err="1">
                          <a:effectLst/>
                          <a:latin typeface="Cambria" panose="02040503050406030204" pitchFamily="18" charset="0"/>
                          <a:ea typeface="Cambria" panose="02040503050406030204" pitchFamily="18" charset="0"/>
                        </a:rPr>
                        <a:t>NumCompaniesWorked</a:t>
                      </a:r>
                      <a:endParaRPr lang="en-IN" sz="1400" b="0"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dirty="0">
                          <a:effectLst/>
                          <a:latin typeface="Cambria" panose="02040503050406030204" pitchFamily="18" charset="0"/>
                          <a:ea typeface="Cambria" panose="02040503050406030204" pitchFamily="18" charset="0"/>
                        </a:rPr>
                        <a:t>0.4211</a:t>
                      </a:r>
                      <a:endParaRPr lang="en-IN" sz="1400" b="0"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4234237401"/>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DistanceFromHome</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0.3438</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061041761"/>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MaritalStatus_Married</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0.2197</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101641114"/>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EducationField_Technical Degree</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0.2147</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1628727490"/>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StockOptionLevel</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-0.3093</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95000547"/>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EnvironmentSatisfaction</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-0.4041</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126848812"/>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JobInvolvement</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-0.4483</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1605336858"/>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EducationField_Life Sciences</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-0.5771</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1913279545"/>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EducationField_Other</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-0.6494</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4179169194"/>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YearsWithCurrManager</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-0.764</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691398329"/>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EducationField_Medical</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a:effectLst/>
                          <a:latin typeface="Cambria" panose="02040503050406030204" pitchFamily="18" charset="0"/>
                          <a:ea typeface="Cambria" panose="02040503050406030204" pitchFamily="18" charset="0"/>
                        </a:rPr>
                        <a:t>-0.772</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3164415051"/>
                  </a:ext>
                </a:extLst>
              </a:tr>
              <a:tr h="201065">
                <a:tc>
                  <a:txBody>
                    <a:bodyPr/>
                    <a:lstStyle/>
                    <a:p>
                      <a:pPr algn="l" fontAlgn="b"/>
                      <a:r>
                        <a:rPr lang="en-IN" sz="1400" b="0" u="none" strike="noStrike">
                          <a:effectLst/>
                          <a:latin typeface="Cambria" panose="02040503050406030204" pitchFamily="18" charset="0"/>
                          <a:ea typeface="Cambria" panose="02040503050406030204" pitchFamily="18" charset="0"/>
                        </a:rPr>
                        <a:t>MonthlyIncome</a:t>
                      </a:r>
                      <a:endParaRPr lang="en-IN" sz="1400" b="0" i="0" u="none" strike="noStrike">
                        <a:solidFill>
                          <a:srgbClr val="000000"/>
                        </a:solidFill>
                        <a:effectLst/>
                        <a:latin typeface="Cambria" panose="02040503050406030204" pitchFamily="18" charset="0"/>
                        <a:ea typeface="Cambria" panose="02040503050406030204" pitchFamily="18" charset="0"/>
                      </a:endParaRPr>
                    </a:p>
                  </a:txBody>
                  <a:tcPr marL="6570" marR="6570" marT="6570" marB="0" anchor="b"/>
                </a:tc>
                <a:tc>
                  <a:txBody>
                    <a:bodyPr/>
                    <a:lstStyle/>
                    <a:p>
                      <a:pPr algn="r" fontAlgn="b"/>
                      <a:r>
                        <a:rPr lang="en-IN" sz="1400" b="0" u="none" strike="noStrike" dirty="0">
                          <a:effectLst/>
                          <a:latin typeface="Cambria" panose="02040503050406030204" pitchFamily="18" charset="0"/>
                          <a:ea typeface="Cambria" panose="02040503050406030204" pitchFamily="18" charset="0"/>
                        </a:rPr>
                        <a:t>-0.784</a:t>
                      </a:r>
                      <a:endParaRPr lang="en-IN" sz="1400" b="0" i="0" u="none" strike="noStrike" dirty="0">
                        <a:solidFill>
                          <a:srgbClr val="000000"/>
                        </a:solidFill>
                        <a:effectLst/>
                        <a:latin typeface="Cambria" panose="02040503050406030204" pitchFamily="18" charset="0"/>
                        <a:ea typeface="Cambria" panose="02040503050406030204" pitchFamily="18" charset="0"/>
                      </a:endParaRPr>
                    </a:p>
                  </a:txBody>
                  <a:tcPr marL="6570" marR="6570" marT="6570" marB="0" anchor="b"/>
                </a:tc>
                <a:extLst>
                  <a:ext uri="{0D108BD9-81ED-4DB2-BD59-A6C34878D82A}">
                    <a16:rowId xmlns:a16="http://schemas.microsoft.com/office/drawing/2014/main" val="2768091126"/>
                  </a:ext>
                </a:extLst>
              </a:tr>
            </a:tbl>
          </a:graphicData>
        </a:graphic>
      </p:graphicFrame>
      <p:pic>
        <p:nvPicPr>
          <p:cNvPr id="3" name="Picture 2">
            <a:extLst>
              <a:ext uri="{FF2B5EF4-FFF2-40B4-BE49-F238E27FC236}">
                <a16:creationId xmlns:a16="http://schemas.microsoft.com/office/drawing/2014/main" id="{5041A212-944B-4FE1-9970-1400AB951EC6}"/>
              </a:ext>
            </a:extLst>
          </p:cNvPr>
          <p:cNvPicPr>
            <a:picLocks noChangeAspect="1"/>
          </p:cNvPicPr>
          <p:nvPr/>
        </p:nvPicPr>
        <p:blipFill>
          <a:blip r:embed="rId2"/>
          <a:stretch>
            <a:fillRect/>
          </a:stretch>
        </p:blipFill>
        <p:spPr>
          <a:xfrm>
            <a:off x="4050266" y="1092887"/>
            <a:ext cx="3541221" cy="2128310"/>
          </a:xfrm>
          <a:prstGeom prst="rect">
            <a:avLst/>
          </a:prstGeom>
        </p:spPr>
      </p:pic>
      <p:pic>
        <p:nvPicPr>
          <p:cNvPr id="4" name="Picture 3">
            <a:extLst>
              <a:ext uri="{FF2B5EF4-FFF2-40B4-BE49-F238E27FC236}">
                <a16:creationId xmlns:a16="http://schemas.microsoft.com/office/drawing/2014/main" id="{54F27A68-DAD6-4FFD-BCF2-99578BFA0FA7}"/>
              </a:ext>
            </a:extLst>
          </p:cNvPr>
          <p:cNvPicPr>
            <a:picLocks noChangeAspect="1"/>
          </p:cNvPicPr>
          <p:nvPr/>
        </p:nvPicPr>
        <p:blipFill>
          <a:blip r:embed="rId3"/>
          <a:stretch>
            <a:fillRect/>
          </a:stretch>
        </p:blipFill>
        <p:spPr>
          <a:xfrm>
            <a:off x="4016169" y="3319176"/>
            <a:ext cx="3655039" cy="2200483"/>
          </a:xfrm>
          <a:prstGeom prst="rect">
            <a:avLst/>
          </a:prstGeom>
        </p:spPr>
      </p:pic>
      <p:pic>
        <p:nvPicPr>
          <p:cNvPr id="7" name="Picture 6">
            <a:extLst>
              <a:ext uri="{FF2B5EF4-FFF2-40B4-BE49-F238E27FC236}">
                <a16:creationId xmlns:a16="http://schemas.microsoft.com/office/drawing/2014/main" id="{2A4E7051-43FB-4A5A-AD54-6C6A6D214B03}"/>
              </a:ext>
            </a:extLst>
          </p:cNvPr>
          <p:cNvPicPr>
            <a:picLocks noChangeAspect="1"/>
          </p:cNvPicPr>
          <p:nvPr/>
        </p:nvPicPr>
        <p:blipFill>
          <a:blip r:embed="rId4"/>
          <a:stretch>
            <a:fillRect/>
          </a:stretch>
        </p:blipFill>
        <p:spPr>
          <a:xfrm>
            <a:off x="7722936" y="1072478"/>
            <a:ext cx="3541222" cy="2115146"/>
          </a:xfrm>
          <a:prstGeom prst="rect">
            <a:avLst/>
          </a:prstGeom>
        </p:spPr>
      </p:pic>
      <p:sp>
        <p:nvSpPr>
          <p:cNvPr id="12" name="TextBox 11">
            <a:extLst>
              <a:ext uri="{FF2B5EF4-FFF2-40B4-BE49-F238E27FC236}">
                <a16:creationId xmlns:a16="http://schemas.microsoft.com/office/drawing/2014/main" id="{DE4A3E50-9144-4F6C-A2E4-7D2BA38C5452}"/>
              </a:ext>
            </a:extLst>
          </p:cNvPr>
          <p:cNvSpPr txBox="1"/>
          <p:nvPr/>
        </p:nvSpPr>
        <p:spPr>
          <a:xfrm>
            <a:off x="10133200" y="4718075"/>
            <a:ext cx="1447801" cy="492443"/>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Education</a:t>
            </a:r>
          </a:p>
        </p:txBody>
      </p:sp>
      <p:pic>
        <p:nvPicPr>
          <p:cNvPr id="13" name="Picture 12">
            <a:extLst>
              <a:ext uri="{FF2B5EF4-FFF2-40B4-BE49-F238E27FC236}">
                <a16:creationId xmlns:a16="http://schemas.microsoft.com/office/drawing/2014/main" id="{4F74F2AD-976F-4132-9378-6C1B6318734F}"/>
              </a:ext>
            </a:extLst>
          </p:cNvPr>
          <p:cNvPicPr>
            <a:picLocks noChangeAspect="1"/>
          </p:cNvPicPr>
          <p:nvPr/>
        </p:nvPicPr>
        <p:blipFill>
          <a:blip r:embed="rId5"/>
          <a:stretch>
            <a:fillRect/>
          </a:stretch>
        </p:blipFill>
        <p:spPr>
          <a:xfrm>
            <a:off x="7792683" y="3319176"/>
            <a:ext cx="2090738" cy="2127940"/>
          </a:xfrm>
          <a:prstGeom prst="rect">
            <a:avLst/>
          </a:prstGeom>
        </p:spPr>
      </p:pic>
      <p:pic>
        <p:nvPicPr>
          <p:cNvPr id="14" name="Picture 13">
            <a:extLst>
              <a:ext uri="{FF2B5EF4-FFF2-40B4-BE49-F238E27FC236}">
                <a16:creationId xmlns:a16="http://schemas.microsoft.com/office/drawing/2014/main" id="{AFFB6BDA-C940-4608-A6B3-F8584ED24F27}"/>
              </a:ext>
            </a:extLst>
          </p:cNvPr>
          <p:cNvPicPr>
            <a:picLocks noChangeAspect="1"/>
          </p:cNvPicPr>
          <p:nvPr/>
        </p:nvPicPr>
        <p:blipFill>
          <a:blip r:embed="rId6"/>
          <a:stretch>
            <a:fillRect/>
          </a:stretch>
        </p:blipFill>
        <p:spPr>
          <a:xfrm>
            <a:off x="9883421" y="3319176"/>
            <a:ext cx="1447800" cy="1257300"/>
          </a:xfrm>
          <a:prstGeom prst="rect">
            <a:avLst/>
          </a:prstGeom>
        </p:spPr>
      </p:pic>
      <p:sp>
        <p:nvSpPr>
          <p:cNvPr id="15" name="Title 1">
            <a:extLst>
              <a:ext uri="{FF2B5EF4-FFF2-40B4-BE49-F238E27FC236}">
                <a16:creationId xmlns:a16="http://schemas.microsoft.com/office/drawing/2014/main" id="{9E25FF06-7582-4ACE-B03D-75004B21A5F1}"/>
              </a:ext>
            </a:extLst>
          </p:cNvPr>
          <p:cNvSpPr txBox="1">
            <a:spLocks/>
          </p:cNvSpPr>
          <p:nvPr/>
        </p:nvSpPr>
        <p:spPr>
          <a:xfrm>
            <a:off x="245690" y="0"/>
            <a:ext cx="11488269"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500" dirty="0"/>
              <a:t>Strong indicators of attrition</a:t>
            </a:r>
          </a:p>
        </p:txBody>
      </p:sp>
      <p:sp>
        <p:nvSpPr>
          <p:cNvPr id="16" name="Rectangle 15">
            <a:extLst>
              <a:ext uri="{FF2B5EF4-FFF2-40B4-BE49-F238E27FC236}">
                <a16:creationId xmlns:a16="http://schemas.microsoft.com/office/drawing/2014/main" id="{E9022BC2-2EB0-45AA-8106-671947CDEC4F}"/>
              </a:ext>
            </a:extLst>
          </p:cNvPr>
          <p:cNvSpPr/>
          <p:nvPr/>
        </p:nvSpPr>
        <p:spPr>
          <a:xfrm>
            <a:off x="245690" y="531942"/>
            <a:ext cx="11335311" cy="338554"/>
          </a:xfrm>
          <a:prstGeom prst="rect">
            <a:avLst/>
          </a:prstGeom>
        </p:spPr>
        <p:txBody>
          <a:bodyPr wrap="square">
            <a:spAutoFit/>
          </a:bodyPr>
          <a:lstStyle/>
          <a:p>
            <a:r>
              <a:rPr lang="en-US" sz="1600" dirty="0">
                <a:latin typeface="Cambria" panose="02040503050406030204" pitchFamily="18" charset="0"/>
                <a:ea typeface="Cambria" panose="02040503050406030204" pitchFamily="18" charset="0"/>
              </a:rPr>
              <a:t>From our model results, we can see that the below variables are strong indicators of people leaving</a:t>
            </a:r>
            <a:endParaRPr lang="en-IN" sz="1600" dirty="0"/>
          </a:p>
        </p:txBody>
      </p:sp>
    </p:spTree>
    <p:extLst>
      <p:ext uri="{BB962C8B-B14F-4D97-AF65-F5344CB8AC3E}">
        <p14:creationId xmlns:p14="http://schemas.microsoft.com/office/powerpoint/2010/main" val="350187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4E60BB-A288-4766-8B2E-37DE6592E010}"/>
              </a:ext>
            </a:extLst>
          </p:cNvPr>
          <p:cNvPicPr>
            <a:picLocks noChangeAspect="1"/>
          </p:cNvPicPr>
          <p:nvPr/>
        </p:nvPicPr>
        <p:blipFill>
          <a:blip r:embed="rId2"/>
          <a:stretch>
            <a:fillRect/>
          </a:stretch>
        </p:blipFill>
        <p:spPr>
          <a:xfrm>
            <a:off x="295275" y="285750"/>
            <a:ext cx="3638550" cy="2172178"/>
          </a:xfrm>
          <a:prstGeom prst="rect">
            <a:avLst/>
          </a:prstGeom>
        </p:spPr>
      </p:pic>
      <p:pic>
        <p:nvPicPr>
          <p:cNvPr id="7" name="Picture 6">
            <a:extLst>
              <a:ext uri="{FF2B5EF4-FFF2-40B4-BE49-F238E27FC236}">
                <a16:creationId xmlns:a16="http://schemas.microsoft.com/office/drawing/2014/main" id="{775188AC-99E8-4735-BDC1-5A3F70032F28}"/>
              </a:ext>
            </a:extLst>
          </p:cNvPr>
          <p:cNvPicPr>
            <a:picLocks noChangeAspect="1"/>
          </p:cNvPicPr>
          <p:nvPr/>
        </p:nvPicPr>
        <p:blipFill>
          <a:blip r:embed="rId3"/>
          <a:stretch>
            <a:fillRect/>
          </a:stretch>
        </p:blipFill>
        <p:spPr>
          <a:xfrm>
            <a:off x="169971" y="2771775"/>
            <a:ext cx="1963629" cy="1881187"/>
          </a:xfrm>
          <a:prstGeom prst="rect">
            <a:avLst/>
          </a:prstGeom>
        </p:spPr>
      </p:pic>
      <p:pic>
        <p:nvPicPr>
          <p:cNvPr id="8" name="Picture 7">
            <a:extLst>
              <a:ext uri="{FF2B5EF4-FFF2-40B4-BE49-F238E27FC236}">
                <a16:creationId xmlns:a16="http://schemas.microsoft.com/office/drawing/2014/main" id="{EE28EA31-4D6B-460B-968F-A9CC61D1F911}"/>
              </a:ext>
            </a:extLst>
          </p:cNvPr>
          <p:cNvPicPr>
            <a:picLocks noChangeAspect="1"/>
          </p:cNvPicPr>
          <p:nvPr/>
        </p:nvPicPr>
        <p:blipFill>
          <a:blip r:embed="rId4"/>
          <a:stretch>
            <a:fillRect/>
          </a:stretch>
        </p:blipFill>
        <p:spPr>
          <a:xfrm>
            <a:off x="2124075" y="2771775"/>
            <a:ext cx="1809750" cy="628650"/>
          </a:xfrm>
          <a:prstGeom prst="rect">
            <a:avLst/>
          </a:prstGeom>
        </p:spPr>
      </p:pic>
      <p:sp>
        <p:nvSpPr>
          <p:cNvPr id="9" name="TextBox 8">
            <a:extLst>
              <a:ext uri="{FF2B5EF4-FFF2-40B4-BE49-F238E27FC236}">
                <a16:creationId xmlns:a16="http://schemas.microsoft.com/office/drawing/2014/main" id="{D479C5A0-2323-4E43-B502-277AFC25D4F0}"/>
              </a:ext>
            </a:extLst>
          </p:cNvPr>
          <p:cNvSpPr txBox="1"/>
          <p:nvPr/>
        </p:nvSpPr>
        <p:spPr>
          <a:xfrm>
            <a:off x="2224088" y="3534250"/>
            <a:ext cx="1447801" cy="492443"/>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Department</a:t>
            </a:r>
          </a:p>
        </p:txBody>
      </p:sp>
      <p:pic>
        <p:nvPicPr>
          <p:cNvPr id="11" name="Picture 10">
            <a:extLst>
              <a:ext uri="{FF2B5EF4-FFF2-40B4-BE49-F238E27FC236}">
                <a16:creationId xmlns:a16="http://schemas.microsoft.com/office/drawing/2014/main" id="{5753FB14-2071-483E-81EF-37915DEF38FE}"/>
              </a:ext>
            </a:extLst>
          </p:cNvPr>
          <p:cNvPicPr>
            <a:picLocks noChangeAspect="1"/>
          </p:cNvPicPr>
          <p:nvPr/>
        </p:nvPicPr>
        <p:blipFill>
          <a:blip r:embed="rId5"/>
          <a:stretch>
            <a:fillRect/>
          </a:stretch>
        </p:blipFill>
        <p:spPr>
          <a:xfrm>
            <a:off x="8318270" y="132613"/>
            <a:ext cx="1817073" cy="1838325"/>
          </a:xfrm>
          <a:prstGeom prst="rect">
            <a:avLst/>
          </a:prstGeom>
        </p:spPr>
      </p:pic>
      <p:pic>
        <p:nvPicPr>
          <p:cNvPr id="12" name="Picture 11">
            <a:extLst>
              <a:ext uri="{FF2B5EF4-FFF2-40B4-BE49-F238E27FC236}">
                <a16:creationId xmlns:a16="http://schemas.microsoft.com/office/drawing/2014/main" id="{90461923-D7FA-4F6B-967F-A1F27E24406B}"/>
              </a:ext>
            </a:extLst>
          </p:cNvPr>
          <p:cNvPicPr>
            <a:picLocks noChangeAspect="1"/>
          </p:cNvPicPr>
          <p:nvPr/>
        </p:nvPicPr>
        <p:blipFill>
          <a:blip r:embed="rId6"/>
          <a:stretch>
            <a:fillRect/>
          </a:stretch>
        </p:blipFill>
        <p:spPr>
          <a:xfrm>
            <a:off x="10135343" y="132613"/>
            <a:ext cx="600075" cy="866775"/>
          </a:xfrm>
          <a:prstGeom prst="rect">
            <a:avLst/>
          </a:prstGeom>
        </p:spPr>
      </p:pic>
      <p:sp>
        <p:nvSpPr>
          <p:cNvPr id="13" name="TextBox 12">
            <a:extLst>
              <a:ext uri="{FF2B5EF4-FFF2-40B4-BE49-F238E27FC236}">
                <a16:creationId xmlns:a16="http://schemas.microsoft.com/office/drawing/2014/main" id="{DF5F62B5-4FBA-4B4B-A907-5C09374B7A67}"/>
              </a:ext>
            </a:extLst>
          </p:cNvPr>
          <p:cNvSpPr txBox="1"/>
          <p:nvPr/>
        </p:nvSpPr>
        <p:spPr>
          <a:xfrm>
            <a:off x="10184832" y="1125617"/>
            <a:ext cx="1447801" cy="492443"/>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a:t>
            </a:r>
            <a:r>
              <a:rPr lang="en-IN" sz="1300" b="1" dirty="0" err="1">
                <a:latin typeface="Cambria" panose="02040503050406030204" pitchFamily="18" charset="0"/>
                <a:ea typeface="Cambria" panose="02040503050406030204" pitchFamily="18" charset="0"/>
              </a:rPr>
              <a:t>JobInvolvement</a:t>
            </a:r>
            <a:endParaRPr lang="en-IN" sz="1300" b="1"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3E7DCEC9-4612-4464-832F-C622548B6B38}"/>
              </a:ext>
            </a:extLst>
          </p:cNvPr>
          <p:cNvSpPr txBox="1"/>
          <p:nvPr/>
        </p:nvSpPr>
        <p:spPr>
          <a:xfrm>
            <a:off x="10735418" y="132613"/>
            <a:ext cx="1447801" cy="707886"/>
          </a:xfrm>
          <a:prstGeom prst="rect">
            <a:avLst/>
          </a:prstGeom>
          <a:noFill/>
        </p:spPr>
        <p:txBody>
          <a:bodyPr wrap="square" rtlCol="0">
            <a:spAutoFit/>
          </a:bodyPr>
          <a:lstStyle/>
          <a:p>
            <a:r>
              <a:rPr lang="en-IN" sz="1000" b="1" dirty="0">
                <a:latin typeface="Cambria" panose="02040503050406030204" pitchFamily="18" charset="0"/>
                <a:ea typeface="Cambria" panose="02040503050406030204" pitchFamily="18" charset="0"/>
              </a:rPr>
              <a:t>1 – Low</a:t>
            </a:r>
          </a:p>
          <a:p>
            <a:r>
              <a:rPr lang="en-IN" sz="1000" b="1" dirty="0">
                <a:latin typeface="Cambria" panose="02040503050406030204" pitchFamily="18" charset="0"/>
                <a:ea typeface="Cambria" panose="02040503050406030204" pitchFamily="18" charset="0"/>
              </a:rPr>
              <a:t>2 – Medium</a:t>
            </a:r>
          </a:p>
          <a:p>
            <a:r>
              <a:rPr lang="en-IN" sz="1000" b="1" dirty="0">
                <a:latin typeface="Cambria" panose="02040503050406030204" pitchFamily="18" charset="0"/>
                <a:ea typeface="Cambria" panose="02040503050406030204" pitchFamily="18" charset="0"/>
              </a:rPr>
              <a:t>3 – High</a:t>
            </a:r>
          </a:p>
          <a:p>
            <a:r>
              <a:rPr lang="en-IN" sz="1000" b="1" dirty="0">
                <a:latin typeface="Cambria" panose="02040503050406030204" pitchFamily="18" charset="0"/>
                <a:ea typeface="Cambria" panose="02040503050406030204" pitchFamily="18" charset="0"/>
              </a:rPr>
              <a:t>4 – Very High</a:t>
            </a:r>
          </a:p>
        </p:txBody>
      </p:sp>
      <p:pic>
        <p:nvPicPr>
          <p:cNvPr id="15" name="Picture 14">
            <a:extLst>
              <a:ext uri="{FF2B5EF4-FFF2-40B4-BE49-F238E27FC236}">
                <a16:creationId xmlns:a16="http://schemas.microsoft.com/office/drawing/2014/main" id="{1394BE5F-62B6-435A-8E2F-6ECDD8044436}"/>
              </a:ext>
            </a:extLst>
          </p:cNvPr>
          <p:cNvPicPr>
            <a:picLocks noChangeAspect="1"/>
          </p:cNvPicPr>
          <p:nvPr/>
        </p:nvPicPr>
        <p:blipFill>
          <a:blip r:embed="rId7"/>
          <a:stretch>
            <a:fillRect/>
          </a:stretch>
        </p:blipFill>
        <p:spPr>
          <a:xfrm>
            <a:off x="4079644" y="294999"/>
            <a:ext cx="4051343" cy="2153678"/>
          </a:xfrm>
          <a:prstGeom prst="rect">
            <a:avLst/>
          </a:prstGeom>
        </p:spPr>
      </p:pic>
      <p:pic>
        <p:nvPicPr>
          <p:cNvPr id="16" name="Picture 15">
            <a:extLst>
              <a:ext uri="{FF2B5EF4-FFF2-40B4-BE49-F238E27FC236}">
                <a16:creationId xmlns:a16="http://schemas.microsoft.com/office/drawing/2014/main" id="{C9E536B7-2FBA-4DBE-A02D-317CE12E4DC7}"/>
              </a:ext>
            </a:extLst>
          </p:cNvPr>
          <p:cNvPicPr>
            <a:picLocks noChangeAspect="1"/>
          </p:cNvPicPr>
          <p:nvPr/>
        </p:nvPicPr>
        <p:blipFill>
          <a:blip r:embed="rId8"/>
          <a:stretch>
            <a:fillRect/>
          </a:stretch>
        </p:blipFill>
        <p:spPr>
          <a:xfrm>
            <a:off x="4024313" y="2771775"/>
            <a:ext cx="4051343" cy="2417188"/>
          </a:xfrm>
          <a:prstGeom prst="rect">
            <a:avLst/>
          </a:prstGeom>
        </p:spPr>
      </p:pic>
      <p:sp>
        <p:nvSpPr>
          <p:cNvPr id="18" name="TextBox 17">
            <a:extLst>
              <a:ext uri="{FF2B5EF4-FFF2-40B4-BE49-F238E27FC236}">
                <a16:creationId xmlns:a16="http://schemas.microsoft.com/office/drawing/2014/main" id="{72A57E98-2DE4-4C30-B57C-FF7CD991AABE}"/>
              </a:ext>
            </a:extLst>
          </p:cNvPr>
          <p:cNvSpPr txBox="1"/>
          <p:nvPr/>
        </p:nvSpPr>
        <p:spPr>
          <a:xfrm>
            <a:off x="8546577" y="2289788"/>
            <a:ext cx="2796246" cy="369332"/>
          </a:xfrm>
          <a:prstGeom prst="rect">
            <a:avLst/>
          </a:prstGeom>
          <a:solidFill>
            <a:schemeClr val="tx2">
              <a:lumMod val="20000"/>
              <a:lumOff val="80000"/>
            </a:schemeClr>
          </a:solidFill>
          <a:effectLst>
            <a:glow rad="635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i="1" dirty="0">
                <a:solidFill>
                  <a:schemeClr val="tx1"/>
                </a:solidFill>
                <a:latin typeface="Cambria" panose="02040503050406030204" pitchFamily="18" charset="0"/>
                <a:ea typeface="Cambria" panose="02040503050406030204" pitchFamily="18" charset="0"/>
              </a:rPr>
              <a:t>KEY INSIGHTS</a:t>
            </a:r>
          </a:p>
        </p:txBody>
      </p:sp>
      <p:sp>
        <p:nvSpPr>
          <p:cNvPr id="20" name="TextBox 19">
            <a:extLst>
              <a:ext uri="{FF2B5EF4-FFF2-40B4-BE49-F238E27FC236}">
                <a16:creationId xmlns:a16="http://schemas.microsoft.com/office/drawing/2014/main" id="{F5E863DD-0477-4564-92DD-F76AB4780191}"/>
              </a:ext>
            </a:extLst>
          </p:cNvPr>
          <p:cNvSpPr txBox="1"/>
          <p:nvPr/>
        </p:nvSpPr>
        <p:spPr>
          <a:xfrm>
            <a:off x="8546577" y="2839878"/>
            <a:ext cx="1447801" cy="292388"/>
          </a:xfrm>
          <a:prstGeom prst="rect">
            <a:avLst/>
          </a:prstGeom>
          <a:noFill/>
        </p:spPr>
        <p:txBody>
          <a:bodyPr wrap="square" rtlCol="0">
            <a:spAutoFit/>
          </a:bodyPr>
          <a:lstStyle/>
          <a:p>
            <a:endParaRPr lang="en-IN" sz="1300" b="1" dirty="0">
              <a:latin typeface="Cambria" panose="02040503050406030204" pitchFamily="18" charset="0"/>
              <a:ea typeface="Cambria" panose="02040503050406030204" pitchFamily="18" charset="0"/>
            </a:endParaRPr>
          </a:p>
        </p:txBody>
      </p:sp>
      <p:sp>
        <p:nvSpPr>
          <p:cNvPr id="21" name="TextBox 20">
            <a:extLst>
              <a:ext uri="{FF2B5EF4-FFF2-40B4-BE49-F238E27FC236}">
                <a16:creationId xmlns:a16="http://schemas.microsoft.com/office/drawing/2014/main" id="{D9A49399-5664-4EAB-BF35-80D153EFA30B}"/>
              </a:ext>
            </a:extLst>
          </p:cNvPr>
          <p:cNvSpPr txBox="1"/>
          <p:nvPr/>
        </p:nvSpPr>
        <p:spPr>
          <a:xfrm>
            <a:off x="8166144" y="2839878"/>
            <a:ext cx="3532797" cy="3677930"/>
          </a:xfrm>
          <a:prstGeom prst="rect">
            <a:avLst/>
          </a:prstGeom>
          <a:noFill/>
        </p:spPr>
        <p:txBody>
          <a:bodyPr wrap="square" rtlCol="0">
            <a:spAutoFit/>
          </a:bodyPr>
          <a:lstStyle/>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Single employees</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Employees with more Business Travels</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Attrition is high amongst Sales Representatives followed by Laboratory Technicians</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Educational background -  Life sciences and Medical constitute 64%</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Most attrition occurs in initial years (0-2)</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Employees with less tenure with current manager (0-2) years are leaving early</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Employees with High work load are quitting</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Income wages is directly proportional to high attrition rates</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Research &amp; Dev is losing large no. of emp</a:t>
            </a: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078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0" y="206189"/>
            <a:ext cx="11488269" cy="58718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insights &amp; Tactical retention strategy</a:t>
            </a:r>
          </a:p>
        </p:txBody>
      </p:sp>
      <p:sp>
        <p:nvSpPr>
          <p:cNvPr id="3" name="TextBox 2">
            <a:extLst>
              <a:ext uri="{FF2B5EF4-FFF2-40B4-BE49-F238E27FC236}">
                <a16:creationId xmlns:a16="http://schemas.microsoft.com/office/drawing/2014/main" id="{580FD034-8250-4EF5-82C6-8BA67CDD5886}"/>
              </a:ext>
            </a:extLst>
          </p:cNvPr>
          <p:cNvSpPr txBox="1"/>
          <p:nvPr/>
        </p:nvSpPr>
        <p:spPr>
          <a:xfrm>
            <a:off x="192742" y="117570"/>
            <a:ext cx="11340354" cy="7017306"/>
          </a:xfrm>
          <a:prstGeom prst="rect">
            <a:avLst/>
          </a:prstGeom>
          <a:noFill/>
        </p:spPr>
        <p:txBody>
          <a:bodyPr wrap="square" rtlCol="0">
            <a:spAutoFit/>
          </a:bodyPr>
          <a:lstStyle/>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Employees with frequent Business Travels are more likely to leave than non-travel employees</a:t>
            </a:r>
            <a:r>
              <a:rPr lang="en-US" sz="1400" b="1" i="1" dirty="0">
                <a:solidFill>
                  <a:srgbClr val="0070C0"/>
                </a:solidFill>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Better incentives and perks can be offered to employees who travel to prevent attrition in this section</a:t>
            </a:r>
          </a:p>
          <a:p>
            <a:endParaRPr lang="en-US" sz="1400" b="1" i="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Employees with Life Sciences &amp; Medical educational background are more likely to leave than Marketing and Human Resources</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Relevant trainings can be arranged for career and personal development</a:t>
            </a:r>
          </a:p>
          <a:p>
            <a:endParaRPr lang="en-US" sz="1400" b="1" i="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Single employees are more likely to leave than married employees</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Offering extra curricular activities and training can help retain talented employees in this category, efforts should be made to clearly articulate the long-term vision of the company and young employees fit in that vision, as well as provide incentives in the form of clear paths to promotion</a:t>
            </a:r>
          </a:p>
          <a:p>
            <a:endParaRPr lang="en-US" sz="1400" b="1" i="1" dirty="0">
              <a:solidFill>
                <a:srgbClr val="0070C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Employees from Research and Dev &amp; Sales department have more probability of attrition</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Department wise employee engagement &amp; team building activities can be organized </a:t>
            </a:r>
          </a:p>
          <a:p>
            <a:pPr marL="285750" indent="-285750">
              <a:buFont typeface="Wingdings" panose="05000000000000000000" pitchFamily="2" charset="2"/>
              <a:buChar char="Ø"/>
            </a:pPr>
            <a:endParaRPr lang="en-US" sz="1400" b="1" i="1" dirty="0">
              <a:solidFill>
                <a:srgbClr val="0070C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Employees working as Laboratory Technician &amp; Sales representatives are most likely candidates for attrition</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Offering opportunities for career advancement and internal mobility options can help curb churn here</a:t>
            </a:r>
          </a:p>
          <a:p>
            <a:endParaRPr lang="en-US" sz="14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sz="1400" b="1" i="1" dirty="0">
              <a:solidFill>
                <a:srgbClr val="0070C0"/>
              </a:solidFill>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93265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0" y="86570"/>
            <a:ext cx="11488269" cy="58718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insights &amp; Tactical retention strategy</a:t>
            </a:r>
          </a:p>
        </p:txBody>
      </p:sp>
      <p:sp>
        <p:nvSpPr>
          <p:cNvPr id="3" name="TextBox 2">
            <a:extLst>
              <a:ext uri="{FF2B5EF4-FFF2-40B4-BE49-F238E27FC236}">
                <a16:creationId xmlns:a16="http://schemas.microsoft.com/office/drawing/2014/main" id="{580FD034-8250-4EF5-82C6-8BA67CDD5886}"/>
              </a:ext>
            </a:extLst>
          </p:cNvPr>
          <p:cNvSpPr txBox="1"/>
          <p:nvPr/>
        </p:nvSpPr>
        <p:spPr>
          <a:xfrm>
            <a:off x="188259" y="-214996"/>
            <a:ext cx="11277600" cy="8156079"/>
          </a:xfrm>
          <a:prstGeom prst="rect">
            <a:avLst/>
          </a:prstGeom>
          <a:noFill/>
        </p:spPr>
        <p:txBody>
          <a:bodyPr wrap="square" rtlCol="0">
            <a:spAutoFit/>
          </a:bodyPr>
          <a:lstStyle/>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sz="1400" b="1" i="1" dirty="0">
              <a:solidFill>
                <a:srgbClr val="0070C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Employees working as Laboratory Technician &amp; Sales representatives are most likely candidates for attrition</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Offering opportunities for career advancement and internal mobility options can help curb churn here</a:t>
            </a:r>
          </a:p>
          <a:p>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Years at Company and Years Since Last Promotion </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Employees who hit their two-year anniversary should be identified as potentially having a higher-risk of leaving</a:t>
            </a:r>
          </a:p>
          <a:p>
            <a:pPr marL="285750" indent="-285750">
              <a:buFont typeface="Wingdings" panose="05000000000000000000" pitchFamily="2" charset="2"/>
              <a:buChar char="Ø"/>
            </a:pPr>
            <a:endParaRPr lang="en-US" sz="1400" b="1" i="1" dirty="0">
              <a:solidFill>
                <a:srgbClr val="0070C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Years with Current Manager</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By using Line Manager details for each employee, one can determine which Manager has experienced the largest numbers of employees resigning over the past year and corrective action can be taken accordingly in terms of trainings, mentorship for new joins etc.</a:t>
            </a:r>
          </a:p>
          <a:p>
            <a:pPr marL="285750" indent="-285750">
              <a:buFont typeface="Wingdings" panose="05000000000000000000" pitchFamily="2" charset="2"/>
              <a:buChar char="Ø"/>
            </a:pPr>
            <a:endParaRPr lang="en-US" sz="1400" b="1" i="1" dirty="0">
              <a:solidFill>
                <a:srgbClr val="0070C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Over Time</a:t>
            </a:r>
          </a:p>
          <a:p>
            <a:pPr marL="285750" indent="-285750">
              <a:buFont typeface="Wingdings" panose="05000000000000000000" pitchFamily="2" charset="2"/>
              <a:buChar char="Ø"/>
            </a:pPr>
            <a:r>
              <a:rPr lang="en-US" sz="1400" b="1" i="1" dirty="0">
                <a:solidFill>
                  <a:srgbClr val="0070C0"/>
                </a:solidFill>
                <a:latin typeface="Cambria" panose="02040503050406030204" pitchFamily="18" charset="0"/>
                <a:ea typeface="Cambria" panose="02040503050406030204" pitchFamily="18" charset="0"/>
              </a:rPr>
              <a:t>People who work overtime are more likely to leave the company. Hence efforts must be taken to appropriately scope projects upfront with adequate support and manpower so as to reduce the use of overtime.</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i="1" dirty="0">
                <a:latin typeface="Cambria" panose="02040503050406030204" pitchFamily="18" charset="0"/>
                <a:ea typeface="Cambria" panose="02040503050406030204" pitchFamily="18" charset="0"/>
              </a:rPr>
              <a:t>The HR can draw up a plan to address each risk category based on the key indicators discussed above to avoid attrition, addressing the high risk employees bucket first:</a:t>
            </a:r>
          </a:p>
          <a:p>
            <a:pPr marL="800100" lvl="1" indent="-342900">
              <a:buAutoNum type="alphaLcParenR"/>
            </a:pPr>
            <a:r>
              <a:rPr lang="en-US" sz="1400" b="1" i="1" dirty="0">
                <a:solidFill>
                  <a:srgbClr val="0070C0"/>
                </a:solidFill>
                <a:latin typeface="Cambria" panose="02040503050406030204" pitchFamily="18" charset="0"/>
                <a:ea typeface="Cambria" panose="02040503050406030204" pitchFamily="18" charset="0"/>
              </a:rPr>
              <a:t>Low-risk for employees with label &lt; 0.6 </a:t>
            </a:r>
          </a:p>
          <a:p>
            <a:pPr marL="800100" lvl="1" indent="-342900">
              <a:buAutoNum type="alphaLcParenR"/>
            </a:pPr>
            <a:r>
              <a:rPr lang="en-US" sz="1400" b="1" i="1" dirty="0">
                <a:solidFill>
                  <a:srgbClr val="0070C0"/>
                </a:solidFill>
                <a:latin typeface="Cambria" panose="02040503050406030204" pitchFamily="18" charset="0"/>
                <a:ea typeface="Cambria" panose="02040503050406030204" pitchFamily="18" charset="0"/>
              </a:rPr>
              <a:t>Medium-risk for employees with label between 0.6 and 0.8 </a:t>
            </a:r>
          </a:p>
          <a:p>
            <a:pPr marL="800100" lvl="1" indent="-342900">
              <a:buAutoNum type="alphaLcParenR"/>
            </a:pPr>
            <a:r>
              <a:rPr lang="en-US" sz="1400" b="1" i="1" dirty="0">
                <a:solidFill>
                  <a:srgbClr val="0070C0"/>
                </a:solidFill>
                <a:latin typeface="Cambria" panose="02040503050406030204" pitchFamily="18" charset="0"/>
                <a:ea typeface="Cambria" panose="02040503050406030204" pitchFamily="18" charset="0"/>
              </a:rPr>
              <a:t>High-risk for employees with label &gt; 0.8</a:t>
            </a:r>
          </a:p>
          <a:p>
            <a:pPr marL="285750" indent="-285750">
              <a:buFont typeface="Wingdings" panose="05000000000000000000" pitchFamily="2" charset="2"/>
              <a:buChar char="Ø"/>
            </a:pPr>
            <a:endParaRPr lang="en-US" sz="1400" b="1" i="1" dirty="0">
              <a:solidFill>
                <a:srgbClr val="0070C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sz="1400" b="1" i="1" dirty="0">
              <a:solidFill>
                <a:srgbClr val="0070C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sz="1400" b="1" i="1" dirty="0">
              <a:solidFill>
                <a:srgbClr val="0070C0"/>
              </a:solidFill>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11984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264461" y="228600"/>
            <a:ext cx="5831540" cy="596153"/>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Challenges &amp; recommendations</a:t>
            </a:r>
          </a:p>
        </p:txBody>
      </p:sp>
      <p:sp>
        <p:nvSpPr>
          <p:cNvPr id="3" name="TextBox 2">
            <a:extLst>
              <a:ext uri="{FF2B5EF4-FFF2-40B4-BE49-F238E27FC236}">
                <a16:creationId xmlns:a16="http://schemas.microsoft.com/office/drawing/2014/main" id="{580FD034-8250-4EF5-82C6-8BA67CDD5886}"/>
              </a:ext>
            </a:extLst>
          </p:cNvPr>
          <p:cNvSpPr txBox="1"/>
          <p:nvPr/>
        </p:nvSpPr>
        <p:spPr>
          <a:xfrm>
            <a:off x="542367" y="359368"/>
            <a:ext cx="5974975" cy="2677656"/>
          </a:xfrm>
          <a:prstGeom prst="rect">
            <a:avLst/>
          </a:prstGeom>
          <a:noFill/>
        </p:spPr>
        <p:txBody>
          <a:bodyPr wrap="square" rtlCol="0">
            <a:spAutoFit/>
          </a:bodyPr>
          <a:lstStyle/>
          <a:p>
            <a:endParaRPr lang="en-US" sz="1500" dirty="0">
              <a:latin typeface="Cambria" panose="02040503050406030204" pitchFamily="18" charset="0"/>
              <a:ea typeface="Cambria" panose="02040503050406030204" pitchFamily="18" charset="0"/>
            </a:endParaRPr>
          </a:p>
          <a:p>
            <a:endParaRPr lang="en-US" sz="1500" dirty="0">
              <a:latin typeface="Cambria" panose="02040503050406030204" pitchFamily="18" charset="0"/>
              <a:ea typeface="Cambria" panose="02040503050406030204" pitchFamily="18" charset="0"/>
            </a:endParaRPr>
          </a:p>
          <a:p>
            <a:endParaRPr lang="en-US" sz="1500"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Challenges:</a:t>
            </a:r>
          </a:p>
          <a:p>
            <a:endParaRPr lang="en-US" sz="15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500" dirty="0">
                <a:latin typeface="Cambria" panose="02040503050406030204" pitchFamily="18" charset="0"/>
                <a:ea typeface="Cambria" panose="02040503050406030204" pitchFamily="18" charset="0"/>
              </a:rPr>
              <a:t>Sourcing data set</a:t>
            </a:r>
          </a:p>
          <a:p>
            <a:pPr marL="285750" indent="-285750">
              <a:buFont typeface="Arial" panose="020B0604020202020204" pitchFamily="34" charset="0"/>
              <a:buChar char="•"/>
            </a:pPr>
            <a:r>
              <a:rPr lang="en-IN" sz="1500" dirty="0">
                <a:latin typeface="Cambria" panose="02040503050406030204" pitchFamily="18" charset="0"/>
                <a:ea typeface="Cambria" panose="02040503050406030204" pitchFamily="18" charset="0"/>
              </a:rPr>
              <a:t>Dealing with highly imbalanced dataset</a:t>
            </a:r>
          </a:p>
          <a:p>
            <a:pPr marL="285750" indent="-285750">
              <a:buFont typeface="Arial" panose="020B0604020202020204" pitchFamily="34" charset="0"/>
              <a:buChar char="•"/>
            </a:pPr>
            <a:r>
              <a:rPr lang="en-IN" sz="1500" dirty="0">
                <a:latin typeface="Cambria" panose="02040503050406030204" pitchFamily="18" charset="0"/>
                <a:ea typeface="Cambria" panose="02040503050406030204" pitchFamily="18" charset="0"/>
              </a:rPr>
              <a:t>Unavailability of real </a:t>
            </a:r>
            <a:r>
              <a:rPr lang="en-IN" sz="1500">
                <a:latin typeface="Cambria" panose="02040503050406030204" pitchFamily="18" charset="0"/>
                <a:ea typeface="Cambria" panose="02040503050406030204" pitchFamily="18" charset="0"/>
              </a:rPr>
              <a:t>time continuous data </a:t>
            </a:r>
            <a:r>
              <a:rPr lang="en-IN" sz="1500" dirty="0">
                <a:latin typeface="Cambria" panose="02040503050406030204" pitchFamily="18" charset="0"/>
                <a:ea typeface="Cambria" panose="02040503050406030204" pitchFamily="18" charset="0"/>
              </a:rPr>
              <a:t>collected over a period of at least one year</a:t>
            </a:r>
          </a:p>
          <a:p>
            <a:endParaRPr lang="en-IN" sz="1500" dirty="0">
              <a:latin typeface="Cambria" panose="02040503050406030204" pitchFamily="18" charset="0"/>
              <a:ea typeface="Cambria" panose="02040503050406030204" pitchFamily="18" charset="0"/>
            </a:endParaRPr>
          </a:p>
          <a:p>
            <a:endParaRPr lang="en-IN" sz="15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F6256BD4-8133-4070-BBCF-B3945A7A4B85}"/>
              </a:ext>
            </a:extLst>
          </p:cNvPr>
          <p:cNvSpPr txBox="1"/>
          <p:nvPr/>
        </p:nvSpPr>
        <p:spPr>
          <a:xfrm>
            <a:off x="6681160" y="-436459"/>
            <a:ext cx="4603375" cy="6601807"/>
          </a:xfrm>
          <a:prstGeom prst="rect">
            <a:avLst/>
          </a:prstGeom>
          <a:noFill/>
        </p:spPr>
        <p:txBody>
          <a:bodyPr wrap="square" rtlCol="0">
            <a:spAutoFit/>
          </a:bodyPr>
          <a:lstStyle/>
          <a:p>
            <a:endParaRPr lang="en-US" sz="1500" dirty="0">
              <a:latin typeface="Cambria" panose="02040503050406030204" pitchFamily="18" charset="0"/>
              <a:ea typeface="Cambria" panose="02040503050406030204" pitchFamily="18" charset="0"/>
            </a:endParaRPr>
          </a:p>
          <a:p>
            <a:endParaRPr lang="en-US" sz="1500" dirty="0">
              <a:latin typeface="Cambria" panose="02040503050406030204" pitchFamily="18" charset="0"/>
              <a:ea typeface="Cambria" panose="02040503050406030204" pitchFamily="18" charset="0"/>
            </a:endParaRPr>
          </a:p>
          <a:p>
            <a:endParaRPr lang="en-US" sz="1500" dirty="0">
              <a:latin typeface="Cambria" panose="02040503050406030204" pitchFamily="18" charset="0"/>
              <a:ea typeface="Cambria" panose="02040503050406030204" pitchFamily="18" charset="0"/>
            </a:endParaRPr>
          </a:p>
          <a:p>
            <a:endParaRPr lang="en-IN" sz="1500"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Recommendations:</a:t>
            </a:r>
          </a:p>
          <a:p>
            <a:endParaRPr lang="en-IN" sz="15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500" dirty="0">
                <a:latin typeface="Cambria" panose="02040503050406030204" pitchFamily="18" charset="0"/>
                <a:ea typeface="Cambria" panose="02040503050406030204" pitchFamily="18" charset="0"/>
              </a:rPr>
              <a:t>Availability of larger real time datasets will give better predictions that are closer to real time attrition</a:t>
            </a:r>
          </a:p>
          <a:p>
            <a:pPr marL="285750" indent="-285750">
              <a:buFont typeface="Arial" panose="020B0604020202020204" pitchFamily="34" charset="0"/>
              <a:buChar char="•"/>
            </a:pPr>
            <a:endParaRPr lang="en-IN" sz="15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500" dirty="0">
                <a:latin typeface="Cambria" panose="02040503050406030204" pitchFamily="18" charset="0"/>
                <a:ea typeface="Cambria" panose="02040503050406030204" pitchFamily="18" charset="0"/>
              </a:rPr>
              <a:t>The below data can be collected for good insights </a:t>
            </a:r>
          </a:p>
          <a:p>
            <a:pPr marL="742950" lvl="1" indent="-285750">
              <a:buFont typeface="Wingdings" panose="05000000000000000000" pitchFamily="2" charset="2"/>
              <a:buChar char="q"/>
            </a:pPr>
            <a:r>
              <a:rPr lang="en-IN" sz="1500" dirty="0">
                <a:latin typeface="Cambria" panose="02040503050406030204" pitchFamily="18" charset="0"/>
                <a:ea typeface="Cambria" panose="02040503050406030204" pitchFamily="18" charset="0"/>
              </a:rPr>
              <a:t> Rewards and recognitions, </a:t>
            </a:r>
          </a:p>
          <a:p>
            <a:pPr marL="742950" lvl="1" indent="-285750">
              <a:buFont typeface="Wingdings" panose="05000000000000000000" pitchFamily="2" charset="2"/>
              <a:buChar char="q"/>
            </a:pPr>
            <a:r>
              <a:rPr lang="en-IN" sz="1500" dirty="0">
                <a:latin typeface="Cambria" panose="02040503050406030204" pitchFamily="18" charset="0"/>
                <a:ea typeface="Cambria" panose="02040503050406030204" pitchFamily="18" charset="0"/>
              </a:rPr>
              <a:t>Internal mobility, </a:t>
            </a:r>
          </a:p>
          <a:p>
            <a:pPr marL="742950" lvl="1" indent="-285750">
              <a:buFont typeface="Wingdings" panose="05000000000000000000" pitchFamily="2" charset="2"/>
              <a:buChar char="q"/>
            </a:pPr>
            <a:r>
              <a:rPr lang="en-IN" sz="1500" dirty="0">
                <a:latin typeface="Cambria" panose="02040503050406030204" pitchFamily="18" charset="0"/>
                <a:ea typeface="Cambria" panose="02040503050406030204" pitchFamily="18" charset="0"/>
              </a:rPr>
              <a:t>Niche skills, </a:t>
            </a:r>
          </a:p>
          <a:p>
            <a:pPr marL="742950" lvl="1" indent="-285750">
              <a:buFont typeface="Wingdings" panose="05000000000000000000" pitchFamily="2" charset="2"/>
              <a:buChar char="q"/>
            </a:pPr>
            <a:r>
              <a:rPr lang="en-IN" sz="1500" dirty="0">
                <a:latin typeface="Cambria" panose="02040503050406030204" pitchFamily="18" charset="0"/>
                <a:ea typeface="Cambria" panose="02040503050406030204" pitchFamily="18" charset="0"/>
              </a:rPr>
              <a:t>Market Demand, </a:t>
            </a:r>
          </a:p>
          <a:p>
            <a:pPr marL="742950" lvl="1" indent="-285750">
              <a:buFont typeface="Wingdings" panose="05000000000000000000" pitchFamily="2" charset="2"/>
              <a:buChar char="q"/>
            </a:pPr>
            <a:r>
              <a:rPr lang="en-IN" sz="1500" dirty="0">
                <a:latin typeface="Cambria" panose="02040503050406030204" pitchFamily="18" charset="0"/>
                <a:ea typeface="Cambria" panose="02040503050406030204" pitchFamily="18" charset="0"/>
              </a:rPr>
              <a:t>Talent pool,</a:t>
            </a:r>
          </a:p>
          <a:p>
            <a:pPr marL="742950" lvl="1" indent="-285750">
              <a:buFont typeface="Wingdings" panose="05000000000000000000" pitchFamily="2" charset="2"/>
              <a:buChar char="q"/>
            </a:pPr>
            <a:r>
              <a:rPr lang="en-IN" sz="1500" dirty="0" err="1">
                <a:latin typeface="Cambria" panose="02040503050406030204" pitchFamily="18" charset="0"/>
                <a:ea typeface="Cambria" panose="02040503050406030204" pitchFamily="18" charset="0"/>
              </a:rPr>
              <a:t>Compa</a:t>
            </a:r>
            <a:r>
              <a:rPr lang="en-IN" sz="1500" dirty="0">
                <a:latin typeface="Cambria" panose="02040503050406030204" pitchFamily="18" charset="0"/>
                <a:ea typeface="Cambria" panose="02040503050406030204" pitchFamily="18" charset="0"/>
              </a:rPr>
              <a:t> Ratio</a:t>
            </a:r>
          </a:p>
          <a:p>
            <a:pPr marL="285750" indent="-285750">
              <a:buFont typeface="Arial" panose="020B0604020202020204" pitchFamily="34" charset="0"/>
              <a:buChar char="•"/>
            </a:pPr>
            <a:endParaRPr lang="en-IN" sz="15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sz="1500" dirty="0">
                <a:latin typeface="Cambria" panose="02040503050406030204" pitchFamily="18" charset="0"/>
                <a:ea typeface="Cambria" panose="02040503050406030204" pitchFamily="18" charset="0"/>
              </a:rPr>
              <a:t>Better &amp; relevant data collection of new joiners and recent leavers during entry/exit interviews which can be used to iterate, re-train and improve the models</a:t>
            </a:r>
          </a:p>
          <a:p>
            <a:r>
              <a:rPr lang="en-IN" sz="1500" dirty="0">
                <a:latin typeface="Cambria" panose="02040503050406030204" pitchFamily="18" charset="0"/>
                <a:ea typeface="Cambria" panose="02040503050406030204" pitchFamily="18" charset="0"/>
              </a:rPr>
              <a:t> </a:t>
            </a:r>
          </a:p>
          <a:p>
            <a:r>
              <a:rPr lang="en-IN" sz="1500" dirty="0">
                <a:latin typeface="Cambria" panose="02040503050406030204" pitchFamily="18" charset="0"/>
                <a:ea typeface="Cambria" panose="02040503050406030204" pitchFamily="18" charset="0"/>
              </a:rPr>
              <a:t>Interactive drill down dashboards can be implemented for insights</a:t>
            </a:r>
          </a:p>
          <a:p>
            <a:endParaRPr lang="en-IN" sz="1500" dirty="0">
              <a:latin typeface="Cambria" panose="02040503050406030204" pitchFamily="18" charset="0"/>
              <a:ea typeface="Cambria" panose="02040503050406030204" pitchFamily="18" charset="0"/>
            </a:endParaRPr>
          </a:p>
          <a:p>
            <a:endParaRPr lang="en-IN" sz="1500" dirty="0">
              <a:latin typeface="Cambria" panose="02040503050406030204" pitchFamily="18" charset="0"/>
              <a:ea typeface="Cambria" panose="02040503050406030204" pitchFamily="18" charset="0"/>
            </a:endParaRPr>
          </a:p>
          <a:p>
            <a:endParaRPr lang="en-IN" sz="15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414EAA2-B8BE-4C20-9A9A-1120CCC0F54D}"/>
              </a:ext>
            </a:extLst>
          </p:cNvPr>
          <p:cNvPicPr>
            <a:picLocks noChangeAspect="1"/>
          </p:cNvPicPr>
          <p:nvPr/>
        </p:nvPicPr>
        <p:blipFill>
          <a:blip r:embed="rId2"/>
          <a:stretch>
            <a:fillRect/>
          </a:stretch>
        </p:blipFill>
        <p:spPr>
          <a:xfrm>
            <a:off x="3810825" y="4290173"/>
            <a:ext cx="1297843" cy="1140529"/>
          </a:xfrm>
          <a:prstGeom prst="rect">
            <a:avLst/>
          </a:prstGeom>
        </p:spPr>
      </p:pic>
      <p:pic>
        <p:nvPicPr>
          <p:cNvPr id="6" name="Picture 5">
            <a:extLst>
              <a:ext uri="{FF2B5EF4-FFF2-40B4-BE49-F238E27FC236}">
                <a16:creationId xmlns:a16="http://schemas.microsoft.com/office/drawing/2014/main" id="{C7C79DAF-4FCD-4339-AB60-0ABE9E173A66}"/>
              </a:ext>
            </a:extLst>
          </p:cNvPr>
          <p:cNvPicPr>
            <a:picLocks noChangeAspect="1"/>
          </p:cNvPicPr>
          <p:nvPr/>
        </p:nvPicPr>
        <p:blipFill>
          <a:blip r:embed="rId3"/>
          <a:stretch>
            <a:fillRect/>
          </a:stretch>
        </p:blipFill>
        <p:spPr>
          <a:xfrm>
            <a:off x="3401552" y="2578467"/>
            <a:ext cx="2288433" cy="1517331"/>
          </a:xfrm>
          <a:prstGeom prst="rect">
            <a:avLst/>
          </a:prstGeom>
        </p:spPr>
      </p:pic>
      <p:pic>
        <p:nvPicPr>
          <p:cNvPr id="7" name="Picture 6">
            <a:extLst>
              <a:ext uri="{FF2B5EF4-FFF2-40B4-BE49-F238E27FC236}">
                <a16:creationId xmlns:a16="http://schemas.microsoft.com/office/drawing/2014/main" id="{4FC6F4D2-5F83-4740-9CFA-F32D32F77924}"/>
              </a:ext>
            </a:extLst>
          </p:cNvPr>
          <p:cNvPicPr>
            <a:picLocks noChangeAspect="1"/>
          </p:cNvPicPr>
          <p:nvPr/>
        </p:nvPicPr>
        <p:blipFill>
          <a:blip r:embed="rId4"/>
          <a:stretch>
            <a:fillRect/>
          </a:stretch>
        </p:blipFill>
        <p:spPr>
          <a:xfrm>
            <a:off x="311985" y="3337132"/>
            <a:ext cx="2514600" cy="1619250"/>
          </a:xfrm>
          <a:prstGeom prst="rect">
            <a:avLst/>
          </a:prstGeom>
        </p:spPr>
      </p:pic>
    </p:spTree>
    <p:extLst>
      <p:ext uri="{BB962C8B-B14F-4D97-AF65-F5344CB8AC3E}">
        <p14:creationId xmlns:p14="http://schemas.microsoft.com/office/powerpoint/2010/main" val="756317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FA20A3C-BD33-4BC0-BAA2-683C4F29A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2" name="Group 11">
            <a:extLst>
              <a:ext uri="{FF2B5EF4-FFF2-40B4-BE49-F238E27FC236}">
                <a16:creationId xmlns:a16="http://schemas.microsoft.com/office/drawing/2014/main" id="{FF51F4B5-F243-485B-AEFF-8A2392332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3" name="Rectangle 12">
              <a:extLst>
                <a:ext uri="{FF2B5EF4-FFF2-40B4-BE49-F238E27FC236}">
                  <a16:creationId xmlns:a16="http://schemas.microsoft.com/office/drawing/2014/main" id="{F6DDD77F-AF4E-4699-83CA-25E67DE02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E54D6B7E-A890-4096-B04C-986095FD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a16="http://schemas.microsoft.com/office/drawing/2014/main" id="{73BABC7B-87BC-419D-A42E-34400A920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7D8AE4E-A76E-4886-AFD6-5AA183BB7D7E}"/>
              </a:ext>
            </a:extLst>
          </p:cNvPr>
          <p:cNvSpPr txBox="1">
            <a:spLocks/>
          </p:cNvSpPr>
          <p:nvPr/>
        </p:nvSpPr>
        <p:spPr>
          <a:xfrm>
            <a:off x="686667" y="685800"/>
            <a:ext cx="6256712" cy="1151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spcAft>
                <a:spcPts val="600"/>
              </a:spcAft>
            </a:pPr>
            <a:r>
              <a:rPr lang="en-US" sz="4200"/>
              <a:t>Deployment &amp; scalability</a:t>
            </a:r>
          </a:p>
        </p:txBody>
      </p:sp>
      <p:sp>
        <p:nvSpPr>
          <p:cNvPr id="3" name="TextBox 2">
            <a:extLst>
              <a:ext uri="{FF2B5EF4-FFF2-40B4-BE49-F238E27FC236}">
                <a16:creationId xmlns:a16="http://schemas.microsoft.com/office/drawing/2014/main" id="{580FD034-8250-4EF5-82C6-8BA67CDD5886}"/>
              </a:ext>
            </a:extLst>
          </p:cNvPr>
          <p:cNvSpPr txBox="1"/>
          <p:nvPr/>
        </p:nvSpPr>
        <p:spPr>
          <a:xfrm>
            <a:off x="793999" y="1663347"/>
            <a:ext cx="6255403" cy="2866342"/>
          </a:xfrm>
          <a:prstGeom prst="rect">
            <a:avLst/>
          </a:prstGeom>
        </p:spPr>
        <p:txBody>
          <a:bodyPr vert="horz" lIns="91440" tIns="45720" rIns="91440" bIns="45720" rtlCol="0" anchor="ctr">
            <a:noAutofit/>
          </a:bodyPr>
          <a:lstStyle/>
          <a:p>
            <a:pPr indent="-228600" defTabSz="914400">
              <a:lnSpc>
                <a:spcPct val="110000"/>
              </a:lnSpc>
              <a:spcAft>
                <a:spcPts val="600"/>
              </a:spcAft>
              <a:buClr>
                <a:schemeClr val="accent1"/>
              </a:buClr>
              <a:buSzPct val="160000"/>
              <a:buFont typeface="Arial" panose="020B0604020202020204" pitchFamily="34" charset="0"/>
              <a:buChar char="•"/>
            </a:pPr>
            <a:endParaRPr lang="en-US" sz="1600" b="1" cap="all" dirty="0">
              <a:latin typeface="Cambria" panose="02040503050406030204" pitchFamily="18" charset="0"/>
              <a:ea typeface="Cambria" panose="02040503050406030204" pitchFamily="18" charset="0"/>
            </a:endParaRPr>
          </a:p>
          <a:p>
            <a:pPr marL="285750" indent="-228600" defTabSz="914400">
              <a:lnSpc>
                <a:spcPct val="110000"/>
              </a:lnSpc>
              <a:spcAft>
                <a:spcPts val="600"/>
              </a:spcAft>
              <a:buClr>
                <a:schemeClr val="accent1"/>
              </a:buClr>
              <a:buSzPct val="160000"/>
              <a:buFont typeface="Arial" panose="020B0604020202020204" pitchFamily="34" charset="0"/>
              <a:buChar char="•"/>
            </a:pPr>
            <a:endParaRPr lang="en-US" sz="1600" b="1" cap="all" dirty="0">
              <a:latin typeface="Cambria" panose="02040503050406030204" pitchFamily="18" charset="0"/>
              <a:ea typeface="Cambria" panose="02040503050406030204" pitchFamily="18" charset="0"/>
            </a:endParaRPr>
          </a:p>
          <a:p>
            <a:pPr indent="-228600" defTabSz="914400">
              <a:lnSpc>
                <a:spcPct val="110000"/>
              </a:lnSpc>
              <a:spcAft>
                <a:spcPts val="600"/>
              </a:spcAft>
              <a:buClr>
                <a:schemeClr val="accent1"/>
              </a:buClr>
              <a:buSzPct val="160000"/>
              <a:buFont typeface="Arial" panose="020B0604020202020204" pitchFamily="34" charset="0"/>
              <a:buChar char="•"/>
            </a:pPr>
            <a:endParaRPr lang="en-US" sz="1600" b="1" cap="all" dirty="0">
              <a:latin typeface="Cambria" panose="02040503050406030204" pitchFamily="18" charset="0"/>
              <a:ea typeface="Cambria" panose="02040503050406030204" pitchFamily="18" charset="0"/>
            </a:endParaRPr>
          </a:p>
          <a:p>
            <a:pPr marL="285750" indent="-228600" defTabSz="914400">
              <a:lnSpc>
                <a:spcPct val="110000"/>
              </a:lnSpc>
              <a:spcAft>
                <a:spcPts val="600"/>
              </a:spcAft>
              <a:buClr>
                <a:schemeClr val="accent1"/>
              </a:buClr>
              <a:buSzPct val="160000"/>
              <a:buFont typeface="Arial" panose="020B0604020202020204" pitchFamily="34" charset="0"/>
              <a:buChar char="•"/>
            </a:pPr>
            <a:endParaRPr lang="en-US" sz="1600" b="1" cap="all" dirty="0">
              <a:latin typeface="Cambria" panose="02040503050406030204" pitchFamily="18" charset="0"/>
              <a:ea typeface="Cambria" panose="02040503050406030204" pitchFamily="18" charset="0"/>
            </a:endParaRP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600" b="1" cap="all" dirty="0">
                <a:latin typeface="Cambria" panose="02040503050406030204" pitchFamily="18" charset="0"/>
                <a:ea typeface="Cambria" panose="02040503050406030204" pitchFamily="18" charset="0"/>
              </a:rPr>
              <a:t>To achieve higher scalability and performance, the deployment of the trained model can be done using docker (containerization platform) which packages an application &amp; all its dependencies into a container. Docker is used when you have a lot of services which work in an isolated manner.</a:t>
            </a:r>
          </a:p>
          <a:p>
            <a:pPr indent="-228600" defTabSz="914400">
              <a:lnSpc>
                <a:spcPct val="110000"/>
              </a:lnSpc>
              <a:spcAft>
                <a:spcPts val="600"/>
              </a:spcAft>
              <a:buClr>
                <a:schemeClr val="accent1"/>
              </a:buClr>
              <a:buSzPct val="160000"/>
              <a:buFont typeface="Arial" panose="020B0604020202020204" pitchFamily="34" charset="0"/>
              <a:buChar char="•"/>
            </a:pPr>
            <a:endParaRPr lang="en-US" sz="1600" b="1" cap="all" dirty="0">
              <a:latin typeface="Cambria" panose="02040503050406030204" pitchFamily="18" charset="0"/>
              <a:ea typeface="Cambria" panose="02040503050406030204" pitchFamily="18" charset="0"/>
            </a:endParaRP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600" b="1" cap="all" dirty="0">
                <a:latin typeface="Cambria" panose="02040503050406030204" pitchFamily="18" charset="0"/>
                <a:ea typeface="Cambria" panose="02040503050406030204" pitchFamily="18" charset="0"/>
              </a:rPr>
              <a:t> Running Docker on AWS provides developers and admins a highly reliable, low-cost way to build, ship, and run distributed applications at any scale.</a:t>
            </a:r>
          </a:p>
          <a:p>
            <a:pPr indent="-228600" defTabSz="914400">
              <a:lnSpc>
                <a:spcPct val="110000"/>
              </a:lnSpc>
              <a:spcAft>
                <a:spcPts val="600"/>
              </a:spcAft>
              <a:buClr>
                <a:schemeClr val="accent1"/>
              </a:buClr>
              <a:buSzPct val="160000"/>
              <a:buFont typeface="Arial" panose="020B0604020202020204" pitchFamily="34" charset="0"/>
              <a:buChar char="•"/>
            </a:pPr>
            <a:endParaRPr lang="en-US" sz="1600" b="1" cap="all" dirty="0">
              <a:latin typeface="Cambria" panose="02040503050406030204" pitchFamily="18" charset="0"/>
              <a:ea typeface="Cambria" panose="02040503050406030204" pitchFamily="18" charset="0"/>
            </a:endParaRPr>
          </a:p>
          <a:p>
            <a:pPr marL="285750" indent="-228600" defTabSz="914400">
              <a:lnSpc>
                <a:spcPct val="110000"/>
              </a:lnSpc>
              <a:spcAft>
                <a:spcPts val="600"/>
              </a:spcAft>
              <a:buClr>
                <a:schemeClr val="accent1"/>
              </a:buClr>
              <a:buSzPct val="160000"/>
              <a:buFont typeface="Arial" panose="020B0604020202020204" pitchFamily="34" charset="0"/>
              <a:buChar char="•"/>
            </a:pPr>
            <a:r>
              <a:rPr lang="en-US" sz="1600" b="1" cap="all" dirty="0">
                <a:latin typeface="Cambria" panose="02040503050406030204" pitchFamily="18" charset="0"/>
                <a:ea typeface="Cambria" panose="02040503050406030204" pitchFamily="18" charset="0"/>
              </a:rPr>
              <a:t>Depending on the load, the instances can be spun off on-demand basis of the rules set up.</a:t>
            </a:r>
          </a:p>
          <a:p>
            <a:pPr indent="-228600" defTabSz="914400">
              <a:lnSpc>
                <a:spcPct val="110000"/>
              </a:lnSpc>
              <a:spcAft>
                <a:spcPts val="600"/>
              </a:spcAft>
              <a:buClr>
                <a:schemeClr val="accent1"/>
              </a:buClr>
              <a:buSzPct val="160000"/>
              <a:buFont typeface="Arial" panose="020B0604020202020204" pitchFamily="34" charset="0"/>
              <a:buChar char="•"/>
            </a:pPr>
            <a:endParaRPr lang="en-US" sz="1600" b="1" cap="all" dirty="0">
              <a:latin typeface="Cambria" panose="02040503050406030204" pitchFamily="18" charset="0"/>
              <a:ea typeface="Cambria" panose="02040503050406030204" pitchFamily="18" charset="0"/>
            </a:endParaRPr>
          </a:p>
        </p:txBody>
      </p:sp>
      <p:sp>
        <p:nvSpPr>
          <p:cNvPr id="17" name="Rectangle 16">
            <a:extLst>
              <a:ext uri="{FF2B5EF4-FFF2-40B4-BE49-F238E27FC236}">
                <a16:creationId xmlns:a16="http://schemas.microsoft.com/office/drawing/2014/main" id="{C01E63DF-1AE7-4034-B772-E215B3516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8861" y="457200"/>
            <a:ext cx="3787611"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C3EAB7-D6F2-4A09-80C2-FF8D07EDF970}"/>
              </a:ext>
            </a:extLst>
          </p:cNvPr>
          <p:cNvPicPr>
            <a:picLocks noChangeAspect="1"/>
          </p:cNvPicPr>
          <p:nvPr/>
        </p:nvPicPr>
        <p:blipFill>
          <a:blip r:embed="rId4"/>
          <a:stretch>
            <a:fillRect/>
          </a:stretch>
        </p:blipFill>
        <p:spPr>
          <a:xfrm>
            <a:off x="7659328" y="961616"/>
            <a:ext cx="3305553" cy="1059932"/>
          </a:xfrm>
          <a:prstGeom prst="rect">
            <a:avLst/>
          </a:prstGeom>
        </p:spPr>
      </p:pic>
      <p:pic>
        <p:nvPicPr>
          <p:cNvPr id="5" name="Picture 4">
            <a:extLst>
              <a:ext uri="{FF2B5EF4-FFF2-40B4-BE49-F238E27FC236}">
                <a16:creationId xmlns:a16="http://schemas.microsoft.com/office/drawing/2014/main" id="{9C740998-55E8-4B45-A825-49A5234B97CC}"/>
              </a:ext>
            </a:extLst>
          </p:cNvPr>
          <p:cNvPicPr>
            <a:picLocks noChangeAspect="1"/>
          </p:cNvPicPr>
          <p:nvPr/>
        </p:nvPicPr>
        <p:blipFill>
          <a:blip r:embed="rId5"/>
          <a:stretch>
            <a:fillRect/>
          </a:stretch>
        </p:blipFill>
        <p:spPr>
          <a:xfrm>
            <a:off x="7664379" y="2629406"/>
            <a:ext cx="3305553" cy="2067430"/>
          </a:xfrm>
          <a:prstGeom prst="rect">
            <a:avLst/>
          </a:prstGeom>
        </p:spPr>
      </p:pic>
    </p:spTree>
    <p:extLst>
      <p:ext uri="{BB962C8B-B14F-4D97-AF65-F5344CB8AC3E}">
        <p14:creationId xmlns:p14="http://schemas.microsoft.com/office/powerpoint/2010/main" val="164456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AA18AC-D32B-47F2-BE5F-0CEC4C03EFFA}"/>
              </a:ext>
            </a:extLst>
          </p:cNvPr>
          <p:cNvPicPr>
            <a:picLocks noChangeAspect="1"/>
          </p:cNvPicPr>
          <p:nvPr/>
        </p:nvPicPr>
        <p:blipFill>
          <a:blip r:embed="rId2"/>
          <a:stretch>
            <a:fillRect/>
          </a:stretch>
        </p:blipFill>
        <p:spPr>
          <a:xfrm>
            <a:off x="172290" y="804582"/>
            <a:ext cx="11247306" cy="2868706"/>
          </a:xfrm>
          <a:prstGeom prst="rect">
            <a:avLst/>
          </a:prstGeom>
        </p:spPr>
      </p:pic>
      <p:sp>
        <p:nvSpPr>
          <p:cNvPr id="3" name="Title 1">
            <a:extLst>
              <a:ext uri="{FF2B5EF4-FFF2-40B4-BE49-F238E27FC236}">
                <a16:creationId xmlns:a16="http://schemas.microsoft.com/office/drawing/2014/main" id="{894FDF4C-E58D-4A16-94C4-937E9B9EAD7E}"/>
              </a:ext>
            </a:extLst>
          </p:cNvPr>
          <p:cNvSpPr txBox="1">
            <a:spLocks/>
          </p:cNvSpPr>
          <p:nvPr/>
        </p:nvSpPr>
        <p:spPr>
          <a:xfrm>
            <a:off x="3798515" y="228599"/>
            <a:ext cx="11488269"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500" dirty="0"/>
              <a:t>Trends - Attrition</a:t>
            </a:r>
          </a:p>
        </p:txBody>
      </p:sp>
      <p:sp>
        <p:nvSpPr>
          <p:cNvPr id="4" name="TextBox 3">
            <a:extLst>
              <a:ext uri="{FF2B5EF4-FFF2-40B4-BE49-F238E27FC236}">
                <a16:creationId xmlns:a16="http://schemas.microsoft.com/office/drawing/2014/main" id="{4651D1F5-9469-42C3-B08F-982B4EBBC8B1}"/>
              </a:ext>
            </a:extLst>
          </p:cNvPr>
          <p:cNvSpPr txBox="1"/>
          <p:nvPr/>
        </p:nvSpPr>
        <p:spPr>
          <a:xfrm>
            <a:off x="536330" y="3840003"/>
            <a:ext cx="10817181" cy="2015936"/>
          </a:xfrm>
          <a:prstGeom prst="rect">
            <a:avLst/>
          </a:prstGeom>
          <a:noFill/>
        </p:spPr>
        <p:txBody>
          <a:bodyPr wrap="square" rtlCol="0">
            <a:spAutoFit/>
          </a:bodyPr>
          <a:lstStyle/>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High OverTime  with less Monthly Income</a:t>
            </a: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High OverTime with less tenure with Current manager</a:t>
            </a:r>
          </a:p>
          <a:p>
            <a:pPr marL="285750" indent="-285750">
              <a:buFont typeface="Wingdings" panose="05000000000000000000" pitchFamily="2" charset="2"/>
              <a:buChar char="à"/>
            </a:pPr>
            <a:endParaRPr lang="en-IN" sz="12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r>
              <a:rPr lang="en-IN" sz="1200" b="1" i="1" dirty="0">
                <a:latin typeface="Cambria" panose="02040503050406030204" pitchFamily="18" charset="0"/>
                <a:ea typeface="Cambria" panose="02040503050406030204" pitchFamily="18" charset="0"/>
                <a:sym typeface="Wingdings" panose="05000000000000000000" pitchFamily="2" charset="2"/>
              </a:rPr>
              <a:t>Classes will be High Risk, Medium Risk and Low Risk</a:t>
            </a:r>
          </a:p>
          <a:p>
            <a:pPr marL="285750" indent="-285750">
              <a:buFont typeface="Wingdings" panose="05000000000000000000" pitchFamily="2" charset="2"/>
              <a:buChar char="à"/>
            </a:pPr>
            <a:endParaRPr lang="en-IN" sz="12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sym typeface="Wingdings" panose="05000000000000000000" pitchFamily="2" charset="2"/>
            </a:endParaRPr>
          </a:p>
          <a:p>
            <a:pPr marL="285750" indent="-285750">
              <a:buFont typeface="Wingdings" panose="05000000000000000000" pitchFamily="2" charset="2"/>
              <a:buChar char="à"/>
            </a:pPr>
            <a:endParaRPr lang="en-IN" sz="1300" b="1" i="1"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64C01096-D98A-46C4-B8D9-E2C883A3B8C5}"/>
              </a:ext>
            </a:extLst>
          </p:cNvPr>
          <p:cNvGraphicFramePr>
            <a:graphicFrameLocks noGrp="1"/>
          </p:cNvGraphicFramePr>
          <p:nvPr/>
        </p:nvGraphicFramePr>
        <p:xfrm>
          <a:off x="536330" y="3758218"/>
          <a:ext cx="10396540" cy="1783142"/>
        </p:xfrm>
        <a:graphic>
          <a:graphicData uri="http://schemas.openxmlformats.org/drawingml/2006/table">
            <a:tbl>
              <a:tblPr/>
              <a:tblGrid>
                <a:gridCol w="720928">
                  <a:extLst>
                    <a:ext uri="{9D8B030D-6E8A-4147-A177-3AD203B41FA5}">
                      <a16:colId xmlns:a16="http://schemas.microsoft.com/office/drawing/2014/main" val="732472170"/>
                    </a:ext>
                  </a:extLst>
                </a:gridCol>
                <a:gridCol w="540696">
                  <a:extLst>
                    <a:ext uri="{9D8B030D-6E8A-4147-A177-3AD203B41FA5}">
                      <a16:colId xmlns:a16="http://schemas.microsoft.com/office/drawing/2014/main" val="3176286384"/>
                    </a:ext>
                  </a:extLst>
                </a:gridCol>
                <a:gridCol w="512238">
                  <a:extLst>
                    <a:ext uri="{9D8B030D-6E8A-4147-A177-3AD203B41FA5}">
                      <a16:colId xmlns:a16="http://schemas.microsoft.com/office/drawing/2014/main" val="1139132832"/>
                    </a:ext>
                  </a:extLst>
                </a:gridCol>
                <a:gridCol w="787329">
                  <a:extLst>
                    <a:ext uri="{9D8B030D-6E8A-4147-A177-3AD203B41FA5}">
                      <a16:colId xmlns:a16="http://schemas.microsoft.com/office/drawing/2014/main" val="2691061535"/>
                    </a:ext>
                  </a:extLst>
                </a:gridCol>
                <a:gridCol w="711442">
                  <a:extLst>
                    <a:ext uri="{9D8B030D-6E8A-4147-A177-3AD203B41FA5}">
                      <a16:colId xmlns:a16="http://schemas.microsoft.com/office/drawing/2014/main" val="2579727325"/>
                    </a:ext>
                  </a:extLst>
                </a:gridCol>
                <a:gridCol w="635555">
                  <a:extLst>
                    <a:ext uri="{9D8B030D-6E8A-4147-A177-3AD203B41FA5}">
                      <a16:colId xmlns:a16="http://schemas.microsoft.com/office/drawing/2014/main" val="1523943664"/>
                    </a:ext>
                  </a:extLst>
                </a:gridCol>
                <a:gridCol w="920132">
                  <a:extLst>
                    <a:ext uri="{9D8B030D-6E8A-4147-A177-3AD203B41FA5}">
                      <a16:colId xmlns:a16="http://schemas.microsoft.com/office/drawing/2014/main" val="3069417997"/>
                    </a:ext>
                  </a:extLst>
                </a:gridCol>
                <a:gridCol w="882188">
                  <a:extLst>
                    <a:ext uri="{9D8B030D-6E8A-4147-A177-3AD203B41FA5}">
                      <a16:colId xmlns:a16="http://schemas.microsoft.com/office/drawing/2014/main" val="3612654266"/>
                    </a:ext>
                  </a:extLst>
                </a:gridCol>
                <a:gridCol w="1252138">
                  <a:extLst>
                    <a:ext uri="{9D8B030D-6E8A-4147-A177-3AD203B41FA5}">
                      <a16:colId xmlns:a16="http://schemas.microsoft.com/office/drawing/2014/main" val="2517345536"/>
                    </a:ext>
                  </a:extLst>
                </a:gridCol>
                <a:gridCol w="455323">
                  <a:extLst>
                    <a:ext uri="{9D8B030D-6E8A-4147-A177-3AD203B41FA5}">
                      <a16:colId xmlns:a16="http://schemas.microsoft.com/office/drawing/2014/main" val="3992853453"/>
                    </a:ext>
                  </a:extLst>
                </a:gridCol>
                <a:gridCol w="455323">
                  <a:extLst>
                    <a:ext uri="{9D8B030D-6E8A-4147-A177-3AD203B41FA5}">
                      <a16:colId xmlns:a16="http://schemas.microsoft.com/office/drawing/2014/main" val="4013943484"/>
                    </a:ext>
                  </a:extLst>
                </a:gridCol>
                <a:gridCol w="455323">
                  <a:extLst>
                    <a:ext uri="{9D8B030D-6E8A-4147-A177-3AD203B41FA5}">
                      <a16:colId xmlns:a16="http://schemas.microsoft.com/office/drawing/2014/main" val="1630169512"/>
                    </a:ext>
                  </a:extLst>
                </a:gridCol>
                <a:gridCol w="455323">
                  <a:extLst>
                    <a:ext uri="{9D8B030D-6E8A-4147-A177-3AD203B41FA5}">
                      <a16:colId xmlns:a16="http://schemas.microsoft.com/office/drawing/2014/main" val="1394658568"/>
                    </a:ext>
                  </a:extLst>
                </a:gridCol>
                <a:gridCol w="1612602">
                  <a:extLst>
                    <a:ext uri="{9D8B030D-6E8A-4147-A177-3AD203B41FA5}">
                      <a16:colId xmlns:a16="http://schemas.microsoft.com/office/drawing/2014/main" val="581983819"/>
                    </a:ext>
                  </a:extLst>
                </a:gridCol>
              </a:tblGrid>
              <a:tr h="415482">
                <a:tc>
                  <a:txBody>
                    <a:bodyPr/>
                    <a:lstStyle/>
                    <a:p>
                      <a:pPr algn="l" fontAlgn="b"/>
                      <a:r>
                        <a:rPr lang="en-IN" sz="900" b="1" i="0" u="none" strike="noStrike">
                          <a:solidFill>
                            <a:srgbClr val="000000"/>
                          </a:solidFill>
                          <a:effectLst/>
                          <a:latin typeface="Calibri" panose="020F0502020204030204" pitchFamily="34" charset="0"/>
                        </a:rPr>
                        <a:t>Probability of Attrition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Emp no</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 Hike</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Performance</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Last Promo</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OverTime</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MonthlyIncome</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Years with Mgr</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Job Role</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Env Satisfaction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TotalWorkingYears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StockOption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 </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1" i="0" u="none" strike="noStrike">
                          <a:solidFill>
                            <a:srgbClr val="000000"/>
                          </a:solidFill>
                          <a:effectLst/>
                          <a:latin typeface="Calibri" panose="020F0502020204030204" pitchFamily="34" charset="0"/>
                        </a:rPr>
                        <a:t>Corrective Actions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30394986"/>
                  </a:ext>
                </a:extLst>
              </a:tr>
              <a:tr h="273194">
                <a:tc>
                  <a:txBody>
                    <a:bodyPr/>
                    <a:lstStyle/>
                    <a:p>
                      <a:pPr algn="l" fontAlgn="b"/>
                      <a:r>
                        <a:rPr lang="en-IN" sz="800" b="1" i="0" u="none" strike="noStrike">
                          <a:solidFill>
                            <a:srgbClr val="000000"/>
                          </a:solidFill>
                          <a:effectLst/>
                          <a:latin typeface="Calibri" panose="020F0502020204030204" pitchFamily="34" charset="0"/>
                        </a:rPr>
                        <a:t>High</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959</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Yes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2121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Laboratory Technician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2</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 </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800" b="1" i="0" u="none" strike="noStrike">
                          <a:solidFill>
                            <a:srgbClr val="000000"/>
                          </a:solidFill>
                          <a:effectLst/>
                          <a:latin typeface="Calibri" panose="020F0502020204030204" pitchFamily="34" charset="0"/>
                        </a:rPr>
                        <a:t>Opt for more stock options</a:t>
                      </a:r>
                      <a:br>
                        <a:rPr lang="en-US" sz="800" b="1" i="0" u="none" strike="noStrike">
                          <a:solidFill>
                            <a:srgbClr val="000000"/>
                          </a:solidFill>
                          <a:effectLst/>
                          <a:latin typeface="Calibri" panose="020F0502020204030204" pitchFamily="34" charset="0"/>
                        </a:rPr>
                      </a:br>
                      <a:r>
                        <a:rPr lang="en-US" sz="800" b="1" i="0" u="none" strike="noStrike">
                          <a:solidFill>
                            <a:srgbClr val="000000"/>
                          </a:solidFill>
                          <a:effectLst/>
                          <a:latin typeface="Calibri" panose="020F0502020204030204" pitchFamily="34" charset="0"/>
                        </a:rPr>
                        <a:t>Options for Internal Job Mobility</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549756283"/>
                  </a:ext>
                </a:extLst>
              </a:tr>
              <a:tr h="273194">
                <a:tc>
                  <a:txBody>
                    <a:bodyPr/>
                    <a:lstStyle/>
                    <a:p>
                      <a:pPr algn="l" fontAlgn="b"/>
                      <a:r>
                        <a:rPr lang="en-IN" sz="800" b="1" i="0" u="none" strike="noStrike">
                          <a:solidFill>
                            <a:srgbClr val="000000"/>
                          </a:solidFill>
                          <a:effectLst/>
                          <a:latin typeface="Calibri" panose="020F0502020204030204" pitchFamily="34" charset="0"/>
                        </a:rPr>
                        <a:t>High</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1180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Yes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4422</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Laboratory Technician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16</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 </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800" b="1" i="0" u="none" strike="noStrike">
                          <a:solidFill>
                            <a:srgbClr val="000000"/>
                          </a:solidFill>
                          <a:effectLst/>
                          <a:latin typeface="Calibri" panose="020F0502020204030204" pitchFamily="34" charset="0"/>
                        </a:rPr>
                        <a:t>Training &amp; Career Dev plan</a:t>
                      </a:r>
                      <a:br>
                        <a:rPr lang="en-US" sz="800" b="1" i="0" u="none" strike="noStrike">
                          <a:solidFill>
                            <a:srgbClr val="000000"/>
                          </a:solidFill>
                          <a:effectLst/>
                          <a:latin typeface="Calibri" panose="020F0502020204030204" pitchFamily="34" charset="0"/>
                        </a:rPr>
                      </a:br>
                      <a:r>
                        <a:rPr lang="en-US" sz="800" b="1" i="0" u="none" strike="noStrike">
                          <a:solidFill>
                            <a:srgbClr val="000000"/>
                          </a:solidFill>
                          <a:effectLst/>
                          <a:latin typeface="Calibri" panose="020F0502020204030204" pitchFamily="34" charset="0"/>
                        </a:rPr>
                        <a:t>Team building activities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991347936"/>
                  </a:ext>
                </a:extLst>
              </a:tr>
              <a:tr h="136597">
                <a:tc>
                  <a:txBody>
                    <a:bodyPr/>
                    <a:lstStyle/>
                    <a:p>
                      <a:pPr algn="l" fontAlgn="b"/>
                      <a:r>
                        <a:rPr lang="en-IN" sz="800" b="1" i="0" u="none" strike="noStrike">
                          <a:solidFill>
                            <a:srgbClr val="000000"/>
                          </a:solidFill>
                          <a:effectLst/>
                          <a:latin typeface="Calibri" panose="020F0502020204030204" pitchFamily="34" charset="0"/>
                        </a:rPr>
                        <a:t>High</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1489</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23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4</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Yes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dirty="0">
                          <a:solidFill>
                            <a:srgbClr val="000000"/>
                          </a:solidFill>
                          <a:effectLst/>
                          <a:latin typeface="Calibri" panose="020F0502020204030204" pitchFamily="34" charset="0"/>
                        </a:rPr>
                        <a:t>4599</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Sales Executive</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4</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16</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 </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Promotion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397460228"/>
                  </a:ext>
                </a:extLst>
              </a:tr>
              <a:tr h="136597">
                <a:tc>
                  <a:txBody>
                    <a:bodyPr/>
                    <a:lstStyle/>
                    <a:p>
                      <a:pPr algn="l" fontAlgn="b"/>
                      <a:r>
                        <a:rPr lang="en-IN" sz="800" b="1" i="0" u="none" strike="noStrike">
                          <a:solidFill>
                            <a:srgbClr val="000000"/>
                          </a:solidFill>
                          <a:effectLst/>
                          <a:latin typeface="Calibri" panose="020F0502020204030204" pitchFamily="34" charset="0"/>
                        </a:rPr>
                        <a:t>High</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214</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20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4</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Yes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dirty="0">
                          <a:solidFill>
                            <a:srgbClr val="000000"/>
                          </a:solidFill>
                          <a:effectLst/>
                          <a:latin typeface="Calibri" panose="020F0502020204030204" pitchFamily="34" charset="0"/>
                        </a:rPr>
                        <a:t>3346</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Laboratory Technician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9</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 </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Salary Correction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161080711"/>
                  </a:ext>
                </a:extLst>
              </a:tr>
              <a:tr h="273194">
                <a:tc>
                  <a:txBody>
                    <a:bodyPr/>
                    <a:lstStyle/>
                    <a:p>
                      <a:pPr algn="l" fontAlgn="b"/>
                      <a:r>
                        <a:rPr lang="en-IN" sz="800" b="1" i="0" u="none" strike="noStrike">
                          <a:solidFill>
                            <a:srgbClr val="000000"/>
                          </a:solidFill>
                          <a:effectLst/>
                          <a:latin typeface="Calibri" panose="020F0502020204030204" pitchFamily="34" charset="0"/>
                        </a:rPr>
                        <a:t>High</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454</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Yes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2119</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Laboratory Technician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7</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 </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800" b="1" i="0" u="none" strike="noStrike">
                          <a:solidFill>
                            <a:srgbClr val="000000"/>
                          </a:solidFill>
                          <a:effectLst/>
                          <a:latin typeface="Calibri" panose="020F0502020204030204" pitchFamily="34" charset="0"/>
                        </a:rPr>
                        <a:t>Training &amp; Career Dev plan</a:t>
                      </a:r>
                      <a:br>
                        <a:rPr lang="en-US" sz="800" b="1" i="0" u="none" strike="noStrike">
                          <a:solidFill>
                            <a:srgbClr val="000000"/>
                          </a:solidFill>
                          <a:effectLst/>
                          <a:latin typeface="Calibri" panose="020F0502020204030204" pitchFamily="34" charset="0"/>
                        </a:rPr>
                      </a:br>
                      <a:r>
                        <a:rPr lang="en-US" sz="800" b="1" i="0" u="none" strike="noStrike">
                          <a:solidFill>
                            <a:srgbClr val="000000"/>
                          </a:solidFill>
                          <a:effectLst/>
                          <a:latin typeface="Calibri" panose="020F0502020204030204" pitchFamily="34" charset="0"/>
                        </a:rPr>
                        <a:t>Team building activities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412783875"/>
                  </a:ext>
                </a:extLst>
              </a:tr>
              <a:tr h="273194">
                <a:tc>
                  <a:txBody>
                    <a:bodyPr/>
                    <a:lstStyle/>
                    <a:p>
                      <a:pPr algn="l" fontAlgn="b"/>
                      <a:r>
                        <a:rPr lang="en-IN" sz="800" b="1" i="0" u="none" strike="noStrike">
                          <a:solidFill>
                            <a:srgbClr val="000000"/>
                          </a:solidFill>
                          <a:effectLst/>
                          <a:latin typeface="Calibri" panose="020F0502020204030204" pitchFamily="34" charset="0"/>
                        </a:rPr>
                        <a:t>High</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72</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19</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3</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Yes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dirty="0">
                          <a:solidFill>
                            <a:srgbClr val="000000"/>
                          </a:solidFill>
                          <a:effectLst/>
                          <a:latin typeface="Calibri" panose="020F0502020204030204" pitchFamily="34" charset="0"/>
                        </a:rPr>
                        <a:t>4157</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Laboratory Technician</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1</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5</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IN" sz="800" b="1" i="0" u="none" strike="noStrike">
                          <a:solidFill>
                            <a:srgbClr val="000000"/>
                          </a:solidFill>
                          <a:effectLst/>
                          <a:latin typeface="Calibri" panose="020F0502020204030204" pitchFamily="34" charset="0"/>
                        </a:rPr>
                        <a:t>0</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IN" sz="800" b="1" i="0" u="none" strike="noStrike">
                          <a:solidFill>
                            <a:srgbClr val="000000"/>
                          </a:solidFill>
                          <a:effectLst/>
                          <a:latin typeface="Calibri" panose="020F0502020204030204" pitchFamily="34" charset="0"/>
                        </a:rPr>
                        <a:t> </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800" b="1" i="0" u="none" strike="noStrike" dirty="0">
                          <a:solidFill>
                            <a:srgbClr val="000000"/>
                          </a:solidFill>
                          <a:effectLst/>
                          <a:latin typeface="Calibri" panose="020F0502020204030204" pitchFamily="34" charset="0"/>
                        </a:rPr>
                        <a:t>Training &amp; Career Dev plan</a:t>
                      </a:r>
                      <a:br>
                        <a:rPr lang="en-US" sz="800" b="1" i="0" u="none" strike="noStrike" dirty="0">
                          <a:solidFill>
                            <a:srgbClr val="000000"/>
                          </a:solidFill>
                          <a:effectLst/>
                          <a:latin typeface="Calibri" panose="020F0502020204030204" pitchFamily="34" charset="0"/>
                        </a:rPr>
                      </a:br>
                      <a:r>
                        <a:rPr lang="en-US" sz="800" b="1" i="0" u="none" strike="noStrike" dirty="0">
                          <a:solidFill>
                            <a:srgbClr val="000000"/>
                          </a:solidFill>
                          <a:effectLst/>
                          <a:latin typeface="Calibri" panose="020F0502020204030204" pitchFamily="34" charset="0"/>
                        </a:rPr>
                        <a:t>Team building activities</a:t>
                      </a:r>
                    </a:p>
                  </a:txBody>
                  <a:tcPr marL="5692" marR="5692" marT="56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671820548"/>
                  </a:ext>
                </a:extLst>
              </a:tr>
            </a:tbl>
          </a:graphicData>
        </a:graphic>
      </p:graphicFrame>
    </p:spTree>
    <p:extLst>
      <p:ext uri="{BB962C8B-B14F-4D97-AF65-F5344CB8AC3E}">
        <p14:creationId xmlns:p14="http://schemas.microsoft.com/office/powerpoint/2010/main" val="405707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1733042" y="348672"/>
            <a:ext cx="11488269"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dirty="0"/>
              <a:t>Solution</a:t>
            </a:r>
          </a:p>
        </p:txBody>
      </p:sp>
      <p:sp>
        <p:nvSpPr>
          <p:cNvPr id="4" name="TextBox 3">
            <a:extLst>
              <a:ext uri="{FF2B5EF4-FFF2-40B4-BE49-F238E27FC236}">
                <a16:creationId xmlns:a16="http://schemas.microsoft.com/office/drawing/2014/main" id="{ABFA0153-526F-4072-A02E-3F5B9D7C187F}"/>
              </a:ext>
            </a:extLst>
          </p:cNvPr>
          <p:cNvSpPr txBox="1"/>
          <p:nvPr/>
        </p:nvSpPr>
        <p:spPr>
          <a:xfrm>
            <a:off x="127951" y="1380565"/>
            <a:ext cx="5766207" cy="438581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To address the problem in hand, we will attempt to decipher the following using various Machine Learning techniques, algorithms and models.  </a:t>
            </a:r>
          </a:p>
          <a:p>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ü"/>
            </a:pPr>
            <a:r>
              <a:rPr lang="en-US" sz="1600" b="1" i="1" dirty="0">
                <a:latin typeface="Cambria" panose="02040503050406030204" pitchFamily="18" charset="0"/>
                <a:ea typeface="Cambria" panose="02040503050406030204" pitchFamily="18" charset="0"/>
              </a:rPr>
              <a:t>What is the likelihood of an active employee quitting the company?</a:t>
            </a:r>
          </a:p>
          <a:p>
            <a:pPr marL="742950" lvl="1" indent="-285750">
              <a:buFont typeface="Wingdings" panose="05000000000000000000" pitchFamily="2" charset="2"/>
              <a:buChar char="Ø"/>
            </a:pPr>
            <a:r>
              <a:rPr lang="en-US" sz="1500" b="1" i="1" dirty="0">
                <a:solidFill>
                  <a:srgbClr val="0070C0"/>
                </a:solidFill>
                <a:latin typeface="Cambria" panose="02040503050406030204" pitchFamily="18" charset="0"/>
                <a:ea typeface="Cambria" panose="02040503050406030204" pitchFamily="18" charset="0"/>
              </a:rPr>
              <a:t>Employees can be assigned a “Risk Score” based on the predicted attrition probability such that: </a:t>
            </a:r>
          </a:p>
          <a:p>
            <a:pPr lvl="1"/>
            <a:endParaRPr lang="en-US" sz="1500" b="1" i="1" dirty="0">
              <a:solidFill>
                <a:srgbClr val="0070C0"/>
              </a:solidFill>
              <a:latin typeface="Cambria" panose="02040503050406030204" pitchFamily="18" charset="0"/>
              <a:ea typeface="Cambria" panose="02040503050406030204" pitchFamily="18" charset="0"/>
            </a:endParaRPr>
          </a:p>
          <a:p>
            <a:pPr marL="800100" lvl="1" indent="-342900">
              <a:buAutoNum type="alphaLcParenR"/>
            </a:pPr>
            <a:r>
              <a:rPr lang="en-US" sz="1500" b="1" i="1" dirty="0">
                <a:solidFill>
                  <a:srgbClr val="0070C0"/>
                </a:solidFill>
                <a:latin typeface="Cambria" panose="02040503050406030204" pitchFamily="18" charset="0"/>
                <a:ea typeface="Cambria" panose="02040503050406030204" pitchFamily="18" charset="0"/>
              </a:rPr>
              <a:t>Low-risk for employees with label &lt; 0.6 (not likely to leave) </a:t>
            </a:r>
          </a:p>
          <a:p>
            <a:pPr marL="800100" lvl="1" indent="-342900">
              <a:buAutoNum type="alphaLcParenR"/>
            </a:pPr>
            <a:r>
              <a:rPr lang="en-US" sz="1500" b="1" i="1" dirty="0">
                <a:solidFill>
                  <a:srgbClr val="0070C0"/>
                </a:solidFill>
                <a:latin typeface="Cambria" panose="02040503050406030204" pitchFamily="18" charset="0"/>
                <a:ea typeface="Cambria" panose="02040503050406030204" pitchFamily="18" charset="0"/>
              </a:rPr>
              <a:t>Medium-risk for employees with label between 0.6 and 0.8 (good chances of attrition) </a:t>
            </a:r>
          </a:p>
          <a:p>
            <a:pPr marL="800100" lvl="1" indent="-342900">
              <a:buAutoNum type="alphaLcParenR"/>
            </a:pPr>
            <a:r>
              <a:rPr lang="en-US" sz="1500" b="1" i="1" dirty="0">
                <a:solidFill>
                  <a:srgbClr val="0070C0"/>
                </a:solidFill>
                <a:latin typeface="Cambria" panose="02040503050406030204" pitchFamily="18" charset="0"/>
                <a:ea typeface="Cambria" panose="02040503050406030204" pitchFamily="18" charset="0"/>
              </a:rPr>
              <a:t>High-risk for employees with label &gt; 0.8 (very likely to leave)</a:t>
            </a:r>
          </a:p>
          <a:p>
            <a:pPr lvl="1"/>
            <a:r>
              <a:rPr lang="en-US" sz="1600" b="1" i="1" dirty="0">
                <a:solidFill>
                  <a:srgbClr val="0070C0"/>
                </a:solidFill>
                <a:latin typeface="Cambria" panose="02040503050406030204" pitchFamily="18" charset="0"/>
                <a:ea typeface="Cambria" panose="02040503050406030204" pitchFamily="18" charset="0"/>
              </a:rPr>
              <a:t> </a:t>
            </a:r>
          </a:p>
          <a:p>
            <a:pPr lvl="1"/>
            <a:endParaRPr lang="en-US" sz="1600" b="1" i="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E4FBF0B2-5524-424E-8FAA-ADDEBE9ABC11}"/>
              </a:ext>
            </a:extLst>
          </p:cNvPr>
          <p:cNvSpPr txBox="1"/>
          <p:nvPr/>
        </p:nvSpPr>
        <p:spPr>
          <a:xfrm>
            <a:off x="5641041" y="-150750"/>
            <a:ext cx="5459505" cy="4170372"/>
          </a:xfrm>
          <a:prstGeom prst="rect">
            <a:avLst/>
          </a:prstGeom>
          <a:noFill/>
        </p:spPr>
        <p:txBody>
          <a:bodyPr wrap="square" rtlCol="0">
            <a:spAutoFit/>
          </a:bodyPr>
          <a:lstStyle/>
          <a:p>
            <a:pPr lvl="1"/>
            <a:r>
              <a:rPr lang="en-US" sz="1600" dirty="0">
                <a:latin typeface="Cambria" panose="02040503050406030204" pitchFamily="18" charset="0"/>
                <a:ea typeface="Cambria" panose="02040503050406030204" pitchFamily="18" charset="0"/>
              </a:rPr>
              <a:t> </a:t>
            </a:r>
          </a:p>
          <a:p>
            <a:pPr lvl="1"/>
            <a:endParaRPr lang="en-US" sz="1600" b="1" i="1" dirty="0">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ü"/>
            </a:pPr>
            <a:r>
              <a:rPr lang="en-US" sz="1600" b="1" i="1" dirty="0">
                <a:latin typeface="Cambria" panose="02040503050406030204" pitchFamily="18" charset="0"/>
                <a:ea typeface="Cambria" panose="02040503050406030204" pitchFamily="18" charset="0"/>
              </a:rPr>
              <a:t>What are the key attributes of an employee leaving the company? </a:t>
            </a:r>
          </a:p>
          <a:p>
            <a:pPr lvl="1"/>
            <a:endParaRPr lang="en-US" sz="1600" b="1" i="1" dirty="0">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Ø"/>
            </a:pPr>
            <a:r>
              <a:rPr lang="en-US" sz="1500" b="1" i="1" dirty="0">
                <a:solidFill>
                  <a:srgbClr val="0070C0"/>
                </a:solidFill>
                <a:latin typeface="Cambria" panose="02040503050406030204" pitchFamily="18" charset="0"/>
                <a:ea typeface="Cambria" panose="02040503050406030204" pitchFamily="18" charset="0"/>
              </a:rPr>
              <a:t>By using effective feature engineering, data wrangling, visualizations and model prediction, the key attributes will be derived</a:t>
            </a:r>
          </a:p>
          <a:p>
            <a:pPr marL="742950" lvl="1" indent="-285750">
              <a:buFont typeface="Wingdings" panose="05000000000000000000" pitchFamily="2" charset="2"/>
              <a:buChar char="Ø"/>
            </a:pPr>
            <a:endParaRPr lang="en-US" sz="1500" b="1" i="1" dirty="0">
              <a:solidFill>
                <a:srgbClr val="0070C0"/>
              </a:solidFill>
              <a:latin typeface="Cambria" panose="02040503050406030204" pitchFamily="18" charset="0"/>
              <a:ea typeface="Cambria" panose="02040503050406030204" pitchFamily="18" charset="0"/>
            </a:endParaRPr>
          </a:p>
          <a:p>
            <a:pPr lvl="1"/>
            <a:endParaRPr lang="en-US" sz="1500" b="1" i="1" dirty="0">
              <a:solidFill>
                <a:srgbClr val="0070C0"/>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ü"/>
            </a:pPr>
            <a:r>
              <a:rPr lang="en-US" sz="1600" b="1" i="1" dirty="0">
                <a:latin typeface="Cambria" panose="02040503050406030204" pitchFamily="18" charset="0"/>
                <a:ea typeface="Cambria" panose="02040503050406030204" pitchFamily="18" charset="0"/>
              </a:rPr>
              <a:t>What plans can be devised to improve employee retention? </a:t>
            </a:r>
          </a:p>
          <a:p>
            <a:pPr lvl="1"/>
            <a:endParaRPr lang="en-US" sz="1600" b="1" i="1"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500" b="1" i="1" dirty="0">
                <a:solidFill>
                  <a:srgbClr val="0070C0"/>
                </a:solidFill>
                <a:latin typeface="Cambria" panose="02040503050406030204" pitchFamily="18" charset="0"/>
                <a:ea typeface="Cambria" panose="02040503050406030204" pitchFamily="18" charset="0"/>
              </a:rPr>
              <a:t>Proposal of a tactical retention strategy based on the key indicators and overall results</a:t>
            </a:r>
          </a:p>
          <a:p>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 </a:t>
            </a:r>
          </a:p>
        </p:txBody>
      </p:sp>
      <p:sp>
        <p:nvSpPr>
          <p:cNvPr id="7" name="Rectangle 6">
            <a:extLst>
              <a:ext uri="{FF2B5EF4-FFF2-40B4-BE49-F238E27FC236}">
                <a16:creationId xmlns:a16="http://schemas.microsoft.com/office/drawing/2014/main" id="{8106E1BB-6070-4269-AE73-4D0A785F7E7E}"/>
              </a:ext>
            </a:extLst>
          </p:cNvPr>
          <p:cNvSpPr/>
          <p:nvPr/>
        </p:nvSpPr>
        <p:spPr>
          <a:xfrm>
            <a:off x="6609977" y="4634786"/>
            <a:ext cx="6096000" cy="954107"/>
          </a:xfrm>
          <a:prstGeom prst="rect">
            <a:avLst/>
          </a:prstGeom>
        </p:spPr>
        <p:txBody>
          <a:bodyPr>
            <a:spAutoFit/>
          </a:bodyPr>
          <a:lstStyle/>
          <a:p>
            <a:pPr marL="342900" indent="-342900">
              <a:buAutoNum type="arabicParenR"/>
            </a:pPr>
            <a:r>
              <a:rPr lang="en-IN" sz="1400" b="1" i="1" dirty="0">
                <a:solidFill>
                  <a:srgbClr val="00B050"/>
                </a:solidFill>
                <a:latin typeface="Cambria" panose="02040503050406030204" pitchFamily="18" charset="0"/>
                <a:ea typeface="Cambria" panose="02040503050406030204" pitchFamily="18" charset="0"/>
              </a:rPr>
              <a:t>Machine Learning,  Python (</a:t>
            </a:r>
            <a:r>
              <a:rPr lang="en-IN" sz="1400" b="1" i="1" dirty="0" err="1">
                <a:solidFill>
                  <a:srgbClr val="00B050"/>
                </a:solidFill>
                <a:latin typeface="Cambria" panose="02040503050406030204" pitchFamily="18" charset="0"/>
                <a:ea typeface="Cambria" panose="02040503050406030204" pitchFamily="18" charset="0"/>
              </a:rPr>
              <a:t>Numpy</a:t>
            </a:r>
            <a:r>
              <a:rPr lang="en-IN" sz="1400" b="1" i="1" dirty="0">
                <a:solidFill>
                  <a:srgbClr val="00B050"/>
                </a:solidFill>
                <a:latin typeface="Cambria" panose="02040503050406030204" pitchFamily="18" charset="0"/>
                <a:ea typeface="Cambria" panose="02040503050406030204" pitchFamily="18" charset="0"/>
              </a:rPr>
              <a:t>, Pandas, Stats-Model, </a:t>
            </a:r>
          </a:p>
          <a:p>
            <a:r>
              <a:rPr lang="en-IN" sz="1400" b="1" i="1" dirty="0">
                <a:solidFill>
                  <a:srgbClr val="00B050"/>
                </a:solidFill>
                <a:latin typeface="Cambria" panose="02040503050406030204" pitchFamily="18" charset="0"/>
                <a:ea typeface="Cambria" panose="02040503050406030204" pitchFamily="18" charset="0"/>
              </a:rPr>
              <a:t>Sci-kit learn, Matplotlib, Seaborn etc.) </a:t>
            </a:r>
          </a:p>
          <a:p>
            <a:pPr marL="342900" indent="-342900">
              <a:buAutoNum type="arabicParenR"/>
            </a:pPr>
            <a:r>
              <a:rPr lang="en-IN" sz="1400" b="1" i="1" dirty="0">
                <a:solidFill>
                  <a:srgbClr val="00B050"/>
                </a:solidFill>
                <a:latin typeface="Cambria" panose="02040503050406030204" pitchFamily="18" charset="0"/>
                <a:ea typeface="Cambria" panose="02040503050406030204" pitchFamily="18" charset="0"/>
              </a:rPr>
              <a:t>Coding console: Jupiter, </a:t>
            </a:r>
            <a:r>
              <a:rPr lang="en-IN" sz="1400" b="1" i="1" dirty="0" err="1">
                <a:solidFill>
                  <a:srgbClr val="00B050"/>
                </a:solidFill>
                <a:latin typeface="Cambria" panose="02040503050406030204" pitchFamily="18" charset="0"/>
                <a:ea typeface="Cambria" panose="02040503050406030204" pitchFamily="18" charset="0"/>
              </a:rPr>
              <a:t>Pycharm</a:t>
            </a:r>
            <a:r>
              <a:rPr lang="en-IN" sz="1400" b="1" i="1" dirty="0">
                <a:solidFill>
                  <a:srgbClr val="00B050"/>
                </a:solidFill>
                <a:latin typeface="Cambria" panose="02040503050406030204" pitchFamily="18" charset="0"/>
                <a:ea typeface="Cambria" panose="02040503050406030204" pitchFamily="18" charset="0"/>
              </a:rPr>
              <a:t> </a:t>
            </a:r>
          </a:p>
          <a:p>
            <a:pPr marL="342900" indent="-342900">
              <a:buAutoNum type="arabicParenR"/>
            </a:pPr>
            <a:r>
              <a:rPr lang="en-IN" sz="1400" b="1" i="1" dirty="0">
                <a:solidFill>
                  <a:srgbClr val="00B050"/>
                </a:solidFill>
                <a:latin typeface="Cambria" panose="02040503050406030204" pitchFamily="18" charset="0"/>
                <a:ea typeface="Cambria" panose="02040503050406030204" pitchFamily="18" charset="0"/>
              </a:rPr>
              <a:t>Dashboard: </a:t>
            </a:r>
            <a:r>
              <a:rPr lang="en-IN" sz="1400" b="1" i="1" dirty="0" err="1">
                <a:solidFill>
                  <a:srgbClr val="00B050"/>
                </a:solidFill>
                <a:latin typeface="Cambria" panose="02040503050406030204" pitchFamily="18" charset="0"/>
                <a:ea typeface="Cambria" panose="02040503050406030204" pitchFamily="18" charset="0"/>
              </a:rPr>
              <a:t>Qlikview</a:t>
            </a:r>
            <a:endParaRPr lang="en-IN" sz="1400" b="1" i="1" dirty="0">
              <a:solidFill>
                <a:srgbClr val="00B050"/>
              </a:solidFill>
              <a:latin typeface="Cambria" panose="02040503050406030204" pitchFamily="18" charset="0"/>
              <a:ea typeface="Cambria" panose="02040503050406030204" pitchFamily="18" charset="0"/>
            </a:endParaRPr>
          </a:p>
        </p:txBody>
      </p:sp>
      <p:sp>
        <p:nvSpPr>
          <p:cNvPr id="12" name="Title 1">
            <a:extLst>
              <a:ext uri="{FF2B5EF4-FFF2-40B4-BE49-F238E27FC236}">
                <a16:creationId xmlns:a16="http://schemas.microsoft.com/office/drawing/2014/main" id="{3706A675-0208-439F-8839-086474F0FC8D}"/>
              </a:ext>
            </a:extLst>
          </p:cNvPr>
          <p:cNvSpPr txBox="1">
            <a:spLocks/>
          </p:cNvSpPr>
          <p:nvPr/>
        </p:nvSpPr>
        <p:spPr>
          <a:xfrm>
            <a:off x="6696362" y="4023197"/>
            <a:ext cx="2484583" cy="53956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TECH </a:t>
            </a:r>
            <a:r>
              <a:rPr lang="en-IN" sz="3000" dirty="0" err="1"/>
              <a:t>STack</a:t>
            </a:r>
            <a:endParaRPr lang="en-IN" sz="3000" dirty="0"/>
          </a:p>
        </p:txBody>
      </p:sp>
    </p:spTree>
    <p:extLst>
      <p:ext uri="{BB962C8B-B14F-4D97-AF65-F5344CB8AC3E}">
        <p14:creationId xmlns:p14="http://schemas.microsoft.com/office/powerpoint/2010/main" val="285882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886762-16F0-4868-B83A-261746214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1" name="Freeform 11">
            <a:extLst>
              <a:ext uri="{FF2B5EF4-FFF2-40B4-BE49-F238E27FC236}">
                <a16:creationId xmlns:a16="http://schemas.microsoft.com/office/drawing/2014/main" id="{D2B54B4E-3454-4B76-B85A-8512B772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3" name="Freeform 13">
            <a:extLst>
              <a:ext uri="{FF2B5EF4-FFF2-40B4-BE49-F238E27FC236}">
                <a16:creationId xmlns:a16="http://schemas.microsoft.com/office/drawing/2014/main" id="{7EFFE965-5586-4889-A74D-3A6080D04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25">
            <a:extLst>
              <a:ext uri="{FF2B5EF4-FFF2-40B4-BE49-F238E27FC236}">
                <a16:creationId xmlns:a16="http://schemas.microsoft.com/office/drawing/2014/main" id="{5BC4125D-18D9-4A65-82B6-C24FE943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Freeform 14">
            <a:extLst>
              <a:ext uri="{FF2B5EF4-FFF2-40B4-BE49-F238E27FC236}">
                <a16:creationId xmlns:a16="http://schemas.microsoft.com/office/drawing/2014/main" id="{A86DE327-0F45-4F54-BB6C-68A093CE5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9" name="5-Point Star 24">
            <a:extLst>
              <a:ext uri="{FF2B5EF4-FFF2-40B4-BE49-F238E27FC236}">
                <a16:creationId xmlns:a16="http://schemas.microsoft.com/office/drawing/2014/main" id="{795857C2-E6E7-405A-B5A3-4DE3B50A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F793411C-A1D8-450D-9561-24C75D6D73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3" name="Rectangle 22">
            <a:extLst>
              <a:ext uri="{FF2B5EF4-FFF2-40B4-BE49-F238E27FC236}">
                <a16:creationId xmlns:a16="http://schemas.microsoft.com/office/drawing/2014/main" id="{CD4E68FE-D0E7-4AC4-9D37-BC9A10E71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32997"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9F958711-6F0F-4DAF-B6D7-38676273C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93205"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a:extLst>
              <a:ext uri="{FF2B5EF4-FFF2-40B4-BE49-F238E27FC236}">
                <a16:creationId xmlns:a16="http://schemas.microsoft.com/office/drawing/2014/main" id="{27D8AE4E-A76E-4886-AFD6-5AA183BB7D7E}"/>
              </a:ext>
            </a:extLst>
          </p:cNvPr>
          <p:cNvSpPr txBox="1">
            <a:spLocks/>
          </p:cNvSpPr>
          <p:nvPr/>
        </p:nvSpPr>
        <p:spPr>
          <a:xfrm>
            <a:off x="446663" y="1304458"/>
            <a:ext cx="3326650" cy="29017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r">
              <a:spcAft>
                <a:spcPts val="600"/>
              </a:spcAft>
            </a:pPr>
            <a:r>
              <a:rPr lang="en-US" sz="5000" dirty="0"/>
              <a:t>Solution workflow</a:t>
            </a:r>
          </a:p>
        </p:txBody>
      </p:sp>
      <p:sp>
        <p:nvSpPr>
          <p:cNvPr id="27" name="Rectangle 26">
            <a:extLst>
              <a:ext uri="{FF2B5EF4-FFF2-40B4-BE49-F238E27FC236}">
                <a16:creationId xmlns:a16="http://schemas.microsoft.com/office/drawing/2014/main" id="{2D43839F-D746-4BD2-AF83-A2D59C171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6" y="0"/>
            <a:ext cx="4248871"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A022DB94-BA9F-403F-85B2-FD0A22CAD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37" y="5762147"/>
            <a:ext cx="4250216"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F0A5978-229F-41F1-B213-A2B43E442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1883" y="450792"/>
            <a:ext cx="6636823"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2202BF-E641-4D52-8ADC-6BFE2E897644}"/>
              </a:ext>
            </a:extLst>
          </p:cNvPr>
          <p:cNvPicPr>
            <a:picLocks noChangeAspect="1"/>
          </p:cNvPicPr>
          <p:nvPr/>
        </p:nvPicPr>
        <p:blipFill rotWithShape="1">
          <a:blip r:embed="rId4"/>
          <a:srcRect b="5290"/>
          <a:stretch/>
        </p:blipFill>
        <p:spPr>
          <a:xfrm>
            <a:off x="5508983" y="684681"/>
            <a:ext cx="5987155" cy="5316070"/>
          </a:xfrm>
          <a:prstGeom prst="rect">
            <a:avLst/>
          </a:prstGeom>
        </p:spPr>
      </p:pic>
      <p:cxnSp>
        <p:nvCxnSpPr>
          <p:cNvPr id="6" name="Straight Connector 5">
            <a:extLst>
              <a:ext uri="{FF2B5EF4-FFF2-40B4-BE49-F238E27FC236}">
                <a16:creationId xmlns:a16="http://schemas.microsoft.com/office/drawing/2014/main" id="{CE95C1B0-6B2E-412E-8714-7F2FC4D8B452}"/>
              </a:ext>
            </a:extLst>
          </p:cNvPr>
          <p:cNvCxnSpPr/>
          <p:nvPr/>
        </p:nvCxnSpPr>
        <p:spPr>
          <a:xfrm>
            <a:off x="9686925" y="6000751"/>
            <a:ext cx="1504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1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109819" y="112059"/>
            <a:ext cx="11488269"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Data understanding</a:t>
            </a:r>
          </a:p>
        </p:txBody>
      </p:sp>
      <p:sp>
        <p:nvSpPr>
          <p:cNvPr id="3" name="TextBox 2">
            <a:extLst>
              <a:ext uri="{FF2B5EF4-FFF2-40B4-BE49-F238E27FC236}">
                <a16:creationId xmlns:a16="http://schemas.microsoft.com/office/drawing/2014/main" id="{580FD034-8250-4EF5-82C6-8BA67CDD5886}"/>
              </a:ext>
            </a:extLst>
          </p:cNvPr>
          <p:cNvSpPr txBox="1"/>
          <p:nvPr/>
        </p:nvSpPr>
        <p:spPr>
          <a:xfrm>
            <a:off x="109819" y="609600"/>
            <a:ext cx="3787587" cy="5232202"/>
          </a:xfrm>
          <a:prstGeom prst="rect">
            <a:avLst/>
          </a:prstGeom>
          <a:noFill/>
        </p:spPr>
        <p:txBody>
          <a:bodyPr wrap="square" rtlCol="0">
            <a:spAutoFit/>
          </a:bodyPr>
          <a:lstStyle/>
          <a:p>
            <a:r>
              <a:rPr lang="en-US" sz="1600" b="1" dirty="0">
                <a:latin typeface="Cambria" panose="02040503050406030204" pitchFamily="18" charset="0"/>
                <a:ea typeface="Cambria" panose="02040503050406030204" pitchFamily="18" charset="0"/>
              </a:rPr>
              <a:t>There are 1470 records and 35 features in the dataset:</a:t>
            </a:r>
          </a:p>
          <a:p>
            <a:endParaRPr lang="en-US"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a:latin typeface="Cambria" panose="02040503050406030204" pitchFamily="18" charset="0"/>
                <a:ea typeface="Cambria" panose="02040503050406030204" pitchFamily="18" charset="0"/>
              </a:rPr>
              <a:t>Age</a:t>
            </a:r>
          </a:p>
          <a:p>
            <a:pPr marL="342900" indent="-342900">
              <a:buFont typeface="+mj-lt"/>
              <a:buAutoNum type="arabicPeriod"/>
            </a:pPr>
            <a:r>
              <a:rPr lang="en-IN" sz="1400" b="1" dirty="0">
                <a:solidFill>
                  <a:srgbClr val="FF0000"/>
                </a:solidFill>
                <a:latin typeface="Cambria" panose="02040503050406030204" pitchFamily="18" charset="0"/>
                <a:ea typeface="Cambria" panose="02040503050406030204" pitchFamily="18" charset="0"/>
              </a:rPr>
              <a:t>Attrition</a:t>
            </a:r>
          </a:p>
          <a:p>
            <a:pPr marL="342900" indent="-342900">
              <a:buFont typeface="+mj-lt"/>
              <a:buAutoNum type="arabicPeriod"/>
            </a:pPr>
            <a:r>
              <a:rPr lang="en-IN" sz="1400" dirty="0" err="1">
                <a:latin typeface="Cambria" panose="02040503050406030204" pitchFamily="18" charset="0"/>
                <a:ea typeface="Cambria" panose="02040503050406030204" pitchFamily="18" charset="0"/>
              </a:rPr>
              <a:t>BusinessTravel</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DailyRate</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a:latin typeface="Cambria" panose="02040503050406030204" pitchFamily="18" charset="0"/>
                <a:ea typeface="Cambria" panose="02040503050406030204" pitchFamily="18" charset="0"/>
              </a:rPr>
              <a:t>Department</a:t>
            </a:r>
          </a:p>
          <a:p>
            <a:pPr marL="342900" indent="-342900">
              <a:buFont typeface="+mj-lt"/>
              <a:buAutoNum type="arabicPeriod"/>
            </a:pPr>
            <a:r>
              <a:rPr lang="en-IN" sz="1400" dirty="0" err="1">
                <a:latin typeface="Cambria" panose="02040503050406030204" pitchFamily="18" charset="0"/>
                <a:ea typeface="Cambria" panose="02040503050406030204" pitchFamily="18" charset="0"/>
              </a:rPr>
              <a:t>DistanceFromHome</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a:latin typeface="Cambria" panose="02040503050406030204" pitchFamily="18" charset="0"/>
                <a:ea typeface="Cambria" panose="02040503050406030204" pitchFamily="18" charset="0"/>
              </a:rPr>
              <a:t>Education</a:t>
            </a:r>
          </a:p>
          <a:p>
            <a:pPr marL="342900" indent="-342900">
              <a:buFont typeface="+mj-lt"/>
              <a:buAutoNum type="arabicPeriod"/>
            </a:pPr>
            <a:r>
              <a:rPr lang="en-IN" sz="1400" dirty="0" err="1">
                <a:latin typeface="Cambria" panose="02040503050406030204" pitchFamily="18" charset="0"/>
                <a:ea typeface="Cambria" panose="02040503050406030204" pitchFamily="18" charset="0"/>
              </a:rPr>
              <a:t>EducationField</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EmployeeCount</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EmployeeNumber</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EnvironmentSatisfaction</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a:latin typeface="Cambria" panose="02040503050406030204" pitchFamily="18" charset="0"/>
                <a:ea typeface="Cambria" panose="02040503050406030204" pitchFamily="18" charset="0"/>
              </a:rPr>
              <a:t>Gender</a:t>
            </a:r>
          </a:p>
          <a:p>
            <a:pPr marL="342900" indent="-342900">
              <a:buFont typeface="+mj-lt"/>
              <a:buAutoNum type="arabicPeriod"/>
            </a:pPr>
            <a:r>
              <a:rPr lang="en-IN" sz="1400" dirty="0" err="1">
                <a:latin typeface="Cambria" panose="02040503050406030204" pitchFamily="18" charset="0"/>
                <a:ea typeface="Cambria" panose="02040503050406030204" pitchFamily="18" charset="0"/>
              </a:rPr>
              <a:t>HourlyRate</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JobInvolvement</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JobLevel</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JobRole</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JobSatisfaction</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MaritalStatus</a:t>
            </a:r>
            <a:endParaRPr lang="en-IN" sz="1400" dirty="0">
              <a:latin typeface="Cambria" panose="02040503050406030204" pitchFamily="18" charset="0"/>
              <a:ea typeface="Cambria" panose="02040503050406030204" pitchFamily="18" charset="0"/>
            </a:endParaRPr>
          </a:p>
          <a:p>
            <a:pPr marL="342900" indent="-342900">
              <a:buFont typeface="+mj-lt"/>
              <a:buAutoNum type="arabicPeriod"/>
            </a:pPr>
            <a:r>
              <a:rPr lang="en-IN" sz="1400" dirty="0" err="1">
                <a:latin typeface="Cambria" panose="02040503050406030204" pitchFamily="18" charset="0"/>
                <a:ea typeface="Cambria" panose="02040503050406030204" pitchFamily="18" charset="0"/>
              </a:rPr>
              <a:t>MonthlyIncome</a:t>
            </a:r>
            <a:endParaRPr lang="en-IN" sz="1400" dirty="0">
              <a:latin typeface="Cambria" panose="02040503050406030204" pitchFamily="18" charset="0"/>
              <a:ea typeface="Cambria" panose="02040503050406030204" pitchFamily="18" charset="0"/>
            </a:endParaRPr>
          </a:p>
          <a:p>
            <a:endParaRPr lang="en-IN" sz="14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27F9FC1D-985B-49C8-AC46-3EE1706488A8}"/>
              </a:ext>
            </a:extLst>
          </p:cNvPr>
          <p:cNvSpPr/>
          <p:nvPr/>
        </p:nvSpPr>
        <p:spPr>
          <a:xfrm>
            <a:off x="2473137" y="1371600"/>
            <a:ext cx="2644589" cy="3539430"/>
          </a:xfrm>
          <a:prstGeom prst="rect">
            <a:avLst/>
          </a:prstGeom>
        </p:spPr>
        <p:txBody>
          <a:bodyPr wrap="square">
            <a:spAutoFit/>
          </a:bodyPr>
          <a:lstStyle/>
          <a:p>
            <a:r>
              <a:rPr lang="en-IN" sz="1400" dirty="0">
                <a:latin typeface="Cambria" panose="02040503050406030204" pitchFamily="18" charset="0"/>
                <a:ea typeface="Cambria" panose="02040503050406030204" pitchFamily="18" charset="0"/>
              </a:rPr>
              <a:t>20. </a:t>
            </a:r>
            <a:r>
              <a:rPr lang="en-IN" sz="1400" dirty="0" err="1">
                <a:latin typeface="Cambria" panose="02040503050406030204" pitchFamily="18" charset="0"/>
                <a:ea typeface="Cambria" panose="02040503050406030204" pitchFamily="18" charset="0"/>
              </a:rPr>
              <a:t>MonthlyRate</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21. </a:t>
            </a:r>
            <a:r>
              <a:rPr lang="en-IN" sz="1400" dirty="0" err="1">
                <a:latin typeface="Cambria" panose="02040503050406030204" pitchFamily="18" charset="0"/>
                <a:ea typeface="Cambria" panose="02040503050406030204" pitchFamily="18" charset="0"/>
              </a:rPr>
              <a:t>NumCompaniesWorked</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22. Over18</a:t>
            </a:r>
          </a:p>
          <a:p>
            <a:r>
              <a:rPr lang="en-IN" sz="1400" dirty="0">
                <a:latin typeface="Cambria" panose="02040503050406030204" pitchFamily="18" charset="0"/>
                <a:ea typeface="Cambria" panose="02040503050406030204" pitchFamily="18" charset="0"/>
              </a:rPr>
              <a:t>23. OverTime</a:t>
            </a:r>
          </a:p>
          <a:p>
            <a:r>
              <a:rPr lang="en-IN" sz="1400" dirty="0">
                <a:latin typeface="Cambria" panose="02040503050406030204" pitchFamily="18" charset="0"/>
                <a:ea typeface="Cambria" panose="02040503050406030204" pitchFamily="18" charset="0"/>
              </a:rPr>
              <a:t>24. </a:t>
            </a:r>
            <a:r>
              <a:rPr lang="en-IN" sz="1400" dirty="0" err="1">
                <a:latin typeface="Cambria" panose="02040503050406030204" pitchFamily="18" charset="0"/>
                <a:ea typeface="Cambria" panose="02040503050406030204" pitchFamily="18" charset="0"/>
              </a:rPr>
              <a:t>PercentSalaryHike</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25. </a:t>
            </a:r>
            <a:r>
              <a:rPr lang="en-IN" sz="1400" dirty="0" err="1">
                <a:latin typeface="Cambria" panose="02040503050406030204" pitchFamily="18" charset="0"/>
                <a:ea typeface="Cambria" panose="02040503050406030204" pitchFamily="18" charset="0"/>
              </a:rPr>
              <a:t>PerformanceRating</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26. </a:t>
            </a:r>
            <a:r>
              <a:rPr lang="en-IN" sz="1400" dirty="0" err="1">
                <a:latin typeface="Cambria" panose="02040503050406030204" pitchFamily="18" charset="0"/>
                <a:ea typeface="Cambria" panose="02040503050406030204" pitchFamily="18" charset="0"/>
              </a:rPr>
              <a:t>RelationshipSatisfaction</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27. </a:t>
            </a:r>
            <a:r>
              <a:rPr lang="en-IN" sz="1400" dirty="0" err="1">
                <a:latin typeface="Cambria" panose="02040503050406030204" pitchFamily="18" charset="0"/>
                <a:ea typeface="Cambria" panose="02040503050406030204" pitchFamily="18" charset="0"/>
              </a:rPr>
              <a:t>StandardHours</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28. </a:t>
            </a:r>
            <a:r>
              <a:rPr lang="en-IN" sz="1400" dirty="0" err="1">
                <a:latin typeface="Cambria" panose="02040503050406030204" pitchFamily="18" charset="0"/>
                <a:ea typeface="Cambria" panose="02040503050406030204" pitchFamily="18" charset="0"/>
              </a:rPr>
              <a:t>StockOptionLevel</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29. </a:t>
            </a:r>
            <a:r>
              <a:rPr lang="en-IN" sz="1400" dirty="0" err="1">
                <a:latin typeface="Cambria" panose="02040503050406030204" pitchFamily="18" charset="0"/>
                <a:ea typeface="Cambria" panose="02040503050406030204" pitchFamily="18" charset="0"/>
              </a:rPr>
              <a:t>TotalWorkingYears</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30. </a:t>
            </a:r>
            <a:r>
              <a:rPr lang="en-IN" sz="1400" dirty="0" err="1">
                <a:latin typeface="Cambria" panose="02040503050406030204" pitchFamily="18" charset="0"/>
                <a:ea typeface="Cambria" panose="02040503050406030204" pitchFamily="18" charset="0"/>
              </a:rPr>
              <a:t>TrainingTimesLastYear</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31. </a:t>
            </a:r>
            <a:r>
              <a:rPr lang="en-IN" sz="1400" dirty="0" err="1">
                <a:latin typeface="Cambria" panose="02040503050406030204" pitchFamily="18" charset="0"/>
                <a:ea typeface="Cambria" panose="02040503050406030204" pitchFamily="18" charset="0"/>
              </a:rPr>
              <a:t>WorkLifeBalance</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32. </a:t>
            </a:r>
            <a:r>
              <a:rPr lang="en-IN" sz="1400" dirty="0" err="1">
                <a:latin typeface="Cambria" panose="02040503050406030204" pitchFamily="18" charset="0"/>
                <a:ea typeface="Cambria" panose="02040503050406030204" pitchFamily="18" charset="0"/>
              </a:rPr>
              <a:t>YearsAtCompany</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33. </a:t>
            </a:r>
            <a:r>
              <a:rPr lang="en-IN" sz="1400" dirty="0" err="1">
                <a:latin typeface="Cambria" panose="02040503050406030204" pitchFamily="18" charset="0"/>
                <a:ea typeface="Cambria" panose="02040503050406030204" pitchFamily="18" charset="0"/>
              </a:rPr>
              <a:t>YearsInCurrentRole</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34. </a:t>
            </a:r>
            <a:r>
              <a:rPr lang="en-IN" sz="1400" dirty="0" err="1">
                <a:latin typeface="Cambria" panose="02040503050406030204" pitchFamily="18" charset="0"/>
                <a:ea typeface="Cambria" panose="02040503050406030204" pitchFamily="18" charset="0"/>
              </a:rPr>
              <a:t>YearsSinceLastPromotion</a:t>
            </a:r>
            <a:endParaRPr lang="en-IN" sz="1400" dirty="0">
              <a:latin typeface="Cambria" panose="02040503050406030204" pitchFamily="18" charset="0"/>
              <a:ea typeface="Cambria" panose="02040503050406030204" pitchFamily="18" charset="0"/>
            </a:endParaRPr>
          </a:p>
          <a:p>
            <a:r>
              <a:rPr lang="en-IN" sz="1400" dirty="0">
                <a:latin typeface="Cambria" panose="02040503050406030204" pitchFamily="18" charset="0"/>
                <a:ea typeface="Cambria" panose="02040503050406030204" pitchFamily="18" charset="0"/>
              </a:rPr>
              <a:t>35. </a:t>
            </a:r>
            <a:r>
              <a:rPr lang="en-IN" sz="1400" dirty="0" err="1">
                <a:latin typeface="Cambria" panose="02040503050406030204" pitchFamily="18" charset="0"/>
                <a:ea typeface="Cambria" panose="02040503050406030204" pitchFamily="18" charset="0"/>
              </a:rPr>
              <a:t>YearsWithCurrManager</a:t>
            </a:r>
            <a:endParaRPr lang="en-IN" sz="1400" dirty="0"/>
          </a:p>
        </p:txBody>
      </p:sp>
      <p:sp>
        <p:nvSpPr>
          <p:cNvPr id="6" name="Rectangle 5">
            <a:extLst>
              <a:ext uri="{FF2B5EF4-FFF2-40B4-BE49-F238E27FC236}">
                <a16:creationId xmlns:a16="http://schemas.microsoft.com/office/drawing/2014/main" id="{83E8B82E-5C46-4560-BE5C-BFE4DDC0B061}"/>
              </a:ext>
            </a:extLst>
          </p:cNvPr>
          <p:cNvSpPr/>
          <p:nvPr/>
        </p:nvSpPr>
        <p:spPr>
          <a:xfrm>
            <a:off x="5421406" y="2675965"/>
            <a:ext cx="6176682" cy="2385268"/>
          </a:xfrm>
          <a:prstGeom prst="rect">
            <a:avLst/>
          </a:prstGeom>
        </p:spPr>
        <p:txBody>
          <a:bodyPr wrap="square">
            <a:spAutoFit/>
          </a:bodyPr>
          <a:lstStyle/>
          <a:p>
            <a:pPr fontAlgn="base"/>
            <a:r>
              <a:rPr lang="en-US" sz="1500" b="1" i="1" dirty="0">
                <a:latin typeface="Cambria" panose="02040503050406030204" pitchFamily="18" charset="0"/>
                <a:ea typeface="Cambria" panose="02040503050406030204" pitchFamily="18" charset="0"/>
              </a:rPr>
              <a:t>DATA DEFINITION:</a:t>
            </a:r>
          </a:p>
          <a:p>
            <a:pPr marL="285750" indent="-285750" fontAlgn="base">
              <a:buFont typeface="Wingdings" panose="05000000000000000000" pitchFamily="2" charset="2"/>
              <a:buChar char="q"/>
            </a:pPr>
            <a:r>
              <a:rPr lang="en-US" sz="1500" b="1" dirty="0">
                <a:latin typeface="Cambria" panose="02040503050406030204" pitchFamily="18" charset="0"/>
                <a:ea typeface="Cambria" panose="02040503050406030204" pitchFamily="18" charset="0"/>
              </a:rPr>
              <a:t>Education:</a:t>
            </a:r>
            <a:r>
              <a:rPr lang="en-US" sz="1500" dirty="0">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1 'Below College' 2 'College' 3 'Bachelor' 4 'Master' 5 'Doctor'</a:t>
            </a:r>
          </a:p>
          <a:p>
            <a:pPr marL="285750" indent="-285750" fontAlgn="base">
              <a:buFont typeface="Wingdings" panose="05000000000000000000" pitchFamily="2" charset="2"/>
              <a:buChar char="q"/>
            </a:pPr>
            <a:r>
              <a:rPr lang="en-US" sz="1500" b="1" dirty="0" err="1">
                <a:latin typeface="Cambria" panose="02040503050406030204" pitchFamily="18" charset="0"/>
                <a:ea typeface="Cambria" panose="02040503050406030204" pitchFamily="18" charset="0"/>
              </a:rPr>
              <a:t>EnvironmentSatisfaction</a:t>
            </a:r>
            <a:r>
              <a:rPr lang="en-US" sz="1500" b="1" dirty="0">
                <a:latin typeface="Cambria" panose="02040503050406030204" pitchFamily="18" charset="0"/>
                <a:ea typeface="Cambria" panose="02040503050406030204" pitchFamily="18" charset="0"/>
              </a:rPr>
              <a:t>:</a:t>
            </a:r>
            <a:r>
              <a:rPr lang="en-US" sz="1500" dirty="0">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1 'Low' 2 'Medium' 3 'High' 4 'Very High'</a:t>
            </a:r>
          </a:p>
          <a:p>
            <a:pPr marL="285750" indent="-285750" fontAlgn="base">
              <a:buFont typeface="Wingdings" panose="05000000000000000000" pitchFamily="2" charset="2"/>
              <a:buChar char="q"/>
            </a:pPr>
            <a:r>
              <a:rPr lang="en-US" sz="1500" b="1" dirty="0" err="1">
                <a:latin typeface="Cambria" panose="02040503050406030204" pitchFamily="18" charset="0"/>
                <a:ea typeface="Cambria" panose="02040503050406030204" pitchFamily="18" charset="0"/>
              </a:rPr>
              <a:t>JobInvolvement</a:t>
            </a:r>
            <a:r>
              <a:rPr lang="en-US" sz="1500" b="1" dirty="0">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1 'Low' 2 'Medium' 3 'High' 4 'Very High'</a:t>
            </a:r>
          </a:p>
          <a:p>
            <a:pPr marL="285750" indent="-285750" fontAlgn="base">
              <a:buFont typeface="Wingdings" panose="05000000000000000000" pitchFamily="2" charset="2"/>
              <a:buChar char="q"/>
            </a:pPr>
            <a:r>
              <a:rPr lang="en-US" sz="1500" b="1" dirty="0" err="1">
                <a:latin typeface="Cambria" panose="02040503050406030204" pitchFamily="18" charset="0"/>
                <a:ea typeface="Cambria" panose="02040503050406030204" pitchFamily="18" charset="0"/>
              </a:rPr>
              <a:t>JobSatisfaction</a:t>
            </a:r>
            <a:r>
              <a:rPr lang="en-US" sz="1500" b="1" dirty="0">
                <a:latin typeface="Cambria" panose="02040503050406030204" pitchFamily="18" charset="0"/>
                <a:ea typeface="Cambria" panose="02040503050406030204" pitchFamily="18" charset="0"/>
              </a:rPr>
              <a:t>:</a:t>
            </a:r>
            <a:r>
              <a:rPr lang="en-US" sz="1400" b="1" dirty="0">
                <a:solidFill>
                  <a:srgbClr val="0070C0"/>
                </a:solidFill>
                <a:latin typeface="Cambria" panose="02040503050406030204" pitchFamily="18" charset="0"/>
                <a:ea typeface="Cambria" panose="02040503050406030204" pitchFamily="18" charset="0"/>
              </a:rPr>
              <a:t> 1 'Low' 2 'Medium' 3 'High' 4 'Very High'</a:t>
            </a:r>
          </a:p>
          <a:p>
            <a:pPr marL="285750" indent="-285750" fontAlgn="base">
              <a:buFont typeface="Wingdings" panose="05000000000000000000" pitchFamily="2" charset="2"/>
              <a:buChar char="q"/>
            </a:pPr>
            <a:r>
              <a:rPr lang="en-US" sz="1500" b="1" dirty="0" err="1">
                <a:latin typeface="Cambria" panose="02040503050406030204" pitchFamily="18" charset="0"/>
                <a:ea typeface="Cambria" panose="02040503050406030204" pitchFamily="18" charset="0"/>
              </a:rPr>
              <a:t>PerformanceRating</a:t>
            </a:r>
            <a:r>
              <a:rPr lang="en-US" sz="1500" b="1" dirty="0">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1 'Low' 2 'Good' 3 'Excellent' 4 'Outstanding'</a:t>
            </a:r>
          </a:p>
          <a:p>
            <a:pPr marL="285750" indent="-285750" fontAlgn="base">
              <a:buFont typeface="Wingdings" panose="05000000000000000000" pitchFamily="2" charset="2"/>
              <a:buChar char="q"/>
            </a:pPr>
            <a:r>
              <a:rPr lang="en-US" sz="1500" b="1" dirty="0" err="1">
                <a:latin typeface="Cambria" panose="02040503050406030204" pitchFamily="18" charset="0"/>
                <a:ea typeface="Cambria" panose="02040503050406030204" pitchFamily="18" charset="0"/>
              </a:rPr>
              <a:t>RelationshipSatisfaction</a:t>
            </a:r>
            <a:r>
              <a:rPr lang="en-US" sz="1500" b="1" dirty="0">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1 'Low' 2 'Medium' 3 'High' 4 'Very High'</a:t>
            </a:r>
          </a:p>
          <a:p>
            <a:pPr marL="285750" indent="-285750" fontAlgn="base">
              <a:buFont typeface="Wingdings" panose="05000000000000000000" pitchFamily="2" charset="2"/>
              <a:buChar char="q"/>
            </a:pPr>
            <a:r>
              <a:rPr lang="en-US" sz="1500" b="1" dirty="0" err="1">
                <a:latin typeface="Cambria" panose="02040503050406030204" pitchFamily="18" charset="0"/>
                <a:ea typeface="Cambria" panose="02040503050406030204" pitchFamily="18" charset="0"/>
              </a:rPr>
              <a:t>WorkLifeBalance</a:t>
            </a:r>
            <a:r>
              <a:rPr lang="en-US" sz="1500" b="1" dirty="0">
                <a:latin typeface="Cambria" panose="02040503050406030204" pitchFamily="18" charset="0"/>
                <a:ea typeface="Cambria" panose="02040503050406030204" pitchFamily="18" charset="0"/>
              </a:rPr>
              <a:t>:</a:t>
            </a:r>
            <a:r>
              <a:rPr lang="en-US" sz="1500" dirty="0">
                <a:latin typeface="Cambria" panose="02040503050406030204" pitchFamily="18" charset="0"/>
                <a:ea typeface="Cambria" panose="02040503050406030204" pitchFamily="18" charset="0"/>
              </a:rPr>
              <a:t> </a:t>
            </a:r>
            <a:r>
              <a:rPr lang="en-US" sz="1400" b="1" dirty="0">
                <a:solidFill>
                  <a:srgbClr val="0070C0"/>
                </a:solidFill>
                <a:latin typeface="Cambria" panose="02040503050406030204" pitchFamily="18" charset="0"/>
                <a:ea typeface="Cambria" panose="02040503050406030204" pitchFamily="18" charset="0"/>
              </a:rPr>
              <a:t>1 'Bad' 2 'Good' 3 'Better' 4 'Best'</a:t>
            </a:r>
          </a:p>
          <a:p>
            <a:endParaRPr lang="en-IN" sz="1500" dirty="0">
              <a:latin typeface="Cambria" panose="02040503050406030204" pitchFamily="18" charset="0"/>
              <a:ea typeface="Cambria" panose="02040503050406030204" pitchFamily="18" charset="0"/>
            </a:endParaRPr>
          </a:p>
        </p:txBody>
      </p:sp>
      <p:sp>
        <p:nvSpPr>
          <p:cNvPr id="7" name="Title 1">
            <a:extLst>
              <a:ext uri="{FF2B5EF4-FFF2-40B4-BE49-F238E27FC236}">
                <a16:creationId xmlns:a16="http://schemas.microsoft.com/office/drawing/2014/main" id="{58E92741-9043-48D1-8084-2C87C08A8711}"/>
              </a:ext>
            </a:extLst>
          </p:cNvPr>
          <p:cNvSpPr txBox="1">
            <a:spLocks/>
          </p:cNvSpPr>
          <p:nvPr/>
        </p:nvSpPr>
        <p:spPr>
          <a:xfrm>
            <a:off x="109819" y="76200"/>
            <a:ext cx="11488269"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Data understanding</a:t>
            </a:r>
          </a:p>
        </p:txBody>
      </p:sp>
      <p:sp>
        <p:nvSpPr>
          <p:cNvPr id="8" name="Rectangle 7">
            <a:extLst>
              <a:ext uri="{FF2B5EF4-FFF2-40B4-BE49-F238E27FC236}">
                <a16:creationId xmlns:a16="http://schemas.microsoft.com/office/drawing/2014/main" id="{004AE7CC-D9B7-40F7-B1B2-1EC450943589}"/>
              </a:ext>
            </a:extLst>
          </p:cNvPr>
          <p:cNvSpPr/>
          <p:nvPr/>
        </p:nvSpPr>
        <p:spPr>
          <a:xfrm>
            <a:off x="5421406" y="994646"/>
            <a:ext cx="6176682" cy="815608"/>
          </a:xfrm>
          <a:prstGeom prst="rect">
            <a:avLst/>
          </a:prstGeom>
        </p:spPr>
        <p:txBody>
          <a:bodyPr wrap="square">
            <a:spAutoFit/>
          </a:bodyPr>
          <a:lstStyle/>
          <a:p>
            <a:r>
              <a:rPr lang="en-IN" sz="1500" b="1" dirty="0">
                <a:latin typeface="Cambria" panose="02040503050406030204" pitchFamily="18" charset="0"/>
                <a:ea typeface="Cambria" panose="02040503050406030204" pitchFamily="18" charset="0"/>
              </a:rPr>
              <a:t>Data sourced from Kaggle: </a:t>
            </a:r>
            <a:r>
              <a:rPr lang="en-IN" sz="1600" i="1" dirty="0">
                <a:solidFill>
                  <a:srgbClr val="0070C0"/>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https://www.kaggle.com/pavansubhasht/ibm-hr-analytics-attrition-dataset</a:t>
            </a:r>
            <a:endParaRPr lang="en-IN" sz="1500" i="1"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1941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5E1885-4B77-4930-AF94-83DC34F51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9" name="Rectangle 8">
            <a:extLst>
              <a:ext uri="{FF2B5EF4-FFF2-40B4-BE49-F238E27FC236}">
                <a16:creationId xmlns:a16="http://schemas.microsoft.com/office/drawing/2014/main" id="{12CED8F1-A066-4193-A0C6-FA32AABA2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6FC2AD83-6F23-413C-AD90-9F32AF82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8" y="6581"/>
            <a:ext cx="11741281" cy="5600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955E21E-0E54-42A8-B582-4A8FECDD2E09}"/>
              </a:ext>
            </a:extLst>
          </p:cNvPr>
          <p:cNvPicPr>
            <a:picLocks noChangeAspect="1"/>
          </p:cNvPicPr>
          <p:nvPr/>
        </p:nvPicPr>
        <p:blipFill>
          <a:blip r:embed="rId4"/>
          <a:stretch>
            <a:fillRect/>
          </a:stretch>
        </p:blipFill>
        <p:spPr>
          <a:xfrm>
            <a:off x="333375" y="321733"/>
            <a:ext cx="11058525" cy="5287480"/>
          </a:xfrm>
          <a:prstGeom prst="rect">
            <a:avLst/>
          </a:prstGeom>
        </p:spPr>
      </p:pic>
      <p:sp>
        <p:nvSpPr>
          <p:cNvPr id="13" name="Rectangle 12">
            <a:extLst>
              <a:ext uri="{FF2B5EF4-FFF2-40B4-BE49-F238E27FC236}">
                <a16:creationId xmlns:a16="http://schemas.microsoft.com/office/drawing/2014/main" id="{7367BE40-CEB0-42C0-A019-83612A9D1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27" y="6581"/>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A1CF79-E584-4525-AB80-C5E82644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0499" y="0"/>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FF68DC-7619-4C0C-B291-0018372D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9" name="Freeform 9">
            <a:extLst>
              <a:ext uri="{FF2B5EF4-FFF2-40B4-BE49-F238E27FC236}">
                <a16:creationId xmlns:a16="http://schemas.microsoft.com/office/drawing/2014/main" id="{5003435F-4995-49A0-9B3D-4955D282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Tree>
    <p:extLst>
      <p:ext uri="{BB962C8B-B14F-4D97-AF65-F5344CB8AC3E}">
        <p14:creationId xmlns:p14="http://schemas.microsoft.com/office/powerpoint/2010/main" val="289533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AE4E-A76E-4886-AFD6-5AA183BB7D7E}"/>
              </a:ext>
            </a:extLst>
          </p:cNvPr>
          <p:cNvSpPr txBox="1">
            <a:spLocks/>
          </p:cNvSpPr>
          <p:nvPr/>
        </p:nvSpPr>
        <p:spPr>
          <a:xfrm>
            <a:off x="3528731" y="201705"/>
            <a:ext cx="11488269" cy="1151965"/>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000" dirty="0"/>
              <a:t>Data </a:t>
            </a:r>
            <a:r>
              <a:rPr lang="en-IN" sz="3000" dirty="0" err="1"/>
              <a:t>preprocessing</a:t>
            </a:r>
            <a:endParaRPr lang="en-IN" sz="3000" dirty="0"/>
          </a:p>
        </p:txBody>
      </p:sp>
      <p:sp>
        <p:nvSpPr>
          <p:cNvPr id="3" name="TextBox 2">
            <a:extLst>
              <a:ext uri="{FF2B5EF4-FFF2-40B4-BE49-F238E27FC236}">
                <a16:creationId xmlns:a16="http://schemas.microsoft.com/office/drawing/2014/main" id="{580FD034-8250-4EF5-82C6-8BA67CDD5886}"/>
              </a:ext>
            </a:extLst>
          </p:cNvPr>
          <p:cNvSpPr txBox="1"/>
          <p:nvPr/>
        </p:nvSpPr>
        <p:spPr>
          <a:xfrm>
            <a:off x="3227294" y="3577808"/>
            <a:ext cx="5065059" cy="1477328"/>
          </a:xfrm>
          <a:prstGeom prst="rect">
            <a:avLst/>
          </a:prstGeom>
          <a:noFill/>
        </p:spPr>
        <p:txBody>
          <a:bodyPr wrap="square" rtlCol="0">
            <a:spAutoFit/>
          </a:bodyPr>
          <a:lstStyle/>
          <a:p>
            <a:endParaRPr lang="en-US" sz="1500" b="1" dirty="0">
              <a:latin typeface="Cambria" panose="02040503050406030204" pitchFamily="18" charset="0"/>
              <a:ea typeface="Cambria" panose="02040503050406030204" pitchFamily="18" charset="0"/>
            </a:endParaRPr>
          </a:p>
          <a:p>
            <a:pPr marL="342900" indent="-342900">
              <a:buAutoNum type="arabicParenR"/>
            </a:pPr>
            <a:r>
              <a:rPr lang="en-US" sz="1500" b="1" dirty="0">
                <a:latin typeface="Cambria" panose="02040503050406030204" pitchFamily="18" charset="0"/>
                <a:ea typeface="Cambria" panose="02040503050406030204" pitchFamily="18" charset="0"/>
              </a:rPr>
              <a:t>Missing value treatments,  </a:t>
            </a:r>
          </a:p>
          <a:p>
            <a:pPr marL="342900" indent="-342900">
              <a:buAutoNum type="arabicParenR"/>
            </a:pPr>
            <a:r>
              <a:rPr lang="en-US" sz="1500" b="1" dirty="0">
                <a:latin typeface="Cambria" panose="02040503050406030204" pitchFamily="18" charset="0"/>
                <a:ea typeface="Cambria" panose="02040503050406030204" pitchFamily="18" charset="0"/>
              </a:rPr>
              <a:t>Data exploration (EDA) </a:t>
            </a:r>
          </a:p>
          <a:p>
            <a:pPr marL="342900" indent="-342900">
              <a:buAutoNum type="arabicParenR"/>
            </a:pPr>
            <a:r>
              <a:rPr lang="en-US" sz="1500" b="1" dirty="0">
                <a:latin typeface="Cambria" panose="02040503050406030204" pitchFamily="18" charset="0"/>
                <a:ea typeface="Cambria" panose="02040503050406030204" pitchFamily="18" charset="0"/>
              </a:rPr>
              <a:t>Outliers detection,  </a:t>
            </a:r>
          </a:p>
          <a:p>
            <a:pPr marL="342900" indent="-342900">
              <a:buAutoNum type="arabicParenR"/>
            </a:pPr>
            <a:r>
              <a:rPr lang="en-US" sz="1500" b="1" dirty="0">
                <a:latin typeface="Cambria" panose="02040503050406030204" pitchFamily="18" charset="0"/>
                <a:ea typeface="Cambria" panose="02040503050406030204" pitchFamily="18" charset="0"/>
              </a:rPr>
              <a:t>Handling Categorical Variables – Hot Encoding</a:t>
            </a:r>
          </a:p>
          <a:p>
            <a:pPr marL="342900" indent="-342900">
              <a:buAutoNum type="arabicParenR"/>
            </a:pPr>
            <a:r>
              <a:rPr lang="en-US" sz="1500" b="1" dirty="0">
                <a:latin typeface="Cambria" panose="02040503050406030204" pitchFamily="18" charset="0"/>
                <a:ea typeface="Cambria" panose="02040503050406030204" pitchFamily="18" charset="0"/>
              </a:rPr>
              <a:t>Feature Scaling </a:t>
            </a:r>
            <a:endParaRPr lang="en-IN" sz="15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A66A826-0AA2-4BFF-A83B-8C603F56DA16}"/>
              </a:ext>
            </a:extLst>
          </p:cNvPr>
          <p:cNvPicPr>
            <a:picLocks noChangeAspect="1"/>
          </p:cNvPicPr>
          <p:nvPr/>
        </p:nvPicPr>
        <p:blipFill>
          <a:blip r:embed="rId2"/>
          <a:stretch>
            <a:fillRect/>
          </a:stretch>
        </p:blipFill>
        <p:spPr>
          <a:xfrm>
            <a:off x="1430989" y="1024158"/>
            <a:ext cx="7841877" cy="2404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94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map&#10;&#10;Description automatically generated">
            <a:extLst>
              <a:ext uri="{FF2B5EF4-FFF2-40B4-BE49-F238E27FC236}">
                <a16:creationId xmlns:a16="http://schemas.microsoft.com/office/drawing/2014/main" id="{74C81372-0418-4318-96A3-E0E0532AAAEF}"/>
              </a:ext>
            </a:extLst>
          </p:cNvPr>
          <p:cNvPicPr>
            <a:picLocks noChangeAspect="1"/>
          </p:cNvPicPr>
          <p:nvPr/>
        </p:nvPicPr>
        <p:blipFill>
          <a:blip r:embed="rId2"/>
          <a:stretch>
            <a:fillRect/>
          </a:stretch>
        </p:blipFill>
        <p:spPr>
          <a:xfrm>
            <a:off x="394446" y="695588"/>
            <a:ext cx="4849905" cy="2632115"/>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E3BBFBA0-236E-43D1-93DB-058CE22A640E}"/>
              </a:ext>
            </a:extLst>
          </p:cNvPr>
          <p:cNvPicPr>
            <a:picLocks noChangeAspect="1"/>
          </p:cNvPicPr>
          <p:nvPr/>
        </p:nvPicPr>
        <p:blipFill>
          <a:blip r:embed="rId3"/>
          <a:stretch>
            <a:fillRect/>
          </a:stretch>
        </p:blipFill>
        <p:spPr>
          <a:xfrm>
            <a:off x="394447" y="3327703"/>
            <a:ext cx="4849905" cy="2263718"/>
          </a:xfrm>
          <a:prstGeom prst="rect">
            <a:avLst/>
          </a:prstGeom>
        </p:spPr>
      </p:pic>
      <p:pic>
        <p:nvPicPr>
          <p:cNvPr id="3" name="Picture 2" descr="A screenshot of a map&#10;&#10;Description automatically generated">
            <a:extLst>
              <a:ext uri="{FF2B5EF4-FFF2-40B4-BE49-F238E27FC236}">
                <a16:creationId xmlns:a16="http://schemas.microsoft.com/office/drawing/2014/main" id="{F0040880-295D-46CA-9620-59FB8B4DCACD}"/>
              </a:ext>
            </a:extLst>
          </p:cNvPr>
          <p:cNvPicPr>
            <a:picLocks noChangeAspect="1"/>
          </p:cNvPicPr>
          <p:nvPr/>
        </p:nvPicPr>
        <p:blipFill>
          <a:blip r:embed="rId4"/>
          <a:stretch>
            <a:fillRect/>
          </a:stretch>
        </p:blipFill>
        <p:spPr>
          <a:xfrm>
            <a:off x="5244352" y="1280639"/>
            <a:ext cx="6310495" cy="4310781"/>
          </a:xfrm>
          <a:prstGeom prst="rect">
            <a:avLst/>
          </a:prstGeom>
        </p:spPr>
      </p:pic>
      <p:sp>
        <p:nvSpPr>
          <p:cNvPr id="10" name="Title 1">
            <a:extLst>
              <a:ext uri="{FF2B5EF4-FFF2-40B4-BE49-F238E27FC236}">
                <a16:creationId xmlns:a16="http://schemas.microsoft.com/office/drawing/2014/main" id="{2E7B6A1F-A5FC-4548-A1A5-99E44D6EBD37}"/>
              </a:ext>
            </a:extLst>
          </p:cNvPr>
          <p:cNvSpPr txBox="1">
            <a:spLocks/>
          </p:cNvSpPr>
          <p:nvPr/>
        </p:nvSpPr>
        <p:spPr>
          <a:xfrm>
            <a:off x="236479" y="82337"/>
            <a:ext cx="11488269" cy="46698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500" dirty="0"/>
              <a:t>EDA (Exploratory data analysis)</a:t>
            </a:r>
          </a:p>
        </p:txBody>
      </p:sp>
      <p:sp>
        <p:nvSpPr>
          <p:cNvPr id="12" name="TextBox 11">
            <a:extLst>
              <a:ext uri="{FF2B5EF4-FFF2-40B4-BE49-F238E27FC236}">
                <a16:creationId xmlns:a16="http://schemas.microsoft.com/office/drawing/2014/main" id="{F4981E06-7484-4B2A-8858-E90019A2A539}"/>
              </a:ext>
            </a:extLst>
          </p:cNvPr>
          <p:cNvSpPr txBox="1"/>
          <p:nvPr/>
        </p:nvSpPr>
        <p:spPr>
          <a:xfrm>
            <a:off x="6491894" y="-181438"/>
            <a:ext cx="5923565" cy="1169551"/>
          </a:xfrm>
          <a:prstGeom prst="rect">
            <a:avLst/>
          </a:prstGeom>
          <a:noFill/>
        </p:spPr>
        <p:txBody>
          <a:bodyPr wrap="square" rtlCol="0">
            <a:spAutoFit/>
          </a:bodyPr>
          <a:lstStyle/>
          <a:p>
            <a:endParaRPr lang="en-US" sz="2600" b="1" dirty="0">
              <a:solidFill>
                <a:srgbClr val="0070C0"/>
              </a:solidFill>
              <a:latin typeface="Cambria" panose="02040503050406030204" pitchFamily="18" charset="0"/>
              <a:ea typeface="Cambria" panose="02040503050406030204" pitchFamily="18" charset="0"/>
            </a:endParaRPr>
          </a:p>
          <a:p>
            <a:endParaRPr lang="en-US" sz="2600" b="1" dirty="0">
              <a:solidFill>
                <a:srgbClr val="0070C0"/>
              </a:solidFill>
              <a:latin typeface="Cambria" panose="02040503050406030204" pitchFamily="18" charset="0"/>
              <a:ea typeface="Cambria" panose="02040503050406030204" pitchFamily="18" charset="0"/>
            </a:endParaRPr>
          </a:p>
          <a:p>
            <a:r>
              <a:rPr lang="en-US" b="1" i="1" dirty="0">
                <a:solidFill>
                  <a:srgbClr val="0070C0"/>
                </a:solidFill>
                <a:latin typeface="Cambria" panose="02040503050406030204" pitchFamily="18" charset="0"/>
                <a:ea typeface="Cambria" panose="02040503050406030204" pitchFamily="18" charset="0"/>
              </a:rPr>
              <a:t>Identifying patterns in data</a:t>
            </a:r>
            <a:endParaRPr lang="en-IN" b="1" i="1" dirty="0">
              <a:solidFill>
                <a:srgbClr val="0070C0"/>
              </a:solidFill>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AE034441-ABE0-4E03-943F-D1531E24F358}"/>
              </a:ext>
            </a:extLst>
          </p:cNvPr>
          <p:cNvSpPr txBox="1"/>
          <p:nvPr/>
        </p:nvSpPr>
        <p:spPr>
          <a:xfrm>
            <a:off x="7411569" y="5667430"/>
            <a:ext cx="2691653" cy="292388"/>
          </a:xfrm>
          <a:prstGeom prst="rect">
            <a:avLst/>
          </a:prstGeom>
          <a:noFill/>
        </p:spPr>
        <p:txBody>
          <a:bodyPr wrap="square" rtlCol="0">
            <a:spAutoFit/>
          </a:bodyPr>
          <a:lstStyle/>
          <a:p>
            <a:r>
              <a:rPr lang="en-IN" sz="1300" b="1" dirty="0">
                <a:solidFill>
                  <a:schemeClr val="bg1"/>
                </a:solidFill>
                <a:latin typeface="Cambria" panose="02040503050406030204" pitchFamily="18" charset="0"/>
                <a:ea typeface="Cambria" panose="02040503050406030204" pitchFamily="18" charset="0"/>
              </a:rPr>
              <a:t>Attrition Vs Tenure in Company</a:t>
            </a:r>
          </a:p>
        </p:txBody>
      </p:sp>
      <p:sp>
        <p:nvSpPr>
          <p:cNvPr id="16" name="TextBox 15">
            <a:extLst>
              <a:ext uri="{FF2B5EF4-FFF2-40B4-BE49-F238E27FC236}">
                <a16:creationId xmlns:a16="http://schemas.microsoft.com/office/drawing/2014/main" id="{A86B1597-F6F2-4007-BC65-84C8ABC9A741}"/>
              </a:ext>
            </a:extLst>
          </p:cNvPr>
          <p:cNvSpPr txBox="1"/>
          <p:nvPr/>
        </p:nvSpPr>
        <p:spPr>
          <a:xfrm>
            <a:off x="1826558" y="5667430"/>
            <a:ext cx="2691653" cy="292388"/>
          </a:xfrm>
          <a:prstGeom prst="rect">
            <a:avLst/>
          </a:prstGeom>
          <a:noFill/>
        </p:spPr>
        <p:txBody>
          <a:bodyPr wrap="square" rtlCol="0">
            <a:spAutoFit/>
          </a:bodyPr>
          <a:lstStyle/>
          <a:p>
            <a:r>
              <a:rPr lang="en-IN" sz="1300" b="1" dirty="0">
                <a:solidFill>
                  <a:schemeClr val="bg1"/>
                </a:solidFill>
                <a:latin typeface="Cambria" panose="02040503050406030204" pitchFamily="18" charset="0"/>
                <a:ea typeface="Cambria" panose="02040503050406030204" pitchFamily="18" charset="0"/>
              </a:rPr>
              <a:t>Attrition Vs OverTime</a:t>
            </a:r>
          </a:p>
        </p:txBody>
      </p:sp>
      <p:sp>
        <p:nvSpPr>
          <p:cNvPr id="18" name="TextBox 17">
            <a:extLst>
              <a:ext uri="{FF2B5EF4-FFF2-40B4-BE49-F238E27FC236}">
                <a16:creationId xmlns:a16="http://schemas.microsoft.com/office/drawing/2014/main" id="{10F83E80-A4CD-4109-B138-CAEEFF1A6ACF}"/>
              </a:ext>
            </a:extLst>
          </p:cNvPr>
          <p:cNvSpPr txBox="1"/>
          <p:nvPr/>
        </p:nvSpPr>
        <p:spPr>
          <a:xfrm>
            <a:off x="3288960" y="1301123"/>
            <a:ext cx="2691653" cy="292388"/>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Age</a:t>
            </a:r>
          </a:p>
        </p:txBody>
      </p:sp>
    </p:spTree>
    <p:extLst>
      <p:ext uri="{BB962C8B-B14F-4D97-AF65-F5344CB8AC3E}">
        <p14:creationId xmlns:p14="http://schemas.microsoft.com/office/powerpoint/2010/main" val="182951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C970B4-70EA-4B83-B7DF-CA03419D0768}"/>
              </a:ext>
            </a:extLst>
          </p:cNvPr>
          <p:cNvPicPr>
            <a:picLocks noChangeAspect="1"/>
          </p:cNvPicPr>
          <p:nvPr/>
        </p:nvPicPr>
        <p:blipFill>
          <a:blip r:embed="rId2"/>
          <a:stretch>
            <a:fillRect/>
          </a:stretch>
        </p:blipFill>
        <p:spPr>
          <a:xfrm>
            <a:off x="-29459" y="716333"/>
            <a:ext cx="4177929" cy="2828925"/>
          </a:xfrm>
          <a:prstGeom prst="rect">
            <a:avLst/>
          </a:prstGeom>
        </p:spPr>
      </p:pic>
      <p:pic>
        <p:nvPicPr>
          <p:cNvPr id="3" name="Picture 2">
            <a:extLst>
              <a:ext uri="{FF2B5EF4-FFF2-40B4-BE49-F238E27FC236}">
                <a16:creationId xmlns:a16="http://schemas.microsoft.com/office/drawing/2014/main" id="{AE690F94-EEF1-48EC-91A0-736058CE847D}"/>
              </a:ext>
            </a:extLst>
          </p:cNvPr>
          <p:cNvPicPr>
            <a:picLocks noChangeAspect="1"/>
          </p:cNvPicPr>
          <p:nvPr/>
        </p:nvPicPr>
        <p:blipFill>
          <a:blip r:embed="rId3"/>
          <a:stretch>
            <a:fillRect/>
          </a:stretch>
        </p:blipFill>
        <p:spPr>
          <a:xfrm>
            <a:off x="4047739" y="698404"/>
            <a:ext cx="5071328" cy="2828925"/>
          </a:xfrm>
          <a:prstGeom prst="rect">
            <a:avLst/>
          </a:prstGeom>
        </p:spPr>
      </p:pic>
      <p:graphicFrame>
        <p:nvGraphicFramePr>
          <p:cNvPr id="5" name="Diagram 4">
            <a:extLst>
              <a:ext uri="{FF2B5EF4-FFF2-40B4-BE49-F238E27FC236}">
                <a16:creationId xmlns:a16="http://schemas.microsoft.com/office/drawing/2014/main" id="{4FDE0630-0B2F-467B-9E2F-5063339078C3}"/>
              </a:ext>
            </a:extLst>
          </p:cNvPr>
          <p:cNvGraphicFramePr/>
          <p:nvPr>
            <p:extLst>
              <p:ext uri="{D42A27DB-BD31-4B8C-83A1-F6EECF244321}">
                <p14:modId xmlns:p14="http://schemas.microsoft.com/office/powerpoint/2010/main" val="3230669844"/>
              </p:ext>
            </p:extLst>
          </p:nvPr>
        </p:nvGraphicFramePr>
        <p:xfrm>
          <a:off x="9119067" y="2050001"/>
          <a:ext cx="2348753" cy="147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itle 1">
            <a:extLst>
              <a:ext uri="{FF2B5EF4-FFF2-40B4-BE49-F238E27FC236}">
                <a16:creationId xmlns:a16="http://schemas.microsoft.com/office/drawing/2014/main" id="{8726035D-B7F9-441B-9B82-BEE96A6E0587}"/>
              </a:ext>
            </a:extLst>
          </p:cNvPr>
          <p:cNvSpPr txBox="1">
            <a:spLocks/>
          </p:cNvSpPr>
          <p:nvPr/>
        </p:nvSpPr>
        <p:spPr>
          <a:xfrm>
            <a:off x="236479" y="82337"/>
            <a:ext cx="11488269" cy="46698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3500" dirty="0"/>
              <a:t>EDA (Exploratory data analysis)</a:t>
            </a:r>
          </a:p>
        </p:txBody>
      </p:sp>
      <p:pic>
        <p:nvPicPr>
          <p:cNvPr id="7" name="Picture 6">
            <a:extLst>
              <a:ext uri="{FF2B5EF4-FFF2-40B4-BE49-F238E27FC236}">
                <a16:creationId xmlns:a16="http://schemas.microsoft.com/office/drawing/2014/main" id="{E4AC16F6-A1E8-4697-B1FF-34FC12182AC7}"/>
              </a:ext>
            </a:extLst>
          </p:cNvPr>
          <p:cNvPicPr>
            <a:picLocks noChangeAspect="1"/>
          </p:cNvPicPr>
          <p:nvPr/>
        </p:nvPicPr>
        <p:blipFill>
          <a:blip r:embed="rId9"/>
          <a:stretch>
            <a:fillRect/>
          </a:stretch>
        </p:blipFill>
        <p:spPr>
          <a:xfrm>
            <a:off x="0" y="3527329"/>
            <a:ext cx="3479521" cy="2839039"/>
          </a:xfrm>
          <a:prstGeom prst="rect">
            <a:avLst/>
          </a:prstGeom>
        </p:spPr>
      </p:pic>
      <p:pic>
        <p:nvPicPr>
          <p:cNvPr id="8" name="Picture 7">
            <a:extLst>
              <a:ext uri="{FF2B5EF4-FFF2-40B4-BE49-F238E27FC236}">
                <a16:creationId xmlns:a16="http://schemas.microsoft.com/office/drawing/2014/main" id="{FF7D67E4-D24F-4DC9-AE18-33B4B4BF2FC3}"/>
              </a:ext>
            </a:extLst>
          </p:cNvPr>
          <p:cNvPicPr>
            <a:picLocks noChangeAspect="1"/>
          </p:cNvPicPr>
          <p:nvPr/>
        </p:nvPicPr>
        <p:blipFill>
          <a:blip r:embed="rId10"/>
          <a:stretch>
            <a:fillRect/>
          </a:stretch>
        </p:blipFill>
        <p:spPr>
          <a:xfrm>
            <a:off x="3479521" y="3504046"/>
            <a:ext cx="3546790" cy="2862322"/>
          </a:xfrm>
          <a:prstGeom prst="rect">
            <a:avLst/>
          </a:prstGeom>
        </p:spPr>
      </p:pic>
      <p:sp>
        <p:nvSpPr>
          <p:cNvPr id="10" name="TextBox 9">
            <a:extLst>
              <a:ext uri="{FF2B5EF4-FFF2-40B4-BE49-F238E27FC236}">
                <a16:creationId xmlns:a16="http://schemas.microsoft.com/office/drawing/2014/main" id="{3E29C469-082B-4395-9841-DCD562A149D5}"/>
              </a:ext>
            </a:extLst>
          </p:cNvPr>
          <p:cNvSpPr txBox="1"/>
          <p:nvPr/>
        </p:nvSpPr>
        <p:spPr>
          <a:xfrm>
            <a:off x="7129461" y="3650912"/>
            <a:ext cx="4119283" cy="1938992"/>
          </a:xfrm>
          <a:prstGeom prst="rect">
            <a:avLst/>
          </a:prstGeom>
          <a:noFill/>
        </p:spPr>
        <p:txBody>
          <a:bodyPr wrap="square" rtlCol="0">
            <a:spAutoFit/>
          </a:bodyPr>
          <a:lstStyle/>
          <a:p>
            <a:pPr marL="285750" indent="-285750">
              <a:buFont typeface="Wingdings" panose="05000000000000000000" pitchFamily="2" charset="2"/>
              <a:buChar char="Ø"/>
            </a:pPr>
            <a:r>
              <a:rPr lang="en-IN" sz="1500" b="1" i="1" dirty="0">
                <a:latin typeface="Cambria" panose="02040503050406030204" pitchFamily="18" charset="0"/>
                <a:ea typeface="Cambria" panose="02040503050406030204" pitchFamily="18" charset="0"/>
              </a:rPr>
              <a:t>There is hardly any attrition with employees who don’t travel as opposed to employees who travel, also employees who rarely travel are more likely to leave.</a:t>
            </a:r>
          </a:p>
          <a:p>
            <a:pPr marL="285750" indent="-285750">
              <a:buFont typeface="Wingdings" panose="05000000000000000000" pitchFamily="2" charset="2"/>
              <a:buChar char="Ø"/>
            </a:pPr>
            <a:endParaRPr lang="en-IN" sz="1500" b="1" i="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1500" b="1" i="1" dirty="0">
                <a:latin typeface="Cambria" panose="02040503050406030204" pitchFamily="18" charset="0"/>
                <a:ea typeface="Cambria" panose="02040503050406030204" pitchFamily="18" charset="0"/>
              </a:rPr>
              <a:t>Research &amp; Development and Sales departments have high employee turnover rates</a:t>
            </a:r>
          </a:p>
        </p:txBody>
      </p:sp>
      <p:sp>
        <p:nvSpPr>
          <p:cNvPr id="11" name="TextBox 10">
            <a:extLst>
              <a:ext uri="{FF2B5EF4-FFF2-40B4-BE49-F238E27FC236}">
                <a16:creationId xmlns:a16="http://schemas.microsoft.com/office/drawing/2014/main" id="{CB7D1202-D317-4800-81C0-A0F0FC58FEFD}"/>
              </a:ext>
            </a:extLst>
          </p:cNvPr>
          <p:cNvSpPr txBox="1"/>
          <p:nvPr/>
        </p:nvSpPr>
        <p:spPr>
          <a:xfrm>
            <a:off x="9119067" y="760264"/>
            <a:ext cx="2338108" cy="1015663"/>
          </a:xfrm>
          <a:prstGeom prst="rect">
            <a:avLst/>
          </a:prstGeom>
          <a:noFill/>
        </p:spPr>
        <p:txBody>
          <a:bodyPr wrap="square" rtlCol="0">
            <a:spAutoFit/>
          </a:bodyPr>
          <a:lstStyle/>
          <a:p>
            <a:pPr marL="285750" indent="-285750">
              <a:buFont typeface="Wingdings" panose="05000000000000000000" pitchFamily="2" charset="2"/>
              <a:buChar char="Ø"/>
            </a:pPr>
            <a:r>
              <a:rPr lang="en-IN" sz="1500" b="1" i="1" dirty="0">
                <a:latin typeface="Cambria" panose="02040503050406030204" pitchFamily="18" charset="0"/>
                <a:ea typeface="Cambria" panose="02040503050406030204" pitchFamily="18" charset="0"/>
              </a:rPr>
              <a:t>Almost same rate of Attrition observed among Men and Women employees!</a:t>
            </a:r>
          </a:p>
        </p:txBody>
      </p:sp>
      <p:sp>
        <p:nvSpPr>
          <p:cNvPr id="12" name="TextBox 11">
            <a:extLst>
              <a:ext uri="{FF2B5EF4-FFF2-40B4-BE49-F238E27FC236}">
                <a16:creationId xmlns:a16="http://schemas.microsoft.com/office/drawing/2014/main" id="{4614E920-DFB3-4DAF-8F2B-2309C0F0EB0A}"/>
              </a:ext>
            </a:extLst>
          </p:cNvPr>
          <p:cNvSpPr txBox="1"/>
          <p:nvPr/>
        </p:nvSpPr>
        <p:spPr>
          <a:xfrm>
            <a:off x="1591929" y="3712266"/>
            <a:ext cx="1447801" cy="492443"/>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Business Travel</a:t>
            </a:r>
          </a:p>
        </p:txBody>
      </p:sp>
      <p:sp>
        <p:nvSpPr>
          <p:cNvPr id="13" name="TextBox 12">
            <a:extLst>
              <a:ext uri="{FF2B5EF4-FFF2-40B4-BE49-F238E27FC236}">
                <a16:creationId xmlns:a16="http://schemas.microsoft.com/office/drawing/2014/main" id="{3CA91B47-14EE-481F-9468-A7F8E0A715E2}"/>
              </a:ext>
            </a:extLst>
          </p:cNvPr>
          <p:cNvSpPr txBox="1"/>
          <p:nvPr/>
        </p:nvSpPr>
        <p:spPr>
          <a:xfrm>
            <a:off x="5372099" y="3650912"/>
            <a:ext cx="1447801" cy="492443"/>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Department</a:t>
            </a:r>
          </a:p>
        </p:txBody>
      </p:sp>
      <p:sp>
        <p:nvSpPr>
          <p:cNvPr id="14" name="TextBox 13">
            <a:extLst>
              <a:ext uri="{FF2B5EF4-FFF2-40B4-BE49-F238E27FC236}">
                <a16:creationId xmlns:a16="http://schemas.microsoft.com/office/drawing/2014/main" id="{5CB67C64-EF86-4BFB-A93E-0F69253B927E}"/>
              </a:ext>
            </a:extLst>
          </p:cNvPr>
          <p:cNvSpPr txBox="1"/>
          <p:nvPr/>
        </p:nvSpPr>
        <p:spPr>
          <a:xfrm>
            <a:off x="6819900" y="282433"/>
            <a:ext cx="1917380" cy="292388"/>
          </a:xfrm>
          <a:prstGeom prst="rect">
            <a:avLst/>
          </a:prstGeom>
          <a:noFill/>
        </p:spPr>
        <p:txBody>
          <a:bodyPr wrap="square" rtlCol="0">
            <a:spAutoFit/>
          </a:bodyPr>
          <a:lstStyle/>
          <a:p>
            <a:r>
              <a:rPr lang="en-IN" sz="1300" b="1" dirty="0">
                <a:latin typeface="Cambria" panose="02040503050406030204" pitchFamily="18" charset="0"/>
                <a:ea typeface="Cambria" panose="02040503050406030204" pitchFamily="18" charset="0"/>
              </a:rPr>
              <a:t>Attrition Vs Gender</a:t>
            </a:r>
          </a:p>
        </p:txBody>
      </p:sp>
    </p:spTree>
    <p:extLst>
      <p:ext uri="{BB962C8B-B14F-4D97-AF65-F5344CB8AC3E}">
        <p14:creationId xmlns:p14="http://schemas.microsoft.com/office/powerpoint/2010/main" val="22437329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6101</TotalTime>
  <Words>2680</Words>
  <Application>Microsoft Office PowerPoint</Application>
  <PresentationFormat>Widescreen</PresentationFormat>
  <Paragraphs>549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vt:lpstr>
      <vt:lpstr>Impact</vt:lpstr>
      <vt:lpstr>Wingdings</vt:lpstr>
      <vt:lpstr>Main Event</vt:lpstr>
      <vt:lpstr>Human Capital Attrition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Capital Attrition</dc:title>
  <dc:creator>Rupa Sureshkumar</dc:creator>
  <cp:lastModifiedBy>Rupa Sureshkumar</cp:lastModifiedBy>
  <cp:revision>3</cp:revision>
  <dcterms:created xsi:type="dcterms:W3CDTF">2019-12-12T07:39:37Z</dcterms:created>
  <dcterms:modified xsi:type="dcterms:W3CDTF">2019-12-16T14:05:22Z</dcterms:modified>
</cp:coreProperties>
</file>