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23" r:id="rId2"/>
    <p:sldId id="873" r:id="rId3"/>
    <p:sldId id="874" r:id="rId4"/>
    <p:sldId id="879" r:id="rId5"/>
    <p:sldId id="880" r:id="rId6"/>
    <p:sldId id="881" r:id="rId7"/>
    <p:sldId id="897" r:id="rId8"/>
    <p:sldId id="895" r:id="rId9"/>
    <p:sldId id="8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F52"/>
    <a:srgbClr val="00D986"/>
    <a:srgbClr val="58A8D1"/>
    <a:srgbClr val="FF9966"/>
    <a:srgbClr val="366E9E"/>
    <a:srgbClr val="43B02A"/>
    <a:srgbClr val="DD0031"/>
    <a:srgbClr val="24847D"/>
    <a:srgbClr val="83919D"/>
    <a:srgbClr val="FD0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Adobe Fan Heiti Std B" panose="020B0700000000000000" pitchFamily="34" charset="-128"/>
              </a:rPr>
              <a:t>Data Types</a:t>
            </a:r>
          </a:p>
          <a:p>
            <a:r>
              <a:rPr lang="en-US" sz="3200" dirty="0">
                <a:solidFill>
                  <a:schemeClr val="bg1"/>
                </a:solidFill>
                <a:ea typeface="Adobe Fan Heiti Std B" panose="020B0700000000000000" pitchFamily="34" charset="-128"/>
              </a:rPr>
              <a:t>Primitive &amp; Non Primitive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2" y="3619151"/>
            <a:ext cx="5434950" cy="796247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7678" y="3613937"/>
            <a:ext cx="56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1777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is data type?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93932" y="3262179"/>
            <a:ext cx="2506135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It is the type of value a variable holds</a:t>
            </a:r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477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Why is data type required?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93932" y="4057593"/>
            <a:ext cx="442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b="0" dirty="0">
                <a:solidFill>
                  <a:schemeClr val="bg1"/>
                </a:solidFill>
                <a:effectLst/>
              </a:rPr>
              <a:t>Provide memory (space), operations (methods) specific to data type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2517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How is data type is stored?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93932" y="4853008"/>
            <a:ext cx="2805833" cy="28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b="0" i="0" u="none" strike="noStrike" dirty="0">
                <a:solidFill>
                  <a:schemeClr val="bg1"/>
                </a:solidFill>
                <a:effectLst/>
              </a:rPr>
              <a:t>Java stores them </a:t>
            </a:r>
            <a:r>
              <a:rPr lang="en-IN" b="1" i="0" u="none" strike="noStrike" dirty="0">
                <a:solidFill>
                  <a:schemeClr val="bg1"/>
                </a:solidFill>
                <a:effectLst/>
              </a:rPr>
              <a:t>using 32 bits of memory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60903" y="2397515"/>
            <a:ext cx="4068107" cy="3683565"/>
            <a:chOff x="4135367" y="2166264"/>
            <a:chExt cx="3921266" cy="3550604"/>
          </a:xfrm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266207" y="2429566"/>
              <a:ext cx="3790426" cy="3287302"/>
            </a:xfrm>
            <a:custGeom>
              <a:avLst/>
              <a:gdLst>
                <a:gd name="T0" fmla="*/ 422 w 941"/>
                <a:gd name="T1" fmla="*/ 671 h 816"/>
                <a:gd name="T2" fmla="*/ 401 w 941"/>
                <a:gd name="T3" fmla="*/ 669 h 816"/>
                <a:gd name="T4" fmla="*/ 397 w 941"/>
                <a:gd name="T5" fmla="*/ 668 h 816"/>
                <a:gd name="T6" fmla="*/ 374 w 941"/>
                <a:gd name="T7" fmla="*/ 660 h 816"/>
                <a:gd name="T8" fmla="*/ 246 w 941"/>
                <a:gd name="T9" fmla="*/ 559 h 816"/>
                <a:gd name="T10" fmla="*/ 296 w 941"/>
                <a:gd name="T11" fmla="*/ 419 h 816"/>
                <a:gd name="T12" fmla="*/ 438 w 941"/>
                <a:gd name="T13" fmla="*/ 273 h 816"/>
                <a:gd name="T14" fmla="*/ 443 w 941"/>
                <a:gd name="T15" fmla="*/ 181 h 816"/>
                <a:gd name="T16" fmla="*/ 516 w 941"/>
                <a:gd name="T17" fmla="*/ 145 h 816"/>
                <a:gd name="T18" fmla="*/ 540 w 941"/>
                <a:gd name="T19" fmla="*/ 149 h 816"/>
                <a:gd name="T20" fmla="*/ 564 w 941"/>
                <a:gd name="T21" fmla="*/ 156 h 816"/>
                <a:gd name="T22" fmla="*/ 590 w 941"/>
                <a:gd name="T23" fmla="*/ 168 h 816"/>
                <a:gd name="T24" fmla="*/ 692 w 941"/>
                <a:gd name="T25" fmla="*/ 257 h 816"/>
                <a:gd name="T26" fmla="*/ 642 w 941"/>
                <a:gd name="T27" fmla="*/ 397 h 816"/>
                <a:gd name="T28" fmla="*/ 504 w 941"/>
                <a:gd name="T29" fmla="*/ 530 h 816"/>
                <a:gd name="T30" fmla="*/ 495 w 941"/>
                <a:gd name="T31" fmla="*/ 635 h 816"/>
                <a:gd name="T32" fmla="*/ 422 w 941"/>
                <a:gd name="T33" fmla="*/ 671 h 816"/>
                <a:gd name="T34" fmla="*/ 231 w 941"/>
                <a:gd name="T35" fmla="*/ 0 h 816"/>
                <a:gd name="T36" fmla="*/ 27 w 941"/>
                <a:gd name="T37" fmla="*/ 150 h 816"/>
                <a:gd name="T38" fmla="*/ 94 w 941"/>
                <a:gd name="T39" fmla="*/ 380 h 816"/>
                <a:gd name="T40" fmla="*/ 127 w 941"/>
                <a:gd name="T41" fmla="*/ 442 h 816"/>
                <a:gd name="T42" fmla="*/ 347 w 941"/>
                <a:gd name="T43" fmla="*/ 730 h 816"/>
                <a:gd name="T44" fmla="*/ 375 w 941"/>
                <a:gd name="T45" fmla="*/ 739 h 816"/>
                <a:gd name="T46" fmla="*/ 468 w 941"/>
                <a:gd name="T47" fmla="*/ 752 h 816"/>
                <a:gd name="T48" fmla="*/ 529 w 941"/>
                <a:gd name="T49" fmla="*/ 746 h 816"/>
                <a:gd name="T50" fmla="*/ 545 w 941"/>
                <a:gd name="T51" fmla="*/ 745 h 816"/>
                <a:gd name="T52" fmla="*/ 547 w 941"/>
                <a:gd name="T53" fmla="*/ 745 h 816"/>
                <a:gd name="T54" fmla="*/ 616 w 941"/>
                <a:gd name="T55" fmla="*/ 796 h 816"/>
                <a:gd name="T56" fmla="*/ 706 w 941"/>
                <a:gd name="T57" fmla="*/ 816 h 816"/>
                <a:gd name="T58" fmla="*/ 905 w 941"/>
                <a:gd name="T59" fmla="*/ 682 h 816"/>
                <a:gd name="T60" fmla="*/ 844 w 941"/>
                <a:gd name="T61" fmla="*/ 438 h 816"/>
                <a:gd name="T62" fmla="*/ 811 w 941"/>
                <a:gd name="T63" fmla="*/ 374 h 816"/>
                <a:gd name="T64" fmla="*/ 617 w 941"/>
                <a:gd name="T65" fmla="*/ 98 h 816"/>
                <a:gd name="T66" fmla="*/ 590 w 941"/>
                <a:gd name="T67" fmla="*/ 87 h 816"/>
                <a:gd name="T68" fmla="*/ 469 w 941"/>
                <a:gd name="T69" fmla="*/ 65 h 816"/>
                <a:gd name="T70" fmla="*/ 409 w 941"/>
                <a:gd name="T71" fmla="*/ 70 h 816"/>
                <a:gd name="T72" fmla="*/ 392 w 941"/>
                <a:gd name="T73" fmla="*/ 71 h 816"/>
                <a:gd name="T74" fmla="*/ 391 w 941"/>
                <a:gd name="T75" fmla="*/ 71 h 816"/>
                <a:gd name="T76" fmla="*/ 306 w 941"/>
                <a:gd name="T77" fmla="*/ 14 h 816"/>
                <a:gd name="T78" fmla="*/ 231 w 941"/>
                <a:gd name="T7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1" h="816">
                  <a:moveTo>
                    <a:pt x="422" y="671"/>
                  </a:moveTo>
                  <a:cubicBezTo>
                    <a:pt x="415" y="671"/>
                    <a:pt x="408" y="670"/>
                    <a:pt x="401" y="669"/>
                  </a:cubicBezTo>
                  <a:cubicBezTo>
                    <a:pt x="400" y="668"/>
                    <a:pt x="399" y="668"/>
                    <a:pt x="397" y="668"/>
                  </a:cubicBezTo>
                  <a:cubicBezTo>
                    <a:pt x="389" y="665"/>
                    <a:pt x="382" y="663"/>
                    <a:pt x="374" y="660"/>
                  </a:cubicBezTo>
                  <a:cubicBezTo>
                    <a:pt x="320" y="640"/>
                    <a:pt x="276" y="604"/>
                    <a:pt x="246" y="559"/>
                  </a:cubicBezTo>
                  <a:cubicBezTo>
                    <a:pt x="211" y="507"/>
                    <a:pt x="237" y="438"/>
                    <a:pt x="296" y="419"/>
                  </a:cubicBezTo>
                  <a:cubicBezTo>
                    <a:pt x="362" y="398"/>
                    <a:pt x="417" y="345"/>
                    <a:pt x="438" y="273"/>
                  </a:cubicBezTo>
                  <a:cubicBezTo>
                    <a:pt x="446" y="242"/>
                    <a:pt x="448" y="211"/>
                    <a:pt x="443" y="181"/>
                  </a:cubicBezTo>
                  <a:cubicBezTo>
                    <a:pt x="460" y="159"/>
                    <a:pt x="487" y="145"/>
                    <a:pt x="516" y="145"/>
                  </a:cubicBezTo>
                  <a:cubicBezTo>
                    <a:pt x="524" y="145"/>
                    <a:pt x="532" y="146"/>
                    <a:pt x="540" y="149"/>
                  </a:cubicBezTo>
                  <a:cubicBezTo>
                    <a:pt x="548" y="151"/>
                    <a:pt x="556" y="153"/>
                    <a:pt x="564" y="156"/>
                  </a:cubicBezTo>
                  <a:cubicBezTo>
                    <a:pt x="573" y="160"/>
                    <a:pt x="582" y="164"/>
                    <a:pt x="590" y="168"/>
                  </a:cubicBezTo>
                  <a:cubicBezTo>
                    <a:pt x="632" y="189"/>
                    <a:pt x="667" y="220"/>
                    <a:pt x="692" y="257"/>
                  </a:cubicBezTo>
                  <a:cubicBezTo>
                    <a:pt x="726" y="309"/>
                    <a:pt x="701" y="379"/>
                    <a:pt x="642" y="397"/>
                  </a:cubicBezTo>
                  <a:cubicBezTo>
                    <a:pt x="581" y="416"/>
                    <a:pt x="528" y="463"/>
                    <a:pt x="504" y="530"/>
                  </a:cubicBezTo>
                  <a:cubicBezTo>
                    <a:pt x="492" y="564"/>
                    <a:pt x="489" y="601"/>
                    <a:pt x="495" y="635"/>
                  </a:cubicBezTo>
                  <a:cubicBezTo>
                    <a:pt x="477" y="657"/>
                    <a:pt x="450" y="671"/>
                    <a:pt x="422" y="671"/>
                  </a:cubicBezTo>
                  <a:moveTo>
                    <a:pt x="231" y="0"/>
                  </a:moveTo>
                  <a:cubicBezTo>
                    <a:pt x="140" y="0"/>
                    <a:pt x="56" y="58"/>
                    <a:pt x="27" y="150"/>
                  </a:cubicBezTo>
                  <a:cubicBezTo>
                    <a:pt x="0" y="235"/>
                    <a:pt x="29" y="325"/>
                    <a:pt x="94" y="380"/>
                  </a:cubicBezTo>
                  <a:cubicBezTo>
                    <a:pt x="113" y="395"/>
                    <a:pt x="124" y="418"/>
                    <a:pt x="127" y="442"/>
                  </a:cubicBezTo>
                  <a:cubicBezTo>
                    <a:pt x="140" y="568"/>
                    <a:pt x="221" y="682"/>
                    <a:pt x="347" y="730"/>
                  </a:cubicBezTo>
                  <a:cubicBezTo>
                    <a:pt x="357" y="733"/>
                    <a:pt x="366" y="736"/>
                    <a:pt x="375" y="739"/>
                  </a:cubicBezTo>
                  <a:cubicBezTo>
                    <a:pt x="406" y="747"/>
                    <a:pt x="437" y="752"/>
                    <a:pt x="468" y="752"/>
                  </a:cubicBezTo>
                  <a:cubicBezTo>
                    <a:pt x="489" y="752"/>
                    <a:pt x="509" y="750"/>
                    <a:pt x="529" y="746"/>
                  </a:cubicBezTo>
                  <a:cubicBezTo>
                    <a:pt x="534" y="745"/>
                    <a:pt x="540" y="745"/>
                    <a:pt x="545" y="745"/>
                  </a:cubicBezTo>
                  <a:cubicBezTo>
                    <a:pt x="545" y="745"/>
                    <a:pt x="546" y="745"/>
                    <a:pt x="547" y="745"/>
                  </a:cubicBezTo>
                  <a:cubicBezTo>
                    <a:pt x="566" y="766"/>
                    <a:pt x="589" y="784"/>
                    <a:pt x="616" y="796"/>
                  </a:cubicBezTo>
                  <a:cubicBezTo>
                    <a:pt x="646" y="810"/>
                    <a:pt x="676" y="816"/>
                    <a:pt x="706" y="816"/>
                  </a:cubicBezTo>
                  <a:cubicBezTo>
                    <a:pt x="791" y="816"/>
                    <a:pt x="871" y="766"/>
                    <a:pt x="905" y="682"/>
                  </a:cubicBezTo>
                  <a:cubicBezTo>
                    <a:pt x="941" y="594"/>
                    <a:pt x="914" y="496"/>
                    <a:pt x="844" y="438"/>
                  </a:cubicBezTo>
                  <a:cubicBezTo>
                    <a:pt x="825" y="422"/>
                    <a:pt x="813" y="399"/>
                    <a:pt x="811" y="374"/>
                  </a:cubicBezTo>
                  <a:cubicBezTo>
                    <a:pt x="799" y="258"/>
                    <a:pt x="728" y="151"/>
                    <a:pt x="617" y="98"/>
                  </a:cubicBezTo>
                  <a:cubicBezTo>
                    <a:pt x="608" y="94"/>
                    <a:pt x="599" y="90"/>
                    <a:pt x="590" y="87"/>
                  </a:cubicBezTo>
                  <a:cubicBezTo>
                    <a:pt x="550" y="72"/>
                    <a:pt x="509" y="65"/>
                    <a:pt x="469" y="65"/>
                  </a:cubicBezTo>
                  <a:cubicBezTo>
                    <a:pt x="449" y="65"/>
                    <a:pt x="429" y="66"/>
                    <a:pt x="409" y="70"/>
                  </a:cubicBezTo>
                  <a:cubicBezTo>
                    <a:pt x="403" y="71"/>
                    <a:pt x="398" y="71"/>
                    <a:pt x="392" y="71"/>
                  </a:cubicBezTo>
                  <a:cubicBezTo>
                    <a:pt x="392" y="71"/>
                    <a:pt x="391" y="71"/>
                    <a:pt x="391" y="71"/>
                  </a:cubicBezTo>
                  <a:cubicBezTo>
                    <a:pt x="368" y="46"/>
                    <a:pt x="339" y="26"/>
                    <a:pt x="306" y="14"/>
                  </a:cubicBezTo>
                  <a:cubicBezTo>
                    <a:pt x="281" y="4"/>
                    <a:pt x="256" y="0"/>
                    <a:pt x="231" y="0"/>
                  </a:cubicBezTo>
                </a:path>
              </a:pathLst>
            </a:custGeom>
            <a:solidFill>
              <a:srgbClr val="F0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35367" y="2166264"/>
              <a:ext cx="3790425" cy="3537165"/>
              <a:chOff x="4135367" y="2166264"/>
              <a:chExt cx="3790425" cy="3537165"/>
            </a:xfrm>
          </p:grpSpPr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4135367" y="2166264"/>
                <a:ext cx="1885015" cy="3093531"/>
              </a:xfrm>
              <a:custGeom>
                <a:avLst/>
                <a:gdLst>
                  <a:gd name="T0" fmla="*/ 296 w 468"/>
                  <a:gd name="T1" fmla="*/ 449 h 768"/>
                  <a:gd name="T2" fmla="*/ 438 w 468"/>
                  <a:gd name="T3" fmla="*/ 303 h 768"/>
                  <a:gd name="T4" fmla="*/ 306 w 468"/>
                  <a:gd name="T5" fmla="*/ 43 h 768"/>
                  <a:gd name="T6" fmla="*/ 27 w 468"/>
                  <a:gd name="T7" fmla="*/ 179 h 768"/>
                  <a:gd name="T8" fmla="*/ 94 w 468"/>
                  <a:gd name="T9" fmla="*/ 409 h 768"/>
                  <a:gd name="T10" fmla="*/ 127 w 468"/>
                  <a:gd name="T11" fmla="*/ 472 h 768"/>
                  <a:gd name="T12" fmla="*/ 348 w 468"/>
                  <a:gd name="T13" fmla="*/ 759 h 768"/>
                  <a:gd name="T14" fmla="*/ 375 w 468"/>
                  <a:gd name="T15" fmla="*/ 768 h 768"/>
                  <a:gd name="T16" fmla="*/ 412 w 468"/>
                  <a:gd name="T17" fmla="*/ 742 h 768"/>
                  <a:gd name="T18" fmla="*/ 402 w 468"/>
                  <a:gd name="T19" fmla="*/ 698 h 768"/>
                  <a:gd name="T20" fmla="*/ 397 w 468"/>
                  <a:gd name="T21" fmla="*/ 697 h 768"/>
                  <a:gd name="T22" fmla="*/ 374 w 468"/>
                  <a:gd name="T23" fmla="*/ 690 h 768"/>
                  <a:gd name="T24" fmla="*/ 246 w 468"/>
                  <a:gd name="T25" fmla="*/ 589 h 768"/>
                  <a:gd name="T26" fmla="*/ 296 w 468"/>
                  <a:gd name="T27" fmla="*/ 449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8" h="768">
                    <a:moveTo>
                      <a:pt x="296" y="449"/>
                    </a:moveTo>
                    <a:cubicBezTo>
                      <a:pt x="362" y="428"/>
                      <a:pt x="417" y="375"/>
                      <a:pt x="438" y="303"/>
                    </a:cubicBezTo>
                    <a:cubicBezTo>
                      <a:pt x="468" y="196"/>
                      <a:pt x="410" y="82"/>
                      <a:pt x="306" y="43"/>
                    </a:cubicBezTo>
                    <a:cubicBezTo>
                      <a:pt x="191" y="0"/>
                      <a:pt x="64" y="63"/>
                      <a:pt x="27" y="179"/>
                    </a:cubicBezTo>
                    <a:cubicBezTo>
                      <a:pt x="0" y="265"/>
                      <a:pt x="29" y="355"/>
                      <a:pt x="94" y="409"/>
                    </a:cubicBezTo>
                    <a:cubicBezTo>
                      <a:pt x="113" y="425"/>
                      <a:pt x="125" y="447"/>
                      <a:pt x="127" y="472"/>
                    </a:cubicBezTo>
                    <a:cubicBezTo>
                      <a:pt x="140" y="598"/>
                      <a:pt x="222" y="712"/>
                      <a:pt x="348" y="759"/>
                    </a:cubicBezTo>
                    <a:cubicBezTo>
                      <a:pt x="357" y="763"/>
                      <a:pt x="366" y="766"/>
                      <a:pt x="375" y="768"/>
                    </a:cubicBezTo>
                    <a:cubicBezTo>
                      <a:pt x="412" y="742"/>
                      <a:pt x="412" y="742"/>
                      <a:pt x="412" y="742"/>
                    </a:cubicBezTo>
                    <a:cubicBezTo>
                      <a:pt x="402" y="698"/>
                      <a:pt x="402" y="698"/>
                      <a:pt x="402" y="698"/>
                    </a:cubicBezTo>
                    <a:cubicBezTo>
                      <a:pt x="400" y="698"/>
                      <a:pt x="399" y="698"/>
                      <a:pt x="397" y="697"/>
                    </a:cubicBezTo>
                    <a:cubicBezTo>
                      <a:pt x="390" y="695"/>
                      <a:pt x="382" y="693"/>
                      <a:pt x="374" y="690"/>
                    </a:cubicBezTo>
                    <a:cubicBezTo>
                      <a:pt x="320" y="669"/>
                      <a:pt x="276" y="633"/>
                      <a:pt x="246" y="589"/>
                    </a:cubicBezTo>
                    <a:cubicBezTo>
                      <a:pt x="211" y="537"/>
                      <a:pt x="237" y="467"/>
                      <a:pt x="296" y="4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4196558" y="2319242"/>
                <a:ext cx="3729234" cy="3384187"/>
              </a:xfrm>
              <a:custGeom>
                <a:avLst/>
                <a:gdLst>
                  <a:gd name="T0" fmla="*/ 830 w 926"/>
                  <a:gd name="T1" fmla="*/ 429 h 840"/>
                  <a:gd name="T2" fmla="*/ 796 w 926"/>
                  <a:gd name="T3" fmla="*/ 366 h 840"/>
                  <a:gd name="T4" fmla="*/ 602 w 926"/>
                  <a:gd name="T5" fmla="*/ 90 h 840"/>
                  <a:gd name="T6" fmla="*/ 575 w 926"/>
                  <a:gd name="T7" fmla="*/ 78 h 840"/>
                  <a:gd name="T8" fmla="*/ 394 w 926"/>
                  <a:gd name="T9" fmla="*/ 62 h 840"/>
                  <a:gd name="T10" fmla="*/ 326 w 926"/>
                  <a:gd name="T11" fmla="*/ 47 h 840"/>
                  <a:gd name="T12" fmla="*/ 100 w 926"/>
                  <a:gd name="T13" fmla="*/ 52 h 840"/>
                  <a:gd name="T14" fmla="*/ 51 w 926"/>
                  <a:gd name="T15" fmla="*/ 305 h 840"/>
                  <a:gd name="T16" fmla="*/ 323 w 926"/>
                  <a:gd name="T17" fmla="*/ 367 h 840"/>
                  <a:gd name="T18" fmla="*/ 409 w 926"/>
                  <a:gd name="T19" fmla="*/ 222 h 840"/>
                  <a:gd name="T20" fmla="*/ 525 w 926"/>
                  <a:gd name="T21" fmla="*/ 140 h 840"/>
                  <a:gd name="T22" fmla="*/ 549 w 926"/>
                  <a:gd name="T23" fmla="*/ 148 h 840"/>
                  <a:gd name="T24" fmla="*/ 575 w 926"/>
                  <a:gd name="T25" fmla="*/ 160 h 840"/>
                  <a:gd name="T26" fmla="*/ 677 w 926"/>
                  <a:gd name="T27" fmla="*/ 249 h 840"/>
                  <a:gd name="T28" fmla="*/ 627 w 926"/>
                  <a:gd name="T29" fmla="*/ 389 h 840"/>
                  <a:gd name="T30" fmla="*/ 489 w 926"/>
                  <a:gd name="T31" fmla="*/ 521 h 840"/>
                  <a:gd name="T32" fmla="*/ 601 w 926"/>
                  <a:gd name="T33" fmla="*/ 788 h 840"/>
                  <a:gd name="T34" fmla="*/ 890 w 926"/>
                  <a:gd name="T35" fmla="*/ 674 h 840"/>
                  <a:gd name="T36" fmla="*/ 830 w 926"/>
                  <a:gd name="T37" fmla="*/ 429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6" h="840">
                    <a:moveTo>
                      <a:pt x="830" y="429"/>
                    </a:moveTo>
                    <a:cubicBezTo>
                      <a:pt x="811" y="413"/>
                      <a:pt x="798" y="391"/>
                      <a:pt x="796" y="366"/>
                    </a:cubicBezTo>
                    <a:cubicBezTo>
                      <a:pt x="784" y="249"/>
                      <a:pt x="713" y="143"/>
                      <a:pt x="602" y="90"/>
                    </a:cubicBezTo>
                    <a:cubicBezTo>
                      <a:pt x="593" y="86"/>
                      <a:pt x="584" y="82"/>
                      <a:pt x="575" y="78"/>
                    </a:cubicBezTo>
                    <a:cubicBezTo>
                      <a:pt x="515" y="56"/>
                      <a:pt x="453" y="51"/>
                      <a:pt x="394" y="62"/>
                    </a:cubicBezTo>
                    <a:cubicBezTo>
                      <a:pt x="370" y="66"/>
                      <a:pt x="346" y="61"/>
                      <a:pt x="326" y="47"/>
                    </a:cubicBezTo>
                    <a:cubicBezTo>
                      <a:pt x="260" y="2"/>
                      <a:pt x="169" y="0"/>
                      <a:pt x="100" y="52"/>
                    </a:cubicBezTo>
                    <a:cubicBezTo>
                      <a:pt x="22" y="111"/>
                      <a:pt x="0" y="221"/>
                      <a:pt x="51" y="305"/>
                    </a:cubicBezTo>
                    <a:cubicBezTo>
                      <a:pt x="107" y="400"/>
                      <a:pt x="232" y="428"/>
                      <a:pt x="323" y="367"/>
                    </a:cubicBezTo>
                    <a:cubicBezTo>
                      <a:pt x="374" y="333"/>
                      <a:pt x="404" y="279"/>
                      <a:pt x="409" y="222"/>
                    </a:cubicBezTo>
                    <a:cubicBezTo>
                      <a:pt x="414" y="165"/>
                      <a:pt x="470" y="125"/>
                      <a:pt x="525" y="140"/>
                    </a:cubicBezTo>
                    <a:cubicBezTo>
                      <a:pt x="533" y="142"/>
                      <a:pt x="541" y="145"/>
                      <a:pt x="549" y="148"/>
                    </a:cubicBezTo>
                    <a:cubicBezTo>
                      <a:pt x="558" y="151"/>
                      <a:pt x="567" y="155"/>
                      <a:pt x="575" y="160"/>
                    </a:cubicBezTo>
                    <a:cubicBezTo>
                      <a:pt x="617" y="181"/>
                      <a:pt x="652" y="212"/>
                      <a:pt x="677" y="249"/>
                    </a:cubicBezTo>
                    <a:cubicBezTo>
                      <a:pt x="711" y="300"/>
                      <a:pt x="686" y="370"/>
                      <a:pt x="627" y="389"/>
                    </a:cubicBezTo>
                    <a:cubicBezTo>
                      <a:pt x="566" y="408"/>
                      <a:pt x="513" y="455"/>
                      <a:pt x="489" y="521"/>
                    </a:cubicBezTo>
                    <a:cubicBezTo>
                      <a:pt x="452" y="625"/>
                      <a:pt x="501" y="742"/>
                      <a:pt x="601" y="788"/>
                    </a:cubicBezTo>
                    <a:cubicBezTo>
                      <a:pt x="713" y="840"/>
                      <a:pt x="844" y="787"/>
                      <a:pt x="890" y="674"/>
                    </a:cubicBezTo>
                    <a:cubicBezTo>
                      <a:pt x="926" y="586"/>
                      <a:pt x="899" y="488"/>
                      <a:pt x="830" y="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5646439" y="3838811"/>
                <a:ext cx="2226662" cy="1699743"/>
              </a:xfrm>
              <a:custGeom>
                <a:avLst/>
                <a:gdLst>
                  <a:gd name="T0" fmla="*/ 491 w 553"/>
                  <a:gd name="T1" fmla="*/ 107 h 422"/>
                  <a:gd name="T2" fmla="*/ 240 w 553"/>
                  <a:gd name="T3" fmla="*/ 46 h 422"/>
                  <a:gd name="T4" fmla="*/ 139 w 553"/>
                  <a:gd name="T5" fmla="*/ 201 h 422"/>
                  <a:gd name="T6" fmla="*/ 27 w 553"/>
                  <a:gd name="T7" fmla="*/ 283 h 422"/>
                  <a:gd name="T8" fmla="*/ 0 w 553"/>
                  <a:gd name="T9" fmla="*/ 353 h 422"/>
                  <a:gd name="T10" fmla="*/ 154 w 553"/>
                  <a:gd name="T11" fmla="*/ 361 h 422"/>
                  <a:gd name="T12" fmla="*/ 223 w 553"/>
                  <a:gd name="T13" fmla="*/ 376 h 422"/>
                  <a:gd name="T14" fmla="*/ 433 w 553"/>
                  <a:gd name="T15" fmla="*/ 381 h 422"/>
                  <a:gd name="T16" fmla="*/ 491 w 553"/>
                  <a:gd name="T17" fmla="*/ 107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3" h="422">
                    <a:moveTo>
                      <a:pt x="491" y="107"/>
                    </a:moveTo>
                    <a:cubicBezTo>
                      <a:pt x="435" y="26"/>
                      <a:pt x="326" y="0"/>
                      <a:pt x="240" y="46"/>
                    </a:cubicBezTo>
                    <a:cubicBezTo>
                      <a:pt x="179" y="79"/>
                      <a:pt x="144" y="138"/>
                      <a:pt x="139" y="201"/>
                    </a:cubicBezTo>
                    <a:cubicBezTo>
                      <a:pt x="135" y="257"/>
                      <a:pt x="81" y="296"/>
                      <a:pt x="27" y="283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52" y="368"/>
                      <a:pt x="104" y="370"/>
                      <a:pt x="154" y="361"/>
                    </a:cubicBezTo>
                    <a:cubicBezTo>
                      <a:pt x="178" y="357"/>
                      <a:pt x="203" y="363"/>
                      <a:pt x="223" y="376"/>
                    </a:cubicBezTo>
                    <a:cubicBezTo>
                      <a:pt x="284" y="417"/>
                      <a:pt x="366" y="422"/>
                      <a:pt x="433" y="381"/>
                    </a:cubicBezTo>
                    <a:cubicBezTo>
                      <a:pt x="526" y="323"/>
                      <a:pt x="553" y="199"/>
                      <a:pt x="491" y="1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8496446" y="413976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72143" y="246761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58339" y="3259723"/>
            <a:ext cx="92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Primitive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71375" y="4959538"/>
            <a:ext cx="1340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Non-Primitive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1A95A-FA95-494F-B4CE-F47B4A6EA7B7}"/>
              </a:ext>
            </a:extLst>
          </p:cNvPr>
          <p:cNvSpPr/>
          <p:nvPr/>
        </p:nvSpPr>
        <p:spPr>
          <a:xfrm>
            <a:off x="4271707" y="3021616"/>
            <a:ext cx="1356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dirty="0">
                <a:solidFill>
                  <a:schemeClr val="bg1"/>
                </a:solidFill>
                <a:ea typeface="Questrial" pitchFamily="2" charset="0"/>
              </a:rPr>
              <a:t>Pre-defined</a:t>
            </a:r>
          </a:p>
          <a:p>
            <a:pPr algn="ctr" defTabSz="1219170"/>
            <a:r>
              <a:rPr lang="en-US" dirty="0">
                <a:solidFill>
                  <a:schemeClr val="bg1"/>
                </a:solidFill>
                <a:ea typeface="Questrial" pitchFamily="2" charset="0"/>
              </a:rPr>
              <a:t>by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799A90-CBAA-4410-89C2-D8F49FB0B324}"/>
              </a:ext>
            </a:extLst>
          </p:cNvPr>
          <p:cNvSpPr/>
          <p:nvPr/>
        </p:nvSpPr>
        <p:spPr>
          <a:xfrm>
            <a:off x="6358872" y="4878432"/>
            <a:ext cx="1356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dirty="0">
                <a:solidFill>
                  <a:schemeClr val="bg1"/>
                </a:solidFill>
                <a:ea typeface="Questrial" pitchFamily="2" charset="0"/>
              </a:rPr>
              <a:t>String,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0305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DC968F-1B8C-DB48-9ED5-0274309B68B2}"/>
              </a:ext>
            </a:extLst>
          </p:cNvPr>
          <p:cNvCxnSpPr>
            <a:cxnSpLocks/>
          </p:cNvCxnSpPr>
          <p:nvPr/>
        </p:nvCxnSpPr>
        <p:spPr>
          <a:xfrm>
            <a:off x="3470089" y="2669410"/>
            <a:ext cx="0" cy="15646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Primitive Data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B6EF2-A336-DDB6-3740-7A76441AF473}"/>
              </a:ext>
            </a:extLst>
          </p:cNvPr>
          <p:cNvCxnSpPr/>
          <p:nvPr/>
        </p:nvCxnSpPr>
        <p:spPr>
          <a:xfrm>
            <a:off x="5345721" y="1407292"/>
            <a:ext cx="0" cy="983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DF805588-85B2-E47F-4036-3ACA5F9AE14F}"/>
              </a:ext>
            </a:extLst>
          </p:cNvPr>
          <p:cNvSpPr/>
          <p:nvPr/>
        </p:nvSpPr>
        <p:spPr>
          <a:xfrm>
            <a:off x="4133749" y="1078108"/>
            <a:ext cx="2423949" cy="658368"/>
          </a:xfrm>
          <a:prstGeom prst="roundRect">
            <a:avLst/>
          </a:prstGeom>
          <a:gradFill flip="none" rotWithShape="1">
            <a:gsLst>
              <a:gs pos="0">
                <a:srgbClr val="273F52"/>
              </a:gs>
              <a:gs pos="100000">
                <a:srgbClr val="00D98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124EDB-7A5E-5FCE-B7DE-4F773FE8BC93}"/>
              </a:ext>
            </a:extLst>
          </p:cNvPr>
          <p:cNvCxnSpPr/>
          <p:nvPr/>
        </p:nvCxnSpPr>
        <p:spPr>
          <a:xfrm>
            <a:off x="2706498" y="2390837"/>
            <a:ext cx="528523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81A2B90E-415C-BC88-3573-41D05BA9F511}"/>
              </a:ext>
            </a:extLst>
          </p:cNvPr>
          <p:cNvSpPr/>
          <p:nvPr/>
        </p:nvSpPr>
        <p:spPr>
          <a:xfrm>
            <a:off x="3267037" y="2061653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29">
            <a:extLst>
              <a:ext uri="{FF2B5EF4-FFF2-40B4-BE49-F238E27FC236}">
                <a16:creationId xmlns:a16="http://schemas.microsoft.com/office/drawing/2014/main" id="{4E9237DD-850A-F4EB-4F2B-E189AB6B9C41}"/>
              </a:ext>
            </a:extLst>
          </p:cNvPr>
          <p:cNvSpPr/>
          <p:nvPr/>
        </p:nvSpPr>
        <p:spPr>
          <a:xfrm>
            <a:off x="908082" y="2061653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5F3DB69A-BA2B-3B77-8FE9-CDE61E97B885}"/>
              </a:ext>
            </a:extLst>
          </p:cNvPr>
          <p:cNvSpPr/>
          <p:nvPr/>
        </p:nvSpPr>
        <p:spPr>
          <a:xfrm>
            <a:off x="5625992" y="2061653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9">
            <a:extLst>
              <a:ext uri="{FF2B5EF4-FFF2-40B4-BE49-F238E27FC236}">
                <a16:creationId xmlns:a16="http://schemas.microsoft.com/office/drawing/2014/main" id="{2F17178E-8046-62CC-39DB-4A988B2AA5F1}"/>
              </a:ext>
            </a:extLst>
          </p:cNvPr>
          <p:cNvSpPr/>
          <p:nvPr/>
        </p:nvSpPr>
        <p:spPr>
          <a:xfrm>
            <a:off x="7984948" y="2061653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786562" y="1232013"/>
            <a:ext cx="111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Primitive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9571B-6A75-F605-01F4-918CF9835A91}"/>
              </a:ext>
            </a:extLst>
          </p:cNvPr>
          <p:cNvSpPr txBox="1"/>
          <p:nvPr/>
        </p:nvSpPr>
        <p:spPr>
          <a:xfrm>
            <a:off x="1159122" y="2205122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Integer</a:t>
            </a:r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A4D3B-1E05-7D9A-E47D-09FE254FED3B}"/>
              </a:ext>
            </a:extLst>
          </p:cNvPr>
          <p:cNvSpPr txBox="1"/>
          <p:nvPr/>
        </p:nvSpPr>
        <p:spPr>
          <a:xfrm>
            <a:off x="3811718" y="2205122"/>
            <a:ext cx="704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Float</a:t>
            </a:r>
            <a:endParaRPr lang="en-US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08B90-E836-9CDE-8A6D-AEFB149D63C3}"/>
              </a:ext>
            </a:extLst>
          </p:cNvPr>
          <p:cNvSpPr txBox="1"/>
          <p:nvPr/>
        </p:nvSpPr>
        <p:spPr>
          <a:xfrm>
            <a:off x="5926319" y="2208210"/>
            <a:ext cx="1197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Character</a:t>
            </a:r>
            <a:endParaRPr lang="en-US" sz="20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73A68-F469-321D-8DF0-5583AA6B75B5}"/>
              </a:ext>
            </a:extLst>
          </p:cNvPr>
          <p:cNvSpPr txBox="1"/>
          <p:nvPr/>
        </p:nvSpPr>
        <p:spPr>
          <a:xfrm>
            <a:off x="8350867" y="2207779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Boolean</a:t>
            </a:r>
            <a:endParaRPr lang="en-US" sz="2000" i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0D277E-CE25-1B76-22A1-CCC20CCB92F8}"/>
              </a:ext>
            </a:extLst>
          </p:cNvPr>
          <p:cNvCxnSpPr>
            <a:cxnSpLocks/>
          </p:cNvCxnSpPr>
          <p:nvPr/>
        </p:nvCxnSpPr>
        <p:spPr>
          <a:xfrm flipH="1">
            <a:off x="1082684" y="2720021"/>
            <a:ext cx="2" cy="303601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0C7889-E0C1-4E25-6520-28B168BD7A50}"/>
              </a:ext>
            </a:extLst>
          </p:cNvPr>
          <p:cNvCxnSpPr/>
          <p:nvPr/>
        </p:nvCxnSpPr>
        <p:spPr>
          <a:xfrm rot="5400000">
            <a:off x="1574458" y="2984532"/>
            <a:ext cx="0" cy="983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CC3896-265C-D601-5BDB-4FD699808772}"/>
              </a:ext>
            </a:extLst>
          </p:cNvPr>
          <p:cNvCxnSpPr/>
          <p:nvPr/>
        </p:nvCxnSpPr>
        <p:spPr>
          <a:xfrm rot="5400000">
            <a:off x="1574457" y="3792918"/>
            <a:ext cx="0" cy="983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72AB4A-214E-35DB-46F0-60AC3E8D10EA}"/>
              </a:ext>
            </a:extLst>
          </p:cNvPr>
          <p:cNvCxnSpPr/>
          <p:nvPr/>
        </p:nvCxnSpPr>
        <p:spPr>
          <a:xfrm rot="5400000">
            <a:off x="1558871" y="4542812"/>
            <a:ext cx="0" cy="983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C187FAEE-B832-1FF7-961B-E40A09876868}"/>
              </a:ext>
            </a:extLst>
          </p:cNvPr>
          <p:cNvSpPr/>
          <p:nvPr/>
        </p:nvSpPr>
        <p:spPr>
          <a:xfrm>
            <a:off x="1279276" y="3099816"/>
            <a:ext cx="1427211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</a:t>
            </a:r>
          </a:p>
          <a:p>
            <a:pPr algn="ctr"/>
            <a:r>
              <a:rPr lang="en-US" sz="1100" dirty="0"/>
              <a:t>(1 byte)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032ED4-C9B3-6DC3-7EF1-BEFF339463C9}"/>
              </a:ext>
            </a:extLst>
          </p:cNvPr>
          <p:cNvCxnSpPr/>
          <p:nvPr/>
        </p:nvCxnSpPr>
        <p:spPr>
          <a:xfrm rot="5400000">
            <a:off x="1558871" y="5264259"/>
            <a:ext cx="0" cy="983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7A32CFD4-8C48-14EE-5327-E37701487EFE}"/>
              </a:ext>
            </a:extLst>
          </p:cNvPr>
          <p:cNvSpPr/>
          <p:nvPr/>
        </p:nvSpPr>
        <p:spPr>
          <a:xfrm>
            <a:off x="1284129" y="3949116"/>
            <a:ext cx="1427211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</a:t>
            </a:r>
          </a:p>
          <a:p>
            <a:pPr algn="ctr"/>
            <a:r>
              <a:rPr lang="en-US" sz="1100" dirty="0"/>
              <a:t>(2 bytes)</a:t>
            </a:r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D960D8AB-CB20-40AE-854F-E8DC5A2C4907}"/>
              </a:ext>
            </a:extLst>
          </p:cNvPr>
          <p:cNvSpPr/>
          <p:nvPr/>
        </p:nvSpPr>
        <p:spPr>
          <a:xfrm>
            <a:off x="1284463" y="4736940"/>
            <a:ext cx="1427211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</a:t>
            </a:r>
          </a:p>
          <a:p>
            <a:pPr algn="ctr"/>
            <a:r>
              <a:rPr lang="en-US" sz="1100" dirty="0"/>
              <a:t>(4 bytes)</a:t>
            </a: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B6A15602-E239-948C-A955-70816D3EDFE8}"/>
              </a:ext>
            </a:extLst>
          </p:cNvPr>
          <p:cNvSpPr/>
          <p:nvPr/>
        </p:nvSpPr>
        <p:spPr>
          <a:xfrm>
            <a:off x="1279276" y="5524764"/>
            <a:ext cx="1427211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</a:t>
            </a:r>
          </a:p>
          <a:p>
            <a:pPr algn="ctr"/>
            <a:r>
              <a:rPr lang="en-US" sz="1100" dirty="0"/>
              <a:t>(8 bytes)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1E4EE1-E998-0354-BDEF-2C14AC807023}"/>
              </a:ext>
            </a:extLst>
          </p:cNvPr>
          <p:cNvCxnSpPr/>
          <p:nvPr/>
        </p:nvCxnSpPr>
        <p:spPr>
          <a:xfrm rot="5400000">
            <a:off x="3961861" y="2933921"/>
            <a:ext cx="0" cy="983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151F74-8A68-5C5B-F03A-52F8AE50635A}"/>
              </a:ext>
            </a:extLst>
          </p:cNvPr>
          <p:cNvCxnSpPr/>
          <p:nvPr/>
        </p:nvCxnSpPr>
        <p:spPr>
          <a:xfrm rot="5400000">
            <a:off x="3961860" y="3742307"/>
            <a:ext cx="0" cy="983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29">
            <a:extLst>
              <a:ext uri="{FF2B5EF4-FFF2-40B4-BE49-F238E27FC236}">
                <a16:creationId xmlns:a16="http://schemas.microsoft.com/office/drawing/2014/main" id="{9029BBCF-B4BF-ADD2-88B6-5F24A4327E2A}"/>
              </a:ext>
            </a:extLst>
          </p:cNvPr>
          <p:cNvSpPr/>
          <p:nvPr/>
        </p:nvSpPr>
        <p:spPr>
          <a:xfrm>
            <a:off x="3666679" y="3049205"/>
            <a:ext cx="1427211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 </a:t>
            </a:r>
          </a:p>
          <a:p>
            <a:pPr algn="ctr"/>
            <a:r>
              <a:rPr lang="en-US" sz="1100" dirty="0"/>
              <a:t>(4 bytes)</a:t>
            </a:r>
          </a:p>
        </p:txBody>
      </p:sp>
      <p:sp>
        <p:nvSpPr>
          <p:cNvPr id="39" name="Rounded Rectangle 29">
            <a:extLst>
              <a:ext uri="{FF2B5EF4-FFF2-40B4-BE49-F238E27FC236}">
                <a16:creationId xmlns:a16="http://schemas.microsoft.com/office/drawing/2014/main" id="{3DEB7401-03FF-8CB6-2459-4CD2B99C6CDE}"/>
              </a:ext>
            </a:extLst>
          </p:cNvPr>
          <p:cNvSpPr/>
          <p:nvPr/>
        </p:nvSpPr>
        <p:spPr>
          <a:xfrm>
            <a:off x="3671532" y="3898505"/>
            <a:ext cx="1427211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 </a:t>
            </a:r>
          </a:p>
          <a:p>
            <a:pPr algn="ctr"/>
            <a:r>
              <a:rPr lang="en-US" sz="1100" dirty="0"/>
              <a:t>(8 bytes)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F80804-A804-9544-2FA5-0972223A3731}"/>
              </a:ext>
            </a:extLst>
          </p:cNvPr>
          <p:cNvCxnSpPr>
            <a:cxnSpLocks/>
          </p:cNvCxnSpPr>
          <p:nvPr/>
        </p:nvCxnSpPr>
        <p:spPr>
          <a:xfrm>
            <a:off x="5894913" y="2712470"/>
            <a:ext cx="9968" cy="76383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57B3C3-8B76-EDDF-4D0E-C5F27D7ED9AB}"/>
              </a:ext>
            </a:extLst>
          </p:cNvPr>
          <p:cNvCxnSpPr/>
          <p:nvPr/>
        </p:nvCxnSpPr>
        <p:spPr>
          <a:xfrm rot="5400000">
            <a:off x="6386685" y="2976981"/>
            <a:ext cx="0" cy="983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29">
            <a:extLst>
              <a:ext uri="{FF2B5EF4-FFF2-40B4-BE49-F238E27FC236}">
                <a16:creationId xmlns:a16="http://schemas.microsoft.com/office/drawing/2014/main" id="{8A6547CB-5BF1-8D86-AB17-A0490F6834BB}"/>
              </a:ext>
            </a:extLst>
          </p:cNvPr>
          <p:cNvSpPr/>
          <p:nvPr/>
        </p:nvSpPr>
        <p:spPr>
          <a:xfrm>
            <a:off x="6091503" y="3092265"/>
            <a:ext cx="1427211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 </a:t>
            </a:r>
          </a:p>
          <a:p>
            <a:pPr algn="ctr"/>
            <a:r>
              <a:rPr lang="en-US" sz="1100" dirty="0"/>
              <a:t>(2 bytes)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173E36-9FA9-4EB8-1EFC-F77C2997DE9C}"/>
              </a:ext>
            </a:extLst>
          </p:cNvPr>
          <p:cNvCxnSpPr>
            <a:cxnSpLocks/>
          </p:cNvCxnSpPr>
          <p:nvPr/>
        </p:nvCxnSpPr>
        <p:spPr>
          <a:xfrm>
            <a:off x="8272627" y="2712470"/>
            <a:ext cx="9968" cy="76383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78BFA2-B532-956B-36E8-DFCE9290A89A}"/>
              </a:ext>
            </a:extLst>
          </p:cNvPr>
          <p:cNvCxnSpPr/>
          <p:nvPr/>
        </p:nvCxnSpPr>
        <p:spPr>
          <a:xfrm rot="5400000">
            <a:off x="8764399" y="2976981"/>
            <a:ext cx="0" cy="9835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29">
            <a:extLst>
              <a:ext uri="{FF2B5EF4-FFF2-40B4-BE49-F238E27FC236}">
                <a16:creationId xmlns:a16="http://schemas.microsoft.com/office/drawing/2014/main" id="{D59B77A7-3454-457A-D4DD-C5801820AFB0}"/>
              </a:ext>
            </a:extLst>
          </p:cNvPr>
          <p:cNvSpPr/>
          <p:nvPr/>
        </p:nvSpPr>
        <p:spPr>
          <a:xfrm>
            <a:off x="8469217" y="3092265"/>
            <a:ext cx="1427211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 </a:t>
            </a:r>
          </a:p>
          <a:p>
            <a:pPr algn="ctr"/>
            <a:r>
              <a:rPr lang="en-US" sz="1100" dirty="0"/>
              <a:t>(1 byte)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0D853-58D2-FFAF-485F-F7A78647A167}"/>
              </a:ext>
            </a:extLst>
          </p:cNvPr>
          <p:cNvSpPr txBox="1"/>
          <p:nvPr/>
        </p:nvSpPr>
        <p:spPr>
          <a:xfrm>
            <a:off x="8884156" y="787017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Keywords &amp; Lower case</a:t>
            </a:r>
          </a:p>
        </p:txBody>
      </p: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 animBg="1"/>
      <p:bldP spid="37" grpId="0" animBg="1"/>
      <p:bldP spid="39" grpId="0" animBg="1"/>
      <p:bldP spid="47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Primitive Data Types : Sizes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CB53B-EA89-F0AC-4DE5-CC37E7DED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49074"/>
              </p:ext>
            </p:extLst>
          </p:nvPr>
        </p:nvGraphicFramePr>
        <p:xfrm>
          <a:off x="359118" y="1272338"/>
          <a:ext cx="11003426" cy="3726158"/>
        </p:xfrm>
        <a:graphic>
          <a:graphicData uri="http://schemas.openxmlformats.org/drawingml/2006/table">
            <a:tbl>
              <a:tblPr/>
              <a:tblGrid>
                <a:gridCol w="1079937">
                  <a:extLst>
                    <a:ext uri="{9D8B030D-6E8A-4147-A177-3AD203B41FA5}">
                      <a16:colId xmlns:a16="http://schemas.microsoft.com/office/drawing/2014/main" val="1889630751"/>
                    </a:ext>
                  </a:extLst>
                </a:gridCol>
                <a:gridCol w="899410">
                  <a:extLst>
                    <a:ext uri="{9D8B030D-6E8A-4147-A177-3AD203B41FA5}">
                      <a16:colId xmlns:a16="http://schemas.microsoft.com/office/drawing/2014/main" val="433305789"/>
                    </a:ext>
                  </a:extLst>
                </a:gridCol>
                <a:gridCol w="9024079">
                  <a:extLst>
                    <a:ext uri="{9D8B030D-6E8A-4147-A177-3AD203B41FA5}">
                      <a16:colId xmlns:a16="http://schemas.microsoft.com/office/drawing/2014/main" val="751762681"/>
                    </a:ext>
                  </a:extLst>
                </a:gridCol>
              </a:tblGrid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72710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byte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1 byte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Stores whole numbers from -128 to 127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016409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short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2 bytes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Stores whole numbers from -32,768 to 32,767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2063"/>
                  </a:ext>
                </a:extLst>
              </a:tr>
              <a:tr h="45636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int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4 bytes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64590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long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8 bytes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2887"/>
                  </a:ext>
                </a:extLst>
              </a:tr>
              <a:tr h="4646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float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4 bytes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5507"/>
                  </a:ext>
                </a:extLst>
              </a:tr>
              <a:tr h="4646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double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8 bytes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480847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boolean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1 bit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Stores true or false values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358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char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2 bytes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2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Primitive Data Types : Most commonly used in Selenium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CB53B-EA89-F0AC-4DE5-CC37E7DED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56711"/>
              </p:ext>
            </p:extLst>
          </p:nvPr>
        </p:nvGraphicFramePr>
        <p:xfrm>
          <a:off x="359118" y="1272338"/>
          <a:ext cx="11003426" cy="2000240"/>
        </p:xfrm>
        <a:graphic>
          <a:graphicData uri="http://schemas.openxmlformats.org/drawingml/2006/table">
            <a:tbl>
              <a:tblPr/>
              <a:tblGrid>
                <a:gridCol w="1454692">
                  <a:extLst>
                    <a:ext uri="{9D8B030D-6E8A-4147-A177-3AD203B41FA5}">
                      <a16:colId xmlns:a16="http://schemas.microsoft.com/office/drawing/2014/main" val="188963075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33305789"/>
                    </a:ext>
                  </a:extLst>
                </a:gridCol>
                <a:gridCol w="8124669">
                  <a:extLst>
                    <a:ext uri="{9D8B030D-6E8A-4147-A177-3AD203B41FA5}">
                      <a16:colId xmlns:a16="http://schemas.microsoft.com/office/drawing/2014/main" val="751762681"/>
                    </a:ext>
                  </a:extLst>
                </a:gridCol>
              </a:tblGrid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72710"/>
                  </a:ext>
                </a:extLst>
              </a:tr>
              <a:tr h="45636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int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4 bytes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int maxRetries = 2;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64590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boolean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1 bit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boolean bSuccess = true;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358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char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2 bytes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char firstChar = ’t’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84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Things to remember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CB53B-EA89-F0AC-4DE5-CC37E7DED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24644"/>
              </p:ext>
            </p:extLst>
          </p:nvPr>
        </p:nvGraphicFramePr>
        <p:xfrm>
          <a:off x="359118" y="1272338"/>
          <a:ext cx="11003426" cy="2500300"/>
        </p:xfrm>
        <a:graphic>
          <a:graphicData uri="http://schemas.openxmlformats.org/drawingml/2006/table">
            <a:tbl>
              <a:tblPr/>
              <a:tblGrid>
                <a:gridCol w="1454692">
                  <a:extLst>
                    <a:ext uri="{9D8B030D-6E8A-4147-A177-3AD203B41FA5}">
                      <a16:colId xmlns:a16="http://schemas.microsoft.com/office/drawing/2014/main" val="1889630751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433305789"/>
                    </a:ext>
                  </a:extLst>
                </a:gridCol>
                <a:gridCol w="7495082">
                  <a:extLst>
                    <a:ext uri="{9D8B030D-6E8A-4147-A177-3AD203B41FA5}">
                      <a16:colId xmlns:a16="http://schemas.microsoft.com/office/drawing/2014/main" val="751762681"/>
                    </a:ext>
                  </a:extLst>
                </a:gridCol>
              </a:tblGrid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quote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72710"/>
                  </a:ext>
                </a:extLst>
              </a:tr>
              <a:tr h="45636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int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No quote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int maxRetries = 2;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64590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boolean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No quote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boolean bSuccess = true;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358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char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Single quote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char firstChar = ’t’;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2057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String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Double quote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String browser = “chrome”;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3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5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27969"/>
            <a:ext cx="8059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Primitive dat</a:t>
            </a:r>
            <a:r>
              <a:rPr lang="en-IN" sz="2400" dirty="0">
                <a:solidFill>
                  <a:srgbClr val="333333"/>
                </a:solidFill>
              </a:rPr>
              <a:t>a types are pre-built based on data type : memory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807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Non Primitive data types are Java built in classes or user classes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2CD7A-D18F-2581-3DB7-A76B20A11059}"/>
              </a:ext>
            </a:extLst>
          </p:cNvPr>
          <p:cNvSpPr txBox="1"/>
          <p:nvPr/>
        </p:nvSpPr>
        <p:spPr>
          <a:xfrm>
            <a:off x="1258344" y="3031467"/>
            <a:ext cx="994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</a:rPr>
              <a:t>Wrapper classes : </a:t>
            </a:r>
            <a:r>
              <a:rPr lang="en-IN" sz="2400" dirty="0">
                <a:solidFill>
                  <a:srgbClr val="333333"/>
                </a:solidFill>
              </a:rPr>
              <a:t>Classes written top of primitive data type to access methods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CDD9A2-B378-3835-349C-7E649EB0BB64}"/>
              </a:ext>
            </a:extLst>
          </p:cNvPr>
          <p:cNvSpPr/>
          <p:nvPr/>
        </p:nvSpPr>
        <p:spPr>
          <a:xfrm flipH="1">
            <a:off x="788079" y="3032106"/>
            <a:ext cx="435583" cy="435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0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Classroom Exercise (Breakout)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68620"/>
            <a:ext cx="978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Create Integer, Boolean, String data type based variables inside main method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637708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333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Print them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668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23902</TotalTime>
  <Words>373</Words>
  <Application>Microsoft Macintosh PowerPoint</Application>
  <PresentationFormat>Widescreen</PresentationFormat>
  <Paragraphs>116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Babu Manickam</cp:lastModifiedBy>
  <cp:revision>343</cp:revision>
  <dcterms:created xsi:type="dcterms:W3CDTF">2017-12-19T19:12:56Z</dcterms:created>
  <dcterms:modified xsi:type="dcterms:W3CDTF">2022-11-29T10:00:18Z</dcterms:modified>
</cp:coreProperties>
</file>