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23" r:id="rId2"/>
    <p:sldId id="873" r:id="rId3"/>
    <p:sldId id="879" r:id="rId4"/>
    <p:sldId id="880" r:id="rId5"/>
    <p:sldId id="898" r:id="rId6"/>
    <p:sldId id="881" r:id="rId7"/>
    <p:sldId id="902" r:id="rId8"/>
    <p:sldId id="899" r:id="rId9"/>
    <p:sldId id="900" r:id="rId10"/>
    <p:sldId id="903" r:id="rId11"/>
    <p:sldId id="901" r:id="rId12"/>
    <p:sldId id="897" r:id="rId13"/>
    <p:sldId id="904" r:id="rId14"/>
    <p:sldId id="905" r:id="rId15"/>
    <p:sldId id="906" r:id="rId16"/>
    <p:sldId id="895" r:id="rId17"/>
    <p:sldId id="8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FD0F23"/>
    <a:srgbClr val="FF9966"/>
    <a:srgbClr val="273F52"/>
    <a:srgbClr val="58A8D1"/>
    <a:srgbClr val="366E9E"/>
    <a:srgbClr val="43B02A"/>
    <a:srgbClr val="DD0031"/>
    <a:srgbClr val="24847D"/>
    <a:srgbClr val="83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Control Statements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C88693-908E-FA09-23E2-72F02DB86251}"/>
              </a:ext>
            </a:extLst>
          </p:cNvPr>
          <p:cNvSpPr/>
          <p:nvPr/>
        </p:nvSpPr>
        <p:spPr bwMode="auto">
          <a:xfrm>
            <a:off x="4007431" y="1888760"/>
            <a:ext cx="1861821" cy="4601973"/>
          </a:xfrm>
          <a:prstGeom prst="rect">
            <a:avLst/>
          </a:prstGeom>
          <a:solidFill>
            <a:schemeClr val="accent3">
              <a:alpha val="29712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(browser vendor)</a:t>
            </a:r>
          </a:p>
        </p:txBody>
      </p:sp>
      <p:pic>
        <p:nvPicPr>
          <p:cNvPr id="5122" name="Picture 2" descr="Chrome | Google Blog">
            <a:extLst>
              <a:ext uri="{FF2B5EF4-FFF2-40B4-BE49-F238E27FC236}">
                <a16:creationId xmlns:a16="http://schemas.microsoft.com/office/drawing/2014/main" id="{FB242B5B-202B-B0D7-32C2-EBDD8EE1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15" y="2385399"/>
            <a:ext cx="768663" cy="7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oogle - Wikipedia">
            <a:extLst>
              <a:ext uri="{FF2B5EF4-FFF2-40B4-BE49-F238E27FC236}">
                <a16:creationId xmlns:a16="http://schemas.microsoft.com/office/drawing/2014/main" id="{9F1C45AD-DF3B-13C7-F3E7-1F6B1736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2385399"/>
            <a:ext cx="2606373" cy="8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30" name="Picture 10" descr="Browser - Free seo and web icons">
            <a:extLst>
              <a:ext uri="{FF2B5EF4-FFF2-40B4-BE49-F238E27FC236}">
                <a16:creationId xmlns:a16="http://schemas.microsoft.com/office/drawing/2014/main" id="{92256EAA-F00A-9838-7DD5-8E0672AF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3" y="3158131"/>
            <a:ext cx="2063230" cy="20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55CFE-942C-BB3D-BD3D-BE6236542465}"/>
              </a:ext>
            </a:extLst>
          </p:cNvPr>
          <p:cNvCxnSpPr/>
          <p:nvPr/>
        </p:nvCxnSpPr>
        <p:spPr>
          <a:xfrm>
            <a:off x="2940506" y="4068280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Firefox - Wikipedia">
            <a:extLst>
              <a:ext uri="{FF2B5EF4-FFF2-40B4-BE49-F238E27FC236}">
                <a16:creationId xmlns:a16="http://schemas.microsoft.com/office/drawing/2014/main" id="{61533ADC-7903-878E-DCFF-0D64B7FD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15" y="3319607"/>
            <a:ext cx="739661" cy="7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afari (web browser) - Wikipedia">
            <a:extLst>
              <a:ext uri="{FF2B5EF4-FFF2-40B4-BE49-F238E27FC236}">
                <a16:creationId xmlns:a16="http://schemas.microsoft.com/office/drawing/2014/main" id="{33D66A87-C388-82EE-426D-32BFF3A0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5" y="4392118"/>
            <a:ext cx="772220" cy="7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s it time for you to use Microsoft's new Edge browser? - Licensing Experts  for Microsoft, VMware, Adobe, IBM, Oracle and others | Emerset : Licensing  Experts for Microsoft, VMware, Adobe, IBM,">
            <a:extLst>
              <a:ext uri="{FF2B5EF4-FFF2-40B4-BE49-F238E27FC236}">
                <a16:creationId xmlns:a16="http://schemas.microsoft.com/office/drawing/2014/main" id="{21538DDB-AA4D-AB8D-F200-0461905F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42" y="5452255"/>
            <a:ext cx="1107284" cy="9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icrosoft-logo-png-transparent-20 - Evergreen Leadership">
            <a:extLst>
              <a:ext uri="{FF2B5EF4-FFF2-40B4-BE49-F238E27FC236}">
                <a16:creationId xmlns:a16="http://schemas.microsoft.com/office/drawing/2014/main" id="{E10EEE0A-2FCC-A1A7-3FCE-0C57339F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5210019"/>
            <a:ext cx="3182911" cy="11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Apple Inc in the Largest Company in USA by Market Capitalization as in 2021  - Electronics Tutorial | The Best Electronics Tutorial Website">
            <a:extLst>
              <a:ext uri="{FF2B5EF4-FFF2-40B4-BE49-F238E27FC236}">
                <a16:creationId xmlns:a16="http://schemas.microsoft.com/office/drawing/2014/main" id="{9FB1A235-92EB-3C02-3B33-790F21D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4417108"/>
            <a:ext cx="2181652" cy="8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Mozilla Logo Icons PNG - Free PNG and Icons Downloads">
            <a:extLst>
              <a:ext uri="{FF2B5EF4-FFF2-40B4-BE49-F238E27FC236}">
                <a16:creationId xmlns:a16="http://schemas.microsoft.com/office/drawing/2014/main" id="{D450FF39-3482-5DE5-D1B6-B8AC9AA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3359355"/>
            <a:ext cx="246730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8493B-819C-1B6F-8E09-9AC754F7C013}"/>
              </a:ext>
            </a:extLst>
          </p:cNvPr>
          <p:cNvCxnSpPr>
            <a:cxnSpLocks/>
          </p:cNvCxnSpPr>
          <p:nvPr/>
        </p:nvCxnSpPr>
        <p:spPr>
          <a:xfrm>
            <a:off x="5409322" y="2763184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E653B-0733-C368-7A19-F156373FCAC4}"/>
              </a:ext>
            </a:extLst>
          </p:cNvPr>
          <p:cNvCxnSpPr>
            <a:cxnSpLocks/>
          </p:cNvCxnSpPr>
          <p:nvPr/>
        </p:nvCxnSpPr>
        <p:spPr>
          <a:xfrm>
            <a:off x="5409322" y="3773982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0D6D6-5917-09BB-9A5F-736B443CB52E}"/>
              </a:ext>
            </a:extLst>
          </p:cNvPr>
          <p:cNvCxnSpPr>
            <a:cxnSpLocks/>
          </p:cNvCxnSpPr>
          <p:nvPr/>
        </p:nvCxnSpPr>
        <p:spPr>
          <a:xfrm>
            <a:off x="5462926" y="4776449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921851-96F1-DC97-35E4-0B66B1F5B8C5}"/>
              </a:ext>
            </a:extLst>
          </p:cNvPr>
          <p:cNvCxnSpPr>
            <a:cxnSpLocks/>
          </p:cNvCxnSpPr>
          <p:nvPr/>
        </p:nvCxnSpPr>
        <p:spPr>
          <a:xfrm>
            <a:off x="5505398" y="5918400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Control Statements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B6EF2-A336-DDB6-3740-7A76441AF473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1158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F805588-85B2-E47F-4036-3ACA5F9AE14F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81A2B90E-415C-BC88-3573-41D05BA9F511}"/>
              </a:ext>
            </a:extLst>
          </p:cNvPr>
          <p:cNvSpPr/>
          <p:nvPr/>
        </p:nvSpPr>
        <p:spPr>
          <a:xfrm>
            <a:off x="4526210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4D3B-1E05-7D9A-E47D-09FE254FED3B}"/>
              </a:ext>
            </a:extLst>
          </p:cNvPr>
          <p:cNvSpPr txBox="1"/>
          <p:nvPr/>
        </p:nvSpPr>
        <p:spPr>
          <a:xfrm>
            <a:off x="4882539" y="2709585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Iteration</a:t>
            </a:r>
            <a:endParaRPr lang="en-US" sz="20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0D853-58D2-FFAF-485F-F7A78647A167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29EF2F93-C442-96D8-47F0-824804F74E95}"/>
              </a:ext>
            </a:extLst>
          </p:cNvPr>
          <p:cNvSpPr/>
          <p:nvPr/>
        </p:nvSpPr>
        <p:spPr>
          <a:xfrm>
            <a:off x="3463788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29">
            <a:extLst>
              <a:ext uri="{FF2B5EF4-FFF2-40B4-BE49-F238E27FC236}">
                <a16:creationId xmlns:a16="http://schemas.microsoft.com/office/drawing/2014/main" id="{984487C1-CCBC-8640-312A-B99F5308B52B}"/>
              </a:ext>
            </a:extLst>
          </p:cNvPr>
          <p:cNvSpPr/>
          <p:nvPr/>
        </p:nvSpPr>
        <p:spPr>
          <a:xfrm>
            <a:off x="110483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30">
            <a:extLst>
              <a:ext uri="{FF2B5EF4-FFF2-40B4-BE49-F238E27FC236}">
                <a16:creationId xmlns:a16="http://schemas.microsoft.com/office/drawing/2014/main" id="{85A2DB0E-49F8-1A95-4F23-1C1DFA075C03}"/>
              </a:ext>
            </a:extLst>
          </p:cNvPr>
          <p:cNvSpPr/>
          <p:nvPr/>
        </p:nvSpPr>
        <p:spPr>
          <a:xfrm>
            <a:off x="582274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089648-7AD3-8276-FD7E-3174C38DF140}"/>
              </a:ext>
            </a:extLst>
          </p:cNvPr>
          <p:cNvSpPr txBox="1"/>
          <p:nvPr/>
        </p:nvSpPr>
        <p:spPr>
          <a:xfrm>
            <a:off x="1355873" y="581136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663013-1B36-1E54-9FA0-174FCB9AFB08}"/>
              </a:ext>
            </a:extLst>
          </p:cNvPr>
          <p:cNvSpPr txBox="1"/>
          <p:nvPr/>
        </p:nvSpPr>
        <p:spPr>
          <a:xfrm>
            <a:off x="3750291" y="5811365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.. each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EE95-00C6-D7F4-B66F-7C5BC102F00E}"/>
              </a:ext>
            </a:extLst>
          </p:cNvPr>
          <p:cNvSpPr txBox="1"/>
          <p:nvPr/>
        </p:nvSpPr>
        <p:spPr>
          <a:xfrm>
            <a:off x="6347491" y="58144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F3476C-6481-FA04-9FCA-ABFB1ECCB9AA}"/>
              </a:ext>
            </a:extLst>
          </p:cNvPr>
          <p:cNvCxnSpPr>
            <a:cxnSpLocks/>
          </p:cNvCxnSpPr>
          <p:nvPr/>
        </p:nvCxnSpPr>
        <p:spPr>
          <a:xfrm>
            <a:off x="2004041" y="5334358"/>
            <a:ext cx="70236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1EFA41-FE1F-DD2E-1D23-58AADBBC605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00404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1B9426-5327-CDB6-16D5-F4E39A75440D}"/>
              </a:ext>
            </a:extLst>
          </p:cNvPr>
          <p:cNvCxnSpPr>
            <a:cxnSpLocks/>
          </p:cNvCxnSpPr>
          <p:nvPr/>
        </p:nvCxnSpPr>
        <p:spPr>
          <a:xfrm>
            <a:off x="678840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3DC9DA-1E99-309C-E266-691483E20777}"/>
              </a:ext>
            </a:extLst>
          </p:cNvPr>
          <p:cNvCxnSpPr>
            <a:cxnSpLocks/>
          </p:cNvCxnSpPr>
          <p:nvPr/>
        </p:nvCxnSpPr>
        <p:spPr>
          <a:xfrm>
            <a:off x="440327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C503F219-9874-030C-4C69-119C35F66453}"/>
              </a:ext>
            </a:extLst>
          </p:cNvPr>
          <p:cNvSpPr/>
          <p:nvPr/>
        </p:nvSpPr>
        <p:spPr>
          <a:xfrm>
            <a:off x="806207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A79A8D-801C-8550-BA2C-0992FDCDDD14}"/>
              </a:ext>
            </a:extLst>
          </p:cNvPr>
          <p:cNvSpPr txBox="1"/>
          <p:nvPr/>
        </p:nvSpPr>
        <p:spPr>
          <a:xfrm>
            <a:off x="8423315" y="581445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 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FFEEEB-B28B-07A7-776A-6A274DB181A5}"/>
              </a:ext>
            </a:extLst>
          </p:cNvPr>
          <p:cNvCxnSpPr>
            <a:cxnSpLocks/>
          </p:cNvCxnSpPr>
          <p:nvPr/>
        </p:nvCxnSpPr>
        <p:spPr>
          <a:xfrm>
            <a:off x="902773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CA885A6-5EC1-A2E1-4A72-4BA81DDEDC8F}"/>
              </a:ext>
            </a:extLst>
          </p:cNvPr>
          <p:cNvCxnSpPr>
            <a:cxnSpLocks/>
          </p:cNvCxnSpPr>
          <p:nvPr/>
        </p:nvCxnSpPr>
        <p:spPr>
          <a:xfrm>
            <a:off x="5357442" y="3217365"/>
            <a:ext cx="0" cy="211699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103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Loops (for syntax)</a:t>
            </a:r>
          </a:p>
        </p:txBody>
      </p:sp>
      <p:pic>
        <p:nvPicPr>
          <p:cNvPr id="4098" name="Picture 2" descr="For loop">
            <a:extLst>
              <a:ext uri="{FF2B5EF4-FFF2-40B4-BE49-F238E27FC236}">
                <a16:creationId xmlns:a16="http://schemas.microsoft.com/office/drawing/2014/main" id="{F4FD26F1-E819-BEE4-020D-DC5131F7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3" y="1098862"/>
            <a:ext cx="100838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5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(print numbers 1 … 10)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Operators (specific to integers)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int data type">
            <a:extLst>
              <a:ext uri="{FF2B5EF4-FFF2-40B4-BE49-F238E27FC236}">
                <a16:creationId xmlns:a16="http://schemas.microsoft.com/office/drawing/2014/main" id="{7012993A-8844-0379-9246-F4DEB0B5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0" y="1956324"/>
            <a:ext cx="10401566" cy="193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Comparison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18" name="Picture 2" descr="Comparison operators">
            <a:extLst>
              <a:ext uri="{FF2B5EF4-FFF2-40B4-BE49-F238E27FC236}">
                <a16:creationId xmlns:a16="http://schemas.microsoft.com/office/drawing/2014/main" id="{50878F7B-E606-3C43-E2DF-F65C1AB7A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9" y="1193800"/>
            <a:ext cx="8813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292A22-D9C7-4B91-0B4E-06DBC02E9FFA}"/>
              </a:ext>
            </a:extLst>
          </p:cNvPr>
          <p:cNvSpPr/>
          <p:nvPr/>
        </p:nvSpPr>
        <p:spPr bwMode="auto">
          <a:xfrm>
            <a:off x="5426439" y="1873770"/>
            <a:ext cx="1573968" cy="404735"/>
          </a:xfrm>
          <a:prstGeom prst="rect">
            <a:avLst/>
          </a:prstGeom>
          <a:solidFill>
            <a:srgbClr val="00D986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46A5F-07FE-6EE4-B06E-F3D3002023BA}"/>
              </a:ext>
            </a:extLst>
          </p:cNvPr>
          <p:cNvSpPr/>
          <p:nvPr/>
        </p:nvSpPr>
        <p:spPr bwMode="auto">
          <a:xfrm>
            <a:off x="7677462" y="2505856"/>
            <a:ext cx="1573968" cy="404735"/>
          </a:xfrm>
          <a:prstGeom prst="rect">
            <a:avLst/>
          </a:prstGeom>
          <a:solidFill>
            <a:srgbClr val="FD0F23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F4CF6-8BAE-2CF2-EE98-CA55C24B952A}"/>
              </a:ext>
            </a:extLst>
          </p:cNvPr>
          <p:cNvSpPr/>
          <p:nvPr/>
        </p:nvSpPr>
        <p:spPr bwMode="auto">
          <a:xfrm>
            <a:off x="5426439" y="3084225"/>
            <a:ext cx="1573968" cy="404735"/>
          </a:xfrm>
          <a:prstGeom prst="rect">
            <a:avLst/>
          </a:prstGeom>
          <a:solidFill>
            <a:srgbClr val="00D986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7B94F-B15B-0DD4-1B1D-3401CE001D7A}"/>
              </a:ext>
            </a:extLst>
          </p:cNvPr>
          <p:cNvSpPr/>
          <p:nvPr/>
        </p:nvSpPr>
        <p:spPr bwMode="auto">
          <a:xfrm>
            <a:off x="7677462" y="3710273"/>
            <a:ext cx="1573968" cy="404735"/>
          </a:xfrm>
          <a:prstGeom prst="rect">
            <a:avLst/>
          </a:prstGeom>
          <a:solidFill>
            <a:srgbClr val="FD0F23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E8EFD-9E51-5BD0-DB19-BAC814D51852}"/>
              </a:ext>
            </a:extLst>
          </p:cNvPr>
          <p:cNvSpPr/>
          <p:nvPr/>
        </p:nvSpPr>
        <p:spPr bwMode="auto">
          <a:xfrm>
            <a:off x="7677462" y="4959660"/>
            <a:ext cx="1573968" cy="404735"/>
          </a:xfrm>
          <a:prstGeom prst="rect">
            <a:avLst/>
          </a:prstGeom>
          <a:solidFill>
            <a:srgbClr val="FD0F23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85D28-3B5B-B04A-BFC8-DAEFD8EB9174}"/>
              </a:ext>
            </a:extLst>
          </p:cNvPr>
          <p:cNvSpPr/>
          <p:nvPr/>
        </p:nvSpPr>
        <p:spPr bwMode="auto">
          <a:xfrm>
            <a:off x="5426439" y="4377824"/>
            <a:ext cx="1573968" cy="404735"/>
          </a:xfrm>
          <a:prstGeom prst="rect">
            <a:avLst/>
          </a:prstGeom>
          <a:solidFill>
            <a:srgbClr val="00D986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769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3 types of control statements: Selection, Iteration and Jump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748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  <a:effectLst/>
              </a:rPr>
              <a:t>Selection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: if – else vs switch – case (performance oriented)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70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Iteration</a:t>
            </a:r>
            <a:r>
              <a:rPr lang="en-IN" sz="2400" dirty="0">
                <a:solidFill>
                  <a:srgbClr val="333333"/>
                </a:solidFill>
              </a:rPr>
              <a:t> : for (count based) vs while (condition based) </a:t>
            </a:r>
            <a:endParaRPr lang="en-IN" sz="2400" dirty="0">
              <a:solidFill>
                <a:srgbClr val="333333"/>
              </a:solidFill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3032106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29670-F170-9333-D783-BDCE6F26254D}"/>
              </a:ext>
            </a:extLst>
          </p:cNvPr>
          <p:cNvSpPr txBox="1"/>
          <p:nvPr/>
        </p:nvSpPr>
        <p:spPr>
          <a:xfrm>
            <a:off x="1277086" y="3776937"/>
            <a:ext cx="706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Jump</a:t>
            </a:r>
            <a:r>
              <a:rPr lang="en-IN" sz="2400" dirty="0">
                <a:solidFill>
                  <a:srgbClr val="333333"/>
                </a:solidFill>
              </a:rPr>
              <a:t> : break (out of iteration), continue (skip iteration)</a:t>
            </a:r>
            <a:endParaRPr lang="en-IN" sz="240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F10EC6-BEF3-07C2-EB89-EA883FE640A3}"/>
              </a:ext>
            </a:extLst>
          </p:cNvPr>
          <p:cNvSpPr/>
          <p:nvPr/>
        </p:nvSpPr>
        <p:spPr>
          <a:xfrm flipH="1">
            <a:off x="806821" y="3777576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68620"/>
            <a:ext cx="767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Write a program to print only odd numbers between 1 to 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63770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659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Before writing the code – follow the 3 step process:</a:t>
            </a:r>
          </a:p>
          <a:p>
            <a:endParaRPr lang="en-IN" sz="24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333333"/>
                </a:solidFill>
                <a:effectLst/>
              </a:rPr>
              <a:t>Understand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Solve the problem (Using Pseudocode)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Write the code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2512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Control statement?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3397661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The statements that define the flow of the program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323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is Control Statement required?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462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b="0" dirty="0">
                <a:solidFill>
                  <a:schemeClr val="bg1"/>
                </a:solidFill>
                <a:effectLst/>
              </a:rPr>
              <a:t>Provide a logic based flow like chrome based vs firefox based execution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3561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to implement Control Statements?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313444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b="0" i="0" u="none" strike="noStrike" dirty="0">
                <a:solidFill>
                  <a:schemeClr val="bg1"/>
                </a:solidFill>
                <a:effectLst/>
              </a:rPr>
              <a:t>Using Selection, Iteration and Jump Statements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Control Statements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B6EF2-A336-DDB6-3740-7A76441AF473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1158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F805588-85B2-E47F-4036-3ACA5F9AE14F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81A2B90E-415C-BC88-3573-41D05BA9F511}"/>
              </a:ext>
            </a:extLst>
          </p:cNvPr>
          <p:cNvSpPr/>
          <p:nvPr/>
        </p:nvSpPr>
        <p:spPr>
          <a:xfrm>
            <a:off x="4526210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4E9237DD-850A-F4EB-4F2B-E189AB6B9C41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5F3DB69A-BA2B-3B77-8FE9-CDE61E97B885}"/>
              </a:ext>
            </a:extLst>
          </p:cNvPr>
          <p:cNvSpPr/>
          <p:nvPr/>
        </p:nvSpPr>
        <p:spPr>
          <a:xfrm>
            <a:off x="688516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9571B-6A75-F605-01F4-918CF9835A91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4D3B-1E05-7D9A-E47D-09FE254FED3B}"/>
              </a:ext>
            </a:extLst>
          </p:cNvPr>
          <p:cNvSpPr txBox="1"/>
          <p:nvPr/>
        </p:nvSpPr>
        <p:spPr>
          <a:xfrm>
            <a:off x="4882539" y="2709585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Iteration</a:t>
            </a:r>
            <a:endParaRPr lang="en-US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08B90-E836-9CDE-8A6D-AEFB149D63C3}"/>
              </a:ext>
            </a:extLst>
          </p:cNvPr>
          <p:cNvSpPr txBox="1"/>
          <p:nvPr/>
        </p:nvSpPr>
        <p:spPr>
          <a:xfrm>
            <a:off x="7413920" y="271267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Jump</a:t>
            </a:r>
            <a:endParaRPr lang="en-US" sz="20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0D853-58D2-FFAF-485F-F7A78647A167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58DB03-6076-6948-0778-B670E59831B5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477339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96EF08-1780-04B0-6B07-8A9BB610D43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3E675E-BF39-BA29-E1D7-BD973E3E2600}"/>
              </a:ext>
            </a:extLst>
          </p:cNvPr>
          <p:cNvCxnSpPr>
            <a:cxnSpLocks/>
          </p:cNvCxnSpPr>
          <p:nvPr/>
        </p:nvCxnSpPr>
        <p:spPr>
          <a:xfrm>
            <a:off x="7850824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27">
            <a:extLst>
              <a:ext uri="{FF2B5EF4-FFF2-40B4-BE49-F238E27FC236}">
                <a16:creationId xmlns:a16="http://schemas.microsoft.com/office/drawing/2014/main" id="{F28DE7F4-6AD8-9341-1D35-DDF9200B6037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079EEAA6-7301-DDC7-4BFC-8AFEB1EA506F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5E3C2F-54F5-9BA5-A730-5508CBCE2596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A1CE2-5DB3-1BD3-9F84-FE665FFBF58A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77C17C-3EB4-CC6D-26F1-7AB4744C02BF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31C2B7-8F10-6253-6D47-ADE31A89628B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338303-3559-0921-5FA9-072B69FDB264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49C808-7604-3A1F-2479-B496C0094D79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29EF2F93-C442-96D8-47F0-824804F74E95}"/>
              </a:ext>
            </a:extLst>
          </p:cNvPr>
          <p:cNvSpPr/>
          <p:nvPr/>
        </p:nvSpPr>
        <p:spPr>
          <a:xfrm>
            <a:off x="3463788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29">
            <a:extLst>
              <a:ext uri="{FF2B5EF4-FFF2-40B4-BE49-F238E27FC236}">
                <a16:creationId xmlns:a16="http://schemas.microsoft.com/office/drawing/2014/main" id="{984487C1-CCBC-8640-312A-B99F5308B52B}"/>
              </a:ext>
            </a:extLst>
          </p:cNvPr>
          <p:cNvSpPr/>
          <p:nvPr/>
        </p:nvSpPr>
        <p:spPr>
          <a:xfrm>
            <a:off x="110483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30">
            <a:extLst>
              <a:ext uri="{FF2B5EF4-FFF2-40B4-BE49-F238E27FC236}">
                <a16:creationId xmlns:a16="http://schemas.microsoft.com/office/drawing/2014/main" id="{85A2DB0E-49F8-1A95-4F23-1C1DFA075C03}"/>
              </a:ext>
            </a:extLst>
          </p:cNvPr>
          <p:cNvSpPr/>
          <p:nvPr/>
        </p:nvSpPr>
        <p:spPr>
          <a:xfrm>
            <a:off x="582274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089648-7AD3-8276-FD7E-3174C38DF140}"/>
              </a:ext>
            </a:extLst>
          </p:cNvPr>
          <p:cNvSpPr txBox="1"/>
          <p:nvPr/>
        </p:nvSpPr>
        <p:spPr>
          <a:xfrm>
            <a:off x="1355873" y="581136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663013-1B36-1E54-9FA0-174FCB9AFB08}"/>
              </a:ext>
            </a:extLst>
          </p:cNvPr>
          <p:cNvSpPr txBox="1"/>
          <p:nvPr/>
        </p:nvSpPr>
        <p:spPr>
          <a:xfrm>
            <a:off x="3750291" y="5811365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.. each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EE95-00C6-D7F4-B66F-7C5BC102F00E}"/>
              </a:ext>
            </a:extLst>
          </p:cNvPr>
          <p:cNvSpPr txBox="1"/>
          <p:nvPr/>
        </p:nvSpPr>
        <p:spPr>
          <a:xfrm>
            <a:off x="6347491" y="58144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F3476C-6481-FA04-9FCA-ABFB1ECCB9AA}"/>
              </a:ext>
            </a:extLst>
          </p:cNvPr>
          <p:cNvCxnSpPr>
            <a:cxnSpLocks/>
          </p:cNvCxnSpPr>
          <p:nvPr/>
        </p:nvCxnSpPr>
        <p:spPr>
          <a:xfrm>
            <a:off x="2004041" y="5334358"/>
            <a:ext cx="70236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1EFA41-FE1F-DD2E-1D23-58AADBBC605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00404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1B9426-5327-CDB6-16D5-F4E39A75440D}"/>
              </a:ext>
            </a:extLst>
          </p:cNvPr>
          <p:cNvCxnSpPr>
            <a:cxnSpLocks/>
          </p:cNvCxnSpPr>
          <p:nvPr/>
        </p:nvCxnSpPr>
        <p:spPr>
          <a:xfrm>
            <a:off x="678840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3DC9DA-1E99-309C-E266-691483E20777}"/>
              </a:ext>
            </a:extLst>
          </p:cNvPr>
          <p:cNvCxnSpPr>
            <a:cxnSpLocks/>
          </p:cNvCxnSpPr>
          <p:nvPr/>
        </p:nvCxnSpPr>
        <p:spPr>
          <a:xfrm>
            <a:off x="440327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C503F219-9874-030C-4C69-119C35F66453}"/>
              </a:ext>
            </a:extLst>
          </p:cNvPr>
          <p:cNvSpPr/>
          <p:nvPr/>
        </p:nvSpPr>
        <p:spPr>
          <a:xfrm>
            <a:off x="806207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A79A8D-801C-8550-BA2C-0992FDCDDD14}"/>
              </a:ext>
            </a:extLst>
          </p:cNvPr>
          <p:cNvSpPr txBox="1"/>
          <p:nvPr/>
        </p:nvSpPr>
        <p:spPr>
          <a:xfrm>
            <a:off x="8423315" y="581445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 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FFEEEB-B28B-07A7-776A-6A274DB181A5}"/>
              </a:ext>
            </a:extLst>
          </p:cNvPr>
          <p:cNvCxnSpPr>
            <a:cxnSpLocks/>
          </p:cNvCxnSpPr>
          <p:nvPr/>
        </p:nvCxnSpPr>
        <p:spPr>
          <a:xfrm>
            <a:off x="902773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27">
            <a:extLst>
              <a:ext uri="{FF2B5EF4-FFF2-40B4-BE49-F238E27FC236}">
                <a16:creationId xmlns:a16="http://schemas.microsoft.com/office/drawing/2014/main" id="{337BF6B6-358D-1CFD-091B-B0F229664DAE}"/>
              </a:ext>
            </a:extLst>
          </p:cNvPr>
          <p:cNvSpPr/>
          <p:nvPr/>
        </p:nvSpPr>
        <p:spPr>
          <a:xfrm>
            <a:off x="8983588" y="3978672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ounded Rectangle 29">
            <a:extLst>
              <a:ext uri="{FF2B5EF4-FFF2-40B4-BE49-F238E27FC236}">
                <a16:creationId xmlns:a16="http://schemas.microsoft.com/office/drawing/2014/main" id="{7DD80E31-B344-8333-58A6-EB220BCB1B2C}"/>
              </a:ext>
            </a:extLst>
          </p:cNvPr>
          <p:cNvSpPr/>
          <p:nvPr/>
        </p:nvSpPr>
        <p:spPr>
          <a:xfrm>
            <a:off x="6624633" y="3978672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C263FC-1080-ECDF-984A-CBF5F54BC24D}"/>
              </a:ext>
            </a:extLst>
          </p:cNvPr>
          <p:cNvSpPr txBox="1"/>
          <p:nvPr/>
        </p:nvSpPr>
        <p:spPr>
          <a:xfrm>
            <a:off x="6950623" y="4122141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break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162F37-24ED-BAEB-331F-47A466EAFBFB}"/>
              </a:ext>
            </a:extLst>
          </p:cNvPr>
          <p:cNvSpPr txBox="1"/>
          <p:nvPr/>
        </p:nvSpPr>
        <p:spPr>
          <a:xfrm>
            <a:off x="9404709" y="4122141"/>
            <a:ext cx="1101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continue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22F3387-4C9E-66F4-2F6B-143F32A7D8F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7523841" y="3645134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E15593F-D082-E8D1-3808-6846BCAEAD19}"/>
              </a:ext>
            </a:extLst>
          </p:cNvPr>
          <p:cNvCxnSpPr>
            <a:cxnSpLocks/>
          </p:cNvCxnSpPr>
          <p:nvPr/>
        </p:nvCxnSpPr>
        <p:spPr>
          <a:xfrm>
            <a:off x="9799591" y="363168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AB96413-4EE1-A1C0-3161-C582CEC81A78}"/>
              </a:ext>
            </a:extLst>
          </p:cNvPr>
          <p:cNvCxnSpPr>
            <a:cxnSpLocks/>
          </p:cNvCxnSpPr>
          <p:nvPr/>
        </p:nvCxnSpPr>
        <p:spPr>
          <a:xfrm>
            <a:off x="7523841" y="3631686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1E2C1F-E6F8-9E6A-F6E3-A031F0FB501E}"/>
              </a:ext>
            </a:extLst>
          </p:cNvPr>
          <p:cNvCxnSpPr>
            <a:cxnSpLocks/>
          </p:cNvCxnSpPr>
          <p:nvPr/>
        </p:nvCxnSpPr>
        <p:spPr>
          <a:xfrm>
            <a:off x="8453735" y="3217365"/>
            <a:ext cx="0" cy="3977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CA885A6-5EC1-A2E1-4A72-4BA81DDEDC8F}"/>
              </a:ext>
            </a:extLst>
          </p:cNvPr>
          <p:cNvCxnSpPr>
            <a:cxnSpLocks/>
          </p:cNvCxnSpPr>
          <p:nvPr/>
        </p:nvCxnSpPr>
        <p:spPr>
          <a:xfrm>
            <a:off x="5357442" y="3217365"/>
            <a:ext cx="0" cy="211699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74" grpId="0" animBg="1"/>
      <p:bldP spid="75" grpId="0" animBg="1"/>
      <p:bldP spid="76" grpId="0"/>
      <p:bldP spid="77" grpId="0"/>
      <p:bldP spid="85" grpId="0" animBg="1"/>
      <p:bldP spid="86" grpId="0" animBg="1"/>
      <p:bldP spid="87" grpId="0" animBg="1"/>
      <p:bldP spid="88" grpId="0"/>
      <p:bldP spid="89" grpId="0"/>
      <p:bldP spid="90" grpId="0"/>
      <p:bldP spid="103" grpId="0" animBg="1"/>
      <p:bldP spid="104" grpId="0"/>
      <p:bldP spid="107" grpId="0" animBg="1"/>
      <p:bldP spid="108" grpId="0" animBg="1"/>
      <p:bldP spid="109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Selection Statements : When to use what?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C0072D-657A-C8C9-AC7D-9FCE1D5B3F4A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82528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3F7348B0-3684-FB94-4D4A-95F76BC0BF8E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013B28A8-0554-0C0B-001F-043E2B2C164E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878ED-63ED-919D-D01B-D8C1F0ADEECA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D55E-57C6-C6FB-55C5-20B60CE9E489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4FDDD-6C25-20C4-F642-412A5AC52F96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228D9C-8C03-6068-F670-F32D8A4349D3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BEF36-F676-A760-316E-DCA87F8725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E56F021F-38B0-F6A5-2D4E-B2853335D412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AD1F36A9-4F8C-EE07-075D-7B648C868926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86561-B673-86E9-7865-04089607203E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856D5-481B-9F8B-6781-6F6C9EE87973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E7172-0028-3155-A75E-023D71A34E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1D1A6-9C12-4472-A0D9-070D4C5DA59F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8917FB-06C0-3D59-B57D-75F2D02B8645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4A8957-F9DF-0F64-3B1D-DE6AF8BEFD85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FA854D7-44A3-8757-F8C4-AE3EA9D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48584"/>
              </p:ext>
            </p:extLst>
          </p:nvPr>
        </p:nvGraphicFramePr>
        <p:xfrm>
          <a:off x="5783321" y="3378361"/>
          <a:ext cx="5497853" cy="1395523"/>
        </p:xfrm>
        <a:graphic>
          <a:graphicData uri="http://schemas.openxmlformats.org/drawingml/2006/table">
            <a:tbl>
              <a:tblPr/>
              <a:tblGrid>
                <a:gridCol w="1579888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3917965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When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if . else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When you have few conditions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switch . case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When you have multiple conditions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Selection Statements : Examples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C0072D-657A-C8C9-AC7D-9FCE1D5B3F4A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82528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3F7348B0-3684-FB94-4D4A-95F76BC0BF8E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013B28A8-0554-0C0B-001F-043E2B2C164E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878ED-63ED-919D-D01B-D8C1F0ADEECA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D55E-57C6-C6FB-55C5-20B60CE9E489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4FDDD-6C25-20C4-F642-412A5AC52F96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228D9C-8C03-6068-F670-F32D8A4349D3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BEF36-F676-A760-316E-DCA87F8725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E56F021F-38B0-F6A5-2D4E-B2853335D412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AD1F36A9-4F8C-EE07-075D-7B648C868926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86561-B673-86E9-7865-04089607203E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856D5-481B-9F8B-6781-6F6C9EE87973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E7172-0028-3155-A75E-023D71A34E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1D1A6-9C12-4472-A0D9-070D4C5DA59F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8917FB-06C0-3D59-B57D-75F2D02B8645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4A8957-F9DF-0F64-3B1D-DE6AF8BEFD85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FA854D7-44A3-8757-F8C4-AE3EA9D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28147"/>
              </p:ext>
            </p:extLst>
          </p:nvPr>
        </p:nvGraphicFramePr>
        <p:xfrm>
          <a:off x="5783321" y="3378361"/>
          <a:ext cx="5497853" cy="1395523"/>
        </p:xfrm>
        <a:graphic>
          <a:graphicData uri="http://schemas.openxmlformats.org/drawingml/2006/table">
            <a:tbl>
              <a:tblPr/>
              <a:tblGrid>
                <a:gridCol w="1579888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3917965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if . else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Report pass or fail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switch . case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Launch based on browser types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4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if .. else syntax</a:t>
            </a:r>
          </a:p>
        </p:txBody>
      </p:sp>
      <p:pic>
        <p:nvPicPr>
          <p:cNvPr id="1026" name="Picture 2" descr="anatomy of an if statement">
            <a:extLst>
              <a:ext uri="{FF2B5EF4-FFF2-40B4-BE49-F238E27FC236}">
                <a16:creationId xmlns:a16="http://schemas.microsoft.com/office/drawing/2014/main" id="{A63A7283-A10B-81F1-A2B9-1006351F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" y="1693472"/>
            <a:ext cx="49022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F66CA9-596C-D6B1-2D10-72065FF22615}"/>
              </a:ext>
            </a:extLst>
          </p:cNvPr>
          <p:cNvSpPr/>
          <p:nvPr/>
        </p:nvSpPr>
        <p:spPr bwMode="auto">
          <a:xfrm>
            <a:off x="2968052" y="3732551"/>
            <a:ext cx="2353456" cy="1124262"/>
          </a:xfrm>
          <a:prstGeom prst="rect">
            <a:avLst/>
          </a:prstGeom>
          <a:solidFill>
            <a:schemeClr val="accent3">
              <a:alpha val="4808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4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C61AB18-34E2-8F77-575F-088DCDBC7BC4}"/>
              </a:ext>
            </a:extLst>
          </p:cNvPr>
          <p:cNvSpPr/>
          <p:nvPr/>
        </p:nvSpPr>
        <p:spPr bwMode="auto">
          <a:xfrm>
            <a:off x="3973184" y="2499608"/>
            <a:ext cx="1945307" cy="1858780"/>
          </a:xfrm>
          <a:prstGeom prst="diamond">
            <a:avLst/>
          </a:prstGeom>
          <a:solidFill>
            <a:schemeClr val="accent3">
              <a:alpha val="16029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(positive number)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stCxn id="4" idx="3"/>
          </p:cNvCxnSpPr>
          <p:nvPr/>
        </p:nvCxnSpPr>
        <p:spPr>
          <a:xfrm>
            <a:off x="5918491" y="3428998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55CFE-942C-BB3D-BD3D-BE6236542465}"/>
              </a:ext>
            </a:extLst>
          </p:cNvPr>
          <p:cNvCxnSpPr/>
          <p:nvPr/>
        </p:nvCxnSpPr>
        <p:spPr>
          <a:xfrm>
            <a:off x="2940506" y="3427747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earn how to type faster. Touch typing tips — Ratatype">
            <a:extLst>
              <a:ext uri="{FF2B5EF4-FFF2-40B4-BE49-F238E27FC236}">
                <a16:creationId xmlns:a16="http://schemas.microsoft.com/office/drawing/2014/main" id="{9FC93D6F-3481-F60A-4A3E-C23AC508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5" y="3096116"/>
            <a:ext cx="2312201" cy="10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1 (Spanish TV channel) - Wikipedia">
            <a:extLst>
              <a:ext uri="{FF2B5EF4-FFF2-40B4-BE49-F238E27FC236}">
                <a16:creationId xmlns:a16="http://schemas.microsoft.com/office/drawing/2014/main" id="{185831BB-1BF9-D13F-5F8D-70C3F446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94" y="2819136"/>
            <a:ext cx="1363738" cy="12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itive Numbers — Definition &amp; Examples - Expii">
            <a:extLst>
              <a:ext uri="{FF2B5EF4-FFF2-40B4-BE49-F238E27FC236}">
                <a16:creationId xmlns:a16="http://schemas.microsoft.com/office/drawing/2014/main" id="{B7C64310-975C-BE2E-4A39-40A50581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75" y="2981696"/>
            <a:ext cx="3163784" cy="31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8BA5F-8678-E740-542F-1A10B9B577B5}"/>
              </a:ext>
            </a:extLst>
          </p:cNvPr>
          <p:cNvSpPr/>
          <p:nvPr/>
        </p:nvSpPr>
        <p:spPr bwMode="auto">
          <a:xfrm>
            <a:off x="6523228" y="4036357"/>
            <a:ext cx="4678878" cy="261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Nested if .. else syntax</a:t>
            </a:r>
          </a:p>
        </p:txBody>
      </p:sp>
      <p:pic>
        <p:nvPicPr>
          <p:cNvPr id="2052" name="Picture 4" descr="Nested if-else statements in Java">
            <a:extLst>
              <a:ext uri="{FF2B5EF4-FFF2-40B4-BE49-F238E27FC236}">
                <a16:creationId xmlns:a16="http://schemas.microsoft.com/office/drawing/2014/main" id="{4B761F4C-26F7-DC9C-1891-E0575519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6" y="1308100"/>
            <a:ext cx="8813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E1CA70-7722-7072-9C6D-2663BF6E1E6B}"/>
              </a:ext>
            </a:extLst>
          </p:cNvPr>
          <p:cNvSpPr/>
          <p:nvPr/>
        </p:nvSpPr>
        <p:spPr bwMode="auto">
          <a:xfrm>
            <a:off x="369965" y="2023673"/>
            <a:ext cx="8504211" cy="464694"/>
          </a:xfrm>
          <a:prstGeom prst="rect">
            <a:avLst/>
          </a:prstGeom>
          <a:solidFill>
            <a:schemeClr val="accent3">
              <a:alpha val="4808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C73F0-ECF8-D9B4-3DB5-CF84338AEBE1}"/>
              </a:ext>
            </a:extLst>
          </p:cNvPr>
          <p:cNvSpPr/>
          <p:nvPr/>
        </p:nvSpPr>
        <p:spPr bwMode="auto">
          <a:xfrm>
            <a:off x="369965" y="4886793"/>
            <a:ext cx="8504210" cy="464695"/>
          </a:xfrm>
          <a:prstGeom prst="rect">
            <a:avLst/>
          </a:prstGeom>
          <a:solidFill>
            <a:schemeClr val="accent3">
              <a:alpha val="4808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witch statement in Java">
            <a:extLst>
              <a:ext uri="{FF2B5EF4-FFF2-40B4-BE49-F238E27FC236}">
                <a16:creationId xmlns:a16="http://schemas.microsoft.com/office/drawing/2014/main" id="{BBE4341F-A0B3-D34A-008B-5833935A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2" y="1104900"/>
            <a:ext cx="9931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switch .. case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476D0-B139-007E-AA9E-EC12C7FB18D5}"/>
              </a:ext>
            </a:extLst>
          </p:cNvPr>
          <p:cNvSpPr/>
          <p:nvPr/>
        </p:nvSpPr>
        <p:spPr bwMode="auto">
          <a:xfrm>
            <a:off x="1184221" y="2128604"/>
            <a:ext cx="8994099" cy="509665"/>
          </a:xfrm>
          <a:prstGeom prst="rect">
            <a:avLst/>
          </a:prstGeom>
          <a:solidFill>
            <a:schemeClr val="accent3">
              <a:alpha val="4808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25015</TotalTime>
  <Words>331</Words>
  <Application>Microsoft Office PowerPoint</Application>
  <PresentationFormat>Widescreen</PresentationFormat>
  <Paragraphs>95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游ゴシック</vt:lpstr>
      <vt:lpstr>Abadi</vt:lpstr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346</cp:revision>
  <dcterms:created xsi:type="dcterms:W3CDTF">2017-12-19T19:12:56Z</dcterms:created>
  <dcterms:modified xsi:type="dcterms:W3CDTF">2023-04-29T13:03:22Z</dcterms:modified>
</cp:coreProperties>
</file>