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23" r:id="rId2"/>
    <p:sldId id="873" r:id="rId3"/>
    <p:sldId id="904" r:id="rId4"/>
    <p:sldId id="909" r:id="rId5"/>
    <p:sldId id="908" r:id="rId6"/>
    <p:sldId id="905" r:id="rId7"/>
    <p:sldId id="919" r:id="rId8"/>
    <p:sldId id="913" r:id="rId9"/>
    <p:sldId id="895" r:id="rId10"/>
    <p:sldId id="925" r:id="rId11"/>
    <p:sldId id="924" r:id="rId12"/>
    <p:sldId id="923" r:id="rId13"/>
    <p:sldId id="922" r:id="rId14"/>
    <p:sldId id="8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986"/>
    <a:srgbClr val="273F52"/>
    <a:srgbClr val="FF9966"/>
    <a:srgbClr val="FD0F23"/>
    <a:srgbClr val="58A8D1"/>
    <a:srgbClr val="366E9E"/>
    <a:srgbClr val="43B02A"/>
    <a:srgbClr val="DD0031"/>
    <a:srgbClr val="24847D"/>
    <a:srgbClr val="839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7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2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3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8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2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8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4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0" y="1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a typeface="Adobe Fan Heiti Std B" panose="020B0700000000000000" pitchFamily="34" charset="-128"/>
              </a:rPr>
              <a:t>String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Let’s write a sample code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594844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4330" y="1594844"/>
            <a:ext cx="61874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Reverse the String</a:t>
            </a:r>
          </a:p>
          <a:p>
            <a:r>
              <a:rPr lang="en-US" sz="2400" dirty="0"/>
              <a:t>==================</a:t>
            </a:r>
          </a:p>
          <a:p>
            <a:r>
              <a:rPr lang="en-US" sz="2400" dirty="0"/>
              <a:t>String  input</a:t>
            </a:r>
            <a:r>
              <a:rPr lang="en-US" sz="2400" dirty="0" smtClean="0"/>
              <a:t>=“TestLeaf";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Goal: To understand the String, loop</a:t>
            </a:r>
          </a:p>
          <a:p>
            <a:endParaRPr lang="en-US" sz="2400" dirty="0"/>
          </a:p>
          <a:p>
            <a:r>
              <a:rPr lang="en-US" sz="2400" dirty="0"/>
              <a:t>a)Convert the String to character array (use </a:t>
            </a:r>
            <a:r>
              <a:rPr lang="en-US" sz="2400" dirty="0" err="1"/>
              <a:t>toCharArray</a:t>
            </a:r>
            <a:r>
              <a:rPr lang="en-US" sz="2400" dirty="0"/>
              <a:t>)</a:t>
            </a:r>
          </a:p>
          <a:p>
            <a:r>
              <a:rPr lang="en-US" sz="2400" dirty="0"/>
              <a:t>b)Use </a:t>
            </a:r>
            <a:r>
              <a:rPr lang="en-US" sz="2400" dirty="0" err="1"/>
              <a:t>forloop</a:t>
            </a:r>
            <a:r>
              <a:rPr lang="en-US" sz="2400" dirty="0"/>
              <a:t> to iterate to each character (from end to go the first)</a:t>
            </a:r>
          </a:p>
          <a:p>
            <a:r>
              <a:rPr lang="en-US" sz="2400" dirty="0"/>
              <a:t>c)Print the Characters continuously</a:t>
            </a:r>
          </a:p>
          <a:p>
            <a:r>
              <a:rPr lang="en-US" sz="2400" dirty="0"/>
              <a:t>*Hint  Use as </a:t>
            </a:r>
            <a:r>
              <a:rPr lang="en-US" sz="2400" dirty="0" err="1"/>
              <a:t>system.out.print</a:t>
            </a:r>
            <a:r>
              <a:rPr lang="en-US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01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Classroom Exercise (Breakout)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66254" y="1257100"/>
            <a:ext cx="9066465" cy="507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333333"/>
                </a:solidFill>
              </a:rPr>
              <a:t>Find </a:t>
            </a:r>
            <a:r>
              <a:rPr lang="en-US" sz="2100" b="1" dirty="0">
                <a:solidFill>
                  <a:srgbClr val="333333"/>
                </a:solidFill>
              </a:rPr>
              <a:t>the count of given character in a </a:t>
            </a:r>
            <a:r>
              <a:rPr lang="en-US" sz="2100" b="1" dirty="0" smtClean="0">
                <a:solidFill>
                  <a:srgbClr val="333333"/>
                </a:solidFill>
              </a:rPr>
              <a:t>String</a:t>
            </a:r>
          </a:p>
          <a:p>
            <a:r>
              <a:rPr lang="en-US" sz="2100" b="1" dirty="0" smtClean="0">
                <a:solidFill>
                  <a:srgbClr val="333333"/>
                </a:solidFill>
              </a:rPr>
              <a:t>====================================</a:t>
            </a:r>
            <a:endParaRPr lang="en-US" sz="2100" b="1" dirty="0">
              <a:solidFill>
                <a:srgbClr val="333333"/>
              </a:solidFill>
            </a:endParaRPr>
          </a:p>
          <a:p>
            <a:r>
              <a:rPr lang="en-US" sz="2100" dirty="0">
                <a:solidFill>
                  <a:srgbClr val="333333"/>
                </a:solidFill>
              </a:rPr>
              <a:t>String input="TestLeaf";</a:t>
            </a:r>
          </a:p>
          <a:p>
            <a:r>
              <a:rPr lang="en-US" sz="2100" dirty="0">
                <a:solidFill>
                  <a:srgbClr val="333333"/>
                </a:solidFill>
              </a:rPr>
              <a:t>//To get the count of e</a:t>
            </a:r>
            <a:r>
              <a:rPr lang="en-US" sz="2100" dirty="0" smtClean="0">
                <a:solidFill>
                  <a:srgbClr val="333333"/>
                </a:solidFill>
              </a:rPr>
              <a:t>;</a:t>
            </a:r>
          </a:p>
          <a:p>
            <a:endParaRPr lang="en-US" sz="2100" dirty="0">
              <a:solidFill>
                <a:srgbClr val="333333"/>
              </a:solidFill>
            </a:endParaRPr>
          </a:p>
          <a:p>
            <a:r>
              <a:rPr lang="en-US" sz="2100" dirty="0">
                <a:solidFill>
                  <a:srgbClr val="333333"/>
                </a:solidFill>
              </a:rPr>
              <a:t>Goal: To understand the String, loop, if </a:t>
            </a:r>
            <a:endParaRPr lang="en-US" sz="2100" dirty="0" smtClean="0">
              <a:solidFill>
                <a:srgbClr val="333333"/>
              </a:solidFill>
            </a:endParaRPr>
          </a:p>
          <a:p>
            <a:endParaRPr lang="en-US" sz="2100" dirty="0">
              <a:solidFill>
                <a:srgbClr val="333333"/>
              </a:solidFill>
            </a:endParaRPr>
          </a:p>
          <a:p>
            <a:r>
              <a:rPr lang="en-US" sz="2100" dirty="0">
                <a:solidFill>
                  <a:srgbClr val="333333"/>
                </a:solidFill>
              </a:rPr>
              <a:t>a) Create a class by name: </a:t>
            </a:r>
            <a:r>
              <a:rPr lang="en-US" sz="2100" dirty="0" err="1">
                <a:solidFill>
                  <a:srgbClr val="333333"/>
                </a:solidFill>
              </a:rPr>
              <a:t>FindCharCount</a:t>
            </a:r>
            <a:r>
              <a:rPr lang="en-US" sz="2100" dirty="0">
                <a:solidFill>
                  <a:srgbClr val="333333"/>
                </a:solidFill>
              </a:rPr>
              <a:t> (with main method)</a:t>
            </a:r>
          </a:p>
          <a:p>
            <a:r>
              <a:rPr lang="en-US" sz="2100" dirty="0" smtClean="0">
                <a:solidFill>
                  <a:srgbClr val="333333"/>
                </a:solidFill>
              </a:rPr>
              <a:t>     initialize </a:t>
            </a:r>
            <a:r>
              <a:rPr lang="en-US" sz="2100" dirty="0">
                <a:solidFill>
                  <a:srgbClr val="333333"/>
                </a:solidFill>
              </a:rPr>
              <a:t>the count variable </a:t>
            </a:r>
          </a:p>
          <a:p>
            <a:r>
              <a:rPr lang="en-US" sz="2100" dirty="0" smtClean="0">
                <a:solidFill>
                  <a:srgbClr val="333333"/>
                </a:solidFill>
              </a:rPr>
              <a:t>     count </a:t>
            </a:r>
            <a:r>
              <a:rPr lang="en-US" sz="2100" dirty="0">
                <a:solidFill>
                  <a:srgbClr val="333333"/>
                </a:solidFill>
              </a:rPr>
              <a:t>=0;</a:t>
            </a:r>
          </a:p>
          <a:p>
            <a:r>
              <a:rPr lang="en-US" sz="2100" dirty="0">
                <a:solidFill>
                  <a:srgbClr val="333333"/>
                </a:solidFill>
              </a:rPr>
              <a:t>b)Convert the String to character array (use </a:t>
            </a:r>
            <a:r>
              <a:rPr lang="en-US" sz="2100" dirty="0" err="1">
                <a:solidFill>
                  <a:srgbClr val="333333"/>
                </a:solidFill>
              </a:rPr>
              <a:t>toCharArray</a:t>
            </a:r>
            <a:r>
              <a:rPr lang="en-US" sz="2100" dirty="0">
                <a:solidFill>
                  <a:srgbClr val="333333"/>
                </a:solidFill>
              </a:rPr>
              <a:t>)</a:t>
            </a:r>
          </a:p>
          <a:p>
            <a:r>
              <a:rPr lang="en-US" sz="2100" dirty="0">
                <a:solidFill>
                  <a:srgbClr val="333333"/>
                </a:solidFill>
              </a:rPr>
              <a:t>c)Use </a:t>
            </a:r>
            <a:r>
              <a:rPr lang="en-US" sz="2100" dirty="0" err="1">
                <a:solidFill>
                  <a:srgbClr val="333333"/>
                </a:solidFill>
              </a:rPr>
              <a:t>forloop</a:t>
            </a:r>
            <a:r>
              <a:rPr lang="en-US" sz="2100" dirty="0">
                <a:solidFill>
                  <a:srgbClr val="333333"/>
                </a:solidFill>
              </a:rPr>
              <a:t> to iterate each character in the array</a:t>
            </a:r>
          </a:p>
          <a:p>
            <a:r>
              <a:rPr lang="en-US" sz="2100" dirty="0">
                <a:solidFill>
                  <a:srgbClr val="333333"/>
                </a:solidFill>
              </a:rPr>
              <a:t>d)Compare with the input with the required character using if condition (==) </a:t>
            </a:r>
          </a:p>
          <a:p>
            <a:r>
              <a:rPr lang="en-US" sz="2100" dirty="0">
                <a:solidFill>
                  <a:srgbClr val="333333"/>
                </a:solidFill>
              </a:rPr>
              <a:t>e)if matches, keep adding the count. Finally, print the count.</a:t>
            </a:r>
          </a:p>
          <a:p>
            <a:r>
              <a:rPr lang="en-US" sz="2100" dirty="0">
                <a:solidFill>
                  <a:srgbClr val="333333"/>
                </a:solidFill>
              </a:rPr>
              <a:t>f) Run and Confirm the correct character count is printed in console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30672" y="1315923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String Methods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77084" y="2532071"/>
            <a:ext cx="8445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replace()  </a:t>
            </a:r>
            <a:r>
              <a:rPr lang="en-IN" sz="2400" dirty="0" smtClean="0">
                <a:solidFill>
                  <a:srgbClr val="333333"/>
                </a:solidFill>
              </a:rPr>
              <a:t>-to replace a character in String  with another character 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41501" y="1790671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825561" y="2575838"/>
            <a:ext cx="435583" cy="459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42402" y="4265896"/>
            <a:ext cx="9798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subString</a:t>
            </a:r>
            <a:r>
              <a:rPr lang="en-US" sz="2400" dirty="0" smtClean="0">
                <a:solidFill>
                  <a:srgbClr val="C00000"/>
                </a:solidFill>
              </a:rPr>
              <a:t>()</a:t>
            </a:r>
            <a:r>
              <a:rPr lang="en-IN" sz="2400" dirty="0" smtClean="0">
                <a:solidFill>
                  <a:srgbClr val="333333"/>
                </a:solidFill>
              </a:rPr>
              <a:t> –</a:t>
            </a:r>
            <a:r>
              <a:rPr lang="en-US" sz="2400" dirty="0" smtClean="0">
                <a:solidFill>
                  <a:srgbClr val="333333"/>
                </a:solidFill>
              </a:rPr>
              <a:t>to retrieve sequence of character from the string based on index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61145" y="4975339"/>
            <a:ext cx="8808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C00000"/>
                </a:solidFill>
              </a:rPr>
              <a:t>toLowerCase</a:t>
            </a:r>
            <a:r>
              <a:rPr lang="en-IN" sz="2400" dirty="0" smtClean="0">
                <a:solidFill>
                  <a:srgbClr val="C00000"/>
                </a:solidFill>
              </a:rPr>
              <a:t>()  </a:t>
            </a:r>
            <a:r>
              <a:rPr lang="en-IN" sz="2400" dirty="0" smtClean="0">
                <a:solidFill>
                  <a:srgbClr val="333333"/>
                </a:solidFill>
              </a:rPr>
              <a:t>-</a:t>
            </a:r>
            <a:r>
              <a:rPr lang="en-IN" sz="2400" dirty="0">
                <a:solidFill>
                  <a:srgbClr val="333333"/>
                </a:solidFill>
              </a:rPr>
              <a:t> </a:t>
            </a:r>
            <a:r>
              <a:rPr lang="en-US" sz="2400" dirty="0" smtClean="0">
                <a:solidFill>
                  <a:srgbClr val="333333"/>
                </a:solidFill>
              </a:rPr>
              <a:t>Convert each character of the String into lowercase  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25562" y="5054074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806820" y="580128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25562" y="3413286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825562" y="4306867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77084" y="1764589"/>
            <a:ext cx="559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s</a:t>
            </a:r>
            <a:r>
              <a:rPr lang="en-IN" sz="2400" dirty="0" smtClean="0">
                <a:solidFill>
                  <a:srgbClr val="C00000"/>
                </a:solidFill>
              </a:rPr>
              <a:t>plit() </a:t>
            </a:r>
            <a:r>
              <a:rPr lang="en-IN" sz="2400" dirty="0" smtClean="0">
                <a:solidFill>
                  <a:srgbClr val="333333"/>
                </a:solidFill>
              </a:rPr>
              <a:t>-split the given string using delimiter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7084" y="3262488"/>
            <a:ext cx="10309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 smtClean="0">
                <a:solidFill>
                  <a:srgbClr val="C00000"/>
                </a:solidFill>
              </a:rPr>
              <a:t>replaceAll</a:t>
            </a:r>
            <a:r>
              <a:rPr lang="en-IN" sz="2400" dirty="0" smtClean="0">
                <a:solidFill>
                  <a:srgbClr val="C00000"/>
                </a:solidFill>
              </a:rPr>
              <a:t>()  </a:t>
            </a:r>
            <a:r>
              <a:rPr lang="en-IN" sz="2400" dirty="0" smtClean="0">
                <a:solidFill>
                  <a:srgbClr val="333333"/>
                </a:solidFill>
              </a:rPr>
              <a:t>-</a:t>
            </a:r>
            <a:r>
              <a:rPr lang="en-US" sz="2400" dirty="0"/>
              <a:t>to replace each character in String that matches with </a:t>
            </a:r>
            <a:r>
              <a:rPr lang="en-US" sz="2400" dirty="0" smtClean="0"/>
              <a:t>the  given</a:t>
            </a:r>
            <a:r>
              <a:rPr lang="en-US" sz="2400" dirty="0"/>
              <a:t> expression that needs replacement with another character.​</a:t>
            </a:r>
            <a:endParaRPr lang="en-IN" sz="2400" dirty="0">
              <a:solidFill>
                <a:srgbClr val="33333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77084" y="5775199"/>
            <a:ext cx="886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C00000"/>
                </a:solidFill>
              </a:rPr>
              <a:t>toUpperCase</a:t>
            </a:r>
            <a:r>
              <a:rPr lang="en-IN" sz="2400" dirty="0" smtClean="0">
                <a:solidFill>
                  <a:srgbClr val="C00000"/>
                </a:solidFill>
              </a:rPr>
              <a:t>()  </a:t>
            </a:r>
            <a:r>
              <a:rPr lang="en-IN" sz="2400" dirty="0" smtClean="0">
                <a:solidFill>
                  <a:srgbClr val="333333"/>
                </a:solidFill>
              </a:rPr>
              <a:t>-</a:t>
            </a:r>
            <a:r>
              <a:rPr lang="en-IN" sz="2400" dirty="0">
                <a:solidFill>
                  <a:srgbClr val="333333"/>
                </a:solidFill>
              </a:rPr>
              <a:t> </a:t>
            </a:r>
            <a:r>
              <a:rPr lang="en-US" sz="2400" dirty="0" smtClean="0">
                <a:solidFill>
                  <a:srgbClr val="333333"/>
                </a:solidFill>
              </a:rPr>
              <a:t>Convert each character of the String into uppercase  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59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27969"/>
            <a:ext cx="658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 smtClean="0">
                <a:solidFill>
                  <a:srgbClr val="333333"/>
                </a:solidFill>
                <a:effectLst/>
              </a:rPr>
              <a:t>String </a:t>
            </a:r>
            <a:r>
              <a:rPr lang="en-IN" sz="2400" b="0" dirty="0">
                <a:solidFill>
                  <a:srgbClr val="333333"/>
                </a:solidFill>
                <a:effectLst/>
              </a:rPr>
              <a:t>– </a:t>
            </a:r>
            <a:r>
              <a:rPr lang="en-IN" sz="2400" b="0" dirty="0" smtClean="0">
                <a:solidFill>
                  <a:srgbClr val="333333"/>
                </a:solidFill>
                <a:effectLst/>
              </a:rPr>
              <a:t>is a class and stores collection of Character 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788079" y="1627969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543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333333"/>
                </a:solidFill>
              </a:rPr>
              <a:t>String Declaration -Literal &amp;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Instantiation </a:t>
            </a:r>
            <a:endParaRPr lang="en-IN" sz="2400" dirty="0">
              <a:solidFill>
                <a:srgbClr val="33333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3062855"/>
            <a:ext cx="7195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 smtClean="0">
                <a:solidFill>
                  <a:srgbClr val="333333"/>
                </a:solidFill>
                <a:effectLst/>
              </a:rPr>
              <a:t>String methods are used to manipulate the string data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788079" y="3062855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Classroom Exercise (Breakout)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66255" y="1257100"/>
            <a:ext cx="80475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333333"/>
                </a:solidFill>
              </a:rPr>
              <a:t>Reverse </a:t>
            </a:r>
            <a:r>
              <a:rPr lang="en-US" sz="2100" b="1" dirty="0">
                <a:solidFill>
                  <a:srgbClr val="333333"/>
                </a:solidFill>
              </a:rPr>
              <a:t>the String</a:t>
            </a:r>
          </a:p>
          <a:p>
            <a:r>
              <a:rPr lang="en-US" sz="2100" dirty="0">
                <a:solidFill>
                  <a:srgbClr val="333333"/>
                </a:solidFill>
              </a:rPr>
              <a:t>==================</a:t>
            </a:r>
          </a:p>
          <a:p>
            <a:r>
              <a:rPr lang="en-US" sz="2100" dirty="0">
                <a:solidFill>
                  <a:srgbClr val="333333"/>
                </a:solidFill>
              </a:rPr>
              <a:t>String  input</a:t>
            </a:r>
            <a:r>
              <a:rPr lang="en-US" sz="2100" dirty="0" smtClean="0">
                <a:solidFill>
                  <a:srgbClr val="333333"/>
                </a:solidFill>
              </a:rPr>
              <a:t>=“Amazon development </a:t>
            </a:r>
            <a:r>
              <a:rPr lang="en-US" sz="2100" dirty="0" err="1" smtClean="0">
                <a:solidFill>
                  <a:srgbClr val="333333"/>
                </a:solidFill>
              </a:rPr>
              <a:t>centre,Chennai</a:t>
            </a:r>
            <a:r>
              <a:rPr lang="en-US" sz="2100" dirty="0" smtClean="0">
                <a:solidFill>
                  <a:srgbClr val="333333"/>
                </a:solidFill>
              </a:rPr>
              <a:t>"; </a:t>
            </a:r>
          </a:p>
          <a:p>
            <a:r>
              <a:rPr lang="en-US" sz="2100" dirty="0" smtClean="0">
                <a:solidFill>
                  <a:srgbClr val="333333"/>
                </a:solidFill>
              </a:rPr>
              <a:t>Output = </a:t>
            </a:r>
            <a:r>
              <a:rPr lang="en-US" sz="2100" dirty="0" err="1" smtClean="0">
                <a:solidFill>
                  <a:srgbClr val="333333"/>
                </a:solidFill>
              </a:rPr>
              <a:t>Chennai,centre</a:t>
            </a:r>
            <a:r>
              <a:rPr lang="en-US" sz="2100" dirty="0" smtClean="0">
                <a:solidFill>
                  <a:srgbClr val="333333"/>
                </a:solidFill>
              </a:rPr>
              <a:t> </a:t>
            </a:r>
            <a:r>
              <a:rPr lang="en-US" sz="2100" dirty="0">
                <a:solidFill>
                  <a:srgbClr val="333333"/>
                </a:solidFill>
              </a:rPr>
              <a:t>development Amazon</a:t>
            </a:r>
          </a:p>
          <a:p>
            <a:r>
              <a:rPr lang="en-US" sz="2100" dirty="0">
                <a:solidFill>
                  <a:srgbClr val="333333"/>
                </a:solidFill>
              </a:rPr>
              <a:t>Goal: To understand the String, </a:t>
            </a:r>
            <a:r>
              <a:rPr lang="en-US" sz="2100" dirty="0" smtClean="0">
                <a:solidFill>
                  <a:srgbClr val="333333"/>
                </a:solidFill>
              </a:rPr>
              <a:t>loop</a:t>
            </a:r>
            <a:r>
              <a:rPr lang="en-US" sz="2100" dirty="0">
                <a:solidFill>
                  <a:srgbClr val="333333"/>
                </a:solidFill>
              </a:rPr>
              <a:t/>
            </a:r>
            <a:br>
              <a:rPr lang="en-US" sz="2100" dirty="0">
                <a:solidFill>
                  <a:srgbClr val="333333"/>
                </a:solidFill>
              </a:rPr>
            </a:br>
            <a:r>
              <a:rPr lang="en-US" sz="2100" dirty="0" smtClean="0">
                <a:solidFill>
                  <a:srgbClr val="333333"/>
                </a:solidFill>
              </a:rPr>
              <a:t>a)Convert the string to lower case</a:t>
            </a:r>
          </a:p>
          <a:p>
            <a:r>
              <a:rPr lang="en-US" sz="2100" dirty="0" smtClean="0">
                <a:solidFill>
                  <a:srgbClr val="333333"/>
                </a:solidFill>
              </a:rPr>
              <a:t>b)split the sentence with white space and get the count of the words</a:t>
            </a:r>
            <a:endParaRPr lang="en-US" sz="2100" dirty="0">
              <a:solidFill>
                <a:srgbClr val="333333"/>
              </a:solidFill>
            </a:endParaRPr>
          </a:p>
          <a:p>
            <a:r>
              <a:rPr lang="en-US" sz="2100" dirty="0" smtClean="0">
                <a:solidFill>
                  <a:srgbClr val="333333"/>
                </a:solidFill>
              </a:rPr>
              <a:t>c)Use </a:t>
            </a:r>
            <a:r>
              <a:rPr lang="en-US" sz="2100" dirty="0" err="1">
                <a:solidFill>
                  <a:srgbClr val="333333"/>
                </a:solidFill>
              </a:rPr>
              <a:t>forloop</a:t>
            </a:r>
            <a:r>
              <a:rPr lang="en-US" sz="2100" dirty="0">
                <a:solidFill>
                  <a:srgbClr val="333333"/>
                </a:solidFill>
              </a:rPr>
              <a:t> to iterate </a:t>
            </a:r>
            <a:r>
              <a:rPr lang="en-US" sz="2100" dirty="0" smtClean="0">
                <a:solidFill>
                  <a:srgbClr val="333333"/>
                </a:solidFill>
              </a:rPr>
              <a:t>(from </a:t>
            </a:r>
            <a:r>
              <a:rPr lang="en-US" sz="2100" dirty="0">
                <a:solidFill>
                  <a:srgbClr val="333333"/>
                </a:solidFill>
              </a:rPr>
              <a:t>end to go the first)</a:t>
            </a:r>
          </a:p>
          <a:p>
            <a:r>
              <a:rPr lang="en-US" sz="2100" dirty="0">
                <a:solidFill>
                  <a:srgbClr val="333333"/>
                </a:solidFill>
              </a:rPr>
              <a:t>c)Print the </a:t>
            </a:r>
            <a:r>
              <a:rPr lang="en-US" sz="2100" dirty="0" smtClean="0">
                <a:solidFill>
                  <a:srgbClr val="333333"/>
                </a:solidFill>
              </a:rPr>
              <a:t> reversed String</a:t>
            </a:r>
            <a:endParaRPr lang="en-US" sz="2100" dirty="0">
              <a:solidFill>
                <a:srgbClr val="333333"/>
              </a:solidFill>
            </a:endParaRPr>
          </a:p>
          <a:p>
            <a:r>
              <a:rPr lang="en-US" sz="2100" dirty="0">
                <a:solidFill>
                  <a:srgbClr val="333333"/>
                </a:solidFill>
              </a:rPr>
              <a:t>*Hint  Use as </a:t>
            </a:r>
            <a:r>
              <a:rPr lang="en-US" sz="2100" dirty="0" err="1">
                <a:solidFill>
                  <a:srgbClr val="333333"/>
                </a:solidFill>
              </a:rPr>
              <a:t>system.out.print</a:t>
            </a:r>
            <a:r>
              <a:rPr lang="en-US" sz="2100" dirty="0">
                <a:solidFill>
                  <a:srgbClr val="333333"/>
                </a:solidFill>
              </a:rPr>
              <a:t>()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726169" y="1257100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26168" y="4790313"/>
            <a:ext cx="435583" cy="4535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66255" y="4790313"/>
            <a:ext cx="55366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0" dirty="0">
                <a:solidFill>
                  <a:srgbClr val="333333"/>
                </a:solidFill>
                <a:effectLst/>
              </a:rPr>
              <a:t>Before writing the code – follow the 3 step process:</a:t>
            </a:r>
          </a:p>
          <a:p>
            <a:endParaRPr lang="en-IN" sz="2000" dirty="0">
              <a:solidFill>
                <a:srgbClr val="33333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rgbClr val="333333"/>
                </a:solidFill>
                <a:effectLst/>
              </a:rPr>
              <a:t>Understand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</a:rPr>
              <a:t>Solve the problem (Using Pseudocode)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</a:rPr>
              <a:t>Write the code</a:t>
            </a:r>
            <a:endParaRPr lang="en-IN" sz="20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884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50" y="2824569"/>
            <a:ext cx="8020988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52" y="3619151"/>
            <a:ext cx="5434950" cy="796247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51" y="4415398"/>
            <a:ext cx="4620562" cy="794582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415398"/>
            <a:ext cx="584693" cy="1231019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7678" y="3613937"/>
            <a:ext cx="56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2" y="2913794"/>
            <a:ext cx="1469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</a:t>
            </a:r>
            <a:r>
              <a:rPr lang="en-US" sz="1600" b="1" dirty="0" smtClean="0">
                <a:solidFill>
                  <a:srgbClr val="FFFFFF"/>
                </a:solidFill>
              </a:rPr>
              <a:t>is String?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72847" y="3248810"/>
            <a:ext cx="5101461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sz="1600" dirty="0" smtClean="0">
                <a:solidFill>
                  <a:srgbClr val="FFFFFF"/>
                </a:solidFill>
              </a:rPr>
              <a:t>String is  a non primitive datatype .It is an immutable  class </a:t>
            </a:r>
            <a:endParaRPr lang="id-ID" sz="16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2126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Why </a:t>
            </a:r>
            <a:r>
              <a:rPr lang="en-US" sz="1600" b="1" dirty="0" smtClean="0">
                <a:solidFill>
                  <a:srgbClr val="FFFFFF"/>
                </a:solidFill>
              </a:rPr>
              <a:t>is String </a:t>
            </a:r>
            <a:r>
              <a:rPr lang="en-US" sz="1600" b="1" dirty="0">
                <a:solidFill>
                  <a:srgbClr val="FFFFFF"/>
                </a:solidFill>
              </a:rPr>
              <a:t>needed?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93932" y="4017274"/>
            <a:ext cx="4582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smtClean="0">
                <a:solidFill>
                  <a:schemeClr val="bg1"/>
                </a:solidFill>
              </a:rPr>
              <a:t> To handle I/O data during selenium automation </a:t>
            </a:r>
            <a:endParaRPr lang="en-IN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2418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How to implement </a:t>
            </a:r>
            <a:r>
              <a:rPr lang="en-US" sz="1600" b="1" dirty="0" smtClean="0">
                <a:solidFill>
                  <a:srgbClr val="FFFFFF"/>
                </a:solidFill>
              </a:rPr>
              <a:t>String?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45460" y="4831616"/>
            <a:ext cx="2852769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Two</a:t>
            </a:r>
            <a:r>
              <a:rPr lang="en-IN" sz="1600" b="0" i="0" u="none" strike="noStrike" dirty="0" smtClean="0">
                <a:solidFill>
                  <a:schemeClr val="bg1"/>
                </a:solidFill>
                <a:effectLst/>
              </a:rPr>
              <a:t> </a:t>
            </a:r>
            <a:r>
              <a:rPr lang="en-IN" sz="1600" b="0" i="0" u="none" strike="noStrike" dirty="0">
                <a:solidFill>
                  <a:schemeClr val="bg1"/>
                </a:solidFill>
                <a:effectLst/>
              </a:rPr>
              <a:t>ways  - 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smtClean="0">
                <a:solidFill>
                  <a:schemeClr val="bg1"/>
                </a:solidFill>
              </a:rPr>
              <a:t>Literal and Instance</a:t>
            </a:r>
            <a:endParaRPr lang="id-ID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What is </a:t>
            </a:r>
            <a:r>
              <a:rPr lang="en-ID" sz="3600" dirty="0" smtClean="0">
                <a:solidFill>
                  <a:srgbClr val="273F52"/>
                </a:solidFill>
              </a:rPr>
              <a:t>String?</a:t>
            </a:r>
            <a:endParaRPr lang="en-ID" sz="3600" dirty="0">
              <a:solidFill>
                <a:srgbClr val="273F5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2262553"/>
            <a:ext cx="12192000" cy="1943687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600" kern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non primitive datatype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600" kern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in java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6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0" lang="en-US" sz="3600" b="0" i="0" u="none" strike="noStrike" kern="0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ollection of characters</a:t>
            </a:r>
          </a:p>
        </p:txBody>
      </p:sp>
    </p:spTree>
    <p:extLst>
      <p:ext uri="{BB962C8B-B14F-4D97-AF65-F5344CB8AC3E}">
        <p14:creationId xmlns:p14="http://schemas.microsoft.com/office/powerpoint/2010/main" val="104557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</a:t>
            </a:r>
            <a:r>
              <a:rPr lang="en-ID" sz="3600" dirty="0" smtClean="0">
                <a:solidFill>
                  <a:srgbClr val="273F52"/>
                </a:solidFill>
              </a:rPr>
              <a:t>declare String?[1 </a:t>
            </a:r>
            <a:r>
              <a:rPr lang="en-ID" sz="3600" dirty="0">
                <a:solidFill>
                  <a:srgbClr val="273F52"/>
                </a:solidFill>
              </a:rPr>
              <a:t>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1559166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600" kern="0" dirty="0" smtClean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: String  name= </a:t>
            </a:r>
            <a:r>
              <a:rPr lang="en-US" sz="36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values”;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R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80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</a:t>
            </a:r>
            <a:r>
              <a:rPr lang="en-ID" sz="3600" dirty="0" smtClean="0">
                <a:solidFill>
                  <a:srgbClr val="273F52"/>
                </a:solidFill>
              </a:rPr>
              <a:t>declare String? </a:t>
            </a:r>
            <a:r>
              <a:rPr lang="en-ID" sz="3600" dirty="0">
                <a:solidFill>
                  <a:srgbClr val="273F52"/>
                </a:solidFill>
              </a:rPr>
              <a:t>[1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3100752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Array Literal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indent="-571500">
              <a:buFontTx/>
              <a:buChar char="-"/>
            </a:pPr>
            <a:r>
              <a:rPr lang="en-US" sz="36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</a:t>
            </a:r>
            <a:r>
              <a:rPr lang="en-US" sz="36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6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 name= “values”; </a:t>
            </a:r>
          </a:p>
          <a:p>
            <a:pPr marR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String name =“</a:t>
            </a:r>
            <a:r>
              <a:rPr lang="en-US" sz="3600" kern="0" dirty="0"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estleaf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”;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D9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13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</a:t>
            </a:r>
            <a:r>
              <a:rPr lang="en-ID" sz="3600" dirty="0" smtClean="0">
                <a:solidFill>
                  <a:srgbClr val="273F52"/>
                </a:solidFill>
              </a:rPr>
              <a:t>declare String </a:t>
            </a:r>
            <a:r>
              <a:rPr lang="en-ID" sz="3600" dirty="0">
                <a:solidFill>
                  <a:srgbClr val="273F52"/>
                </a:solidFill>
              </a:rPr>
              <a:t>? [2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58A2310-B3E9-5D49-2C3E-3231C5865B27}"/>
              </a:ext>
            </a:extLst>
          </p:cNvPr>
          <p:cNvSpPr/>
          <p:nvPr/>
        </p:nvSpPr>
        <p:spPr bwMode="auto">
          <a:xfrm>
            <a:off x="0" y="1869834"/>
            <a:ext cx="12192000" cy="1559166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Instantiation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String name=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new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String(“values”);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R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38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</a:t>
            </a:r>
            <a:r>
              <a:rPr lang="en-ID" sz="3600" dirty="0" smtClean="0">
                <a:solidFill>
                  <a:srgbClr val="273F52"/>
                </a:solidFill>
              </a:rPr>
              <a:t>declare String </a:t>
            </a:r>
            <a:r>
              <a:rPr lang="en-ID" sz="3600" dirty="0">
                <a:solidFill>
                  <a:srgbClr val="273F52"/>
                </a:solidFill>
              </a:rPr>
              <a:t>? [2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58A2310-B3E9-5D49-2C3E-3231C5865B27}"/>
              </a:ext>
            </a:extLst>
          </p:cNvPr>
          <p:cNvSpPr/>
          <p:nvPr/>
        </p:nvSpPr>
        <p:spPr bwMode="auto">
          <a:xfrm>
            <a:off x="0" y="1843708"/>
            <a:ext cx="12192000" cy="1787766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Instantiation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: String name=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new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String(“values”);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String s=new String(“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Testleaf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”);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R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59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String Literal Vs String Object</a:t>
            </a:r>
            <a:endParaRPr lang="en-ID" sz="3600" dirty="0">
              <a:solidFill>
                <a:srgbClr val="273F5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464885"/>
            <a:ext cx="12192000" cy="4073766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ID" sz="3600" dirty="0" smtClean="0">
                <a:solidFill>
                  <a:schemeClr val="bg2"/>
                </a:solidFill>
              </a:rPr>
              <a:t>String Literal </a:t>
            </a:r>
            <a:endParaRPr lang="en-US" sz="3600" kern="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sz="3600" kern="0" dirty="0" smtClean="0"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Stores sequence of characters in a special heap memory –String pool Constant</a:t>
            </a:r>
          </a:p>
          <a:p>
            <a:r>
              <a:rPr lang="en-ID" sz="3600" dirty="0" smtClean="0">
                <a:solidFill>
                  <a:schemeClr val="bg2"/>
                </a:solidFill>
              </a:rPr>
              <a:t>String Object</a:t>
            </a:r>
          </a:p>
          <a:p>
            <a:pPr marL="571500" indent="-571500">
              <a:buFontTx/>
              <a:buChar char="-"/>
            </a:pPr>
            <a:r>
              <a:rPr lang="en-US" sz="3600" kern="0" dirty="0" smtClean="0"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Stores </a:t>
            </a:r>
            <a:r>
              <a:rPr lang="en-US" sz="3600" kern="0" dirty="0"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 characters in a </a:t>
            </a:r>
            <a:r>
              <a:rPr lang="en-US" sz="3600" kern="0" dirty="0" smtClean="0"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memory</a:t>
            </a:r>
            <a:endParaRPr lang="en-US" sz="3600" kern="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600" kern="0" dirty="0" smtClean="0">
              <a:solidFill>
                <a:srgbClr val="00D9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R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600" kern="0" dirty="0" smtClean="0"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and Object differs based on the memory storage</a:t>
            </a:r>
            <a:endParaRPr lang="en-US" sz="3600" kern="0" dirty="0">
              <a:solidFill>
                <a:srgbClr val="00D9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sz="3600" kern="0" dirty="0" smtClean="0">
              <a:solidFill>
                <a:srgbClr val="00D9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30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rgbClr val="273F52"/>
                </a:solidFill>
              </a:rPr>
              <a:t>String Methods</a:t>
            </a:r>
            <a:endParaRPr lang="en-ID" sz="3600" dirty="0">
              <a:solidFill>
                <a:srgbClr val="273F5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543812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length()  </a:t>
            </a:r>
            <a:r>
              <a:rPr lang="en-IN" sz="2400" dirty="0" smtClean="0">
                <a:solidFill>
                  <a:srgbClr val="333333"/>
                </a:solidFill>
              </a:rPr>
              <a:t>-Count the number of characters 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594844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381588" y="3016530"/>
            <a:ext cx="8220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C00000"/>
                </a:solidFill>
              </a:rPr>
              <a:t>equalsIgnoreCase</a:t>
            </a:r>
            <a:r>
              <a:rPr lang="en-IN" sz="2400" dirty="0" smtClean="0">
                <a:solidFill>
                  <a:srgbClr val="C00000"/>
                </a:solidFill>
              </a:rPr>
              <a:t>()  </a:t>
            </a:r>
            <a:r>
              <a:rPr lang="en-IN" sz="2400" dirty="0" smtClean="0">
                <a:solidFill>
                  <a:srgbClr val="333333"/>
                </a:solidFill>
              </a:rPr>
              <a:t>-</a:t>
            </a:r>
            <a:r>
              <a:rPr lang="en-IN" sz="2400" dirty="0">
                <a:solidFill>
                  <a:srgbClr val="333333"/>
                </a:solidFill>
              </a:rPr>
              <a:t> Compare </a:t>
            </a:r>
            <a:r>
              <a:rPr lang="en-IN" sz="2400" dirty="0" smtClean="0">
                <a:solidFill>
                  <a:srgbClr val="333333"/>
                </a:solidFill>
              </a:rPr>
              <a:t>two </a:t>
            </a:r>
            <a:r>
              <a:rPr lang="en-IN" sz="2400" dirty="0">
                <a:solidFill>
                  <a:srgbClr val="333333"/>
                </a:solidFill>
              </a:rPr>
              <a:t>String </a:t>
            </a:r>
            <a:r>
              <a:rPr lang="en-US" sz="2400" dirty="0" smtClean="0">
                <a:solidFill>
                  <a:srgbClr val="333333"/>
                </a:solidFill>
              </a:rPr>
              <a:t>content ignoring case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41502" y="3016530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841502" y="3770162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381588" y="3708677"/>
            <a:ext cx="791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 smtClean="0">
                <a:solidFill>
                  <a:srgbClr val="C00000"/>
                </a:solidFill>
              </a:rPr>
              <a:t>ontains()- </a:t>
            </a:r>
            <a:r>
              <a:rPr lang="en-IN" sz="2400" dirty="0" smtClean="0">
                <a:solidFill>
                  <a:srgbClr val="333333"/>
                </a:solidFill>
              </a:rPr>
              <a:t>Check the a character exist or not in a given string  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825562" y="2254760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77085" y="2235959"/>
            <a:ext cx="4856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equals()</a:t>
            </a:r>
            <a:r>
              <a:rPr lang="en-IN" sz="2400" dirty="0" smtClean="0">
                <a:solidFill>
                  <a:srgbClr val="333333"/>
                </a:solidFill>
              </a:rPr>
              <a:t>–Compare two String </a:t>
            </a:r>
            <a:r>
              <a:rPr lang="en-US" sz="2400" dirty="0" smtClean="0">
                <a:solidFill>
                  <a:srgbClr val="333333"/>
                </a:solidFill>
              </a:rPr>
              <a:t>content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841502" y="4534019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311766" y="4543118"/>
            <a:ext cx="6653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toCharArray</a:t>
            </a:r>
            <a:r>
              <a:rPr lang="en-US" sz="2400" dirty="0" smtClean="0">
                <a:solidFill>
                  <a:srgbClr val="C00000"/>
                </a:solidFill>
              </a:rPr>
              <a:t>()</a:t>
            </a:r>
            <a:r>
              <a:rPr lang="en-IN" sz="2400" dirty="0">
                <a:solidFill>
                  <a:srgbClr val="333333"/>
                </a:solidFill>
              </a:rPr>
              <a:t> </a:t>
            </a:r>
            <a:r>
              <a:rPr lang="en-IN" sz="2400" dirty="0" smtClean="0">
                <a:solidFill>
                  <a:srgbClr val="333333"/>
                </a:solidFill>
              </a:rPr>
              <a:t>–Convert the String to character array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330507" y="5309583"/>
            <a:ext cx="7317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C00000"/>
                </a:solidFill>
              </a:rPr>
              <a:t>charAt</a:t>
            </a:r>
            <a:r>
              <a:rPr lang="en-IN" sz="2400" dirty="0" smtClean="0">
                <a:solidFill>
                  <a:srgbClr val="C00000"/>
                </a:solidFill>
              </a:rPr>
              <a:t>(index)  </a:t>
            </a:r>
            <a:r>
              <a:rPr lang="en-IN" sz="2400" dirty="0" smtClean="0">
                <a:solidFill>
                  <a:srgbClr val="333333"/>
                </a:solidFill>
              </a:rPr>
              <a:t>-return the character from particular index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78984" y="5360615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26737</TotalTime>
  <Words>601</Words>
  <Application>Microsoft Office PowerPoint</Application>
  <PresentationFormat>Widescreen</PresentationFormat>
  <Paragraphs>113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游ゴシック</vt:lpstr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Vidyabharathi R</cp:lastModifiedBy>
  <cp:revision>379</cp:revision>
  <dcterms:created xsi:type="dcterms:W3CDTF">2017-12-19T19:12:56Z</dcterms:created>
  <dcterms:modified xsi:type="dcterms:W3CDTF">2023-04-09T06:27:12Z</dcterms:modified>
</cp:coreProperties>
</file>