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23" r:id="rId2"/>
    <p:sldId id="903" r:id="rId3"/>
    <p:sldId id="873" r:id="rId4"/>
    <p:sldId id="898" r:id="rId5"/>
    <p:sldId id="899" r:id="rId6"/>
    <p:sldId id="879" r:id="rId7"/>
    <p:sldId id="880" r:id="rId8"/>
    <p:sldId id="900" r:id="rId9"/>
    <p:sldId id="901" r:id="rId10"/>
    <p:sldId id="9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F23"/>
    <a:srgbClr val="FF9966"/>
    <a:srgbClr val="00D986"/>
    <a:srgbClr val="273F52"/>
    <a:srgbClr val="58A8D1"/>
    <a:srgbClr val="366E9E"/>
    <a:srgbClr val="43B02A"/>
    <a:srgbClr val="DD0031"/>
    <a:srgbClr val="24847D"/>
    <a:srgbClr val="839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>
        <p:scale>
          <a:sx n="75" d="100"/>
          <a:sy n="75" d="100"/>
        </p:scale>
        <p:origin x="348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Target Locators</a:t>
            </a:r>
            <a:endParaRPr lang="en-US" sz="3200" dirty="0">
              <a:solidFill>
                <a:schemeClr val="bg1"/>
              </a:solidFill>
              <a:ea typeface="Adobe Fan Heiti Std B" panose="020B0700000000000000" pitchFamily="34" charset="-128"/>
            </a:endParaRPr>
          </a:p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Window Handling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 smtClean="0"/>
              <a:t>Mind Map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3" y="3945224"/>
            <a:ext cx="191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Window Handle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Cloud Callout 11"/>
          <p:cNvSpPr/>
          <p:nvPr/>
        </p:nvSpPr>
        <p:spPr bwMode="auto">
          <a:xfrm>
            <a:off x="744582" y="2468880"/>
            <a:ext cx="3161211" cy="1214846"/>
          </a:xfrm>
          <a:prstGeom prst="cloudCallout">
            <a:avLst/>
          </a:prstGeom>
          <a:noFill/>
          <a:ln>
            <a:solidFill>
              <a:srgbClr val="92D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86" y="2786075"/>
            <a:ext cx="229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Holds unique address of the window 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050869" y="4193175"/>
            <a:ext cx="126709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6456" y="3603168"/>
            <a:ext cx="13063" cy="126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56456" y="3609698"/>
            <a:ext cx="109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389115" y="4870265"/>
            <a:ext cx="1064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6799" y="3432406"/>
            <a:ext cx="275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driver.getWindowHandles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53734" y="4696506"/>
            <a:ext cx="275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driver.getWindowHandle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7335578" y="2883853"/>
            <a:ext cx="2362898" cy="123226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55770" y="1883017"/>
            <a:ext cx="2076994" cy="1304284"/>
            <a:chOff x="5644630" y="1943456"/>
            <a:chExt cx="2076994" cy="1304284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5644630" y="1943456"/>
              <a:ext cx="2076994" cy="1263812"/>
            </a:xfrm>
            <a:prstGeom prst="wedgeRoundRectCallout">
              <a:avLst/>
            </a:prstGeom>
            <a:noFill/>
            <a:ln>
              <a:solidFill>
                <a:srgbClr val="FF9966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66698" y="2047411"/>
              <a:ext cx="165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 the address of multiple windows/tab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866698" y="5172499"/>
            <a:ext cx="1748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Holds the address of current active window/tab</a:t>
            </a:r>
            <a:endParaRPr lang="en-US" dirty="0"/>
          </a:p>
        </p:txBody>
      </p:sp>
      <p:sp>
        <p:nvSpPr>
          <p:cNvPr id="48" name="Rounded Rectangular Callout 47"/>
          <p:cNvSpPr/>
          <p:nvPr/>
        </p:nvSpPr>
        <p:spPr bwMode="auto">
          <a:xfrm rot="10800000">
            <a:off x="5328249" y="5198233"/>
            <a:ext cx="2076993" cy="1170481"/>
          </a:xfrm>
          <a:prstGeom prst="wedgeRoundRectCallout">
            <a:avLst/>
          </a:prstGeom>
          <a:noFill/>
          <a:ln>
            <a:solidFill>
              <a:srgbClr val="FF996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15646" y="3210404"/>
            <a:ext cx="187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navigate to next window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9736967" y="3002365"/>
            <a:ext cx="2455033" cy="10755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798707" y="3216955"/>
            <a:ext cx="227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driver.SwitchTo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window(</a:t>
            </a:r>
            <a:r>
              <a:rPr lang="en-US" dirty="0" err="1" smtClean="0"/>
              <a:t>winHandle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8" name="Curved Connector 57"/>
          <p:cNvCxnSpPr>
            <a:stCxn id="52" idx="3"/>
          </p:cNvCxnSpPr>
          <p:nvPr/>
        </p:nvCxnSpPr>
        <p:spPr>
          <a:xfrm rot="5400000">
            <a:off x="8994380" y="4096115"/>
            <a:ext cx="1277864" cy="926372"/>
          </a:xfrm>
          <a:prstGeom prst="curvedConnector3">
            <a:avLst/>
          </a:prstGeom>
          <a:ln>
            <a:solidFill>
              <a:srgbClr val="FD0F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65327" y="5172499"/>
            <a:ext cx="267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D0F23"/>
                </a:solidFill>
              </a:rPr>
              <a:t>NoSuchWindowEception</a:t>
            </a:r>
            <a:endParaRPr lang="en-US" b="1" dirty="0">
              <a:solidFill>
                <a:srgbClr val="FD0F23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38243" y="4883566"/>
            <a:ext cx="2471405" cy="1818680"/>
            <a:chOff x="348777" y="4622202"/>
            <a:chExt cx="2415498" cy="2066743"/>
          </a:xfrm>
        </p:grpSpPr>
        <p:sp>
          <p:nvSpPr>
            <p:cNvPr id="62" name="Vertical Scroll 61"/>
            <p:cNvSpPr/>
            <p:nvPr/>
          </p:nvSpPr>
          <p:spPr bwMode="auto">
            <a:xfrm>
              <a:off x="348777" y="4622202"/>
              <a:ext cx="2415498" cy="2066743"/>
            </a:xfrm>
            <a:prstGeom prst="verticalScroll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2343" y="4968370"/>
              <a:ext cx="15160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 </a:t>
              </a:r>
              <a:r>
                <a:rPr lang="en-US" b="1" dirty="0" err="1" smtClean="0">
                  <a:solidFill>
                    <a:srgbClr val="7030A0"/>
                  </a:solidFill>
                </a:rPr>
                <a:t>driver.close</a:t>
              </a:r>
              <a:r>
                <a:rPr lang="en-US" b="1" dirty="0" smtClean="0">
                  <a:solidFill>
                    <a:srgbClr val="7030A0"/>
                  </a:solidFill>
                </a:rPr>
                <a:t>();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closes the current active window</a:t>
              </a:r>
              <a:endParaRPr lang="en-US" dirty="0"/>
            </a:p>
          </p:txBody>
        </p:sp>
      </p:grpSp>
      <p:sp>
        <p:nvSpPr>
          <p:cNvPr id="65" name="Vertical Scroll 64"/>
          <p:cNvSpPr/>
          <p:nvPr/>
        </p:nvSpPr>
        <p:spPr bwMode="auto">
          <a:xfrm>
            <a:off x="9174843" y="735929"/>
            <a:ext cx="2229757" cy="1499271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driver.quit</a:t>
            </a:r>
            <a:r>
              <a:rPr lang="en-US" sz="1600" b="1" dirty="0" smtClean="0">
                <a:solidFill>
                  <a:srgbClr val="7030A0"/>
                </a:solidFill>
              </a:rPr>
              <a:t>();</a:t>
            </a:r>
            <a:endParaRPr lang="en-US" sz="1600" b="1" dirty="0">
              <a:solidFill>
                <a:srgbClr val="7030A0"/>
              </a:solidFill>
            </a:endParaRPr>
          </a:p>
          <a:p>
            <a:r>
              <a:rPr lang="en-US" sz="1600" dirty="0"/>
              <a:t>       closes the </a:t>
            </a:r>
            <a:r>
              <a:rPr lang="en-US" sz="1600" dirty="0" smtClean="0"/>
              <a:t>all  opened browsers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91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Target Locators</a:t>
            </a:r>
            <a:endParaRPr lang="en-US" sz="3200" dirty="0">
              <a:solidFill>
                <a:schemeClr val="bg1"/>
              </a:solidFill>
              <a:ea typeface="Adobe Fan Heiti Std B" panose="020B0700000000000000" pitchFamily="34" charset="-128"/>
            </a:endParaRPr>
          </a:p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Window Handling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ctv System Security Camera Or Cctv Camera On Ceiling In Apartment Room Or  Living Quarter Stock Photo - Download Image Now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26" y="1793578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-4400" y="3563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Window handle-Unique address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51375" y="2057400"/>
            <a:ext cx="381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house holds </a:t>
            </a:r>
            <a:r>
              <a:rPr lang="en-US" sz="2400" b="1" dirty="0" smtClean="0">
                <a:solidFill>
                  <a:srgbClr val="FF0000"/>
                </a:solidFill>
              </a:rPr>
              <a:t>unique address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1" y="3628982"/>
            <a:ext cx="6425549" cy="786416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435" y="3613937"/>
            <a:ext cx="6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Why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229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</a:t>
            </a:r>
            <a:r>
              <a:rPr lang="en-US" sz="1600" b="1" dirty="0" err="1" smtClean="0">
                <a:solidFill>
                  <a:srgbClr val="FFFFFF"/>
                </a:solidFill>
              </a:rPr>
              <a:t>WindowHandle</a:t>
            </a:r>
            <a:r>
              <a:rPr lang="en-US" sz="1600" b="1" dirty="0" smtClean="0">
                <a:solidFill>
                  <a:srgbClr val="FFFFFF"/>
                </a:solidFill>
              </a:rPr>
              <a:t>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93931" y="3271250"/>
            <a:ext cx="355174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Holds unique address of browser window /tab</a:t>
            </a:r>
            <a:endParaRPr lang="id-ID" sz="14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73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Why do we need to handle it?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3931" y="3986787"/>
            <a:ext cx="481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sz="1600" b="0" dirty="0" smtClean="0">
                <a:solidFill>
                  <a:schemeClr val="bg1"/>
                </a:solidFill>
                <a:effectLst/>
              </a:rPr>
              <a:t>To switches between the multiple windows</a:t>
            </a:r>
            <a:endParaRPr lang="en-IN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1695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How to handle it?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3931" y="4762174"/>
            <a:ext cx="3778086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Transfer the driver control to child window 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More about window handling..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233" y="1190171"/>
            <a:ext cx="76925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-to </a:t>
            </a:r>
            <a:r>
              <a:rPr lang="en-US" sz="2000" dirty="0"/>
              <a:t>handle </a:t>
            </a:r>
            <a:r>
              <a:rPr lang="en-US" sz="2000" dirty="0" smtClean="0"/>
              <a:t> </a:t>
            </a:r>
            <a:r>
              <a:rPr lang="en-US" sz="2000" dirty="0"/>
              <a:t>multiple windows scenarios </a:t>
            </a:r>
            <a:r>
              <a:rPr lang="en-US" sz="2000" dirty="0" smtClean="0"/>
              <a:t>in selenium ,</a:t>
            </a:r>
            <a:r>
              <a:rPr lang="en-US" sz="2000" b="1" dirty="0" smtClean="0"/>
              <a:t>window handler is used .</a:t>
            </a:r>
          </a:p>
          <a:p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-Window handles holds the address of the each opened browser window/tab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-Window handles are unique for each window/tab and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address of each window as alphanumeric characters.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</a:t>
            </a:r>
            <a:r>
              <a:rPr lang="en-US" sz="2000" dirty="0"/>
              <a:t>CDwindow-BD4E4EE55706D7CB7EA652049B03B152</a:t>
            </a:r>
          </a:p>
          <a:p>
            <a:r>
              <a:rPr lang="en-US" sz="2000" dirty="0"/>
              <a:t>CDwindow-B795D2AA615D39AFC20F6D2D904412DF 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Window Handle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9" r="1716" b="7840"/>
          <a:stretch/>
        </p:blipFill>
        <p:spPr>
          <a:xfrm>
            <a:off x="6096000" y="654748"/>
            <a:ext cx="5982269" cy="3835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5310" y="2457352"/>
            <a:ext cx="6441744" cy="267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the address of opened windows, the selenium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getWindowHandle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 to get the current window id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string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getWindowHandles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-&gt;returns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all the opened windows /tab as Set&lt;string&gt;</a:t>
            </a:r>
          </a:p>
        </p:txBody>
      </p:sp>
    </p:spTree>
    <p:extLst>
      <p:ext uri="{BB962C8B-B14F-4D97-AF65-F5344CB8AC3E}">
        <p14:creationId xmlns:p14="http://schemas.microsoft.com/office/powerpoint/2010/main" val="9754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Handle it 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786562" y="1232013"/>
            <a:ext cx="111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Primitive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2629" y="1232013"/>
            <a:ext cx="9187542" cy="339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handle windows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Transfer the driver focus to </a:t>
            </a:r>
            <a:r>
              <a:rPr lang="en-US" sz="2800" dirty="0" err="1" smtClean="0"/>
              <a:t>requied</a:t>
            </a:r>
            <a:r>
              <a:rPr lang="en-US" sz="2800" dirty="0" smtClean="0"/>
              <a:t> window</a:t>
            </a:r>
          </a:p>
          <a:p>
            <a:endParaRPr lang="en-US" dirty="0" smtClean="0"/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800" b="1" i="1" dirty="0" err="1" smtClean="0">
                <a:solidFill>
                  <a:srgbClr val="7030A0"/>
                </a:solidFill>
              </a:rPr>
              <a:t>driver</a:t>
            </a:r>
            <a:r>
              <a:rPr lang="en-US" sz="2800" b="1" i="1" dirty="0" err="1" smtClean="0">
                <a:solidFill>
                  <a:schemeClr val="tx2"/>
                </a:solidFill>
              </a:rPr>
              <a:t>.switchTo</a:t>
            </a:r>
            <a:r>
              <a:rPr lang="en-US" sz="2800" b="1" i="1" dirty="0" smtClean="0">
                <a:solidFill>
                  <a:schemeClr val="tx2"/>
                </a:solidFill>
              </a:rPr>
              <a:t>().Window(</a:t>
            </a:r>
            <a:r>
              <a:rPr lang="en-US" sz="2800" b="1" i="1" dirty="0" err="1" smtClean="0">
                <a:solidFill>
                  <a:schemeClr val="tx2"/>
                </a:solidFill>
              </a:rPr>
              <a:t>Windowname</a:t>
            </a:r>
            <a:r>
              <a:rPr lang="en-US" sz="2800" b="1" i="1" dirty="0" smtClean="0">
                <a:solidFill>
                  <a:schemeClr val="tx2"/>
                </a:solidFill>
              </a:rPr>
              <a:t>);</a:t>
            </a:r>
          </a:p>
          <a:p>
            <a:endParaRPr lang="en-US" sz="2800" b="1" i="1" dirty="0">
              <a:solidFill>
                <a:schemeClr val="tx2"/>
              </a:solidFill>
            </a:endParaRPr>
          </a:p>
          <a:p>
            <a:r>
              <a:rPr lang="en-US" sz="2800" b="1" i="1" dirty="0" smtClean="0">
                <a:solidFill>
                  <a:schemeClr val="tx2"/>
                </a:solidFill>
              </a:rPr>
              <a:t>Note: </a:t>
            </a:r>
            <a:r>
              <a:rPr lang="en-US" sz="2800" i="1" dirty="0" smtClean="0">
                <a:solidFill>
                  <a:schemeClr val="tx2"/>
                </a:solidFill>
              </a:rPr>
              <a:t>Return type of it is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webdriver interface </a:t>
            </a:r>
            <a:r>
              <a:rPr lang="en-US" sz="2800" i="1" dirty="0" smtClean="0">
                <a:solidFill>
                  <a:schemeClr val="tx2"/>
                </a:solidFill>
              </a:rPr>
              <a:t>and the implementation class is </a:t>
            </a:r>
            <a:r>
              <a:rPr lang="en-US" sz="2800" i="1" dirty="0" err="1" smtClean="0">
                <a:solidFill>
                  <a:srgbClr val="00D986"/>
                </a:solidFill>
              </a:rPr>
              <a:t>RemoteWebDriver</a:t>
            </a:r>
            <a:endParaRPr lang="en-US" sz="2800" i="1" dirty="0" smtClean="0">
              <a:solidFill>
                <a:srgbClr val="00D98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251200"/>
            <a:ext cx="1524000" cy="4644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Steps to handle multiple windows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765" y="1270000"/>
            <a:ext cx="10591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Get the window Handles</a:t>
            </a:r>
            <a:br>
              <a:rPr lang="en-US" sz="2400" dirty="0" smtClean="0"/>
            </a:br>
            <a:r>
              <a:rPr lang="en-US" sz="2400" dirty="0" smtClean="0"/>
              <a:t>        Set&lt;String&gt; windowHandles= driver. getWindowHandles();</a:t>
            </a:r>
            <a:endParaRPr lang="en-US" sz="2400" dirty="0"/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Step:2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Convert the set to list</a:t>
            </a:r>
          </a:p>
          <a:p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Step:3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Use SwitchTo method to switch between the windows using the Windowhandle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9" t="12868" r="11683" b="55621"/>
          <a:stretch/>
        </p:blipFill>
        <p:spPr>
          <a:xfrm>
            <a:off x="2769324" y="3265714"/>
            <a:ext cx="6949441" cy="1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Classroom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440" y="1368308"/>
            <a:ext cx="825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Load https://www.irctc.co.in/</a:t>
            </a:r>
          </a:p>
          <a:p>
            <a:r>
              <a:rPr lang="en-US" sz="2400" dirty="0"/>
              <a:t>2. Click on FLIGHTS link            </a:t>
            </a:r>
          </a:p>
          <a:p>
            <a:r>
              <a:rPr lang="en-US" sz="2400" dirty="0"/>
              <a:t>3. Get the title (</a:t>
            </a:r>
            <a:r>
              <a:rPr lang="en-US" sz="2400" dirty="0" err="1"/>
              <a:t>filghts</a:t>
            </a:r>
            <a:r>
              <a:rPr lang="en-US" sz="2400" dirty="0"/>
              <a:t> window -</a:t>
            </a:r>
            <a:r>
              <a:rPr lang="en-US" sz="2400" dirty="0" err="1"/>
              <a:t>AirTicket</a:t>
            </a:r>
            <a:r>
              <a:rPr lang="en-US" sz="2400" dirty="0"/>
              <a:t> )</a:t>
            </a:r>
          </a:p>
          <a:p>
            <a:r>
              <a:rPr lang="en-US" sz="2400" dirty="0"/>
              <a:t>4. Close the First tab(Train ticket booking) </a:t>
            </a:r>
            <a:r>
              <a:rPr lang="en-US" sz="2400" dirty="0" smtClean="0"/>
              <a:t>alone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AA962-8ECB-8E1F-8B6C-88CC49532420}"/>
              </a:ext>
            </a:extLst>
          </p:cNvPr>
          <p:cNvSpPr txBox="1"/>
          <p:nvPr/>
        </p:nvSpPr>
        <p:spPr>
          <a:xfrm>
            <a:off x="1322853" y="1709586"/>
            <a:ext cx="83567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smtClean="0">
                <a:cs typeface="Calibri"/>
              </a:rPr>
              <a:t>Window handle-&gt; hold the unique address of the web element</a:t>
            </a:r>
          </a:p>
        </p:txBody>
      </p:sp>
      <p:pic>
        <p:nvPicPr>
          <p:cNvPr id="7" name="Picture 4" descr="Shape&#10;&#10;Description automatically generated">
            <a:extLst>
              <a:ext uri="{FF2B5EF4-FFF2-40B4-BE49-F238E27FC236}">
                <a16:creationId xmlns:a16="http://schemas.microsoft.com/office/drawing/2014/main" id="{54D910C0-0B07-C8C6-F3C5-F3643425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5" y="1681881"/>
            <a:ext cx="498896" cy="489370"/>
          </a:xfrm>
          <a:prstGeom prst="rect">
            <a:avLst/>
          </a:prstGeom>
        </p:spPr>
      </p:pic>
      <p:pic>
        <p:nvPicPr>
          <p:cNvPr id="8" name="Picture 6" descr="Shape&#10;&#10;Description automatically generated">
            <a:extLst>
              <a:ext uri="{FF2B5EF4-FFF2-40B4-BE49-F238E27FC236}">
                <a16:creationId xmlns:a16="http://schemas.microsoft.com/office/drawing/2014/main" id="{A59A367D-0557-7B5C-6FD5-1FA0CC1EA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05" y="2600317"/>
            <a:ext cx="498895" cy="489370"/>
          </a:xfrm>
          <a:prstGeom prst="rect">
            <a:avLst/>
          </a:prstGeom>
        </p:spPr>
      </p:pic>
      <p:pic>
        <p:nvPicPr>
          <p:cNvPr id="9" name="Picture 4" descr="Shape&#10;&#10;Description automatically generated">
            <a:extLst>
              <a:ext uri="{FF2B5EF4-FFF2-40B4-BE49-F238E27FC236}">
                <a16:creationId xmlns:a16="http://schemas.microsoft.com/office/drawing/2014/main" id="{9FB37C6D-C9D5-1D34-3706-E3E46466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4" y="3567715"/>
            <a:ext cx="498896" cy="4893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22853" y="2614169"/>
            <a:ext cx="8465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be handled by switching the driver control into the </a:t>
            </a:r>
            <a:r>
              <a:rPr lang="en-US" sz="2400" dirty="0" err="1" smtClean="0"/>
              <a:t>webElement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322853" y="3518752"/>
            <a:ext cx="8935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getWindowHandle() -&gt;hold the address of the current webpage</a:t>
            </a:r>
          </a:p>
          <a:p>
            <a:r>
              <a:rPr lang="en-US" sz="2400" dirty="0" smtClean="0"/>
              <a:t> getWindowHandles()-&gt;holds the address of all opened browsers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55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25415</TotalTime>
  <Words>329</Words>
  <Application>Microsoft Office PowerPoint</Application>
  <PresentationFormat>Widescreen</PresentationFormat>
  <Paragraphs>87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游ゴシック</vt:lpstr>
      <vt:lpstr>Abadi</vt:lpstr>
      <vt:lpstr>Adobe Fan Heiti Std B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395</cp:revision>
  <dcterms:created xsi:type="dcterms:W3CDTF">2017-12-19T19:12:56Z</dcterms:created>
  <dcterms:modified xsi:type="dcterms:W3CDTF">2023-06-16T15:52:32Z</dcterms:modified>
</cp:coreProperties>
</file>