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4" r:id="rId3"/>
    <p:sldId id="335" r:id="rId4"/>
    <p:sldId id="364" r:id="rId5"/>
    <p:sldId id="401" r:id="rId6"/>
    <p:sldId id="359" r:id="rId7"/>
    <p:sldId id="386" r:id="rId8"/>
    <p:sldId id="408" r:id="rId9"/>
    <p:sldId id="403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894"/>
    <a:srgbClr val="0C3176"/>
    <a:srgbClr val="5C76BA"/>
    <a:srgbClr val="F2F2F2"/>
    <a:srgbClr val="84D1F5"/>
    <a:srgbClr val="60A0D6"/>
    <a:srgbClr val="AFDAED"/>
    <a:srgbClr val="8F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8646" autoAdjust="0"/>
  </p:normalViewPr>
  <p:slideViewPr>
    <p:cSldViewPr snapToGrid="0" snapToObjects="1">
      <p:cViewPr>
        <p:scale>
          <a:sx n="150" d="100"/>
          <a:sy n="150" d="100"/>
        </p:scale>
        <p:origin x="-136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D1C5C-09CA-8948-B893-CB3E24DAD612}" type="datetimeFigureOut">
              <a:rPr lang="en-US" smtClean="0"/>
              <a:pPr/>
              <a:t>2/1/17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505DC-04FD-554C-A5A1-1D37688FC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9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E8A7D-E67B-9F40-933C-D5A426A23A00}" type="datetimeFigureOut">
              <a:rPr lang="en-US" smtClean="0"/>
              <a:pPr/>
              <a:t>2/1/17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5429D-716F-C34F-93F6-F896E9CB37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728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12654" y="2558718"/>
            <a:ext cx="6312420" cy="8385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spcBef>
                <a:spcPts val="600"/>
              </a:spcBef>
              <a:buNone/>
              <a:defRPr sz="2800" baseline="0">
                <a:solidFill>
                  <a:srgbClr val="5C76B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TOPIC OF PRESENTATION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312988" y="3448676"/>
            <a:ext cx="6311900" cy="11868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000">
                <a:solidFill>
                  <a:srgbClr val="5C76BA"/>
                </a:solidFill>
              </a:defRPr>
            </a:lvl1pPr>
          </a:lstStyle>
          <a:p>
            <a:r>
              <a:rPr lang="en-US" sz="1600" dirty="0" smtClean="0">
                <a:solidFill>
                  <a:srgbClr val="60A0D6"/>
                </a:solidFill>
              </a:rPr>
              <a:t>Presenter Name</a:t>
            </a:r>
            <a:br>
              <a:rPr lang="en-US" sz="1600" dirty="0" smtClean="0">
                <a:solidFill>
                  <a:srgbClr val="60A0D6"/>
                </a:solidFill>
              </a:rPr>
            </a:br>
            <a:r>
              <a:rPr lang="en-US" sz="1600" dirty="0" smtClean="0">
                <a:solidFill>
                  <a:srgbClr val="60A0D6"/>
                </a:solidFill>
              </a:rPr>
              <a:t>Presenter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312654" y="1922517"/>
            <a:ext cx="6312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14894"/>
                </a:solidFill>
                <a:latin typeface="Trebuchet MS" panose="020B0603020202020204" pitchFamily="34" charset="0"/>
              </a:rPr>
              <a:t>SIRIUS COMPUTER SOLUTIONS</a:t>
            </a:r>
            <a:endParaRPr lang="en-US" sz="3200" dirty="0">
              <a:solidFill>
                <a:srgbClr val="014894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" y="4881039"/>
            <a:ext cx="2235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www.siriuscom.com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3590949" y="4946649"/>
            <a:ext cx="2133600" cy="204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D67777-928B-284C-B20E-9DACFDCB1205}" type="datetime1">
              <a:rPr lang="en-US" smtClean="0"/>
              <a:pPr/>
              <a:t>2/1/17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786646" y="4946649"/>
            <a:ext cx="2133600" cy="204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751140-EC00-C54D-B2B5-441582FE90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0" y="1002151"/>
            <a:ext cx="8451850" cy="3684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tabLst/>
              <a:defRPr sz="2400">
                <a:solidFill>
                  <a:srgbClr val="014894"/>
                </a:solidFill>
              </a:defRPr>
            </a:lvl1pPr>
            <a:lvl2pPr marL="288925" indent="-233363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03225" indent="-174625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14894"/>
                </a:solidFill>
              </a:defRPr>
            </a:lvl3pPr>
            <a:lvl4pPr marL="631825" indent="-174625">
              <a:lnSpc>
                <a:spcPct val="85000"/>
              </a:lnSpc>
              <a:spcBef>
                <a:spcPts val="6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89025" indent="-174625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 paragraph</a:t>
            </a:r>
          </a:p>
          <a:p>
            <a:pPr lvl="1"/>
            <a:r>
              <a:rPr lang="en-US" dirty="0" smtClean="0"/>
              <a:t>Second level dash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74951" y="232483"/>
            <a:ext cx="6610000" cy="756006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2800" b="0"/>
            </a:lvl1pPr>
          </a:lstStyle>
          <a:p>
            <a:r>
              <a:rPr lang="en-US" dirty="0" smtClean="0"/>
              <a:t>Slide Title 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" y="4881039"/>
            <a:ext cx="2235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www.siriuscom.com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3590949" y="4946649"/>
            <a:ext cx="2133600" cy="204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D67777-928B-284C-B20E-9DACFDCB1205}" type="datetime1">
              <a:rPr lang="en-US" smtClean="0"/>
              <a:pPr/>
              <a:t>2/1/17</a:t>
            </a:fld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786646" y="4946649"/>
            <a:ext cx="2133600" cy="204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751140-EC00-C54D-B2B5-441582FE90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Sirius-Powerpoint-LogoSlide-01-00 copy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351" b="27856"/>
          <a:stretch/>
        </p:blipFill>
        <p:spPr>
          <a:xfrm>
            <a:off x="7284950" y="227609"/>
            <a:ext cx="1859050" cy="520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4950" y="232483"/>
            <a:ext cx="6609999" cy="756006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2800" b="0"/>
            </a:lvl1pPr>
          </a:lstStyle>
          <a:p>
            <a:r>
              <a:rPr lang="en-US" dirty="0" smtClean="0"/>
              <a:t>Slide Title    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" y="4881039"/>
            <a:ext cx="2235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www.siriuscom.com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3590949" y="4946649"/>
            <a:ext cx="2133600" cy="204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D67777-928B-284C-B20E-9DACFDCB1205}" type="datetime1">
              <a:rPr lang="en-US" smtClean="0"/>
              <a:pPr/>
              <a:t>2/1/17</a:t>
            </a:fld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786646" y="4946649"/>
            <a:ext cx="2133600" cy="204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751140-EC00-C54D-B2B5-441582FE90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355600" y="1002151"/>
            <a:ext cx="8451850" cy="35333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aseline="0">
                <a:solidFill>
                  <a:srgbClr val="014894"/>
                </a:solidFill>
              </a:defRPr>
            </a:lvl1pPr>
            <a:lvl2pPr marL="285750" indent="-228600">
              <a:lnSpc>
                <a:spcPct val="100000"/>
              </a:lnSpc>
              <a:spcBef>
                <a:spcPts val="600"/>
              </a:spcBef>
              <a:tabLst>
                <a:tab pos="342900" algn="l"/>
              </a:tabLs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00050" indent="-171450">
              <a:lnSpc>
                <a:spcPct val="100000"/>
              </a:lnSpc>
              <a:spcBef>
                <a:spcPts val="600"/>
              </a:spcBef>
              <a:defRPr sz="2000">
                <a:solidFill>
                  <a:srgbClr val="014894"/>
                </a:solidFill>
              </a:defRPr>
            </a:lvl3pPr>
          </a:lstStyle>
          <a:p>
            <a:pPr lvl="0"/>
            <a:r>
              <a:rPr lang="en-US" dirty="0" smtClean="0"/>
              <a:t>First level paragraph</a:t>
            </a:r>
          </a:p>
          <a:p>
            <a:pPr lvl="1"/>
            <a:r>
              <a:rPr lang="en-US" dirty="0" smtClean="0"/>
              <a:t>Second level dash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  <p:pic>
        <p:nvPicPr>
          <p:cNvPr id="9" name="Picture 8" descr="Sirius-Powerpoint-LogoSlide-01-00 copy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351" b="27856"/>
          <a:stretch/>
        </p:blipFill>
        <p:spPr>
          <a:xfrm>
            <a:off x="7284950" y="227609"/>
            <a:ext cx="1859050" cy="5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5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9250" y="1005072"/>
            <a:ext cx="4113302" cy="3630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2400" baseline="0">
                <a:solidFill>
                  <a:srgbClr val="014894"/>
                </a:solidFill>
              </a:defRPr>
            </a:lvl1pPr>
            <a:lvl2pPr marL="288925" indent="-2254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032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>
                <a:solidFill>
                  <a:srgbClr val="014894"/>
                </a:solidFill>
              </a:defRPr>
            </a:lvl3pPr>
            <a:lvl4pPr marL="631825" indent="-169863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00150" indent="-228600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 paragraph</a:t>
            </a:r>
          </a:p>
          <a:p>
            <a:pPr lvl="1"/>
            <a:r>
              <a:rPr lang="en-US" dirty="0" smtClean="0"/>
              <a:t>Second level dash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26330" y="1005073"/>
            <a:ext cx="0" cy="3553070"/>
          </a:xfrm>
          <a:prstGeom prst="line">
            <a:avLst/>
          </a:prstGeom>
          <a:ln>
            <a:solidFill>
              <a:srgbClr val="0148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590109" y="1005072"/>
            <a:ext cx="4186238" cy="3630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2400" baseline="0">
                <a:solidFill>
                  <a:srgbClr val="014894"/>
                </a:solidFill>
              </a:defRPr>
            </a:lvl1pPr>
            <a:lvl2pPr marL="288925" indent="-2254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032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>
                <a:solidFill>
                  <a:srgbClr val="014894"/>
                </a:solidFill>
              </a:defRPr>
            </a:lvl3pPr>
            <a:lvl4pPr marL="631825" indent="-169863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00150" indent="-228600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Object description</a:t>
            </a:r>
          </a:p>
          <a:p>
            <a:pPr lvl="1"/>
            <a:r>
              <a:rPr lang="en-US" dirty="0" smtClean="0"/>
              <a:t>Second level dash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" y="4881039"/>
            <a:ext cx="2235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www.siriuscom.com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3590949" y="4946649"/>
            <a:ext cx="2133600" cy="204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D67777-928B-284C-B20E-9DACFDCB1205}" type="datetime1">
              <a:rPr lang="en-US" smtClean="0"/>
              <a:pPr/>
              <a:t>2/1/17</a:t>
            </a:fld>
            <a:endParaRPr lang="en-US" dirty="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786646" y="4946649"/>
            <a:ext cx="2133600" cy="204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751140-EC00-C54D-B2B5-441582FE90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79450" y="228601"/>
            <a:ext cx="6605500" cy="755650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2800" b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12" name="Picture 11" descr="Sirius-Powerpoint-LogoSlide-01-00 copy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351" b="27856"/>
          <a:stretch/>
        </p:blipFill>
        <p:spPr>
          <a:xfrm>
            <a:off x="7284950" y="227609"/>
            <a:ext cx="1859050" cy="5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9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w/ Header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76314" y="1488026"/>
            <a:ext cx="4186238" cy="311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2400" baseline="0">
                <a:solidFill>
                  <a:srgbClr val="014894"/>
                </a:solidFill>
              </a:defRPr>
            </a:lvl1pPr>
            <a:lvl2pPr marL="288925" indent="-2254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032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>
                <a:solidFill>
                  <a:srgbClr val="014894"/>
                </a:solidFill>
              </a:defRPr>
            </a:lvl3pPr>
            <a:lvl4pPr marL="631825" indent="-169863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00150" indent="-228600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 paragraph</a:t>
            </a:r>
          </a:p>
          <a:p>
            <a:pPr lvl="1"/>
            <a:r>
              <a:rPr lang="en-US" dirty="0" smtClean="0"/>
              <a:t>Second level dash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26330" y="1006017"/>
            <a:ext cx="0" cy="3596576"/>
          </a:xfrm>
          <a:prstGeom prst="line">
            <a:avLst/>
          </a:prstGeom>
          <a:ln>
            <a:solidFill>
              <a:srgbClr val="01489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590109" y="1488026"/>
            <a:ext cx="4186238" cy="31145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2400" baseline="0">
                <a:solidFill>
                  <a:srgbClr val="014894"/>
                </a:solidFill>
              </a:defRPr>
            </a:lvl1pPr>
            <a:lvl2pPr marL="288925" indent="-2254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03225" indent="-1746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>
                <a:solidFill>
                  <a:srgbClr val="014894"/>
                </a:solidFill>
              </a:defRPr>
            </a:lvl3pPr>
            <a:lvl4pPr marL="631825" indent="-169863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00150" indent="-228600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 paragraph</a:t>
            </a:r>
          </a:p>
          <a:p>
            <a:pPr lvl="1"/>
            <a:r>
              <a:rPr lang="en-US" dirty="0" smtClean="0"/>
              <a:t>Second level dash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0206" y="995028"/>
            <a:ext cx="4186238" cy="4798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>
                <a:solidFill>
                  <a:srgbClr val="5C76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header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90109" y="995883"/>
            <a:ext cx="4186238" cy="4798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>
                <a:solidFill>
                  <a:srgbClr val="5C76B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header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" y="4881039"/>
            <a:ext cx="2235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www.siriuscom.com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3590949" y="4946649"/>
            <a:ext cx="2133600" cy="204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D67777-928B-284C-B20E-9DACFDCB1205}" type="datetime1">
              <a:rPr lang="en-US" smtClean="0"/>
              <a:pPr/>
              <a:t>2/1/17</a:t>
            </a:fld>
            <a:endParaRPr lang="en-US" dirty="0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6786646" y="4946649"/>
            <a:ext cx="2133600" cy="2045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bg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751140-EC00-C54D-B2B5-441582FE90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450" y="229777"/>
            <a:ext cx="6605500" cy="748124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1" name="Picture 20" descr="Sirius-Powerpoint-LogoSlide-01-00 copy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351" b="27856"/>
          <a:stretch/>
        </p:blipFill>
        <p:spPr>
          <a:xfrm>
            <a:off x="7284950" y="227609"/>
            <a:ext cx="1859050" cy="5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07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irius-Powerpoint-01-02-04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3" r="826" b="88"/>
          <a:stretch/>
        </p:blipFill>
        <p:spPr>
          <a:xfrm>
            <a:off x="-7301" y="0"/>
            <a:ext cx="9151302" cy="5146566"/>
          </a:xfrm>
          <a:prstGeom prst="rect">
            <a:avLst/>
          </a:prstGeom>
        </p:spPr>
      </p:pic>
      <p:pic>
        <p:nvPicPr>
          <p:cNvPr id="9" name="Picture 8" descr="Sirius-Powerpoint-ReversedLogoSlide-01-00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301" y="1429338"/>
            <a:ext cx="3508962" cy="1973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15417" y="1402996"/>
            <a:ext cx="4909658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C3176"/>
                </a:solidFill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DIVIDER HEADLINE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15416" y="2558718"/>
            <a:ext cx="4909658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85000"/>
              </a:lnSpc>
              <a:spcBef>
                <a:spcPts val="600"/>
              </a:spcBef>
              <a:buNone/>
              <a:defRPr sz="1800">
                <a:solidFill>
                  <a:srgbClr val="01489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Subhead 1</a:t>
            </a:r>
          </a:p>
        </p:txBody>
      </p:sp>
    </p:spTree>
    <p:extLst>
      <p:ext uri="{BB962C8B-B14F-4D97-AF65-F5344CB8AC3E}">
        <p14:creationId xmlns:p14="http://schemas.microsoft.com/office/powerpoint/2010/main" val="180696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irius-Powerpoint-01-02-08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2" b="664"/>
          <a:stretch/>
        </p:blipFill>
        <p:spPr>
          <a:xfrm>
            <a:off x="0" y="-13724"/>
            <a:ext cx="9135879" cy="515456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317208" y="4333859"/>
            <a:ext cx="2501462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Trebuchet MS"/>
                <a:cs typeface="Trebuchet MS"/>
              </a:rPr>
              <a:t>www.siriuscom.com</a:t>
            </a:r>
            <a:endParaRPr lang="en-US" sz="16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83383" y="2637417"/>
            <a:ext cx="814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14894"/>
                </a:solidFill>
                <a:latin typeface="Trebuchet MS" panose="020B0603020202020204" pitchFamily="34" charset="0"/>
              </a:rPr>
              <a:t>THANK YOU</a:t>
            </a:r>
            <a:endParaRPr lang="en-US" sz="4800" dirty="0">
              <a:solidFill>
                <a:srgbClr val="014894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2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50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6" r:id="rId4"/>
    <p:sldLayoutId id="2147483669" r:id="rId5"/>
    <p:sldLayoutId id="2147483664" r:id="rId6"/>
    <p:sldLayoutId id="214748366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sz="1800" b="1" kern="1200">
          <a:solidFill>
            <a:srgbClr val="0C3176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F9EC8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50000"/>
              <a:lumOff val="50000"/>
            </a:schemeClr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50000"/>
              <a:lumOff val="50000"/>
            </a:schemeClr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PVH – B2B Automation Scope &amp; Milestones</a:t>
            </a: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en-US" sz="1200" b="1" dirty="0" smtClean="0"/>
              <a:t>Badhurudeen S</a:t>
            </a:r>
            <a:endParaRPr lang="en-US" sz="1200" b="1" dirty="0"/>
          </a:p>
          <a:p>
            <a:pPr algn="r"/>
            <a:r>
              <a:rPr lang="en-US" sz="1200" dirty="0" smtClean="0"/>
              <a:t>Test Architect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88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190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/>
              <a:t>Outline</a:t>
            </a:r>
            <a:endParaRPr lang="en-US" sz="250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87365" y="752072"/>
            <a:ext cx="7588069" cy="38560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B2B Store for automation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Automation Scope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 Browsers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Tasks &amp; Deliverables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Milestones &amp; Deliveries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Staffing Plan</a:t>
            </a:r>
          </a:p>
          <a:p>
            <a:pPr marL="342900" indent="-342900">
              <a:buFont typeface="Arial"/>
              <a:buChar char="•"/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5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/>
              <a:t>Objective</a:t>
            </a:r>
            <a:endParaRPr lang="en-US" sz="250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87366" y="932436"/>
            <a:ext cx="8302123" cy="354975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objective of this engagement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 perform automation testing on PVH B2B stores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Our testing focuses 6 stores of PVH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automation suite</a:t>
            </a:r>
          </a:p>
          <a:p>
            <a:pPr lvl="1"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Smoke suite</a:t>
            </a:r>
          </a:p>
          <a:p>
            <a:pPr lvl="1">
              <a:buFont typeface="Arial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 suite</a:t>
            </a:r>
          </a:p>
          <a:p>
            <a:pPr marL="457200" lvl="1" indent="0">
              <a:buNone/>
            </a:pPr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4951" y="232483"/>
            <a:ext cx="7112536" cy="756006"/>
          </a:xfrm>
        </p:spPr>
        <p:txBody>
          <a:bodyPr/>
          <a:lstStyle/>
          <a:p>
            <a:r>
              <a:rPr lang="en-US" sz="2500" dirty="0" smtClean="0"/>
              <a:t>B2B Stores for automation</a:t>
            </a:r>
            <a:endParaRPr lang="en-US" sz="250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87366" y="900945"/>
            <a:ext cx="8302123" cy="354975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ts val="600"/>
              </a:spcBef>
              <a:buFont typeface="Arial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Bef>
                <a:spcPts val="600"/>
              </a:spcBef>
              <a:buFont typeface="Arial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82332" y="890448"/>
            <a:ext cx="8302123" cy="38751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Feasible for automation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Speedo B2B US Store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Speedo B2B Canada Store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PVH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Direct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Speedo B2B Coaches 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Corporate Outfitters USA Store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Corporate Outfitters Canada Store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Earlier, we committed 27% of Overall B2B test cases for automation which covers 4 stores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After reviewing the test cases, we regroup and reuse test cases which covers 6 stores</a:t>
            </a:r>
          </a:p>
          <a:p>
            <a:pPr lvl="1">
              <a:spcBef>
                <a:spcPts val="600"/>
              </a:spcBef>
              <a:buFont typeface="Arial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Current automation coverage is 35%.</a:t>
            </a:r>
          </a:p>
        </p:txBody>
      </p:sp>
    </p:spTree>
    <p:extLst>
      <p:ext uri="{BB962C8B-B14F-4D97-AF65-F5344CB8AC3E}">
        <p14:creationId xmlns:p14="http://schemas.microsoft.com/office/powerpoint/2010/main" val="31114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55600" y="1002151"/>
            <a:ext cx="3256641" cy="368414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Registration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Sign</a:t>
            </a:r>
            <a:r>
              <a:rPr lang="en-US" sz="1600" dirty="0">
                <a:solidFill>
                  <a:schemeClr val="tx1"/>
                </a:solidFill>
              </a:rPr>
              <a:t>-in page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Logoff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Forgot Password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My Account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Header </a:t>
            </a:r>
            <a:r>
              <a:rPr lang="en-US" sz="1600" dirty="0">
                <a:solidFill>
                  <a:schemeClr val="tx1"/>
                </a:solidFill>
              </a:rPr>
              <a:t>&amp; </a:t>
            </a:r>
            <a:r>
              <a:rPr lang="en-US" sz="1600" dirty="0" smtClean="0">
                <a:solidFill>
                  <a:schemeClr val="tx1"/>
                </a:solidFill>
              </a:rPr>
              <a:t>Footer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Search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Add </a:t>
            </a:r>
            <a:r>
              <a:rPr lang="en-US" sz="1600" dirty="0">
                <a:solidFill>
                  <a:schemeClr val="tx1"/>
                </a:solidFill>
              </a:rPr>
              <a:t>to Bag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PDP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Scope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227434" y="1006123"/>
            <a:ext cx="3256641" cy="3684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None/>
              <a:tabLst/>
              <a:defRPr sz="2400" kern="1200">
                <a:solidFill>
                  <a:srgbClr val="014894"/>
                </a:solidFill>
                <a:latin typeface="Trebuchet MS"/>
                <a:ea typeface="+mn-ea"/>
                <a:cs typeface="Trebuchet MS"/>
              </a:defRPr>
            </a:lvl1pPr>
            <a:lvl2pPr marL="288925" indent="-233363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defRPr>
            </a:lvl2pPr>
            <a:lvl3pPr marL="403225" indent="-1746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 sz="2000" kern="1200">
                <a:solidFill>
                  <a:srgbClr val="014894"/>
                </a:solidFill>
                <a:latin typeface="Trebuchet MS"/>
                <a:ea typeface="+mn-ea"/>
                <a:cs typeface="Trebuchet MS"/>
              </a:defRPr>
            </a:lvl3pPr>
            <a:lvl4pPr marL="631825" indent="-174625" algn="l" defTabSz="457200" rtl="0" eaLnBrk="1" latinLnBrk="0" hangingPunct="1">
              <a:lnSpc>
                <a:spcPct val="85000"/>
              </a:lnSpc>
              <a:spcBef>
                <a:spcPts val="6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defRPr>
            </a:lvl4pPr>
            <a:lvl5pPr marL="1089025" indent="-174625" algn="l" defTabSz="457200" rtl="0" eaLnBrk="1" latinLnBrk="0" hangingPunct="1">
              <a:lnSpc>
                <a:spcPct val="85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Shopping Cart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Manage Saved </a:t>
            </a:r>
            <a:r>
              <a:rPr lang="en-US" sz="1600" dirty="0" smtClean="0">
                <a:solidFill>
                  <a:srgbClr val="000000"/>
                </a:solidFill>
              </a:rPr>
              <a:t>Orders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Checkout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Shipping Page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Order History 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Promotion Code 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Error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Help 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30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4950" y="232483"/>
            <a:ext cx="6776687" cy="756006"/>
          </a:xfrm>
        </p:spPr>
        <p:txBody>
          <a:bodyPr/>
          <a:lstStyle/>
          <a:p>
            <a:r>
              <a:rPr lang="en-US" sz="2500" dirty="0" smtClean="0"/>
              <a:t>Target Browsers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577245" y="852028"/>
            <a:ext cx="29281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Browser Compatibility: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88164"/>
              </p:ext>
            </p:extLst>
          </p:nvPr>
        </p:nvGraphicFramePr>
        <p:xfrm>
          <a:off x="1701800" y="2071370"/>
          <a:ext cx="5740400" cy="1000760"/>
        </p:xfrm>
        <a:graphic>
          <a:graphicData uri="http://schemas.openxmlformats.org/drawingml/2006/table">
            <a:tbl>
              <a:tblPr/>
              <a:tblGrid>
                <a:gridCol w="62300"/>
                <a:gridCol w="1793419"/>
                <a:gridCol w="975584"/>
                <a:gridCol w="1707272"/>
                <a:gridCol w="1201825"/>
              </a:tblGrid>
              <a:tr h="317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</a:rPr>
                        <a:t>Browser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</a:rPr>
                        <a:t>Version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</a:rPr>
                        <a:t>Operating System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</a:rPr>
                        <a:t>Priority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Chrome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54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Win 7/OSX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High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Internet Explorer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Win 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High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Safari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OSX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High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98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4951" y="232483"/>
            <a:ext cx="7112536" cy="756006"/>
          </a:xfrm>
        </p:spPr>
        <p:txBody>
          <a:bodyPr/>
          <a:lstStyle/>
          <a:p>
            <a:r>
              <a:rPr lang="en-US" sz="2500" dirty="0" smtClean="0"/>
              <a:t>Tasks &amp; Deliverables</a:t>
            </a:r>
            <a:endParaRPr lang="en-US" sz="250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87366" y="900945"/>
            <a:ext cx="8302123" cy="354975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ts val="600"/>
              </a:spcBef>
              <a:buFont typeface="Arial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Bef>
                <a:spcPts val="600"/>
              </a:spcBef>
              <a:buFont typeface="Arial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82332" y="890448"/>
            <a:ext cx="8302123" cy="354975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Tasks: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Automation Feasibility Study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Scripts Development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Scripts Verification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 &amp; Fixes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spcBef>
                <a:spcPts val="600"/>
              </a:spcBef>
              <a:buNone/>
            </a:pP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Deliverables: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Automation Test Plan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Sprint wise Demos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Execution Status Reports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6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4951" y="232483"/>
            <a:ext cx="7112536" cy="756006"/>
          </a:xfrm>
        </p:spPr>
        <p:txBody>
          <a:bodyPr/>
          <a:lstStyle/>
          <a:p>
            <a:r>
              <a:rPr lang="en-US" sz="2500" dirty="0" smtClean="0"/>
              <a:t>Milestones &amp; Deliveries</a:t>
            </a:r>
            <a:endParaRPr lang="en-US" sz="2500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587366" y="900945"/>
            <a:ext cx="8302123" cy="354975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ts val="600"/>
              </a:spcBef>
              <a:buFont typeface="Arial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spcBef>
                <a:spcPts val="600"/>
              </a:spcBef>
              <a:buFont typeface="Arial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224880"/>
              </p:ext>
            </p:extLst>
          </p:nvPr>
        </p:nvGraphicFramePr>
        <p:xfrm>
          <a:off x="1889125" y="4150379"/>
          <a:ext cx="3933825" cy="391160"/>
        </p:xfrm>
        <a:graphic>
          <a:graphicData uri="http://schemas.openxmlformats.org/drawingml/2006/table">
            <a:tbl>
              <a:tblPr/>
              <a:tblGrid>
                <a:gridCol w="3933825"/>
              </a:tblGrid>
              <a:tr h="190500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charset="0"/>
                        <a:buChar char="•"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Dates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are as per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Latest B2B Functional Testing 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indent="0" algn="l" fontAlgn="b">
                        <a:buFont typeface="Arial" charset="0"/>
                        <a:buNone/>
                      </a:pP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53324"/>
              </p:ext>
            </p:extLst>
          </p:nvPr>
        </p:nvGraphicFramePr>
        <p:xfrm>
          <a:off x="1130301" y="768457"/>
          <a:ext cx="6883399" cy="3606587"/>
        </p:xfrm>
        <a:graphic>
          <a:graphicData uri="http://schemas.openxmlformats.org/drawingml/2006/table">
            <a:tbl>
              <a:tblPr/>
              <a:tblGrid>
                <a:gridCol w="56382"/>
                <a:gridCol w="671751"/>
                <a:gridCol w="1439334"/>
                <a:gridCol w="855133"/>
                <a:gridCol w="795867"/>
                <a:gridCol w="762000"/>
                <a:gridCol w="2251994"/>
                <a:gridCol w="50938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222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Sets</a:t>
                      </a:r>
                    </a:p>
                  </a:txBody>
                  <a:tcPr marL="10554"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Sprints</a:t>
                      </a:r>
                    </a:p>
                  </a:txBody>
                  <a:tcPr marL="10554"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Duration</a:t>
                      </a:r>
                    </a:p>
                  </a:txBody>
                  <a:tcPr marL="10554"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Start Date</a:t>
                      </a:r>
                    </a:p>
                  </a:txBody>
                  <a:tcPr marL="10554"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End Date</a:t>
                      </a:r>
                    </a:p>
                  </a:txBody>
                  <a:tcPr marL="10554"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Deliveries</a:t>
                      </a:r>
                    </a:p>
                  </a:txBody>
                  <a:tcPr marL="10554"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266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Set 1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Sprint 2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1 Week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2-Jan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8-Jan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Environment Setup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Page Object Extraction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6488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Sprint 3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 Weeks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9-Jan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5-Feb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Page Object Extraction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Create re-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usables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 of Smoke Tests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Smoke suite creation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729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Set 2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Sprint 4 &amp; SIT Closure 1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3 Weeks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6-Feb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26-Feb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Page Object Extraction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Create re-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usables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Regression Tests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Regression suite creation (40%)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0222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SIT Closure 2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2 Weeks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27-Feb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12-Mar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923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Set 3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UAT, Pre Launch &amp; Post Launch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 Weeks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13-Mar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9-Apr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Regression suite creation (80%)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142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0554" marR="10554" marT="105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Set 4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Maintenance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3 Weeks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10-Apr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30-Apr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Regression suite creation (100%)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Final execution and update the suite</a:t>
                      </a:r>
                    </a:p>
                  </a:txBody>
                  <a:tcPr marR="10554" marT="10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rebuchet MS"/>
                      </a:endParaRP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 </a:t>
                      </a: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0554" marR="10554" marT="105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86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/>
              <a:t>Staffing Plan</a:t>
            </a:r>
            <a:endParaRPr lang="en-US" sz="2500" dirty="0"/>
          </a:p>
        </p:txBody>
      </p:sp>
      <p:sp>
        <p:nvSpPr>
          <p:cNvPr id="21" name="TextBox 20"/>
          <p:cNvSpPr txBox="1"/>
          <p:nvPr/>
        </p:nvSpPr>
        <p:spPr>
          <a:xfrm>
            <a:off x="157440" y="834600"/>
            <a:ext cx="636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rebuchet MS"/>
                <a:cs typeface="Trebuchet MS"/>
              </a:rPr>
              <a:t>Automation Script Development:</a:t>
            </a:r>
            <a:endParaRPr lang="en-US" sz="1400" b="1" dirty="0">
              <a:latin typeface="Trebuchet MS"/>
              <a:cs typeface="Trebuchet M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77766"/>
              </p:ext>
            </p:extLst>
          </p:nvPr>
        </p:nvGraphicFramePr>
        <p:xfrm>
          <a:off x="457199" y="1566841"/>
          <a:ext cx="8229602" cy="2009819"/>
        </p:xfrm>
        <a:graphic>
          <a:graphicData uri="http://schemas.openxmlformats.org/drawingml/2006/table">
            <a:tbl>
              <a:tblPr/>
              <a:tblGrid>
                <a:gridCol w="115567"/>
                <a:gridCol w="401444"/>
                <a:gridCol w="401444"/>
                <a:gridCol w="401444"/>
                <a:gridCol w="401444"/>
                <a:gridCol w="401444"/>
                <a:gridCol w="401444"/>
                <a:gridCol w="401444"/>
                <a:gridCol w="401444"/>
                <a:gridCol w="401444"/>
                <a:gridCol w="401444"/>
                <a:gridCol w="401444"/>
                <a:gridCol w="401444"/>
                <a:gridCol w="401444"/>
                <a:gridCol w="401444"/>
                <a:gridCol w="401444"/>
                <a:gridCol w="401444"/>
                <a:gridCol w="401444"/>
                <a:gridCol w="401444"/>
                <a:gridCol w="401444"/>
                <a:gridCol w="401444"/>
                <a:gridCol w="85155"/>
              </a:tblGrid>
              <a:tr h="21419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95"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S.No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Role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</a:rPr>
                        <a:t>Sprint - 2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</a:rPr>
                        <a:t>Sprint - 3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</a:rPr>
                        <a:t>Sprint – 4/SIT Closure 1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</a:rPr>
                        <a:t>SIT Closure 2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</a:rPr>
                        <a:t>UAT/ Pre Launch &amp; Post Launch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</a:rPr>
                        <a:t>Maintenance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rebuchet MS"/>
                          <a:ea typeface="+mn-ea"/>
                          <a:cs typeface="Trebuchet MS"/>
                        </a:rPr>
                        <a:t>Total</a:t>
                      </a:r>
                      <a:r>
                        <a:rPr 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 Hours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95"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500" b="1" i="0" u="none" strike="noStrike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2-Jan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500" b="1" i="0" u="none" strike="noStrike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9-Jan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500" b="1" i="0" u="none" strike="noStrike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16-Jan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500" b="1" i="0" u="none" strike="noStrike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23-Jan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30-Jan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6-Feb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13-Feb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20-Feb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27-Feb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6-Mar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13-Mar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20-Mar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27-Mar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3-Apr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10-Apr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17-Apr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5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/>
                          <a:cs typeface="Trebuchet MS"/>
                        </a:rPr>
                        <a:t>24-Apr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84"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Automation Test Lead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20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20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32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32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620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30"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5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2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Automation Test Engineer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 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 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24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32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32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604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930"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3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Automation Test Engineer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 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 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24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32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32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40 Hrs.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  <a:cs typeface="Trebuchet MS"/>
                        </a:rPr>
                        <a:t>536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9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/>
                        </a:rPr>
                        <a:t>1760</a:t>
                      </a:r>
                    </a:p>
                  </a:txBody>
                  <a:tcPr marL="6082" marR="6082" marT="6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9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082" marR="6082" marT="6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2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ic Layout">
  <a:themeElements>
    <a:clrScheme name="Sirius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87D"/>
      </a:hlink>
      <a:folHlink>
        <a:srgbClr val="1F48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Sirius Presentation Template 2016 FINAL.potx" id="{C917AFDC-C0C1-4AAB-AA75-7EDC4E577977}" vid="{14CBDD5D-7CAA-489C-A67A-929380E8C5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Sirius Presentation Template 2016</Template>
  <TotalTime>17647</TotalTime>
  <Words>583</Words>
  <Application>Microsoft Macintosh PowerPoint</Application>
  <PresentationFormat>On-screen Show (16:9)</PresentationFormat>
  <Paragraphs>280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Basic Layout</vt:lpstr>
      <vt:lpstr>PowerPoint Presentation</vt:lpstr>
      <vt:lpstr>Outline</vt:lpstr>
      <vt:lpstr>Objective</vt:lpstr>
      <vt:lpstr>B2B Stores for automation</vt:lpstr>
      <vt:lpstr>Automation Scope</vt:lpstr>
      <vt:lpstr>Target Browsers</vt:lpstr>
      <vt:lpstr>Tasks &amp; Deliverables</vt:lpstr>
      <vt:lpstr>Milestones &amp; Deliveries</vt:lpstr>
      <vt:lpstr>Staffing Plan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PVH – B2B – Test Estimates</dc:title>
  <dc:subject/>
  <dc:creator>Vignesh Marthandan</dc:creator>
  <cp:keywords/>
  <dc:description/>
  <cp:lastModifiedBy>Avnet TS Services Avnet TS Services</cp:lastModifiedBy>
  <cp:revision>1513</cp:revision>
  <dcterms:created xsi:type="dcterms:W3CDTF">2016-04-08T07:02:44Z</dcterms:created>
  <dcterms:modified xsi:type="dcterms:W3CDTF">2017-02-01T11:52:39Z</dcterms:modified>
  <cp:category/>
</cp:coreProperties>
</file>