
<file path=[Content_Types].xml><?xml version="1.0" encoding="utf-8"?>
<Types xmlns="http://schemas.openxmlformats.org/package/2006/content-types">
  <Default Extension="xml" ContentType="application/xml"/>
  <Default Extension="doc" ContentType="application/msword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xls" ContentType="application/vnd.ms-exce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70" r:id="rId14"/>
    <p:sldId id="271" r:id="rId15"/>
    <p:sldId id="269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3" r:id="rId25"/>
    <p:sldId id="284" r:id="rId26"/>
    <p:sldId id="285" r:id="rId27"/>
    <p:sldId id="280" r:id="rId28"/>
    <p:sldId id="281" r:id="rId29"/>
    <p:sldId id="282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/>
    <p:restoredTop sz="94634"/>
  </p:normalViewPr>
  <p:slideViewPr>
    <p:cSldViewPr snapToGrid="0" snapToObjects="1">
      <p:cViewPr varScale="1">
        <p:scale>
          <a:sx n="101" d="100"/>
          <a:sy n="101" d="100"/>
        </p:scale>
        <p:origin x="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92FB-2B54-3E43-95A1-4EF8D88801DB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374B-2365-474C-869F-851FB0A19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43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92FB-2B54-3E43-95A1-4EF8D88801DB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374B-2365-474C-869F-851FB0A19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5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92FB-2B54-3E43-95A1-4EF8D88801DB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374B-2365-474C-869F-851FB0A19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51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74134" y="1336202"/>
            <a:ext cx="11269133" cy="49121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tabLst/>
              <a:defRPr sz="3200">
                <a:solidFill>
                  <a:srgbClr val="014894"/>
                </a:solidFill>
              </a:defRPr>
            </a:lvl1pPr>
            <a:lvl2pPr marL="385224" indent="-311143">
              <a:lnSpc>
                <a:spcPct val="100000"/>
              </a:lnSpc>
              <a:spcBef>
                <a:spcPts val="800"/>
              </a:spcBef>
              <a:defRPr sz="2667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37620" indent="-232828">
              <a:lnSpc>
                <a:spcPct val="100000"/>
              </a:lnSpc>
              <a:spcBef>
                <a:spcPts val="800"/>
              </a:spcBef>
              <a:defRPr sz="2667">
                <a:solidFill>
                  <a:srgbClr val="014894"/>
                </a:solidFill>
              </a:defRPr>
            </a:lvl3pPr>
            <a:lvl4pPr marL="842412" indent="-232828">
              <a:lnSpc>
                <a:spcPct val="85000"/>
              </a:lnSpc>
              <a:spcBef>
                <a:spcPts val="800"/>
              </a:spcBef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451997" indent="-232828">
              <a:lnSpc>
                <a:spcPct val="85000"/>
              </a:lnSpc>
              <a:spcBef>
                <a:spcPts val="800"/>
              </a:spcBef>
              <a:buFont typeface="Arial" panose="020B0604020202020204" pitchFamily="34" charset="0"/>
              <a:buChar char="•"/>
              <a:tabLst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 paragraph</a:t>
            </a:r>
          </a:p>
          <a:p>
            <a:pPr lvl="1"/>
            <a:r>
              <a:rPr lang="en-US" dirty="0" smtClean="0"/>
              <a:t>Second level dash</a:t>
            </a:r>
          </a:p>
          <a:p>
            <a:pPr lvl="2"/>
            <a:r>
              <a:rPr lang="en-US" dirty="0" smtClean="0"/>
              <a:t>Third level bullet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899935" y="309977"/>
            <a:ext cx="8813333" cy="1008008"/>
          </a:xfrm>
          <a:prstGeom prst="rect">
            <a:avLst/>
          </a:prstGeom>
        </p:spPr>
        <p:txBody>
          <a:bodyPr/>
          <a:lstStyle>
            <a:lvl1pPr>
              <a:lnSpc>
                <a:spcPct val="85000"/>
              </a:lnSpc>
              <a:defRPr sz="3733" b="0"/>
            </a:lvl1pPr>
          </a:lstStyle>
          <a:p>
            <a:r>
              <a:rPr lang="en-US" dirty="0" smtClean="0"/>
              <a:t>Slide Title 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" y="6508052"/>
            <a:ext cx="2980268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67" dirty="0" smtClean="0">
                <a:solidFill>
                  <a:schemeClr val="bg1"/>
                </a:solidFill>
                <a:latin typeface="Trebuchet MS"/>
                <a:cs typeface="Trebuchet MS"/>
              </a:rPr>
              <a:t>www.siriuscom.com </a:t>
            </a:r>
            <a:endParaRPr lang="en-US" sz="1467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4787932" y="6595533"/>
            <a:ext cx="2844800" cy="272783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50" kern="1200">
                <a:solidFill>
                  <a:schemeClr val="bg1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8D67777-928B-284C-B20E-9DACFDCB1205}" type="datetime1">
              <a:rPr lang="en-US" sz="1400" smtClean="0"/>
              <a:pPr/>
              <a:t>1/31/17</a:t>
            </a:fld>
            <a:endParaRPr lang="en-US" sz="1400" dirty="0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9048861" y="6595533"/>
            <a:ext cx="2844800" cy="272783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bg1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C751140-EC00-C54D-B2B5-441582FE90E5}" type="slidenum">
              <a:rPr lang="en-US" sz="1400" smtClean="0"/>
              <a:pPr/>
              <a:t>‹#›</a:t>
            </a:fld>
            <a:endParaRPr lang="en-US" sz="1400" dirty="0"/>
          </a:p>
        </p:txBody>
      </p:sp>
      <p:pic>
        <p:nvPicPr>
          <p:cNvPr id="10" name="Picture 9" descr="Sirius-Powerpoint-LogoSlide-01-00 copy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351" b="27856"/>
          <a:stretch/>
        </p:blipFill>
        <p:spPr>
          <a:xfrm>
            <a:off x="9713267" y="303479"/>
            <a:ext cx="2478733" cy="69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88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83539" y="3411624"/>
            <a:ext cx="8416560" cy="11180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spcBef>
                <a:spcPts val="800"/>
              </a:spcBef>
              <a:buNone/>
              <a:defRPr sz="3733" baseline="0">
                <a:solidFill>
                  <a:srgbClr val="5C76BA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TOPIC OF PRESENTATION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083984" y="4598235"/>
            <a:ext cx="8415867" cy="15824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2667">
                <a:solidFill>
                  <a:srgbClr val="5C76BA"/>
                </a:solidFill>
              </a:defRPr>
            </a:lvl1pPr>
          </a:lstStyle>
          <a:p>
            <a:r>
              <a:rPr lang="en-US" sz="2133" dirty="0" smtClean="0">
                <a:solidFill>
                  <a:srgbClr val="60A0D6"/>
                </a:solidFill>
              </a:rPr>
              <a:t>Presenter Name</a:t>
            </a:r>
            <a:br>
              <a:rPr lang="en-US" sz="2133" dirty="0" smtClean="0">
                <a:solidFill>
                  <a:srgbClr val="60A0D6"/>
                </a:solidFill>
              </a:rPr>
            </a:br>
            <a:r>
              <a:rPr lang="en-US" sz="2133" dirty="0" smtClean="0">
                <a:solidFill>
                  <a:srgbClr val="60A0D6"/>
                </a:solidFill>
              </a:rPr>
              <a:t>Presenter Title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083539" y="2563357"/>
            <a:ext cx="841656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dirty="0" smtClean="0">
                <a:solidFill>
                  <a:srgbClr val="014894"/>
                </a:solidFill>
                <a:latin typeface="Trebuchet MS" panose="020B0603020202020204" pitchFamily="34" charset="0"/>
              </a:rPr>
              <a:t>SIRIUS COMPUTER SOLUTIONS</a:t>
            </a:r>
            <a:endParaRPr lang="en-US" sz="4267" dirty="0">
              <a:solidFill>
                <a:srgbClr val="014894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" y="6508052"/>
            <a:ext cx="2980268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67" dirty="0" smtClean="0">
                <a:solidFill>
                  <a:schemeClr val="bg1"/>
                </a:solidFill>
                <a:latin typeface="Trebuchet MS"/>
                <a:cs typeface="Trebuchet MS"/>
              </a:rPr>
              <a:t>www.siriuscom.com </a:t>
            </a:r>
            <a:endParaRPr lang="en-US" sz="1467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4787932" y="6595533"/>
            <a:ext cx="2844800" cy="272783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50" kern="1200">
                <a:solidFill>
                  <a:schemeClr val="bg1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8D67777-928B-284C-B20E-9DACFDCB1205}" type="datetime1">
              <a:rPr lang="en-US" sz="1400" smtClean="0"/>
              <a:pPr/>
              <a:t>1/31/17</a:t>
            </a:fld>
            <a:endParaRPr lang="en-US" sz="1400" dirty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9048861" y="6595533"/>
            <a:ext cx="2844800" cy="272783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bg1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C751140-EC00-C54D-B2B5-441582FE90E5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75511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92FB-2B54-3E43-95A1-4EF8D88801DB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374B-2365-474C-869F-851FB0A19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41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92FB-2B54-3E43-95A1-4EF8D88801DB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374B-2365-474C-869F-851FB0A19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60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92FB-2B54-3E43-95A1-4EF8D88801DB}" type="datetimeFigureOut">
              <a:rPr lang="en-US" smtClean="0"/>
              <a:t>1/31/17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374B-2365-474C-869F-851FB0A19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0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92FB-2B54-3E43-95A1-4EF8D88801DB}" type="datetimeFigureOut">
              <a:rPr lang="en-US" smtClean="0"/>
              <a:t>1/31/17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374B-2365-474C-869F-851FB0A19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92FB-2B54-3E43-95A1-4EF8D88801DB}" type="datetimeFigureOut">
              <a:rPr lang="en-US" smtClean="0"/>
              <a:t>1/31/17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374B-2365-474C-869F-851FB0A19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1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92FB-2B54-3E43-95A1-4EF8D88801DB}" type="datetimeFigureOut">
              <a:rPr lang="en-US" smtClean="0"/>
              <a:t>1/31/17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374B-2365-474C-869F-851FB0A19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59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92FB-2B54-3E43-95A1-4EF8D88801DB}" type="datetimeFigureOut">
              <a:rPr lang="en-US" smtClean="0"/>
              <a:t>1/31/17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374B-2365-474C-869F-851FB0A19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0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92FB-2B54-3E43-95A1-4EF8D88801DB}" type="datetimeFigureOut">
              <a:rPr lang="en-US" smtClean="0"/>
              <a:t>1/31/17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374B-2365-474C-869F-851FB0A19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13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A92FB-2B54-3E43-95A1-4EF8D88801DB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2374B-2365-474C-869F-851FB0A19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13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4_Document1.doc"/><Relationship Id="rId4" Type="http://schemas.openxmlformats.org/officeDocument/2006/relationships/image" Target="../media/image4.emf"/><Relationship Id="rId5" Type="http://schemas.openxmlformats.org/officeDocument/2006/relationships/oleObject" Target="../embeddings/Microsoft_Excel_97_-_2004_Worksheet2.xls"/><Relationship Id="rId6" Type="http://schemas.openxmlformats.org/officeDocument/2006/relationships/image" Target="../media/image5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667" dirty="0"/>
              <a:t>PVH – WCS8 – Automation </a:t>
            </a:r>
            <a:r>
              <a:rPr lang="en-US" sz="2667" dirty="0" smtClean="0"/>
              <a:t>Weekly Status Report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r"/>
            <a:r>
              <a:rPr lang="en-US" sz="1600" b="1" dirty="0" smtClean="0"/>
              <a:t>Tamilarasan Sekar</a:t>
            </a:r>
            <a:endParaRPr lang="en-US" sz="1600" b="1" dirty="0"/>
          </a:p>
          <a:p>
            <a:pPr algn="r"/>
            <a:r>
              <a:rPr lang="en-US" sz="1067" dirty="0" smtClean="0"/>
              <a:t>Consultant, </a:t>
            </a:r>
            <a:r>
              <a:rPr lang="en-US" sz="1067" dirty="0"/>
              <a:t>QA</a:t>
            </a:r>
          </a:p>
        </p:txBody>
      </p:sp>
    </p:spTree>
    <p:extLst>
      <p:ext uri="{BB962C8B-B14F-4D97-AF65-F5344CB8AC3E}">
        <p14:creationId xmlns:p14="http://schemas.microsoft.com/office/powerpoint/2010/main" val="112971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1115835" y="1156303"/>
            <a:ext cx="10123665" cy="29763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u="sng" dirty="0" smtClean="0">
                <a:solidFill>
                  <a:srgbClr val="C00000"/>
                </a:solidFill>
              </a:rPr>
              <a:t>Expected Projection for Next Week : </a:t>
            </a:r>
          </a:p>
          <a:p>
            <a:r>
              <a:rPr lang="en-US" sz="1600" dirty="0" smtClean="0"/>
              <a:t>Reusable Script Authoring - </a:t>
            </a:r>
            <a:r>
              <a:rPr lang="en-US" sz="1600" b="1" dirty="0" smtClean="0"/>
              <a:t>70 % Completed</a:t>
            </a:r>
            <a:endParaRPr lang="en-US" sz="1600" dirty="0" smtClean="0"/>
          </a:p>
          <a:p>
            <a:pPr lvl="1"/>
            <a:r>
              <a:rPr lang="en-US" sz="1600" dirty="0" smtClean="0"/>
              <a:t>Reusable Script Authoring is continuing in CK Site </a:t>
            </a:r>
          </a:p>
          <a:p>
            <a:pPr lvl="1"/>
            <a:r>
              <a:rPr lang="en-US" sz="1600" dirty="0" smtClean="0"/>
              <a:t>Creating the individual Scripts for each scenario that we are going to cover the regression</a:t>
            </a:r>
          </a:p>
          <a:p>
            <a:r>
              <a:rPr lang="en-US" sz="1600" dirty="0" smtClean="0"/>
              <a:t>Script Authoring - </a:t>
            </a:r>
            <a:r>
              <a:rPr lang="en-US" sz="1600" b="1" dirty="0" smtClean="0"/>
              <a:t>40 % Completed</a:t>
            </a:r>
            <a:endParaRPr lang="en-US" sz="1600" dirty="0" smtClean="0"/>
          </a:p>
          <a:p>
            <a:pPr lvl="1"/>
            <a:r>
              <a:rPr lang="en-US" sz="1600" dirty="0" smtClean="0"/>
              <a:t>Adding Scripts for helping on Smoke Testing</a:t>
            </a:r>
          </a:p>
          <a:p>
            <a:r>
              <a:rPr lang="en-US" sz="1600" dirty="0" smtClean="0"/>
              <a:t>Complete Page Object Extraction for Mobile Browsers</a:t>
            </a:r>
          </a:p>
          <a:p>
            <a:r>
              <a:rPr lang="en-US" sz="1600" b="1" dirty="0" smtClean="0"/>
              <a:t>Target : </a:t>
            </a:r>
          </a:p>
          <a:p>
            <a:pPr lvl="1"/>
            <a:r>
              <a:rPr lang="en-US" sz="1600" dirty="0" smtClean="0"/>
              <a:t>Working on Order Placing Scenarios</a:t>
            </a:r>
            <a:endParaRPr lang="en-US" sz="20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115835" y="431800"/>
            <a:ext cx="461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Status Cont..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1058966" y="4132615"/>
            <a:ext cx="9337468" cy="112518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</a:rPr>
              <a:t>Data Requirement :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 smtClean="0"/>
          </a:p>
          <a:p>
            <a:pPr marL="285750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Test Data for Loyalty User accounts – </a:t>
            </a:r>
            <a:r>
              <a:rPr lang="en-US" sz="1600" b="1" dirty="0" smtClean="0"/>
              <a:t>Completed</a:t>
            </a:r>
          </a:p>
          <a:p>
            <a:pPr marL="285750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Gift Card Details</a:t>
            </a:r>
            <a:endParaRPr lang="en-US" sz="1600" dirty="0"/>
          </a:p>
        </p:txBody>
      </p:sp>
      <p:sp>
        <p:nvSpPr>
          <p:cNvPr id="7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1115835" y="5257800"/>
            <a:ext cx="9337468" cy="112518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</a:rPr>
              <a:t>Blockers :</a:t>
            </a:r>
            <a:endParaRPr lang="en-US" sz="1600" b="1" u="sng" dirty="0">
              <a:solidFill>
                <a:schemeClr val="accent2">
                  <a:lumMod val="75000"/>
                </a:schemeClr>
              </a:solidFill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 smtClean="0"/>
          </a:p>
          <a:p>
            <a:pPr marL="285750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S</a:t>
            </a:r>
            <a:r>
              <a:rPr lang="en-US" sz="1600" dirty="0" smtClean="0"/>
              <a:t>hopper runner link issue – Which is breaking 2 Checkout Scenarios</a:t>
            </a:r>
          </a:p>
          <a:p>
            <a:pPr marL="285750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Loyalty Modules</a:t>
            </a:r>
          </a:p>
        </p:txBody>
      </p:sp>
    </p:spTree>
    <p:extLst>
      <p:ext uri="{BB962C8B-B14F-4D97-AF65-F5344CB8AC3E}">
        <p14:creationId xmlns:p14="http://schemas.microsoft.com/office/powerpoint/2010/main" val="72205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/>
              <a:t>Week 6 : 21</a:t>
            </a:r>
            <a:r>
              <a:rPr lang="en-US" sz="2800" b="1" u="sng" baseline="30000" dirty="0" smtClean="0"/>
              <a:t>st</a:t>
            </a:r>
            <a:r>
              <a:rPr lang="en-US" sz="2800" b="1" u="sng" dirty="0" smtClean="0"/>
              <a:t> Dec</a:t>
            </a:r>
            <a:endParaRPr lang="en-US" sz="2800" b="1" u="sng" dirty="0"/>
          </a:p>
        </p:txBody>
      </p:sp>
      <p:sp>
        <p:nvSpPr>
          <p:cNvPr id="7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899935" y="1114784"/>
            <a:ext cx="10123665" cy="268531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u="sng" dirty="0" smtClean="0">
                <a:solidFill>
                  <a:schemeClr val="accent6">
                    <a:lumMod val="75000"/>
                  </a:schemeClr>
                </a:solidFill>
              </a:rPr>
              <a:t>Actual Completion : </a:t>
            </a:r>
          </a:p>
          <a:p>
            <a:r>
              <a:rPr lang="en-US" sz="1600" dirty="0" smtClean="0"/>
              <a:t>Page </a:t>
            </a:r>
            <a:r>
              <a:rPr lang="en-US" sz="1600" dirty="0"/>
              <a:t>Object Capturing </a:t>
            </a:r>
            <a:r>
              <a:rPr lang="en-US" sz="1600" dirty="0" smtClean="0"/>
              <a:t>for Desktop Browser</a:t>
            </a:r>
            <a:r>
              <a:rPr lang="en-US" sz="1600" dirty="0"/>
              <a:t> - </a:t>
            </a:r>
            <a:r>
              <a:rPr lang="en-US" sz="1600" b="1" dirty="0"/>
              <a:t>100 % </a:t>
            </a:r>
            <a:r>
              <a:rPr lang="en-US" sz="1600" b="1" dirty="0" smtClean="0"/>
              <a:t>Completed</a:t>
            </a:r>
          </a:p>
          <a:p>
            <a:r>
              <a:rPr lang="en-US" sz="1600" dirty="0" smtClean="0"/>
              <a:t>Page Object Capturing for Mobile Browser – </a:t>
            </a:r>
            <a:r>
              <a:rPr lang="en-US" sz="1600" b="1" dirty="0" smtClean="0"/>
              <a:t>45% Completed</a:t>
            </a:r>
            <a:endParaRPr lang="en-US" sz="1600" b="1" dirty="0"/>
          </a:p>
          <a:p>
            <a:r>
              <a:rPr lang="en-US" sz="1600" dirty="0"/>
              <a:t>Reusable Script Authoring - </a:t>
            </a:r>
            <a:r>
              <a:rPr lang="en-US" sz="1600" b="1" dirty="0"/>
              <a:t>7</a:t>
            </a:r>
            <a:r>
              <a:rPr lang="en-US" sz="1600" b="1" dirty="0" smtClean="0"/>
              <a:t>0 </a:t>
            </a:r>
            <a:r>
              <a:rPr lang="en-US" sz="1600" b="1" dirty="0"/>
              <a:t>% </a:t>
            </a:r>
            <a:r>
              <a:rPr lang="en-US" sz="1600" b="1" dirty="0" smtClean="0"/>
              <a:t>Completed</a:t>
            </a:r>
          </a:p>
          <a:p>
            <a:r>
              <a:rPr lang="en-US" sz="1600" dirty="0"/>
              <a:t>Desktop Site - Script Authoring - </a:t>
            </a:r>
            <a:r>
              <a:rPr lang="en-US" sz="1600" b="1" dirty="0"/>
              <a:t>41 % Completed</a:t>
            </a:r>
            <a:endParaRPr lang="en-US" sz="1600" dirty="0"/>
          </a:p>
          <a:p>
            <a:pPr lvl="1"/>
            <a:r>
              <a:rPr lang="en-US" sz="1600" dirty="0"/>
              <a:t>Completed </a:t>
            </a:r>
            <a:r>
              <a:rPr lang="en-US" sz="1600" b="1" dirty="0"/>
              <a:t>33 Script</a:t>
            </a:r>
            <a:r>
              <a:rPr lang="en-US" sz="1600" dirty="0"/>
              <a:t> Out of 81</a:t>
            </a:r>
          </a:p>
          <a:p>
            <a:r>
              <a:rPr lang="en-US" sz="1600" dirty="0"/>
              <a:t>This week we are concentrating on Mobile Site and Capturing all the page objects</a:t>
            </a:r>
          </a:p>
          <a:p>
            <a:r>
              <a:rPr lang="en-US" sz="1600" dirty="0"/>
              <a:t>Start with Mobile </a:t>
            </a:r>
            <a:r>
              <a:rPr lang="en-US" sz="1600" dirty="0" smtClean="0"/>
              <a:t>Reusable </a:t>
            </a:r>
            <a:r>
              <a:rPr lang="en-US" sz="1600" dirty="0"/>
              <a:t>Script Authoring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935169"/>
              </p:ext>
            </p:extLst>
          </p:nvPr>
        </p:nvGraphicFramePr>
        <p:xfrm>
          <a:off x="1219199" y="4038601"/>
          <a:ext cx="7632702" cy="1295400"/>
        </p:xfrm>
        <a:graphic>
          <a:graphicData uri="http://schemas.openxmlformats.org/drawingml/2006/table">
            <a:tbl>
              <a:tblPr/>
              <a:tblGrid>
                <a:gridCol w="1908176"/>
                <a:gridCol w="1450214"/>
                <a:gridCol w="2198217"/>
                <a:gridCol w="2076095"/>
              </a:tblGrid>
              <a:tr h="4318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sk-SK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Total Scripts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Completed Scripts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Remaining Scripts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Regression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is-I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23</a:t>
                      </a:r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CSR Orders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79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1115835" y="1013803"/>
            <a:ext cx="10130097" cy="266579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u="sng" dirty="0" smtClean="0">
                <a:solidFill>
                  <a:srgbClr val="C00000"/>
                </a:solidFill>
              </a:rPr>
              <a:t>Expected Projection for Next Week : </a:t>
            </a:r>
          </a:p>
          <a:p>
            <a:r>
              <a:rPr lang="en-US" sz="1600" dirty="0" smtClean="0"/>
              <a:t>Reusable Script Authoring - </a:t>
            </a:r>
            <a:r>
              <a:rPr lang="en-US" sz="1600" b="1" dirty="0" smtClean="0"/>
              <a:t>70 % Completed</a:t>
            </a:r>
            <a:endParaRPr lang="en-US" sz="1600" dirty="0" smtClean="0"/>
          </a:p>
          <a:p>
            <a:pPr lvl="1"/>
            <a:r>
              <a:rPr lang="en-US" sz="1600" dirty="0" smtClean="0"/>
              <a:t>Reusable Script Authoring is continuing in CK Site </a:t>
            </a:r>
          </a:p>
          <a:p>
            <a:pPr lvl="1"/>
            <a:r>
              <a:rPr lang="en-US" sz="1600" dirty="0" smtClean="0"/>
              <a:t>Creating the individual Scripts for each scenario that we are going to cover the regression</a:t>
            </a:r>
          </a:p>
          <a:p>
            <a:r>
              <a:rPr lang="en-US" sz="1600" dirty="0" smtClean="0"/>
              <a:t>Script Authoring - </a:t>
            </a:r>
            <a:r>
              <a:rPr lang="en-US" sz="1600" b="1" dirty="0" smtClean="0"/>
              <a:t>45 % Completed</a:t>
            </a:r>
            <a:endParaRPr lang="en-US" sz="1600" dirty="0" smtClean="0"/>
          </a:p>
          <a:p>
            <a:pPr lvl="1"/>
            <a:r>
              <a:rPr lang="en-US" sz="1600" dirty="0" smtClean="0"/>
              <a:t>Adding Scripts for helping on Smoke Testing</a:t>
            </a:r>
          </a:p>
          <a:p>
            <a:r>
              <a:rPr lang="en-US" sz="1600" dirty="0"/>
              <a:t>Mobile Script Authoring – </a:t>
            </a:r>
            <a:r>
              <a:rPr lang="en-US" sz="1600" b="1" dirty="0"/>
              <a:t>2 % </a:t>
            </a:r>
            <a:r>
              <a:rPr lang="en-US" sz="1600" b="1" dirty="0" smtClean="0"/>
              <a:t>Completed</a:t>
            </a:r>
          </a:p>
          <a:p>
            <a:r>
              <a:rPr lang="en-US" sz="1600" dirty="0" smtClean="0"/>
              <a:t>Execute the scripts all at once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115835" y="431800"/>
            <a:ext cx="461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Status Cont..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1115835" y="3679593"/>
            <a:ext cx="9337468" cy="112518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</a:rPr>
              <a:t>Data Requirement :</a:t>
            </a:r>
          </a:p>
          <a:p>
            <a:pPr marL="285750" lvl="1" indent="-285750">
              <a:lnSpc>
                <a:spcPct val="100000"/>
              </a:lnSpc>
              <a:spcBef>
                <a:spcPts val="0"/>
              </a:spcBef>
            </a:pPr>
            <a:endParaRPr lang="en-US" sz="1600" dirty="0" smtClean="0"/>
          </a:p>
          <a:p>
            <a:pPr marL="285750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Gift Card Details</a:t>
            </a:r>
            <a:endParaRPr lang="en-US" sz="1600" dirty="0"/>
          </a:p>
        </p:txBody>
      </p:sp>
      <p:sp>
        <p:nvSpPr>
          <p:cNvPr id="7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1115835" y="4804573"/>
            <a:ext cx="9337468" cy="112518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</a:rPr>
              <a:t>Blocker Module :</a:t>
            </a:r>
            <a:endParaRPr lang="en-US" sz="1600" b="1" u="sng" dirty="0">
              <a:solidFill>
                <a:schemeClr val="accent2">
                  <a:lumMod val="75000"/>
                </a:schemeClr>
              </a:solidFill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 smtClean="0"/>
          </a:p>
          <a:p>
            <a:pPr marL="285750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Loyalty Modules</a:t>
            </a:r>
          </a:p>
        </p:txBody>
      </p:sp>
    </p:spTree>
    <p:extLst>
      <p:ext uri="{BB962C8B-B14F-4D97-AF65-F5344CB8AC3E}">
        <p14:creationId xmlns:p14="http://schemas.microsoft.com/office/powerpoint/2010/main" val="59157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666" y="419972"/>
            <a:ext cx="410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Scenario Cover :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529452" y="2814146"/>
            <a:ext cx="1921203" cy="64638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6000">
                <a:schemeClr val="accent6">
                  <a:lumMod val="40000"/>
                  <a:lumOff val="60000"/>
                </a:schemeClr>
              </a:gs>
              <a:gs pos="75000">
                <a:schemeClr val="accent1">
                  <a:lumMod val="45000"/>
                  <a:lumOff val="55000"/>
                </a:schemeClr>
              </a:gs>
              <a:gs pos="77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77794" y="2814146"/>
            <a:ext cx="1921203" cy="64638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65255" y="2811017"/>
            <a:ext cx="1921203" cy="64638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474200" y="1175224"/>
            <a:ext cx="710980" cy="50785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474200" y="4619775"/>
            <a:ext cx="710980" cy="50785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417830" y="2786601"/>
            <a:ext cx="710980" cy="50785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901644" y="2941263"/>
            <a:ext cx="192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Google Chrome</a:t>
            </a:r>
            <a:endParaRPr lang="en-US" dirty="0" smtClean="0"/>
          </a:p>
        </p:txBody>
      </p:sp>
      <p:cxnSp>
        <p:nvCxnSpPr>
          <p:cNvPr id="37" name="Straight Arrow Connector 36"/>
          <p:cNvCxnSpPr>
            <a:stCxn id="7" idx="3"/>
            <a:endCxn id="11" idx="1"/>
          </p:cNvCxnSpPr>
          <p:nvPr/>
        </p:nvCxnSpPr>
        <p:spPr>
          <a:xfrm flipV="1">
            <a:off x="5198997" y="3134210"/>
            <a:ext cx="566258" cy="3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585056" y="1244488"/>
            <a:ext cx="192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CK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622445" y="4700285"/>
            <a:ext cx="192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543478" y="2851314"/>
            <a:ext cx="1921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TH</a:t>
            </a:r>
          </a:p>
          <a:p>
            <a:endParaRPr lang="en-US" dirty="0" smtClean="0"/>
          </a:p>
        </p:txBody>
      </p:sp>
      <p:cxnSp>
        <p:nvCxnSpPr>
          <p:cNvPr id="94" name="Straight Arrow Connector 93"/>
          <p:cNvCxnSpPr>
            <a:endCxn id="7" idx="1"/>
          </p:cNvCxnSpPr>
          <p:nvPr/>
        </p:nvCxnSpPr>
        <p:spPr>
          <a:xfrm>
            <a:off x="2457031" y="3134326"/>
            <a:ext cx="820763" cy="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815538" y="2811017"/>
            <a:ext cx="1921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Shop Runner Checkout</a:t>
            </a:r>
          </a:p>
          <a:p>
            <a:endParaRPr lang="en-US" dirty="0" smtClean="0"/>
          </a:p>
        </p:txBody>
      </p:sp>
      <p:sp>
        <p:nvSpPr>
          <p:cNvPr id="97" name="TextBox 96"/>
          <p:cNvSpPr txBox="1"/>
          <p:nvPr/>
        </p:nvSpPr>
        <p:spPr>
          <a:xfrm>
            <a:off x="3633561" y="2955875"/>
            <a:ext cx="192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OneSource</a:t>
            </a:r>
          </a:p>
        </p:txBody>
      </p:sp>
      <p:sp>
        <p:nvSpPr>
          <p:cNvPr id="65" name="Rectangle 64"/>
          <p:cNvSpPr/>
          <p:nvPr/>
        </p:nvSpPr>
        <p:spPr>
          <a:xfrm>
            <a:off x="73130" y="4275117"/>
            <a:ext cx="1921203" cy="64638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0990" y="1451331"/>
            <a:ext cx="1921203" cy="64638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23750" y="1584042"/>
            <a:ext cx="2066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Reusable Functions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61255" y="4411411"/>
            <a:ext cx="2100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Reusable Functions</a:t>
            </a:r>
            <a:endParaRPr lang="en-US" dirty="0" smtClean="0"/>
          </a:p>
          <a:p>
            <a:endParaRPr lang="en-US" dirty="0" smtClean="0"/>
          </a:p>
        </p:txBody>
      </p:sp>
      <p:cxnSp>
        <p:nvCxnSpPr>
          <p:cNvPr id="77" name="Straight Arrow Connector 76"/>
          <p:cNvCxnSpPr>
            <a:endCxn id="5" idx="0"/>
          </p:cNvCxnSpPr>
          <p:nvPr/>
        </p:nvCxnSpPr>
        <p:spPr>
          <a:xfrm>
            <a:off x="1073689" y="2114534"/>
            <a:ext cx="416365" cy="69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1073689" y="3473896"/>
            <a:ext cx="392612" cy="801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7671691" y="1451331"/>
            <a:ext cx="1802509" cy="158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7666203" y="3040531"/>
            <a:ext cx="1735248" cy="9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678355" y="3060573"/>
            <a:ext cx="1795845" cy="1828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0185180" y="1411680"/>
            <a:ext cx="846997" cy="17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0185180" y="4856231"/>
            <a:ext cx="846997" cy="17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0145189" y="3011470"/>
            <a:ext cx="846997" cy="17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1074447" y="1222054"/>
            <a:ext cx="192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Pass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1050344" y="2826268"/>
            <a:ext cx="192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Pass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1074447" y="4689038"/>
            <a:ext cx="192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33142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548" y="2740187"/>
            <a:ext cx="4850081" cy="1325563"/>
          </a:xfrm>
        </p:spPr>
        <p:txBody>
          <a:bodyPr>
            <a:normAutofit/>
          </a:bodyPr>
          <a:lstStyle/>
          <a:p>
            <a:r>
              <a:rPr lang="en-US" sz="7200" b="1" dirty="0" smtClean="0"/>
              <a:t>DEMO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10998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666" y="419972"/>
            <a:ext cx="410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Working flow diagram :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327575" y="2814146"/>
            <a:ext cx="1921203" cy="64638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75919" y="2814146"/>
            <a:ext cx="1921203" cy="64638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85724" y="407573"/>
            <a:ext cx="710980" cy="50785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70659" y="5351577"/>
            <a:ext cx="1921203" cy="64638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70659" y="3923142"/>
            <a:ext cx="1921203" cy="64638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670659" y="2261038"/>
            <a:ext cx="1921203" cy="64638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670660" y="901263"/>
            <a:ext cx="1921203" cy="64638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85724" y="1452491"/>
            <a:ext cx="710980" cy="50785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499821" y="915432"/>
            <a:ext cx="710980" cy="50785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890565" y="1862506"/>
            <a:ext cx="710980" cy="50785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890565" y="2907424"/>
            <a:ext cx="710980" cy="50785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1004662" y="2370365"/>
            <a:ext cx="710980" cy="50785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85724" y="3415283"/>
            <a:ext cx="710980" cy="50785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385724" y="4460201"/>
            <a:ext cx="710980" cy="50785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499821" y="3923142"/>
            <a:ext cx="710980" cy="50785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855311" y="4926895"/>
            <a:ext cx="710980" cy="50785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855311" y="5971813"/>
            <a:ext cx="710980" cy="50785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969408" y="5434754"/>
            <a:ext cx="710980" cy="50785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765255" y="1023460"/>
            <a:ext cx="192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Internet Explorer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65255" y="2378701"/>
            <a:ext cx="192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Google Chrome</a:t>
            </a:r>
            <a:endParaRPr lang="en-US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6272716" y="4064381"/>
            <a:ext cx="192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Safari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38224" y="5458572"/>
            <a:ext cx="192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Edge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490066" y="485348"/>
            <a:ext cx="192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490065" y="1505139"/>
            <a:ext cx="192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653316" y="958722"/>
            <a:ext cx="1921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TH</a:t>
            </a:r>
          </a:p>
          <a:p>
            <a:endParaRPr lang="en-US" dirty="0" smtClean="0"/>
          </a:p>
        </p:txBody>
      </p:sp>
      <p:cxnSp>
        <p:nvCxnSpPr>
          <p:cNvPr id="36" name="Straight Arrow Connector 35"/>
          <p:cNvCxnSpPr>
            <a:stCxn id="7" idx="3"/>
          </p:cNvCxnSpPr>
          <p:nvPr/>
        </p:nvCxnSpPr>
        <p:spPr>
          <a:xfrm flipV="1">
            <a:off x="4997122" y="1281887"/>
            <a:ext cx="673537" cy="185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3"/>
            <a:endCxn id="11" idx="1"/>
          </p:cNvCxnSpPr>
          <p:nvPr/>
        </p:nvCxnSpPr>
        <p:spPr>
          <a:xfrm flipV="1">
            <a:off x="4997122" y="2584231"/>
            <a:ext cx="673537" cy="553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3"/>
            <a:endCxn id="10" idx="1"/>
          </p:cNvCxnSpPr>
          <p:nvPr/>
        </p:nvCxnSpPr>
        <p:spPr>
          <a:xfrm>
            <a:off x="4997122" y="3137339"/>
            <a:ext cx="673537" cy="1108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973448" y="1929868"/>
            <a:ext cx="192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CK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973447" y="2949659"/>
            <a:ext cx="192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136698" y="2403242"/>
            <a:ext cx="1921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TH</a:t>
            </a:r>
          </a:p>
          <a:p>
            <a:endParaRPr lang="en-US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8488864" y="3497645"/>
            <a:ext cx="192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CK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488863" y="4517436"/>
            <a:ext cx="192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652114" y="3971019"/>
            <a:ext cx="1921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TH</a:t>
            </a:r>
          </a:p>
          <a:p>
            <a:endParaRPr lang="en-US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9973447" y="5008722"/>
            <a:ext cx="192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CK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973446" y="6028513"/>
            <a:ext cx="192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1136697" y="5482096"/>
            <a:ext cx="1921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TH</a:t>
            </a:r>
          </a:p>
          <a:p>
            <a:endParaRPr lang="en-US" dirty="0" smtClean="0"/>
          </a:p>
        </p:txBody>
      </p:sp>
      <p:cxnSp>
        <p:nvCxnSpPr>
          <p:cNvPr id="53" name="Straight Arrow Connector 52"/>
          <p:cNvCxnSpPr>
            <a:stCxn id="7" idx="3"/>
            <a:endCxn id="9" idx="1"/>
          </p:cNvCxnSpPr>
          <p:nvPr/>
        </p:nvCxnSpPr>
        <p:spPr>
          <a:xfrm>
            <a:off x="4997122" y="3137339"/>
            <a:ext cx="673537" cy="2537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8" idx="1"/>
          </p:cNvCxnSpPr>
          <p:nvPr/>
        </p:nvCxnSpPr>
        <p:spPr>
          <a:xfrm flipV="1">
            <a:off x="7575608" y="661503"/>
            <a:ext cx="810116" cy="56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14" idx="1"/>
          </p:cNvCxnSpPr>
          <p:nvPr/>
        </p:nvCxnSpPr>
        <p:spPr>
          <a:xfrm flipV="1">
            <a:off x="7607628" y="1169362"/>
            <a:ext cx="1892193" cy="38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13" idx="1"/>
          </p:cNvCxnSpPr>
          <p:nvPr/>
        </p:nvCxnSpPr>
        <p:spPr>
          <a:xfrm>
            <a:off x="7575608" y="1194491"/>
            <a:ext cx="810116" cy="511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7584701" y="3724027"/>
            <a:ext cx="810116" cy="56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7616721" y="4231887"/>
            <a:ext cx="1892193" cy="76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7607628" y="4318883"/>
            <a:ext cx="787189" cy="450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16" idx="1"/>
          </p:cNvCxnSpPr>
          <p:nvPr/>
        </p:nvCxnSpPr>
        <p:spPr>
          <a:xfrm flipV="1">
            <a:off x="7616721" y="2116436"/>
            <a:ext cx="2273844" cy="44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18" idx="1"/>
          </p:cNvCxnSpPr>
          <p:nvPr/>
        </p:nvCxnSpPr>
        <p:spPr>
          <a:xfrm>
            <a:off x="7575608" y="2584231"/>
            <a:ext cx="3429054" cy="40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17" idx="1"/>
          </p:cNvCxnSpPr>
          <p:nvPr/>
        </p:nvCxnSpPr>
        <p:spPr>
          <a:xfrm>
            <a:off x="7575608" y="2584231"/>
            <a:ext cx="2314957" cy="577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7578615" y="5232845"/>
            <a:ext cx="2273844" cy="44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7610635" y="5663393"/>
            <a:ext cx="3355921" cy="77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7648352" y="5679776"/>
            <a:ext cx="2204107" cy="597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7" idx="1"/>
          </p:cNvCxnSpPr>
          <p:nvPr/>
        </p:nvCxnSpPr>
        <p:spPr>
          <a:xfrm>
            <a:off x="2255156" y="3134326"/>
            <a:ext cx="820763" cy="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26245" y="2929388"/>
            <a:ext cx="1921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Scripts</a:t>
            </a:r>
          </a:p>
          <a:p>
            <a:endParaRPr lang="en-US" dirty="0" smtClean="0"/>
          </a:p>
        </p:txBody>
      </p:sp>
      <p:sp>
        <p:nvSpPr>
          <p:cNvPr id="97" name="TextBox 96"/>
          <p:cNvSpPr txBox="1"/>
          <p:nvPr/>
        </p:nvSpPr>
        <p:spPr>
          <a:xfrm>
            <a:off x="3396061" y="2967750"/>
            <a:ext cx="192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OneSource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93271" y="6368513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Browsers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956685" y="6387504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Sites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0" y="4644867"/>
            <a:ext cx="1921203" cy="64638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365" y="1451331"/>
            <a:ext cx="1921203" cy="64638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17731" y="1582837"/>
            <a:ext cx="1921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Reusable Function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28245" y="4774451"/>
            <a:ext cx="1921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Reusable Function</a:t>
            </a:r>
            <a:endParaRPr lang="en-US" dirty="0" smtClean="0"/>
          </a:p>
          <a:p>
            <a:endParaRPr lang="en-US" dirty="0" smtClean="0"/>
          </a:p>
        </p:txBody>
      </p:sp>
      <p:cxnSp>
        <p:nvCxnSpPr>
          <p:cNvPr id="77" name="Straight Arrow Connector 76"/>
          <p:cNvCxnSpPr>
            <a:endCxn id="5" idx="0"/>
          </p:cNvCxnSpPr>
          <p:nvPr/>
        </p:nvCxnSpPr>
        <p:spPr>
          <a:xfrm>
            <a:off x="871812" y="2114534"/>
            <a:ext cx="416365" cy="69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871811" y="3497645"/>
            <a:ext cx="416365" cy="113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88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/>
              <a:t>Week 7 : 28</a:t>
            </a:r>
            <a:r>
              <a:rPr lang="en-US" sz="2800" b="1" u="sng" baseline="30000" dirty="0" smtClean="0"/>
              <a:t>th</a:t>
            </a:r>
            <a:r>
              <a:rPr lang="en-US" sz="2800" b="1" u="sng" dirty="0" smtClean="0"/>
              <a:t> Dec</a:t>
            </a:r>
            <a:endParaRPr lang="en-US" sz="2800" b="1" u="sng" dirty="0"/>
          </a:p>
        </p:txBody>
      </p:sp>
      <p:sp>
        <p:nvSpPr>
          <p:cNvPr id="7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899935" y="1114784"/>
            <a:ext cx="10123665" cy="339503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u="sng" dirty="0" smtClean="0">
                <a:solidFill>
                  <a:schemeClr val="accent6">
                    <a:lumMod val="75000"/>
                  </a:schemeClr>
                </a:solidFill>
              </a:rPr>
              <a:t>Actual Completion : </a:t>
            </a:r>
          </a:p>
          <a:p>
            <a:r>
              <a:rPr lang="en-US" sz="1600" dirty="0" smtClean="0"/>
              <a:t>Page </a:t>
            </a:r>
            <a:r>
              <a:rPr lang="en-US" sz="1600" dirty="0"/>
              <a:t>Object Capturing </a:t>
            </a:r>
            <a:r>
              <a:rPr lang="en-US" sz="1600" dirty="0" smtClean="0"/>
              <a:t>for Desktop Browser</a:t>
            </a:r>
            <a:r>
              <a:rPr lang="en-US" sz="1600" dirty="0"/>
              <a:t> - </a:t>
            </a:r>
            <a:r>
              <a:rPr lang="en-US" sz="1600" b="1" dirty="0"/>
              <a:t>100 % </a:t>
            </a:r>
            <a:r>
              <a:rPr lang="en-US" sz="1600" b="1" dirty="0" smtClean="0"/>
              <a:t>Completed</a:t>
            </a:r>
          </a:p>
          <a:p>
            <a:r>
              <a:rPr lang="en-US" sz="1600" dirty="0" smtClean="0"/>
              <a:t>Page Object Capturing for Mobile Browser – </a:t>
            </a:r>
            <a:r>
              <a:rPr lang="en-US" sz="1600" b="1" dirty="0" smtClean="0"/>
              <a:t>60% Completed</a:t>
            </a:r>
            <a:endParaRPr lang="en-US" sz="1600" b="1" dirty="0"/>
          </a:p>
          <a:p>
            <a:r>
              <a:rPr lang="en-US" sz="1600" dirty="0"/>
              <a:t>Reusable Script Authoring - </a:t>
            </a:r>
            <a:r>
              <a:rPr lang="en-US" sz="1600" b="1" dirty="0"/>
              <a:t>7</a:t>
            </a:r>
            <a:r>
              <a:rPr lang="en-US" sz="1600" b="1" dirty="0" smtClean="0"/>
              <a:t>0 </a:t>
            </a:r>
            <a:r>
              <a:rPr lang="en-US" sz="1600" b="1" dirty="0"/>
              <a:t>% </a:t>
            </a:r>
            <a:r>
              <a:rPr lang="en-US" sz="1600" b="1" dirty="0" smtClean="0"/>
              <a:t>Completed</a:t>
            </a:r>
          </a:p>
          <a:p>
            <a:r>
              <a:rPr lang="en-US" sz="1600" dirty="0" smtClean="0"/>
              <a:t>Desktop Site – Script Authoring – </a:t>
            </a:r>
            <a:r>
              <a:rPr lang="en-US" sz="1600" b="1" dirty="0" smtClean="0"/>
              <a:t>46 % Completed</a:t>
            </a:r>
          </a:p>
          <a:p>
            <a:pPr lvl="1"/>
            <a:r>
              <a:rPr lang="en-US" sz="1600" dirty="0" smtClean="0"/>
              <a:t>Completed </a:t>
            </a:r>
            <a:r>
              <a:rPr lang="en-US" sz="1600" b="1" dirty="0" smtClean="0"/>
              <a:t>37 Scripts</a:t>
            </a:r>
            <a:r>
              <a:rPr lang="en-US" sz="1600" dirty="0" smtClean="0"/>
              <a:t> Out of 81</a:t>
            </a:r>
          </a:p>
          <a:p>
            <a:r>
              <a:rPr lang="en-US" sz="1600" dirty="0" smtClean="0"/>
              <a:t>Mobile Site - </a:t>
            </a:r>
            <a:r>
              <a:rPr lang="en-US" sz="1600" dirty="0"/>
              <a:t>Script Authoring - </a:t>
            </a:r>
            <a:r>
              <a:rPr lang="en-US" sz="1600" b="1" dirty="0" smtClean="0"/>
              <a:t> 5 % </a:t>
            </a:r>
            <a:r>
              <a:rPr lang="en-US" sz="1600" b="1" dirty="0"/>
              <a:t>Completed</a:t>
            </a:r>
            <a:endParaRPr lang="en-US" sz="1600" dirty="0"/>
          </a:p>
          <a:p>
            <a:pPr lvl="1"/>
            <a:r>
              <a:rPr lang="en-US" sz="1600" dirty="0"/>
              <a:t>Completed </a:t>
            </a:r>
            <a:r>
              <a:rPr lang="en-US" sz="1600" b="1" dirty="0"/>
              <a:t>4</a:t>
            </a:r>
            <a:r>
              <a:rPr lang="en-US" sz="1600" b="1" dirty="0" smtClean="0"/>
              <a:t> </a:t>
            </a:r>
            <a:r>
              <a:rPr lang="en-US" sz="1600" b="1" dirty="0"/>
              <a:t>Script</a:t>
            </a:r>
            <a:r>
              <a:rPr lang="en-US" sz="1600" dirty="0"/>
              <a:t> Out of </a:t>
            </a:r>
            <a:r>
              <a:rPr lang="en-US" sz="1600" dirty="0" smtClean="0"/>
              <a:t>81</a:t>
            </a:r>
            <a:endParaRPr lang="en-US" sz="1600" dirty="0"/>
          </a:p>
          <a:p>
            <a:r>
              <a:rPr lang="en-US" sz="1600" dirty="0"/>
              <a:t>This week we are concentrating on Mobile Site and Capturing all the page objects</a:t>
            </a:r>
          </a:p>
          <a:p>
            <a:r>
              <a:rPr lang="en-US" sz="1600" dirty="0"/>
              <a:t>Start with Mobile </a:t>
            </a:r>
            <a:r>
              <a:rPr lang="en-US" sz="1600" dirty="0" smtClean="0"/>
              <a:t>Reusable </a:t>
            </a:r>
            <a:r>
              <a:rPr lang="en-US" sz="1600" dirty="0"/>
              <a:t>Script Authoring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762457"/>
              </p:ext>
            </p:extLst>
          </p:nvPr>
        </p:nvGraphicFramePr>
        <p:xfrm>
          <a:off x="1004950" y="4509822"/>
          <a:ext cx="6477000" cy="1219200"/>
        </p:xfrm>
        <a:graphic>
          <a:graphicData uri="http://schemas.openxmlformats.org/drawingml/2006/table">
            <a:tbl>
              <a:tblPr firstRow="1" firstCol="1" bandRow="1"/>
              <a:tblGrid>
                <a:gridCol w="457200"/>
                <a:gridCol w="1732312"/>
                <a:gridCol w="985652"/>
                <a:gridCol w="1531917"/>
                <a:gridCol w="1607359"/>
                <a:gridCol w="162560"/>
              </a:tblGrid>
              <a:tr h="203200"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Total Scripts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Completed Scripts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Remaining Scripts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Regression - Browser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81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37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44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Regression - Mobile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81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77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CSR Orders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15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979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1115835" y="1013803"/>
            <a:ext cx="10130097" cy="266579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u="sng" dirty="0" smtClean="0">
                <a:solidFill>
                  <a:srgbClr val="C00000"/>
                </a:solidFill>
              </a:rPr>
              <a:t>Expected Projection for Next Week : </a:t>
            </a:r>
          </a:p>
          <a:p>
            <a:r>
              <a:rPr lang="en-US" sz="1600" dirty="0" smtClean="0"/>
              <a:t>Reusable Script Authoring - </a:t>
            </a:r>
            <a:r>
              <a:rPr lang="en-US" sz="1600" b="1" dirty="0" smtClean="0"/>
              <a:t>70 % Completed</a:t>
            </a:r>
            <a:endParaRPr lang="en-US" sz="1600" dirty="0" smtClean="0"/>
          </a:p>
          <a:p>
            <a:r>
              <a:rPr lang="en-US" sz="1600" dirty="0" smtClean="0"/>
              <a:t>Script Authoring - </a:t>
            </a:r>
            <a:r>
              <a:rPr lang="en-US" sz="1600" b="1" dirty="0" smtClean="0"/>
              <a:t>50 % Completed</a:t>
            </a:r>
            <a:endParaRPr lang="en-US" sz="1600" dirty="0" smtClean="0"/>
          </a:p>
          <a:p>
            <a:pPr lvl="1"/>
            <a:r>
              <a:rPr lang="en-US" sz="1600" dirty="0" smtClean="0"/>
              <a:t>Adding Scripts for helping on Smoke Testing</a:t>
            </a:r>
          </a:p>
          <a:p>
            <a:r>
              <a:rPr lang="en-US" sz="1600" dirty="0"/>
              <a:t>Mobile Script Authoring – </a:t>
            </a:r>
            <a:r>
              <a:rPr lang="en-US" sz="1600" b="1" dirty="0"/>
              <a:t>8</a:t>
            </a:r>
            <a:r>
              <a:rPr lang="en-US" sz="1600" b="1" dirty="0" smtClean="0"/>
              <a:t> </a:t>
            </a:r>
            <a:r>
              <a:rPr lang="en-US" sz="1600" b="1" dirty="0"/>
              <a:t>% </a:t>
            </a:r>
            <a:r>
              <a:rPr lang="en-US" sz="1600" b="1" dirty="0" smtClean="0"/>
              <a:t>Completed</a:t>
            </a:r>
          </a:p>
          <a:p>
            <a:r>
              <a:rPr lang="en-US" sz="1600" dirty="0" smtClean="0"/>
              <a:t>Execute the scripts all at once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115835" y="431800"/>
            <a:ext cx="461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Status Cont..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1115835" y="3546240"/>
            <a:ext cx="9337468" cy="112518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</a:rPr>
              <a:t>Working Modules:</a:t>
            </a:r>
            <a:endParaRPr lang="en-US" sz="1600" b="1" u="sng" dirty="0">
              <a:solidFill>
                <a:schemeClr val="accent2">
                  <a:lumMod val="75000"/>
                </a:schemeClr>
              </a:solidFill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 smtClean="0"/>
          </a:p>
          <a:p>
            <a:pPr marL="285750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Loyalty Modules and Mobile Script Authoring</a:t>
            </a:r>
          </a:p>
        </p:txBody>
      </p:sp>
    </p:spTree>
    <p:extLst>
      <p:ext uri="{BB962C8B-B14F-4D97-AF65-F5344CB8AC3E}">
        <p14:creationId xmlns:p14="http://schemas.microsoft.com/office/powerpoint/2010/main" val="51554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/>
              <a:t>Week </a:t>
            </a:r>
            <a:r>
              <a:rPr lang="en-US" sz="2800" b="1" u="sng" dirty="0"/>
              <a:t>8</a:t>
            </a:r>
            <a:r>
              <a:rPr lang="en-US" sz="2800" b="1" u="sng" dirty="0" smtClean="0"/>
              <a:t> : 04</a:t>
            </a:r>
            <a:r>
              <a:rPr lang="en-US" sz="2800" b="1" u="sng" baseline="30000" dirty="0" smtClean="0"/>
              <a:t>th</a:t>
            </a:r>
            <a:r>
              <a:rPr lang="en-US" sz="2800" b="1" u="sng" dirty="0" smtClean="0"/>
              <a:t> Jan – B2C Automation</a:t>
            </a:r>
            <a:endParaRPr lang="en-US" sz="2800" b="1" u="sng" dirty="0"/>
          </a:p>
        </p:txBody>
      </p:sp>
      <p:sp>
        <p:nvSpPr>
          <p:cNvPr id="7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899935" y="1114783"/>
            <a:ext cx="10123665" cy="415148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u="sng" dirty="0" smtClean="0">
                <a:solidFill>
                  <a:schemeClr val="accent6">
                    <a:lumMod val="75000"/>
                  </a:schemeClr>
                </a:solidFill>
              </a:rPr>
              <a:t>Actual Completion : </a:t>
            </a:r>
          </a:p>
          <a:p>
            <a:r>
              <a:rPr lang="en-US" sz="1600" dirty="0" smtClean="0"/>
              <a:t>Page </a:t>
            </a:r>
            <a:r>
              <a:rPr lang="en-US" sz="1600" dirty="0"/>
              <a:t>Object Capturing </a:t>
            </a:r>
            <a:r>
              <a:rPr lang="en-US" sz="1600" dirty="0" smtClean="0"/>
              <a:t>for </a:t>
            </a:r>
          </a:p>
          <a:p>
            <a:pPr lvl="1"/>
            <a:r>
              <a:rPr lang="en-US" sz="1600" dirty="0" smtClean="0"/>
              <a:t>Desktop Browser</a:t>
            </a:r>
            <a:r>
              <a:rPr lang="en-US" sz="1600" dirty="0"/>
              <a:t> - </a:t>
            </a:r>
            <a:r>
              <a:rPr lang="en-US" sz="1600" b="1" dirty="0"/>
              <a:t>100 % </a:t>
            </a:r>
            <a:r>
              <a:rPr lang="en-US" sz="1600" b="1" dirty="0" smtClean="0"/>
              <a:t>Completed</a:t>
            </a:r>
          </a:p>
          <a:p>
            <a:pPr lvl="1"/>
            <a:r>
              <a:rPr lang="en-US" sz="1600" dirty="0" smtClean="0"/>
              <a:t>Mobile Browser – </a:t>
            </a:r>
            <a:r>
              <a:rPr lang="en-US" sz="1600" b="1" dirty="0" smtClean="0"/>
              <a:t>60% Completed</a:t>
            </a:r>
            <a:endParaRPr lang="en-US" sz="1600" b="1" dirty="0"/>
          </a:p>
          <a:p>
            <a:r>
              <a:rPr lang="en-US" sz="1600" dirty="0"/>
              <a:t>Reusable Script </a:t>
            </a:r>
            <a:r>
              <a:rPr lang="en-US" sz="1600" dirty="0" smtClean="0"/>
              <a:t>Authoring for </a:t>
            </a:r>
          </a:p>
          <a:p>
            <a:pPr lvl="1"/>
            <a:r>
              <a:rPr lang="en-US" sz="1600" dirty="0" smtClean="0"/>
              <a:t>Desktop Browser </a:t>
            </a:r>
            <a:r>
              <a:rPr lang="en-US" sz="1600" dirty="0"/>
              <a:t>- </a:t>
            </a:r>
            <a:r>
              <a:rPr lang="en-US" sz="1600" b="1" dirty="0"/>
              <a:t>7</a:t>
            </a:r>
            <a:r>
              <a:rPr lang="en-US" sz="1600" b="1" dirty="0" smtClean="0"/>
              <a:t>0 </a:t>
            </a:r>
            <a:r>
              <a:rPr lang="en-US" sz="1600" b="1" dirty="0"/>
              <a:t>% </a:t>
            </a:r>
            <a:r>
              <a:rPr lang="en-US" sz="1600" b="1" dirty="0" smtClean="0"/>
              <a:t>Completed</a:t>
            </a:r>
          </a:p>
          <a:p>
            <a:pPr lvl="1"/>
            <a:r>
              <a:rPr lang="en-US" sz="1600" dirty="0" smtClean="0"/>
              <a:t>Mobile Browser – </a:t>
            </a:r>
            <a:r>
              <a:rPr lang="en-US" sz="1600" b="1" dirty="0" smtClean="0"/>
              <a:t>20% Completed</a:t>
            </a:r>
          </a:p>
          <a:p>
            <a:r>
              <a:rPr lang="en-US" sz="1600" dirty="0" smtClean="0"/>
              <a:t>Desktop Site – Script Authoring – </a:t>
            </a:r>
            <a:r>
              <a:rPr lang="en-US" sz="1600" b="1" dirty="0" smtClean="0"/>
              <a:t>50 % Completed</a:t>
            </a:r>
          </a:p>
          <a:p>
            <a:pPr lvl="1"/>
            <a:r>
              <a:rPr lang="en-US" sz="1600" dirty="0" smtClean="0"/>
              <a:t>Completed </a:t>
            </a:r>
            <a:r>
              <a:rPr lang="en-US" sz="1600" b="1" dirty="0" smtClean="0"/>
              <a:t>41 Scripts</a:t>
            </a:r>
            <a:r>
              <a:rPr lang="en-US" sz="1600" dirty="0" smtClean="0"/>
              <a:t> Out of 81</a:t>
            </a:r>
          </a:p>
          <a:p>
            <a:r>
              <a:rPr lang="en-US" sz="1600" dirty="0" smtClean="0"/>
              <a:t>Mobile Site - </a:t>
            </a:r>
            <a:r>
              <a:rPr lang="en-US" sz="1600" dirty="0"/>
              <a:t>Script Authoring - </a:t>
            </a:r>
            <a:r>
              <a:rPr lang="en-US" sz="1600" b="1" dirty="0" smtClean="0"/>
              <a:t> 12 % </a:t>
            </a:r>
            <a:r>
              <a:rPr lang="en-US" sz="1600" b="1" dirty="0"/>
              <a:t>Completed</a:t>
            </a:r>
            <a:endParaRPr lang="en-US" sz="1600" dirty="0"/>
          </a:p>
          <a:p>
            <a:pPr lvl="1"/>
            <a:r>
              <a:rPr lang="en-US" sz="1600" dirty="0" smtClean="0"/>
              <a:t>Completed </a:t>
            </a:r>
            <a:r>
              <a:rPr lang="en-US" sz="1600" b="1" dirty="0" smtClean="0"/>
              <a:t>10 Script</a:t>
            </a:r>
            <a:r>
              <a:rPr lang="en-US" sz="1600" dirty="0" smtClean="0"/>
              <a:t> Out of 81</a:t>
            </a:r>
          </a:p>
          <a:p>
            <a:r>
              <a:rPr lang="en-US" sz="1600" dirty="0" smtClean="0"/>
              <a:t>This week we are concentrating on Mobile Site and Capturing all the page objects</a:t>
            </a:r>
          </a:p>
          <a:p>
            <a:r>
              <a:rPr lang="en-US" sz="1600" dirty="0" smtClean="0"/>
              <a:t>Start </a:t>
            </a:r>
            <a:r>
              <a:rPr lang="en-US" sz="1600" dirty="0"/>
              <a:t>with Mobile </a:t>
            </a:r>
            <a:r>
              <a:rPr lang="en-US" sz="1600" dirty="0" smtClean="0"/>
              <a:t>Reusable </a:t>
            </a:r>
            <a:r>
              <a:rPr lang="en-US" sz="1600" dirty="0"/>
              <a:t>Script Authoring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292898"/>
              </p:ext>
            </p:extLst>
          </p:nvPr>
        </p:nvGraphicFramePr>
        <p:xfrm>
          <a:off x="1159934" y="5077557"/>
          <a:ext cx="6451599" cy="1219200"/>
        </p:xfrm>
        <a:graphic>
          <a:graphicData uri="http://schemas.openxmlformats.org/drawingml/2006/table">
            <a:tbl>
              <a:tblPr/>
              <a:tblGrid>
                <a:gridCol w="456750"/>
                <a:gridCol w="1398798"/>
                <a:gridCol w="1103814"/>
                <a:gridCol w="1370251"/>
                <a:gridCol w="1294126"/>
                <a:gridCol w="827860"/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Total Scripts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Completed Scripts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Remaining Scripts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Regression - Desktop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Regression - Mobile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CSR Orders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244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1115835" y="1013803"/>
            <a:ext cx="10130097" cy="213579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u="sng" dirty="0" smtClean="0">
                <a:solidFill>
                  <a:srgbClr val="C00000"/>
                </a:solidFill>
              </a:rPr>
              <a:t>Expected Projection for Next Week : </a:t>
            </a:r>
          </a:p>
          <a:p>
            <a:r>
              <a:rPr lang="en-US" sz="1600" dirty="0" smtClean="0"/>
              <a:t>Reusable Script Authoring - </a:t>
            </a:r>
            <a:r>
              <a:rPr lang="en-US" sz="1600" b="1" dirty="0" smtClean="0"/>
              <a:t>70 % Completed</a:t>
            </a:r>
            <a:endParaRPr lang="en-US" sz="1600" dirty="0" smtClean="0"/>
          </a:p>
          <a:p>
            <a:r>
              <a:rPr lang="en-US" sz="1600" dirty="0" smtClean="0"/>
              <a:t>Script Authoring - </a:t>
            </a:r>
            <a:r>
              <a:rPr lang="en-US" sz="1600" b="1" dirty="0" smtClean="0"/>
              <a:t>55 % Completed</a:t>
            </a:r>
            <a:endParaRPr lang="en-US" sz="1600" dirty="0" smtClean="0"/>
          </a:p>
          <a:p>
            <a:pPr lvl="1"/>
            <a:r>
              <a:rPr lang="en-US" sz="1600" dirty="0" smtClean="0"/>
              <a:t>Adding Scripts for helping on Smoke Testing</a:t>
            </a:r>
          </a:p>
          <a:p>
            <a:r>
              <a:rPr lang="en-US" sz="1600" dirty="0"/>
              <a:t>Mobile Script Authoring – </a:t>
            </a:r>
            <a:r>
              <a:rPr lang="en-US" sz="1600" b="1" dirty="0" smtClean="0"/>
              <a:t>17 </a:t>
            </a:r>
            <a:r>
              <a:rPr lang="en-US" sz="1600" b="1" dirty="0"/>
              <a:t>% </a:t>
            </a:r>
            <a:r>
              <a:rPr lang="en-US" sz="1600" b="1" dirty="0" smtClean="0"/>
              <a:t>Completed</a:t>
            </a:r>
          </a:p>
          <a:p>
            <a:r>
              <a:rPr lang="en-US" sz="1600" dirty="0" smtClean="0"/>
              <a:t>Execute the scripts all at once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115835" y="431800"/>
            <a:ext cx="461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Status Cont..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1115835" y="3362271"/>
            <a:ext cx="9337468" cy="243122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</a:rPr>
              <a:t>Working Modules:</a:t>
            </a:r>
            <a:endParaRPr lang="en-US" sz="1600" b="1" u="sng" dirty="0">
              <a:solidFill>
                <a:schemeClr val="accent2">
                  <a:lumMod val="75000"/>
                </a:schemeClr>
              </a:solidFill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 smtClean="0"/>
          </a:p>
          <a:p>
            <a:pPr marL="285750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Loyalty Modules</a:t>
            </a:r>
          </a:p>
          <a:p>
            <a:pPr marL="742950" lvl="2" indent="-285750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Waiting for Loyalty functionality to be stable for </a:t>
            </a:r>
            <a:r>
              <a:rPr lang="en-US" sz="1600" dirty="0" smtClean="0"/>
              <a:t>automating</a:t>
            </a:r>
          </a:p>
          <a:p>
            <a:pPr marL="285750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Mobile Script Authoring</a:t>
            </a:r>
          </a:p>
          <a:p>
            <a:pPr marL="742950" lvl="2" indent="-285750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Modules</a:t>
            </a:r>
          </a:p>
          <a:p>
            <a:pPr marL="1200150" lvl="3" indent="-285750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Checkout</a:t>
            </a:r>
          </a:p>
          <a:p>
            <a:pPr marL="1200150" lvl="3" indent="-285750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Gift box</a:t>
            </a:r>
          </a:p>
          <a:p>
            <a:pPr marL="1200150" lvl="3" indent="-285750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Add to bag</a:t>
            </a:r>
          </a:p>
          <a:p>
            <a:pPr marL="285750" lvl="1" indent="-285750">
              <a:lnSpc>
                <a:spcPct val="100000"/>
              </a:lnSpc>
              <a:spcBef>
                <a:spcPts val="0"/>
              </a:spcBef>
            </a:pP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01347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u="sng" dirty="0" smtClean="0">
                <a:latin typeface="Calibri" charset="0"/>
                <a:ea typeface="Calibri" charset="0"/>
                <a:cs typeface="Calibri" charset="0"/>
              </a:rPr>
              <a:t>Week 1 : 7</a:t>
            </a:r>
            <a:r>
              <a:rPr lang="en-US" sz="2800" u="sng" baseline="30000" dirty="0" smtClean="0">
                <a:latin typeface="Calibri" charset="0"/>
                <a:ea typeface="Calibri" charset="0"/>
                <a:cs typeface="Calibri" charset="0"/>
              </a:rPr>
              <a:t>th</a:t>
            </a:r>
            <a:r>
              <a:rPr lang="en-US" sz="2800" u="sng" dirty="0" smtClean="0">
                <a:latin typeface="Calibri" charset="0"/>
                <a:ea typeface="Calibri" charset="0"/>
                <a:cs typeface="Calibri" charset="0"/>
              </a:rPr>
              <a:t> Nov</a:t>
            </a:r>
            <a:endParaRPr lang="en-US" sz="2800" u="sng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899935" y="1114785"/>
            <a:ext cx="9777003" cy="4798231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1600" dirty="0"/>
              <a:t>Feasibility Study on converting Manual Regression Suite to Automation </a:t>
            </a:r>
            <a:r>
              <a:rPr lang="en-US" sz="1600" dirty="0" smtClean="0"/>
              <a:t>Scripts</a:t>
            </a:r>
            <a:endParaRPr lang="en-US" sz="1600" dirty="0"/>
          </a:p>
          <a:p>
            <a:r>
              <a:rPr lang="en-US" sz="1600" dirty="0"/>
              <a:t>Capturing Page Objects for all three sites</a:t>
            </a:r>
          </a:p>
          <a:p>
            <a:pPr lvl="1"/>
            <a:r>
              <a:rPr lang="en-US" sz="1600" dirty="0"/>
              <a:t>Calvin Klein</a:t>
            </a:r>
          </a:p>
          <a:p>
            <a:pPr lvl="1"/>
            <a:r>
              <a:rPr lang="en-US" sz="1600" dirty="0"/>
              <a:t>Tommy Hilfiger</a:t>
            </a:r>
          </a:p>
          <a:p>
            <a:pPr lvl="1"/>
            <a:r>
              <a:rPr lang="en-US" sz="1600" dirty="0"/>
              <a:t>Speedo</a:t>
            </a:r>
          </a:p>
          <a:p>
            <a:r>
              <a:rPr lang="en-US" sz="1600" dirty="0"/>
              <a:t>Reviewing Sprint-3 Manual Test Design - In progress</a:t>
            </a:r>
          </a:p>
          <a:p>
            <a:r>
              <a:rPr lang="en-US" sz="1600" dirty="0"/>
              <a:t>Reusable Script Authoring - Started</a:t>
            </a:r>
          </a:p>
          <a:p>
            <a:pPr lvl="1"/>
            <a:r>
              <a:rPr lang="en-US" sz="1600" dirty="0"/>
              <a:t>Working on Header, Category pages for CK Site</a:t>
            </a:r>
          </a:p>
          <a:p>
            <a:pPr marL="239994" indent="-239994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0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/>
              <a:t>Week 8 : 04</a:t>
            </a:r>
            <a:r>
              <a:rPr lang="en-US" sz="2800" b="1" u="sng" baseline="30000" dirty="0" smtClean="0"/>
              <a:t>th</a:t>
            </a:r>
            <a:r>
              <a:rPr lang="en-US" sz="2800" b="1" u="sng" dirty="0" smtClean="0"/>
              <a:t> Jan – B2B Automation </a:t>
            </a:r>
            <a:endParaRPr lang="en-US" sz="2800" b="1" u="sng" dirty="0"/>
          </a:p>
        </p:txBody>
      </p:sp>
      <p:sp>
        <p:nvSpPr>
          <p:cNvPr id="7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899935" y="1114783"/>
            <a:ext cx="10123665" cy="210255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u="sng" dirty="0" smtClean="0">
                <a:solidFill>
                  <a:schemeClr val="accent6">
                    <a:lumMod val="75000"/>
                  </a:schemeClr>
                </a:solidFill>
              </a:rPr>
              <a:t>Status : </a:t>
            </a:r>
          </a:p>
          <a:p>
            <a:r>
              <a:rPr lang="en-US" sz="1600" dirty="0" smtClean="0"/>
              <a:t>Page </a:t>
            </a:r>
            <a:r>
              <a:rPr lang="en-US" sz="1600" dirty="0"/>
              <a:t>Object </a:t>
            </a:r>
            <a:r>
              <a:rPr lang="en-US" sz="1600" dirty="0" smtClean="0"/>
              <a:t>Capturing</a:t>
            </a:r>
          </a:p>
          <a:p>
            <a:pPr lvl="1"/>
            <a:r>
              <a:rPr lang="en-US" sz="1600" dirty="0"/>
              <a:t>Speedo US </a:t>
            </a:r>
            <a:r>
              <a:rPr lang="en-US" sz="1600" dirty="0" smtClean="0"/>
              <a:t>– In Progress</a:t>
            </a:r>
            <a:endParaRPr lang="en-US" sz="1600" dirty="0"/>
          </a:p>
          <a:p>
            <a:pPr lvl="1"/>
            <a:r>
              <a:rPr lang="en-US" sz="1600" dirty="0"/>
              <a:t>Speedo Canada - </a:t>
            </a:r>
            <a:r>
              <a:rPr lang="en-US" sz="1600" dirty="0" smtClean="0"/>
              <a:t>In Progress</a:t>
            </a:r>
            <a:endParaRPr lang="en-US" sz="1600" dirty="0"/>
          </a:p>
          <a:p>
            <a:pPr lvl="1"/>
            <a:r>
              <a:rPr lang="en-US" sz="1600" dirty="0"/>
              <a:t>Speedo Coaches (Yet to start</a:t>
            </a:r>
            <a:r>
              <a:rPr lang="en-US" sz="1600" dirty="0" smtClean="0"/>
              <a:t>)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866071" y="3248388"/>
            <a:ext cx="10123665" cy="210255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u="sng" dirty="0" smtClean="0">
                <a:solidFill>
                  <a:srgbClr val="FF0000"/>
                </a:solidFill>
              </a:rPr>
              <a:t>Next : </a:t>
            </a:r>
          </a:p>
          <a:p>
            <a:r>
              <a:rPr lang="en-US" sz="1600" dirty="0" smtClean="0"/>
              <a:t>Remaining 3 Sites are not stable in terms of functionalities</a:t>
            </a:r>
          </a:p>
          <a:p>
            <a:pPr lvl="1"/>
            <a:r>
              <a:rPr lang="en-US" sz="1600" dirty="0"/>
              <a:t>PVH direct</a:t>
            </a:r>
          </a:p>
          <a:p>
            <a:pPr lvl="1"/>
            <a:r>
              <a:rPr lang="en-US" sz="1600" dirty="0"/>
              <a:t>PVH Corporate Outfitters US</a:t>
            </a:r>
          </a:p>
          <a:p>
            <a:pPr lvl="1"/>
            <a:r>
              <a:rPr lang="en-US" sz="1600" dirty="0"/>
              <a:t>PVH Corporate Outfitters Canada</a:t>
            </a:r>
            <a:endParaRPr lang="en-US" sz="1600" dirty="0" smtClean="0"/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5890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/>
              <a:t>Week 9 : 11</a:t>
            </a:r>
            <a:r>
              <a:rPr lang="en-US" sz="2800" b="1" u="sng" baseline="30000" dirty="0" smtClean="0"/>
              <a:t>th</a:t>
            </a:r>
            <a:r>
              <a:rPr lang="en-US" sz="2800" b="1" u="sng" dirty="0" smtClean="0"/>
              <a:t> Jan – B2C Automation</a:t>
            </a:r>
            <a:endParaRPr lang="en-US" sz="2800" b="1" u="sng" dirty="0"/>
          </a:p>
        </p:txBody>
      </p:sp>
      <p:sp>
        <p:nvSpPr>
          <p:cNvPr id="7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899935" y="1114783"/>
            <a:ext cx="10123665" cy="520135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u="sng" dirty="0" smtClean="0">
                <a:solidFill>
                  <a:schemeClr val="accent6">
                    <a:lumMod val="75000"/>
                  </a:schemeClr>
                </a:solidFill>
              </a:rPr>
              <a:t>Actual Completion : </a:t>
            </a:r>
          </a:p>
          <a:p>
            <a:r>
              <a:rPr lang="en-US" sz="1600" dirty="0" smtClean="0"/>
              <a:t>Page </a:t>
            </a:r>
            <a:r>
              <a:rPr lang="en-US" sz="1600" dirty="0"/>
              <a:t>Object Capturing </a:t>
            </a:r>
            <a:r>
              <a:rPr lang="en-US" sz="1600" dirty="0" smtClean="0"/>
              <a:t>for </a:t>
            </a:r>
          </a:p>
          <a:p>
            <a:pPr lvl="1"/>
            <a:r>
              <a:rPr lang="en-US" sz="1600" dirty="0" smtClean="0"/>
              <a:t>Desktop Browser</a:t>
            </a:r>
            <a:r>
              <a:rPr lang="en-US" sz="1600" dirty="0"/>
              <a:t> - </a:t>
            </a:r>
            <a:r>
              <a:rPr lang="en-US" sz="1600" b="1" dirty="0"/>
              <a:t>100 % </a:t>
            </a:r>
            <a:r>
              <a:rPr lang="en-US" sz="1600" b="1" dirty="0" smtClean="0"/>
              <a:t>Completed</a:t>
            </a:r>
          </a:p>
          <a:p>
            <a:pPr lvl="1"/>
            <a:r>
              <a:rPr lang="en-US" sz="1600" dirty="0" smtClean="0"/>
              <a:t>Mobile Browser – </a:t>
            </a:r>
            <a:r>
              <a:rPr lang="en-US" sz="1600" b="1" dirty="0" smtClean="0"/>
              <a:t>65% Completed</a:t>
            </a:r>
            <a:endParaRPr lang="en-US" sz="1600" b="1" dirty="0"/>
          </a:p>
          <a:p>
            <a:r>
              <a:rPr lang="en-US" sz="1600" dirty="0"/>
              <a:t>Reusable Script </a:t>
            </a:r>
            <a:r>
              <a:rPr lang="en-US" sz="1600" dirty="0" smtClean="0"/>
              <a:t>Authoring for </a:t>
            </a:r>
          </a:p>
          <a:p>
            <a:pPr lvl="1"/>
            <a:r>
              <a:rPr lang="en-US" sz="1600" dirty="0" smtClean="0"/>
              <a:t>Desktop Browser </a:t>
            </a:r>
            <a:r>
              <a:rPr lang="en-US" sz="1600" dirty="0"/>
              <a:t>- </a:t>
            </a:r>
            <a:r>
              <a:rPr lang="en-US" sz="1600" b="1" dirty="0" smtClean="0"/>
              <a:t>7</a:t>
            </a:r>
            <a:r>
              <a:rPr lang="en-US" sz="1600" b="1" dirty="0"/>
              <a:t>5</a:t>
            </a:r>
            <a:r>
              <a:rPr lang="en-US" sz="1600" b="1" dirty="0" smtClean="0"/>
              <a:t> </a:t>
            </a:r>
            <a:r>
              <a:rPr lang="en-US" sz="1600" b="1" dirty="0"/>
              <a:t>% </a:t>
            </a:r>
            <a:r>
              <a:rPr lang="en-US" sz="1600" b="1" dirty="0" smtClean="0"/>
              <a:t>Completed</a:t>
            </a:r>
          </a:p>
          <a:p>
            <a:pPr lvl="1"/>
            <a:r>
              <a:rPr lang="en-US" sz="1600" dirty="0" smtClean="0"/>
              <a:t>Mobile Browser – </a:t>
            </a:r>
            <a:r>
              <a:rPr lang="en-US" sz="1600" b="1" dirty="0" smtClean="0"/>
              <a:t>30 % Completed</a:t>
            </a:r>
          </a:p>
          <a:p>
            <a:r>
              <a:rPr lang="en-US" sz="1600" dirty="0" smtClean="0"/>
              <a:t>Desktop Site – Script Authoring – </a:t>
            </a:r>
            <a:r>
              <a:rPr lang="en-US" sz="1600" b="1" dirty="0" smtClean="0"/>
              <a:t>52 % Completed</a:t>
            </a:r>
          </a:p>
          <a:p>
            <a:pPr lvl="1"/>
            <a:r>
              <a:rPr lang="en-US" sz="1600" dirty="0" smtClean="0"/>
              <a:t>Completed </a:t>
            </a:r>
            <a:r>
              <a:rPr lang="en-US" sz="1600" b="1" dirty="0" smtClean="0"/>
              <a:t>42 Scripts</a:t>
            </a:r>
            <a:r>
              <a:rPr lang="en-US" sz="1600" dirty="0" smtClean="0"/>
              <a:t> Out of 81</a:t>
            </a:r>
          </a:p>
          <a:p>
            <a:r>
              <a:rPr lang="en-US" sz="1600" dirty="0" smtClean="0"/>
              <a:t>Mobile Site - </a:t>
            </a:r>
            <a:r>
              <a:rPr lang="en-US" sz="1600" dirty="0"/>
              <a:t>Script Authoring - </a:t>
            </a:r>
            <a:r>
              <a:rPr lang="en-US" sz="1600" b="1" dirty="0" smtClean="0"/>
              <a:t> 17 % </a:t>
            </a:r>
            <a:r>
              <a:rPr lang="en-US" sz="1600" b="1" dirty="0"/>
              <a:t>Completed</a:t>
            </a:r>
            <a:endParaRPr lang="en-US" sz="1600" dirty="0"/>
          </a:p>
          <a:p>
            <a:pPr lvl="1"/>
            <a:r>
              <a:rPr lang="en-US" sz="1600" dirty="0" smtClean="0"/>
              <a:t>Completed </a:t>
            </a:r>
            <a:r>
              <a:rPr lang="en-US" sz="1600" b="1" dirty="0" smtClean="0"/>
              <a:t>14 Script</a:t>
            </a:r>
            <a:r>
              <a:rPr lang="en-US" sz="1600" dirty="0" smtClean="0"/>
              <a:t> Out of 81</a:t>
            </a:r>
          </a:p>
          <a:p>
            <a:r>
              <a:rPr lang="en-US" sz="1600" dirty="0" smtClean="0"/>
              <a:t>Weekly Task:</a:t>
            </a:r>
          </a:p>
          <a:p>
            <a:pPr lvl="1"/>
            <a:r>
              <a:rPr lang="en-US" sz="1600" dirty="0" smtClean="0"/>
              <a:t>Mobile Script Authoring</a:t>
            </a:r>
          </a:p>
          <a:p>
            <a:pPr lvl="1"/>
            <a:r>
              <a:rPr lang="en-US" sz="1600" dirty="0" smtClean="0"/>
              <a:t>Desktop Browser Dry Run</a:t>
            </a:r>
          </a:p>
          <a:p>
            <a:pPr lvl="1"/>
            <a:r>
              <a:rPr lang="en-US" sz="1600" dirty="0" smtClean="0"/>
              <a:t>Regression help with Manual Team</a:t>
            </a:r>
          </a:p>
          <a:p>
            <a:r>
              <a:rPr lang="en-US" sz="1600" dirty="0" smtClean="0"/>
              <a:t>Working on Mobile Reusable </a:t>
            </a:r>
            <a:r>
              <a:rPr lang="en-US" sz="1600" dirty="0"/>
              <a:t>Script </a:t>
            </a:r>
            <a:r>
              <a:rPr lang="en-US" sz="1600" dirty="0" smtClean="0"/>
              <a:t>Authoring</a:t>
            </a:r>
          </a:p>
          <a:p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0790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1115835" y="3503002"/>
            <a:ext cx="10130097" cy="254219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u="sng" dirty="0" smtClean="0">
                <a:solidFill>
                  <a:srgbClr val="C00000"/>
                </a:solidFill>
              </a:rPr>
              <a:t>Expected Projection for Next Week : </a:t>
            </a:r>
          </a:p>
          <a:p>
            <a:r>
              <a:rPr lang="en-US" sz="1600" dirty="0" smtClean="0"/>
              <a:t>Reusable Script Authoring - </a:t>
            </a:r>
            <a:r>
              <a:rPr lang="en-US" sz="1600" b="1" dirty="0" smtClean="0"/>
              <a:t>75 % Completed</a:t>
            </a:r>
            <a:endParaRPr lang="en-US" sz="1600" dirty="0" smtClean="0"/>
          </a:p>
          <a:p>
            <a:r>
              <a:rPr lang="en-US" sz="1600" dirty="0" smtClean="0"/>
              <a:t>Script Authoring - </a:t>
            </a:r>
            <a:r>
              <a:rPr lang="en-US" sz="1600" b="1" dirty="0" smtClean="0"/>
              <a:t>57 % Completed</a:t>
            </a:r>
            <a:endParaRPr lang="en-US" sz="1600" dirty="0" smtClean="0"/>
          </a:p>
          <a:p>
            <a:pPr lvl="1"/>
            <a:r>
              <a:rPr lang="en-US" sz="1600" dirty="0" smtClean="0"/>
              <a:t>Adding Scripts for helping on Smoke Testing</a:t>
            </a:r>
          </a:p>
          <a:p>
            <a:pPr lvl="1"/>
            <a:r>
              <a:rPr lang="en-US" sz="1600" dirty="0" smtClean="0"/>
              <a:t>Adding Script Execution for Sprint-4 Regression</a:t>
            </a:r>
          </a:p>
          <a:p>
            <a:r>
              <a:rPr lang="en-US" sz="1600" dirty="0"/>
              <a:t>Mobile Script Authoring – </a:t>
            </a:r>
            <a:r>
              <a:rPr lang="en-US" sz="1600" b="1" dirty="0" smtClean="0"/>
              <a:t>20 </a:t>
            </a:r>
            <a:r>
              <a:rPr lang="en-US" sz="1600" b="1" dirty="0"/>
              <a:t>% </a:t>
            </a:r>
            <a:r>
              <a:rPr lang="en-US" sz="1600" b="1" dirty="0" smtClean="0"/>
              <a:t>Completed</a:t>
            </a:r>
          </a:p>
          <a:p>
            <a:r>
              <a:rPr lang="en-US" sz="1600" dirty="0" smtClean="0"/>
              <a:t>Execute the scripts all at once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115835" y="431800"/>
            <a:ext cx="461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Status Cont..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939216"/>
              </p:ext>
            </p:extLst>
          </p:nvPr>
        </p:nvGraphicFramePr>
        <p:xfrm>
          <a:off x="1295400" y="1596651"/>
          <a:ext cx="6451600" cy="1219200"/>
        </p:xfrm>
        <a:graphic>
          <a:graphicData uri="http://schemas.openxmlformats.org/drawingml/2006/table">
            <a:tbl>
              <a:tblPr firstRow="1" firstCol="1" bandRow="1"/>
              <a:tblGrid>
                <a:gridCol w="457200"/>
                <a:gridCol w="1600200"/>
                <a:gridCol w="948267"/>
                <a:gridCol w="1325033"/>
                <a:gridCol w="1295400"/>
                <a:gridCol w="825500"/>
              </a:tblGrid>
              <a:tr h="203200"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Times New Roman" charset="0"/>
                        </a:rPr>
                        <a:t> 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Times New Roman" charset="0"/>
                        </a:rPr>
                        <a:t>Total Scripts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Times New Roman" charset="0"/>
                        </a:rPr>
                        <a:t>Completed Scripts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Times New Roman" charset="0"/>
                        </a:rPr>
                        <a:t>Remaining Scripts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</a:rPr>
                        <a:t>Regression - Desktop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</a:rPr>
                        <a:t>81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</a:rPr>
                        <a:t>42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</a:rPr>
                        <a:t>39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</a:rPr>
                        <a:t>Regression - Mobile</a:t>
                      </a:r>
                      <a:endParaRPr lang="en-US" sz="12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</a:rPr>
                        <a:t>81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</a:rPr>
                        <a:t>14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</a:rPr>
                        <a:t>67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</a:rPr>
                        <a:t>CSR Orders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</a:rPr>
                        <a:t>15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</a:rPr>
                        <a:t>10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</a:rPr>
                        <a:t>5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56267" y="1168400"/>
            <a:ext cx="196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Status: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756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/>
              <a:t>Week 9 : 11</a:t>
            </a:r>
            <a:r>
              <a:rPr lang="en-US" sz="2800" b="1" u="sng" baseline="30000" dirty="0" smtClean="0"/>
              <a:t>th</a:t>
            </a:r>
            <a:r>
              <a:rPr lang="en-US" sz="2800" b="1" u="sng" dirty="0" smtClean="0"/>
              <a:t> Jan – B2B Automation </a:t>
            </a:r>
            <a:endParaRPr lang="en-US" sz="2800" b="1" u="sng" dirty="0"/>
          </a:p>
        </p:txBody>
      </p:sp>
      <p:sp>
        <p:nvSpPr>
          <p:cNvPr id="7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899935" y="1114782"/>
            <a:ext cx="10123665" cy="2586361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u="sng" dirty="0" smtClean="0">
                <a:solidFill>
                  <a:schemeClr val="accent6">
                    <a:lumMod val="75000"/>
                  </a:schemeClr>
                </a:solidFill>
              </a:rPr>
              <a:t>Status : </a:t>
            </a:r>
          </a:p>
          <a:p>
            <a:r>
              <a:rPr lang="en-US" sz="1600" dirty="0" smtClean="0"/>
              <a:t>Page </a:t>
            </a:r>
            <a:r>
              <a:rPr lang="en-US" sz="1600" dirty="0"/>
              <a:t>Object </a:t>
            </a:r>
            <a:r>
              <a:rPr lang="en-US" sz="1600" dirty="0" smtClean="0"/>
              <a:t>Capturing – Smoke Scenarios</a:t>
            </a:r>
          </a:p>
          <a:p>
            <a:pPr lvl="1"/>
            <a:r>
              <a:rPr lang="en-US" sz="1600" dirty="0" smtClean="0"/>
              <a:t>Speedo US – Completed</a:t>
            </a:r>
          </a:p>
          <a:p>
            <a:pPr lvl="1"/>
            <a:r>
              <a:rPr lang="en-US" sz="1600" dirty="0" smtClean="0"/>
              <a:t>Speedo Canada – Completed</a:t>
            </a:r>
          </a:p>
          <a:p>
            <a:pPr lvl="1"/>
            <a:r>
              <a:rPr lang="en-US" sz="1600" dirty="0" smtClean="0"/>
              <a:t>Speedo Coaches – Completed</a:t>
            </a:r>
          </a:p>
          <a:p>
            <a:r>
              <a:rPr lang="en-US" sz="1600" dirty="0" smtClean="0"/>
              <a:t>Reusable Script Authoring – Started</a:t>
            </a:r>
          </a:p>
          <a:p>
            <a:pPr lvl="1"/>
            <a:r>
              <a:rPr lang="en-US" sz="1600" dirty="0" smtClean="0"/>
              <a:t>Smoke Pack Scenarios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866069" y="3665435"/>
            <a:ext cx="10123665" cy="231280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u="sng" dirty="0" smtClean="0">
                <a:solidFill>
                  <a:srgbClr val="FF0000"/>
                </a:solidFill>
              </a:rPr>
              <a:t>Next : </a:t>
            </a:r>
          </a:p>
          <a:p>
            <a:r>
              <a:rPr lang="en-US" sz="1600" dirty="0" smtClean="0"/>
              <a:t>Reusable Script Authoring for all other sites</a:t>
            </a:r>
          </a:p>
          <a:p>
            <a:r>
              <a:rPr lang="en-US" sz="1600" dirty="0" smtClean="0"/>
              <a:t>Remaining 3 Sites are not stable in terms of functionalities</a:t>
            </a:r>
          </a:p>
          <a:p>
            <a:pPr lvl="1"/>
            <a:r>
              <a:rPr lang="en-US" sz="1600" dirty="0"/>
              <a:t>PVH direct</a:t>
            </a:r>
          </a:p>
          <a:p>
            <a:pPr lvl="1"/>
            <a:r>
              <a:rPr lang="en-US" sz="1600" dirty="0"/>
              <a:t>PVH Corporate Outfitters US</a:t>
            </a:r>
          </a:p>
          <a:p>
            <a:pPr lvl="1"/>
            <a:r>
              <a:rPr lang="en-US" sz="1600" dirty="0"/>
              <a:t>PVH Corporate Outfitters </a:t>
            </a:r>
            <a:r>
              <a:rPr lang="en-US" sz="1600" dirty="0" smtClean="0"/>
              <a:t>Canada</a:t>
            </a:r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1045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/>
              <a:t>Week 10 : 18</a:t>
            </a:r>
            <a:r>
              <a:rPr lang="en-US" sz="2800" b="1" u="sng" baseline="30000" dirty="0" smtClean="0"/>
              <a:t>th</a:t>
            </a:r>
            <a:r>
              <a:rPr lang="en-US" sz="2800" b="1" u="sng" dirty="0" smtClean="0"/>
              <a:t> Jan – B2C Automation</a:t>
            </a:r>
            <a:endParaRPr lang="en-US" sz="2800" b="1" u="sng" dirty="0"/>
          </a:p>
        </p:txBody>
      </p:sp>
      <p:sp>
        <p:nvSpPr>
          <p:cNvPr id="7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899935" y="1114783"/>
            <a:ext cx="10123665" cy="520135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u="sng" dirty="0" smtClean="0">
                <a:solidFill>
                  <a:schemeClr val="accent6">
                    <a:lumMod val="75000"/>
                  </a:schemeClr>
                </a:solidFill>
              </a:rPr>
              <a:t>Actual Completion : </a:t>
            </a:r>
          </a:p>
          <a:p>
            <a:r>
              <a:rPr lang="en-US" sz="1600" dirty="0" smtClean="0"/>
              <a:t>Page </a:t>
            </a:r>
            <a:r>
              <a:rPr lang="en-US" sz="1600" dirty="0"/>
              <a:t>Object Capturing </a:t>
            </a:r>
            <a:r>
              <a:rPr lang="en-US" sz="1600" dirty="0" smtClean="0"/>
              <a:t>for </a:t>
            </a:r>
          </a:p>
          <a:p>
            <a:pPr lvl="1"/>
            <a:r>
              <a:rPr lang="en-US" sz="1600" dirty="0" smtClean="0"/>
              <a:t>Desktop Browser</a:t>
            </a:r>
            <a:r>
              <a:rPr lang="en-US" sz="1600" dirty="0"/>
              <a:t> - </a:t>
            </a:r>
            <a:r>
              <a:rPr lang="en-US" sz="1600" b="1" dirty="0"/>
              <a:t>100 % </a:t>
            </a:r>
            <a:r>
              <a:rPr lang="en-US" sz="1600" b="1" dirty="0" smtClean="0"/>
              <a:t>Completed</a:t>
            </a:r>
          </a:p>
          <a:p>
            <a:pPr lvl="1"/>
            <a:r>
              <a:rPr lang="en-US" sz="1600" dirty="0" smtClean="0"/>
              <a:t>Mobile Browser – </a:t>
            </a:r>
            <a:r>
              <a:rPr lang="en-US" sz="1600" b="1" dirty="0" smtClean="0"/>
              <a:t>65% Completed</a:t>
            </a:r>
            <a:endParaRPr lang="en-US" sz="1600" b="1" dirty="0"/>
          </a:p>
          <a:p>
            <a:r>
              <a:rPr lang="en-US" sz="1600" dirty="0"/>
              <a:t>Reusable Script </a:t>
            </a:r>
            <a:r>
              <a:rPr lang="en-US" sz="1600" dirty="0" smtClean="0"/>
              <a:t>Authoring for </a:t>
            </a:r>
          </a:p>
          <a:p>
            <a:pPr lvl="1"/>
            <a:r>
              <a:rPr lang="en-US" sz="1600" dirty="0" smtClean="0"/>
              <a:t>Desktop Browser </a:t>
            </a:r>
            <a:r>
              <a:rPr lang="en-US" sz="1600" dirty="0"/>
              <a:t>- </a:t>
            </a:r>
            <a:r>
              <a:rPr lang="en-US" sz="1600" b="1" dirty="0" smtClean="0"/>
              <a:t>7</a:t>
            </a:r>
            <a:r>
              <a:rPr lang="en-US" sz="1600" b="1" dirty="0"/>
              <a:t>5</a:t>
            </a:r>
            <a:r>
              <a:rPr lang="en-US" sz="1600" b="1" dirty="0" smtClean="0"/>
              <a:t> </a:t>
            </a:r>
            <a:r>
              <a:rPr lang="en-US" sz="1600" b="1" dirty="0"/>
              <a:t>% </a:t>
            </a:r>
            <a:r>
              <a:rPr lang="en-US" sz="1600" b="1" dirty="0" smtClean="0"/>
              <a:t>Completed</a:t>
            </a:r>
          </a:p>
          <a:p>
            <a:pPr lvl="1"/>
            <a:r>
              <a:rPr lang="en-US" sz="1600" dirty="0" smtClean="0"/>
              <a:t>Mobile Browser – </a:t>
            </a:r>
            <a:r>
              <a:rPr lang="en-US" sz="1600" b="1" dirty="0" smtClean="0"/>
              <a:t>38 % Completed</a:t>
            </a:r>
          </a:p>
          <a:p>
            <a:r>
              <a:rPr lang="en-US" sz="1600" dirty="0" smtClean="0"/>
              <a:t>Overall Script Authoring  </a:t>
            </a:r>
            <a:endParaRPr lang="en-US" sz="1600" b="1" dirty="0" smtClean="0"/>
          </a:p>
          <a:p>
            <a:pPr lvl="1"/>
            <a:r>
              <a:rPr lang="en-US" sz="1600" dirty="0" smtClean="0"/>
              <a:t>Desktop – Completed </a:t>
            </a:r>
            <a:r>
              <a:rPr lang="en-US" sz="1600" b="1" dirty="0" smtClean="0"/>
              <a:t>43 Scripts</a:t>
            </a:r>
            <a:r>
              <a:rPr lang="en-US" sz="1600" dirty="0" smtClean="0"/>
              <a:t> Out of 81 – </a:t>
            </a:r>
            <a:r>
              <a:rPr lang="en-US" sz="1600" b="1" dirty="0" smtClean="0"/>
              <a:t>53 </a:t>
            </a:r>
            <a:r>
              <a:rPr lang="en-US" sz="1600" b="1" dirty="0"/>
              <a:t>% </a:t>
            </a:r>
            <a:r>
              <a:rPr lang="en-US" sz="1600" b="1" dirty="0" smtClean="0"/>
              <a:t>Completed</a:t>
            </a:r>
            <a:endParaRPr lang="en-US" sz="1600" dirty="0"/>
          </a:p>
          <a:p>
            <a:pPr lvl="1"/>
            <a:r>
              <a:rPr lang="en-US" sz="1600" dirty="0" smtClean="0"/>
              <a:t>Mobile </a:t>
            </a:r>
            <a:r>
              <a:rPr lang="en-US" sz="1600" dirty="0"/>
              <a:t>Site </a:t>
            </a:r>
            <a:r>
              <a:rPr lang="en-US" sz="1600" dirty="0" smtClean="0"/>
              <a:t>– Completed </a:t>
            </a:r>
            <a:r>
              <a:rPr lang="en-US" sz="1600" b="1" dirty="0" smtClean="0"/>
              <a:t>14 Script</a:t>
            </a:r>
            <a:r>
              <a:rPr lang="en-US" sz="1600" dirty="0" smtClean="0"/>
              <a:t> Out of </a:t>
            </a:r>
            <a:r>
              <a:rPr lang="en-US" sz="1600" dirty="0"/>
              <a:t>81 – 1</a:t>
            </a:r>
            <a:r>
              <a:rPr lang="en-US" sz="1600" b="1" dirty="0"/>
              <a:t>7 % </a:t>
            </a:r>
            <a:r>
              <a:rPr lang="en-US" sz="1600" b="1" dirty="0" smtClean="0"/>
              <a:t>Completed</a:t>
            </a:r>
            <a:endParaRPr lang="en-US" sz="1600" dirty="0" smtClean="0"/>
          </a:p>
          <a:p>
            <a:r>
              <a:rPr lang="en-US" sz="1600" dirty="0" smtClean="0"/>
              <a:t>Weekly Task:</a:t>
            </a:r>
          </a:p>
          <a:p>
            <a:pPr lvl="1"/>
            <a:r>
              <a:rPr lang="en-US" sz="1600" dirty="0" smtClean="0"/>
              <a:t>Completion Scripts dry run on PRIMARY PROD Environment</a:t>
            </a:r>
          </a:p>
          <a:p>
            <a:pPr lvl="1"/>
            <a:r>
              <a:rPr lang="en-US" sz="1600" dirty="0" smtClean="0"/>
              <a:t>Started working on adding conditions for Browser &amp; Site Specific Conditions</a:t>
            </a:r>
          </a:p>
          <a:p>
            <a:pPr lvl="1"/>
            <a:r>
              <a:rPr lang="en-US" sz="1600" dirty="0" smtClean="0"/>
              <a:t>Executing Automation Scripts on </a:t>
            </a:r>
          </a:p>
          <a:p>
            <a:pPr lvl="2"/>
            <a:r>
              <a:rPr lang="en-US" sz="1200" dirty="0" smtClean="0"/>
              <a:t>IE 11</a:t>
            </a:r>
          </a:p>
          <a:p>
            <a:pPr lvl="2"/>
            <a:r>
              <a:rPr lang="en-US" sz="1200" dirty="0" smtClean="0"/>
              <a:t>Safari</a:t>
            </a:r>
          </a:p>
          <a:p>
            <a:pPr lvl="2"/>
            <a:r>
              <a:rPr lang="en-US" sz="1200" dirty="0" smtClean="0"/>
              <a:t>Edge Browsers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4999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854578" y="4424170"/>
            <a:ext cx="10130097" cy="243383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u="sng" dirty="0" smtClean="0">
                <a:solidFill>
                  <a:srgbClr val="C00000"/>
                </a:solidFill>
              </a:rPr>
              <a:t>Expected Projection for Next Week: </a:t>
            </a:r>
            <a:endParaRPr lang="en-US" sz="1600" dirty="0" smtClean="0"/>
          </a:p>
          <a:p>
            <a:r>
              <a:rPr lang="en-US" sz="1600" dirty="0" smtClean="0"/>
              <a:t>Regression Suite Run for Sprint-4 Execution</a:t>
            </a:r>
          </a:p>
          <a:p>
            <a:r>
              <a:rPr lang="en-US" sz="1600" dirty="0" smtClean="0"/>
              <a:t>Executing Automation Scripts on IE 11, Safari, Edge and Chrome</a:t>
            </a:r>
          </a:p>
          <a:p>
            <a:r>
              <a:rPr lang="en-US" sz="1600" dirty="0" smtClean="0"/>
              <a:t>Adding browser specific functions</a:t>
            </a:r>
          </a:p>
          <a:p>
            <a:r>
              <a:rPr lang="en-US" sz="1600" dirty="0" smtClean="0"/>
              <a:t>Execute all the scripts in 4 Browsers</a:t>
            </a:r>
          </a:p>
          <a:p>
            <a:pPr lvl="1"/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115835" y="431800"/>
            <a:ext cx="461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Status Cont..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295400" y="1198891"/>
          <a:ext cx="6451600" cy="1219200"/>
        </p:xfrm>
        <a:graphic>
          <a:graphicData uri="http://schemas.openxmlformats.org/drawingml/2006/table">
            <a:tbl>
              <a:tblPr firstRow="1" firstCol="1" bandRow="1"/>
              <a:tblGrid>
                <a:gridCol w="457200"/>
                <a:gridCol w="1600200"/>
                <a:gridCol w="948267"/>
                <a:gridCol w="1325033"/>
                <a:gridCol w="1295400"/>
                <a:gridCol w="825500"/>
              </a:tblGrid>
              <a:tr h="203200">
                <a:tc>
                  <a:txBody>
                    <a:bodyPr/>
                    <a:lstStyle/>
                    <a:p>
                      <a:endParaRPr lang="en-US" sz="1200" dirty="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Times New Roman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Times New Roman" charset="0"/>
                        </a:rPr>
                        <a:t>Total Scripts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Times New Roman" charset="0"/>
                        </a:rPr>
                        <a:t>Completed Scripts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Times New Roman" charset="0"/>
                        </a:rPr>
                        <a:t>Remaining Scripts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</a:rPr>
                        <a:t>Regression - Desktop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</a:rPr>
                        <a:t>66</a:t>
                      </a:r>
                      <a:endParaRPr lang="en-US" sz="12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</a:rPr>
                        <a:t>43</a:t>
                      </a:r>
                      <a:endParaRPr lang="en-US" sz="12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</a:rPr>
                        <a:t>23</a:t>
                      </a:r>
                      <a:endParaRPr lang="en-US" sz="12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</a:rPr>
                        <a:t>Regression - Mobile</a:t>
                      </a:r>
                      <a:endParaRPr lang="en-US" sz="12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</a:rPr>
                        <a:t>66</a:t>
                      </a:r>
                      <a:endParaRPr lang="en-US" sz="12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</a:rPr>
                        <a:t>14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</a:rPr>
                        <a:t>52</a:t>
                      </a:r>
                      <a:endParaRPr lang="en-US" sz="12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</a:rPr>
                        <a:t>CSR Orders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</a:rPr>
                        <a:t>15</a:t>
                      </a:r>
                      <a:endParaRPr lang="en-US" sz="12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</a:rPr>
                        <a:t>10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</a:rPr>
                        <a:t>5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endParaRPr lang="en-US" sz="1200" b="1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</a:rPr>
                        <a:t>Total</a:t>
                      </a: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</a:rPr>
                        <a:t>147</a:t>
                      </a:r>
                      <a:endParaRPr lang="en-US" sz="1200" b="1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</a:rPr>
                        <a:t>67</a:t>
                      </a:r>
                      <a:endParaRPr lang="en-US" sz="1200" b="1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Times New Roman" charset="0"/>
                          <a:ea typeface="Calibri" charset="0"/>
                        </a:rPr>
                        <a:t>70</a:t>
                      </a: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15835" y="829559"/>
            <a:ext cx="196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Status:</a:t>
            </a:r>
            <a:endParaRPr lang="en-US" b="1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854578" y="2631656"/>
            <a:ext cx="10130097" cy="179251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</a:rPr>
              <a:t>Updates and Clarifications: </a:t>
            </a:r>
          </a:p>
          <a:p>
            <a:r>
              <a:rPr lang="en-US" sz="1600" dirty="0" smtClean="0"/>
              <a:t>Last Week Results are updated in OneDrive</a:t>
            </a:r>
          </a:p>
          <a:p>
            <a:r>
              <a:rPr lang="en-US" sz="1600" dirty="0" smtClean="0"/>
              <a:t>Site Slowness and Code Push timelines</a:t>
            </a:r>
          </a:p>
          <a:p>
            <a:r>
              <a:rPr lang="en-US" sz="1600" dirty="0" smtClean="0"/>
              <a:t>Gift Card Details – </a:t>
            </a:r>
            <a:r>
              <a:rPr lang="en-US" sz="1600" dirty="0" err="1" smtClean="0"/>
              <a:t>followup</a:t>
            </a:r>
            <a:endParaRPr lang="en-US" sz="1600" dirty="0" smtClean="0"/>
          </a:p>
          <a:p>
            <a:r>
              <a:rPr lang="en-US" sz="1600" dirty="0" smtClean="0"/>
              <a:t>Open VPN </a:t>
            </a:r>
          </a:p>
        </p:txBody>
      </p:sp>
    </p:spTree>
    <p:extLst>
      <p:ext uri="{BB962C8B-B14F-4D97-AF65-F5344CB8AC3E}">
        <p14:creationId xmlns:p14="http://schemas.microsoft.com/office/powerpoint/2010/main" val="87396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/>
              <a:t>Week 10 : 18</a:t>
            </a:r>
            <a:r>
              <a:rPr lang="en-US" sz="2800" b="1" u="sng" baseline="30000" dirty="0" smtClean="0"/>
              <a:t>th</a:t>
            </a:r>
            <a:r>
              <a:rPr lang="en-US" sz="2800" b="1" u="sng" dirty="0" smtClean="0"/>
              <a:t> Jan – B2B Automation </a:t>
            </a:r>
            <a:endParaRPr lang="en-US" sz="2800" b="1" u="sng" dirty="0"/>
          </a:p>
        </p:txBody>
      </p:sp>
      <p:sp>
        <p:nvSpPr>
          <p:cNvPr id="7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899935" y="1114781"/>
            <a:ext cx="10123665" cy="3703961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u="sng" dirty="0" smtClean="0">
                <a:solidFill>
                  <a:schemeClr val="accent6">
                    <a:lumMod val="75000"/>
                  </a:schemeClr>
                </a:solidFill>
              </a:rPr>
              <a:t>Status : </a:t>
            </a:r>
          </a:p>
          <a:p>
            <a:r>
              <a:rPr lang="en-US" sz="1600" dirty="0" smtClean="0"/>
              <a:t>Page </a:t>
            </a:r>
            <a:r>
              <a:rPr lang="en-US" sz="1600" dirty="0"/>
              <a:t>Object </a:t>
            </a:r>
            <a:r>
              <a:rPr lang="en-US" sz="1600" dirty="0" smtClean="0"/>
              <a:t>Capturing – Smoke Scenarios</a:t>
            </a:r>
          </a:p>
          <a:p>
            <a:pPr lvl="1"/>
            <a:r>
              <a:rPr lang="en-US" sz="1600" dirty="0" smtClean="0"/>
              <a:t>Speedo US – Completed</a:t>
            </a:r>
          </a:p>
          <a:p>
            <a:pPr lvl="1"/>
            <a:r>
              <a:rPr lang="en-US" sz="1600" dirty="0" smtClean="0"/>
              <a:t>Speedo Canada – Completed</a:t>
            </a:r>
          </a:p>
          <a:p>
            <a:pPr lvl="1"/>
            <a:r>
              <a:rPr lang="en-US" sz="1600" dirty="0" smtClean="0"/>
              <a:t>Speedo Coaches – Completed</a:t>
            </a:r>
          </a:p>
          <a:p>
            <a:pPr lvl="1"/>
            <a:r>
              <a:rPr lang="en-US" sz="1600" dirty="0" smtClean="0"/>
              <a:t>PVH Direct – </a:t>
            </a:r>
            <a:r>
              <a:rPr lang="en-US" sz="1600" dirty="0"/>
              <a:t>Completed</a:t>
            </a:r>
            <a:endParaRPr lang="en-US" sz="1600" dirty="0" smtClean="0"/>
          </a:p>
          <a:p>
            <a:pPr lvl="1"/>
            <a:r>
              <a:rPr lang="en-US" sz="1600" dirty="0" smtClean="0"/>
              <a:t>PVH Corporate Outfitter US – </a:t>
            </a:r>
            <a:r>
              <a:rPr lang="en-US" sz="1600" dirty="0"/>
              <a:t>Completed</a:t>
            </a:r>
            <a:endParaRPr lang="en-US" sz="1600" dirty="0" smtClean="0"/>
          </a:p>
          <a:p>
            <a:pPr lvl="1"/>
            <a:r>
              <a:rPr lang="en-US" sz="1600" dirty="0" smtClean="0"/>
              <a:t>PVH Corporate Outfitters Canada – </a:t>
            </a:r>
            <a:r>
              <a:rPr lang="en-US" sz="1600" dirty="0"/>
              <a:t>Completed</a:t>
            </a:r>
            <a:endParaRPr lang="en-US" sz="1600" dirty="0" smtClean="0"/>
          </a:p>
          <a:p>
            <a:r>
              <a:rPr lang="en-US" sz="1600" dirty="0" smtClean="0"/>
              <a:t>Reusable </a:t>
            </a:r>
            <a:r>
              <a:rPr lang="en-US" sz="1600" dirty="0"/>
              <a:t>Script Authoring – </a:t>
            </a:r>
            <a:endParaRPr lang="en-US" sz="1600" dirty="0" smtClean="0"/>
          </a:p>
          <a:p>
            <a:pPr lvl="1"/>
            <a:r>
              <a:rPr lang="en-US" sz="1600" dirty="0"/>
              <a:t>Smoke Pack Scenarios – </a:t>
            </a:r>
            <a:r>
              <a:rPr lang="en-US" sz="1600" b="1" dirty="0"/>
              <a:t>80% </a:t>
            </a:r>
            <a:r>
              <a:rPr lang="en-US" sz="1600" b="1" dirty="0" smtClean="0"/>
              <a:t>Completed</a:t>
            </a:r>
            <a:endParaRPr lang="en-US" sz="1600" dirty="0"/>
          </a:p>
          <a:p>
            <a:r>
              <a:rPr lang="en-US" sz="1600" dirty="0" smtClean="0"/>
              <a:t>Smoke Pack Script Authoring – Started</a:t>
            </a:r>
          </a:p>
          <a:p>
            <a:pPr lvl="1"/>
            <a:r>
              <a:rPr lang="en-US" sz="1600" dirty="0" smtClean="0"/>
              <a:t>5% Completed</a:t>
            </a:r>
          </a:p>
          <a:p>
            <a:endParaRPr lang="en-US" sz="160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899934" y="4970405"/>
            <a:ext cx="10123665" cy="137885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u="sng" dirty="0" smtClean="0">
                <a:solidFill>
                  <a:srgbClr val="FF0000"/>
                </a:solidFill>
              </a:rPr>
              <a:t>Next : </a:t>
            </a:r>
          </a:p>
          <a:p>
            <a:r>
              <a:rPr lang="en-US" sz="1600" dirty="0" smtClean="0"/>
              <a:t>Continue on Reusable Script Authoring for all other stores</a:t>
            </a:r>
          </a:p>
          <a:p>
            <a:r>
              <a:rPr lang="en-US" sz="1600" dirty="0" smtClean="0"/>
              <a:t>Continue on Smoke Pack Script Authoring for all stores</a:t>
            </a:r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3579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/>
              <a:t>Week 11 : 25</a:t>
            </a:r>
            <a:r>
              <a:rPr lang="en-US" sz="2800" b="1" u="sng" baseline="30000" dirty="0" smtClean="0"/>
              <a:t>th</a:t>
            </a:r>
            <a:r>
              <a:rPr lang="en-US" sz="2800" b="1" u="sng" dirty="0" smtClean="0"/>
              <a:t> Jan – B2C Automation</a:t>
            </a:r>
            <a:endParaRPr lang="en-US" sz="2800" b="1" u="sng" dirty="0"/>
          </a:p>
        </p:txBody>
      </p:sp>
      <p:sp>
        <p:nvSpPr>
          <p:cNvPr id="7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899935" y="1114783"/>
            <a:ext cx="10123665" cy="520135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u="sng" dirty="0" smtClean="0">
                <a:solidFill>
                  <a:schemeClr val="accent6">
                    <a:lumMod val="75000"/>
                  </a:schemeClr>
                </a:solidFill>
              </a:rPr>
              <a:t>Actual Completion : </a:t>
            </a:r>
          </a:p>
          <a:p>
            <a:r>
              <a:rPr lang="en-US" sz="1600" dirty="0" smtClean="0"/>
              <a:t>Page </a:t>
            </a:r>
            <a:r>
              <a:rPr lang="en-US" sz="1600" dirty="0"/>
              <a:t>Object Capturing </a:t>
            </a:r>
            <a:r>
              <a:rPr lang="en-US" sz="1600" dirty="0" smtClean="0"/>
              <a:t>for </a:t>
            </a:r>
          </a:p>
          <a:p>
            <a:pPr lvl="1"/>
            <a:r>
              <a:rPr lang="en-US" sz="1600" dirty="0" smtClean="0"/>
              <a:t>Desktop Browser</a:t>
            </a:r>
            <a:r>
              <a:rPr lang="en-US" sz="1600" dirty="0"/>
              <a:t> - </a:t>
            </a:r>
            <a:r>
              <a:rPr lang="en-US" sz="1600" b="1" dirty="0"/>
              <a:t>100 % </a:t>
            </a:r>
            <a:r>
              <a:rPr lang="en-US" sz="1600" b="1" dirty="0" smtClean="0"/>
              <a:t>Completed</a:t>
            </a:r>
          </a:p>
          <a:p>
            <a:pPr lvl="1"/>
            <a:r>
              <a:rPr lang="en-US" sz="1600" dirty="0" smtClean="0"/>
              <a:t>Mobile Browser – </a:t>
            </a:r>
            <a:r>
              <a:rPr lang="en-US" sz="1600" b="1" dirty="0" smtClean="0"/>
              <a:t>65% Completed</a:t>
            </a:r>
            <a:endParaRPr lang="en-US" sz="1600" b="1" dirty="0"/>
          </a:p>
          <a:p>
            <a:r>
              <a:rPr lang="en-US" sz="1600" dirty="0"/>
              <a:t>Reusable Script </a:t>
            </a:r>
            <a:r>
              <a:rPr lang="en-US" sz="1600" dirty="0" smtClean="0"/>
              <a:t>Authoring for </a:t>
            </a:r>
          </a:p>
          <a:p>
            <a:pPr lvl="1"/>
            <a:r>
              <a:rPr lang="en-US" sz="1600" dirty="0" smtClean="0"/>
              <a:t>Desktop Browser </a:t>
            </a:r>
            <a:r>
              <a:rPr lang="en-US" sz="1600" dirty="0"/>
              <a:t>- </a:t>
            </a:r>
            <a:r>
              <a:rPr lang="en-US" sz="1600" b="1" dirty="0" smtClean="0"/>
              <a:t>7</a:t>
            </a:r>
            <a:r>
              <a:rPr lang="en-US" sz="1600" b="1" dirty="0"/>
              <a:t>5</a:t>
            </a:r>
            <a:r>
              <a:rPr lang="en-US" sz="1600" b="1" dirty="0" smtClean="0"/>
              <a:t> </a:t>
            </a:r>
            <a:r>
              <a:rPr lang="en-US" sz="1600" b="1" dirty="0"/>
              <a:t>% </a:t>
            </a:r>
            <a:r>
              <a:rPr lang="en-US" sz="1600" b="1" dirty="0" smtClean="0"/>
              <a:t>Completed</a:t>
            </a:r>
          </a:p>
          <a:p>
            <a:pPr lvl="1"/>
            <a:r>
              <a:rPr lang="en-US" sz="1600" dirty="0" smtClean="0"/>
              <a:t>Mobile Browser – </a:t>
            </a:r>
            <a:r>
              <a:rPr lang="en-US" sz="1600" b="1" dirty="0" smtClean="0"/>
              <a:t>38 % Completed</a:t>
            </a:r>
          </a:p>
          <a:p>
            <a:r>
              <a:rPr lang="en-US" sz="1600" dirty="0" smtClean="0"/>
              <a:t>Overall Script Authoring  </a:t>
            </a:r>
            <a:endParaRPr lang="en-US" sz="1600" b="1" dirty="0" smtClean="0"/>
          </a:p>
          <a:p>
            <a:pPr lvl="1"/>
            <a:r>
              <a:rPr lang="en-US" sz="1600" dirty="0" smtClean="0"/>
              <a:t>Desktop – Completed </a:t>
            </a:r>
            <a:r>
              <a:rPr lang="en-US" sz="1600" b="1" dirty="0" smtClean="0"/>
              <a:t>43 Scripts</a:t>
            </a:r>
            <a:r>
              <a:rPr lang="en-US" sz="1600" dirty="0" smtClean="0"/>
              <a:t> Out of 81 – </a:t>
            </a:r>
            <a:r>
              <a:rPr lang="en-US" sz="1600" b="1" dirty="0" smtClean="0"/>
              <a:t>53 </a:t>
            </a:r>
            <a:r>
              <a:rPr lang="en-US" sz="1600" b="1" dirty="0"/>
              <a:t>% </a:t>
            </a:r>
            <a:r>
              <a:rPr lang="en-US" sz="1600" b="1" dirty="0" smtClean="0"/>
              <a:t>Completed</a:t>
            </a:r>
            <a:endParaRPr lang="en-US" sz="1600" dirty="0"/>
          </a:p>
          <a:p>
            <a:pPr lvl="1"/>
            <a:r>
              <a:rPr lang="en-US" sz="1600" dirty="0" smtClean="0"/>
              <a:t>Mobile </a:t>
            </a:r>
            <a:r>
              <a:rPr lang="en-US" sz="1600" dirty="0"/>
              <a:t>Site </a:t>
            </a:r>
            <a:r>
              <a:rPr lang="en-US" sz="1600" dirty="0" smtClean="0"/>
              <a:t>– Completed </a:t>
            </a:r>
            <a:r>
              <a:rPr lang="en-US" sz="1600" b="1" dirty="0" smtClean="0"/>
              <a:t>14 Script</a:t>
            </a:r>
            <a:r>
              <a:rPr lang="en-US" sz="1600" dirty="0" smtClean="0"/>
              <a:t> Out of </a:t>
            </a:r>
            <a:r>
              <a:rPr lang="en-US" sz="1600" dirty="0"/>
              <a:t>81 – 1</a:t>
            </a:r>
            <a:r>
              <a:rPr lang="en-US" sz="1600" b="1" dirty="0"/>
              <a:t>7 % </a:t>
            </a:r>
            <a:r>
              <a:rPr lang="en-US" sz="1600" b="1" dirty="0" smtClean="0"/>
              <a:t>Completed</a:t>
            </a:r>
            <a:endParaRPr lang="en-US" sz="1600" dirty="0" smtClean="0"/>
          </a:p>
          <a:p>
            <a:r>
              <a:rPr lang="en-US" sz="1600" dirty="0" smtClean="0"/>
              <a:t>Weekly Task:</a:t>
            </a:r>
          </a:p>
          <a:p>
            <a:pPr lvl="1"/>
            <a:r>
              <a:rPr lang="en-US" sz="1600" dirty="0" smtClean="0"/>
              <a:t>Completion Scripts dry run on PRIMARY PROD Environment</a:t>
            </a:r>
          </a:p>
          <a:p>
            <a:pPr lvl="1"/>
            <a:r>
              <a:rPr lang="en-US" sz="1600" dirty="0" smtClean="0"/>
              <a:t>Started working on adding conditions for Browser &amp; Site Specific Conditions</a:t>
            </a:r>
          </a:p>
          <a:p>
            <a:pPr lvl="1"/>
            <a:r>
              <a:rPr lang="en-US" sz="1600" dirty="0" smtClean="0"/>
              <a:t>Executing Automation Scripts on </a:t>
            </a:r>
          </a:p>
          <a:p>
            <a:pPr lvl="2"/>
            <a:r>
              <a:rPr lang="en-US" sz="1200" dirty="0" smtClean="0"/>
              <a:t>IE 11</a:t>
            </a:r>
          </a:p>
          <a:p>
            <a:pPr lvl="2"/>
            <a:r>
              <a:rPr lang="en-US" sz="1200" dirty="0" smtClean="0"/>
              <a:t>Safari</a:t>
            </a:r>
          </a:p>
          <a:p>
            <a:pPr lvl="2"/>
            <a:r>
              <a:rPr lang="en-US" sz="1200" dirty="0" smtClean="0"/>
              <a:t>Edge Browsers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4531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854578" y="4424170"/>
            <a:ext cx="10130097" cy="243383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u="sng" dirty="0" smtClean="0">
                <a:solidFill>
                  <a:srgbClr val="C00000"/>
                </a:solidFill>
              </a:rPr>
              <a:t>Expected Projection for Next Week: </a:t>
            </a:r>
            <a:endParaRPr lang="en-US" sz="1600" dirty="0" smtClean="0"/>
          </a:p>
          <a:p>
            <a:r>
              <a:rPr lang="en-US" sz="1600" dirty="0" smtClean="0"/>
              <a:t>Regression Suite Run for Sprint-4 Execution</a:t>
            </a:r>
          </a:p>
          <a:p>
            <a:r>
              <a:rPr lang="en-US" sz="1600" dirty="0" smtClean="0"/>
              <a:t>Executing Automation Scripts on IE 11, Safari, Edge and Chrome</a:t>
            </a:r>
          </a:p>
          <a:p>
            <a:r>
              <a:rPr lang="en-US" sz="1600" dirty="0" smtClean="0"/>
              <a:t>Adding browser specific functions</a:t>
            </a:r>
          </a:p>
          <a:p>
            <a:r>
              <a:rPr lang="en-US" sz="1600" dirty="0" smtClean="0"/>
              <a:t>Execute all the scripts in 4 Browsers</a:t>
            </a:r>
          </a:p>
          <a:p>
            <a:pPr lvl="1"/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115835" y="431800"/>
            <a:ext cx="461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Status Cont..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176911"/>
              </p:ext>
            </p:extLst>
          </p:nvPr>
        </p:nvGraphicFramePr>
        <p:xfrm>
          <a:off x="1295400" y="1198891"/>
          <a:ext cx="6451600" cy="1219200"/>
        </p:xfrm>
        <a:graphic>
          <a:graphicData uri="http://schemas.openxmlformats.org/drawingml/2006/table">
            <a:tbl>
              <a:tblPr firstRow="1" firstCol="1" bandRow="1"/>
              <a:tblGrid>
                <a:gridCol w="457200"/>
                <a:gridCol w="1600200"/>
                <a:gridCol w="948267"/>
                <a:gridCol w="1325033"/>
                <a:gridCol w="1295400"/>
                <a:gridCol w="825500"/>
              </a:tblGrid>
              <a:tr h="203200">
                <a:tc>
                  <a:txBody>
                    <a:bodyPr/>
                    <a:lstStyle/>
                    <a:p>
                      <a:endParaRPr lang="en-US" sz="1200" dirty="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Times New Roman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Times New Roman" charset="0"/>
                        </a:rPr>
                        <a:t>Total Scripts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Times New Roman" charset="0"/>
                        </a:rPr>
                        <a:t>Completed Scripts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Times New Roman" charset="0"/>
                        </a:rPr>
                        <a:t>Remaining Scripts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</a:rPr>
                        <a:t>Regression - Desktop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</a:rPr>
                        <a:t>66</a:t>
                      </a:r>
                      <a:endParaRPr lang="en-US" sz="12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</a:rPr>
                        <a:t>43</a:t>
                      </a:r>
                      <a:endParaRPr lang="en-US" sz="12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</a:rPr>
                        <a:t>23</a:t>
                      </a:r>
                      <a:endParaRPr lang="en-US" sz="12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</a:rPr>
                        <a:t>Regression - Mobile</a:t>
                      </a:r>
                      <a:endParaRPr lang="en-US" sz="12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</a:rPr>
                        <a:t>66</a:t>
                      </a:r>
                      <a:endParaRPr lang="en-US" sz="12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</a:rPr>
                        <a:t>14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</a:rPr>
                        <a:t>52</a:t>
                      </a:r>
                      <a:endParaRPr lang="en-US" sz="12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</a:rPr>
                        <a:t>CSR Orders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</a:rPr>
                        <a:t>15</a:t>
                      </a:r>
                      <a:endParaRPr lang="en-US" sz="12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</a:rPr>
                        <a:t>10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</a:rPr>
                        <a:t>5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endParaRPr lang="en-US" sz="1200" b="1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</a:rPr>
                        <a:t>Total</a:t>
                      </a: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</a:rPr>
                        <a:t>147</a:t>
                      </a:r>
                      <a:endParaRPr lang="en-US" sz="1200" b="1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</a:rPr>
                        <a:t>67</a:t>
                      </a:r>
                      <a:endParaRPr lang="en-US" sz="1200" b="1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Times New Roman" charset="0"/>
                          <a:ea typeface="Calibri" charset="0"/>
                        </a:rPr>
                        <a:t>70</a:t>
                      </a: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15835" y="829559"/>
            <a:ext cx="196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Status:</a:t>
            </a:r>
            <a:endParaRPr lang="en-US" b="1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854578" y="2631656"/>
            <a:ext cx="10130097" cy="179251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</a:rPr>
              <a:t>Updates and Clarifications: </a:t>
            </a:r>
          </a:p>
          <a:p>
            <a:r>
              <a:rPr lang="en-US" sz="1600" dirty="0" smtClean="0"/>
              <a:t>Last Week Results are updated in OneDrive</a:t>
            </a:r>
          </a:p>
          <a:p>
            <a:r>
              <a:rPr lang="en-US" sz="1600" dirty="0" smtClean="0"/>
              <a:t>Site Slowness and Code Push timelines</a:t>
            </a:r>
          </a:p>
          <a:p>
            <a:r>
              <a:rPr lang="en-US" sz="1600" dirty="0" smtClean="0"/>
              <a:t>Gift Card Details – </a:t>
            </a:r>
            <a:r>
              <a:rPr lang="en-US" sz="1600" dirty="0" err="1" smtClean="0"/>
              <a:t>followup</a:t>
            </a:r>
            <a:endParaRPr lang="en-US" sz="1600" dirty="0" smtClean="0"/>
          </a:p>
          <a:p>
            <a:r>
              <a:rPr lang="en-US" sz="1600" dirty="0" smtClean="0"/>
              <a:t>Open VPN </a:t>
            </a:r>
          </a:p>
        </p:txBody>
      </p:sp>
    </p:spTree>
    <p:extLst>
      <p:ext uri="{BB962C8B-B14F-4D97-AF65-F5344CB8AC3E}">
        <p14:creationId xmlns:p14="http://schemas.microsoft.com/office/powerpoint/2010/main" val="185083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/>
              <a:t>Week 11 </a:t>
            </a:r>
            <a:r>
              <a:rPr lang="en-US" sz="2800" b="1" u="sng" smtClean="0"/>
              <a:t>: 25</a:t>
            </a:r>
            <a:r>
              <a:rPr lang="en-US" sz="2800" b="1" u="sng" baseline="30000" smtClean="0"/>
              <a:t>th</a:t>
            </a:r>
            <a:r>
              <a:rPr lang="en-US" sz="2800" b="1" u="sng" smtClean="0"/>
              <a:t> </a:t>
            </a:r>
            <a:r>
              <a:rPr lang="en-US" sz="2800" b="1" u="sng" dirty="0" smtClean="0"/>
              <a:t>Jan – B2B Automation </a:t>
            </a:r>
            <a:endParaRPr lang="en-US" sz="2800" b="1" u="sng" dirty="0"/>
          </a:p>
        </p:txBody>
      </p:sp>
      <p:sp>
        <p:nvSpPr>
          <p:cNvPr id="7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899935" y="1114781"/>
            <a:ext cx="10123665" cy="3703961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u="sng" dirty="0" smtClean="0">
                <a:solidFill>
                  <a:schemeClr val="accent6">
                    <a:lumMod val="75000"/>
                  </a:schemeClr>
                </a:solidFill>
              </a:rPr>
              <a:t>Status : </a:t>
            </a:r>
          </a:p>
          <a:p>
            <a:r>
              <a:rPr lang="en-US" sz="1600" dirty="0" smtClean="0"/>
              <a:t>Page </a:t>
            </a:r>
            <a:r>
              <a:rPr lang="en-US" sz="1600" dirty="0"/>
              <a:t>Object </a:t>
            </a:r>
            <a:r>
              <a:rPr lang="en-US" sz="1600" dirty="0" smtClean="0"/>
              <a:t>Capturing – Smoke Scenarios</a:t>
            </a:r>
          </a:p>
          <a:p>
            <a:pPr lvl="1"/>
            <a:r>
              <a:rPr lang="en-US" sz="1600" dirty="0" smtClean="0"/>
              <a:t>Speedo US – Completed</a:t>
            </a:r>
          </a:p>
          <a:p>
            <a:pPr lvl="1"/>
            <a:r>
              <a:rPr lang="en-US" sz="1600" dirty="0" smtClean="0"/>
              <a:t>Speedo Canada – Completed</a:t>
            </a:r>
          </a:p>
          <a:p>
            <a:pPr lvl="1"/>
            <a:r>
              <a:rPr lang="en-US" sz="1600" dirty="0" smtClean="0"/>
              <a:t>Speedo Coaches – Completed</a:t>
            </a:r>
          </a:p>
          <a:p>
            <a:pPr lvl="1"/>
            <a:r>
              <a:rPr lang="en-US" sz="1600" dirty="0" smtClean="0"/>
              <a:t>PVH Direct – </a:t>
            </a:r>
            <a:r>
              <a:rPr lang="en-US" sz="1600" dirty="0"/>
              <a:t>Completed</a:t>
            </a:r>
            <a:endParaRPr lang="en-US" sz="1600" dirty="0" smtClean="0"/>
          </a:p>
          <a:p>
            <a:pPr lvl="1"/>
            <a:r>
              <a:rPr lang="en-US" sz="1600" dirty="0" smtClean="0"/>
              <a:t>PVH Corporate Outfitter US – </a:t>
            </a:r>
            <a:r>
              <a:rPr lang="en-US" sz="1600" dirty="0"/>
              <a:t>Completed</a:t>
            </a:r>
            <a:endParaRPr lang="en-US" sz="1600" dirty="0" smtClean="0"/>
          </a:p>
          <a:p>
            <a:pPr lvl="1"/>
            <a:r>
              <a:rPr lang="en-US" sz="1600" dirty="0" smtClean="0"/>
              <a:t>PVH Corporate Outfitters Canada – </a:t>
            </a:r>
            <a:r>
              <a:rPr lang="en-US" sz="1600" dirty="0"/>
              <a:t>Completed</a:t>
            </a:r>
            <a:endParaRPr lang="en-US" sz="1600" dirty="0" smtClean="0"/>
          </a:p>
          <a:p>
            <a:r>
              <a:rPr lang="en-US" sz="1600" dirty="0" smtClean="0"/>
              <a:t>Reusable </a:t>
            </a:r>
            <a:r>
              <a:rPr lang="en-US" sz="1600" dirty="0"/>
              <a:t>Script Authoring – </a:t>
            </a:r>
            <a:endParaRPr lang="en-US" sz="1600" dirty="0" smtClean="0"/>
          </a:p>
          <a:p>
            <a:pPr lvl="1"/>
            <a:r>
              <a:rPr lang="en-US" sz="1600" dirty="0"/>
              <a:t>Smoke Pack Scenarios – </a:t>
            </a:r>
            <a:r>
              <a:rPr lang="en-US" sz="1600" b="1" dirty="0"/>
              <a:t>80% </a:t>
            </a:r>
            <a:r>
              <a:rPr lang="en-US" sz="1600" b="1" dirty="0" smtClean="0"/>
              <a:t>Completed</a:t>
            </a:r>
            <a:endParaRPr lang="en-US" sz="1600" dirty="0"/>
          </a:p>
          <a:p>
            <a:r>
              <a:rPr lang="en-US" sz="1600" dirty="0" smtClean="0"/>
              <a:t>Smoke Pack Script Authoring – Started</a:t>
            </a:r>
          </a:p>
          <a:p>
            <a:pPr lvl="1"/>
            <a:r>
              <a:rPr lang="en-US" sz="1600" dirty="0" smtClean="0"/>
              <a:t>5% Completed</a:t>
            </a:r>
          </a:p>
          <a:p>
            <a:endParaRPr lang="en-US" sz="160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899934" y="4970405"/>
            <a:ext cx="10123665" cy="137885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u="sng" dirty="0" smtClean="0">
                <a:solidFill>
                  <a:srgbClr val="FF0000"/>
                </a:solidFill>
              </a:rPr>
              <a:t>Next : </a:t>
            </a:r>
          </a:p>
          <a:p>
            <a:r>
              <a:rPr lang="en-US" sz="1600" dirty="0" smtClean="0"/>
              <a:t>Continue on Reusable Script Authoring for all other stores</a:t>
            </a:r>
          </a:p>
          <a:p>
            <a:r>
              <a:rPr lang="en-US" sz="1600" dirty="0" smtClean="0"/>
              <a:t>Continue on Smoke Pack Script Authoring for all stores</a:t>
            </a:r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1832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u="sng" dirty="0" smtClean="0"/>
              <a:t>Week 2 : 14</a:t>
            </a:r>
            <a:r>
              <a:rPr lang="en-US" sz="2800" u="sng" baseline="30000" dirty="0" smtClean="0"/>
              <a:t>th</a:t>
            </a:r>
            <a:r>
              <a:rPr lang="en-US" sz="2800" u="sng" dirty="0" smtClean="0"/>
              <a:t> Nov</a:t>
            </a:r>
            <a:endParaRPr lang="en-US" sz="2800" u="sng" dirty="0"/>
          </a:p>
        </p:txBody>
      </p:sp>
      <p:sp>
        <p:nvSpPr>
          <p:cNvPr id="7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899935" y="1114785"/>
            <a:ext cx="10123665" cy="237771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u="sng" dirty="0" smtClean="0">
                <a:solidFill>
                  <a:schemeClr val="accent6">
                    <a:lumMod val="75000"/>
                  </a:schemeClr>
                </a:solidFill>
              </a:rPr>
              <a:t>Actual Completion : </a:t>
            </a:r>
          </a:p>
          <a:p>
            <a:r>
              <a:rPr lang="en-US" sz="1600" dirty="0" smtClean="0"/>
              <a:t>Page </a:t>
            </a:r>
            <a:r>
              <a:rPr lang="en-US" sz="1600" dirty="0"/>
              <a:t>Object Capturing  - </a:t>
            </a:r>
            <a:r>
              <a:rPr lang="en-US" sz="1600" b="1" dirty="0"/>
              <a:t>100 % </a:t>
            </a:r>
            <a:r>
              <a:rPr lang="en-US" sz="1600" b="1" dirty="0" smtClean="0"/>
              <a:t>Completed</a:t>
            </a:r>
            <a:endParaRPr lang="en-US" sz="1600" dirty="0"/>
          </a:p>
          <a:p>
            <a:r>
              <a:rPr lang="en-US" sz="1600" dirty="0"/>
              <a:t>Reusable Script Authoring - </a:t>
            </a:r>
            <a:r>
              <a:rPr lang="en-US" sz="1600" b="1" dirty="0" smtClean="0"/>
              <a:t>18 </a:t>
            </a:r>
            <a:r>
              <a:rPr lang="en-US" sz="1600" b="1" dirty="0"/>
              <a:t>% Completed</a:t>
            </a:r>
            <a:endParaRPr lang="en-US" sz="1600" dirty="0"/>
          </a:p>
          <a:p>
            <a:pPr lvl="1"/>
            <a:r>
              <a:rPr lang="en-US" sz="1600" dirty="0"/>
              <a:t>Reusable Script Authoring is continuing in CK Site </a:t>
            </a:r>
          </a:p>
          <a:p>
            <a:pPr lvl="1"/>
            <a:r>
              <a:rPr lang="en-US" sz="1600" dirty="0"/>
              <a:t>Creating the individual Scripts for each scenario that we are going to cover the regression</a:t>
            </a:r>
          </a:p>
          <a:p>
            <a:r>
              <a:rPr lang="en-US" sz="1600" dirty="0"/>
              <a:t>Script Authoring - </a:t>
            </a:r>
            <a:r>
              <a:rPr lang="en-US" sz="1600" b="1" dirty="0"/>
              <a:t>0 % Completed</a:t>
            </a:r>
            <a:endParaRPr lang="en-US" sz="1600" dirty="0"/>
          </a:p>
          <a:p>
            <a:pPr lvl="1"/>
            <a:r>
              <a:rPr lang="en-US" sz="1600" dirty="0"/>
              <a:t>Script Authoring will initiate once reusable script authoring is </a:t>
            </a:r>
            <a:r>
              <a:rPr lang="en-US" sz="1600" dirty="0" smtClean="0"/>
              <a:t>done</a:t>
            </a:r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</p:txBody>
      </p:sp>
      <p:sp>
        <p:nvSpPr>
          <p:cNvPr id="4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899935" y="3540485"/>
            <a:ext cx="10123665" cy="237771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u="sng" dirty="0" smtClean="0">
                <a:solidFill>
                  <a:srgbClr val="C00000"/>
                </a:solidFill>
              </a:rPr>
              <a:t>Expected Projection on Next Week : </a:t>
            </a:r>
          </a:p>
          <a:p>
            <a:r>
              <a:rPr lang="en-US" sz="1600" dirty="0" smtClean="0"/>
              <a:t>Reusable </a:t>
            </a:r>
            <a:r>
              <a:rPr lang="en-US" sz="1600" dirty="0"/>
              <a:t>Script Authoring - </a:t>
            </a:r>
            <a:r>
              <a:rPr lang="en-US" sz="1600" b="1" dirty="0" smtClean="0"/>
              <a:t>30-35 </a:t>
            </a:r>
            <a:r>
              <a:rPr lang="en-US" sz="1600" b="1" dirty="0"/>
              <a:t>% Completed</a:t>
            </a:r>
            <a:endParaRPr lang="en-US" sz="1600" dirty="0"/>
          </a:p>
          <a:p>
            <a:pPr lvl="1"/>
            <a:r>
              <a:rPr lang="en-US" sz="1600" dirty="0"/>
              <a:t>Reusable Script Authoring is continuing in CK Site </a:t>
            </a:r>
          </a:p>
          <a:p>
            <a:pPr lvl="1"/>
            <a:r>
              <a:rPr lang="en-US" sz="1600" dirty="0"/>
              <a:t>Creating the individual Scripts for each scenario that we are going to cover the regression</a:t>
            </a:r>
          </a:p>
          <a:p>
            <a:r>
              <a:rPr lang="en-US" sz="1600" dirty="0"/>
              <a:t>Script Authoring - </a:t>
            </a:r>
            <a:r>
              <a:rPr lang="en-US" sz="1600" b="1" dirty="0"/>
              <a:t>0 % </a:t>
            </a:r>
            <a:r>
              <a:rPr lang="en-US" sz="1600" b="1" dirty="0" smtClean="0"/>
              <a:t>Completed</a:t>
            </a:r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1386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/>
              <a:t>Week </a:t>
            </a:r>
            <a:r>
              <a:rPr lang="en-US" sz="2800" b="1" u="sng" dirty="0" smtClean="0"/>
              <a:t>12 </a:t>
            </a:r>
            <a:r>
              <a:rPr lang="en-US" sz="2800" b="1" u="sng" dirty="0" smtClean="0"/>
              <a:t>: </a:t>
            </a:r>
            <a:r>
              <a:rPr lang="en-US" sz="2800" b="1" u="sng" dirty="0" smtClean="0"/>
              <a:t>31</a:t>
            </a:r>
            <a:r>
              <a:rPr lang="en-US" sz="2800" b="1" u="sng" baseline="30000" dirty="0" smtClean="0"/>
              <a:t>th</a:t>
            </a:r>
            <a:r>
              <a:rPr lang="en-US" sz="2800" b="1" u="sng" dirty="0" smtClean="0"/>
              <a:t> </a:t>
            </a:r>
            <a:r>
              <a:rPr lang="en-US" sz="2800" b="1" u="sng" dirty="0" smtClean="0"/>
              <a:t>Jan – B2C Automation</a:t>
            </a:r>
            <a:endParaRPr lang="en-US" sz="2800" b="1" u="sng" dirty="0"/>
          </a:p>
        </p:txBody>
      </p:sp>
      <p:sp>
        <p:nvSpPr>
          <p:cNvPr id="7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899935" y="1114783"/>
            <a:ext cx="10123665" cy="520135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u="sng" dirty="0" smtClean="0">
                <a:solidFill>
                  <a:schemeClr val="accent6">
                    <a:lumMod val="75000"/>
                  </a:schemeClr>
                </a:solidFill>
              </a:rPr>
              <a:t>Actual Completion : </a:t>
            </a:r>
          </a:p>
          <a:p>
            <a:r>
              <a:rPr lang="en-US" sz="1600" dirty="0" smtClean="0"/>
              <a:t>Page </a:t>
            </a:r>
            <a:r>
              <a:rPr lang="en-US" sz="1600" dirty="0"/>
              <a:t>Object Capturing </a:t>
            </a:r>
            <a:r>
              <a:rPr lang="en-US" sz="1600" dirty="0" smtClean="0"/>
              <a:t>for </a:t>
            </a:r>
          </a:p>
          <a:p>
            <a:pPr lvl="1"/>
            <a:r>
              <a:rPr lang="en-US" sz="1600" dirty="0" smtClean="0"/>
              <a:t>Desktop Browser</a:t>
            </a:r>
            <a:r>
              <a:rPr lang="en-US" sz="1600" dirty="0"/>
              <a:t> - </a:t>
            </a:r>
            <a:r>
              <a:rPr lang="en-US" sz="1600" b="1" dirty="0"/>
              <a:t>100 % </a:t>
            </a:r>
            <a:r>
              <a:rPr lang="en-US" sz="1600" b="1" dirty="0" smtClean="0"/>
              <a:t>Completed</a:t>
            </a:r>
          </a:p>
          <a:p>
            <a:pPr lvl="1"/>
            <a:r>
              <a:rPr lang="en-US" sz="1600" dirty="0" smtClean="0"/>
              <a:t>Mobile Browser – </a:t>
            </a:r>
            <a:r>
              <a:rPr lang="en-US" sz="1600" b="1" dirty="0" smtClean="0"/>
              <a:t>65% Completed</a:t>
            </a:r>
            <a:endParaRPr lang="en-US" sz="1600" b="1" dirty="0"/>
          </a:p>
          <a:p>
            <a:r>
              <a:rPr lang="en-US" sz="1600" dirty="0"/>
              <a:t>Reusable Script </a:t>
            </a:r>
            <a:r>
              <a:rPr lang="en-US" sz="1600" dirty="0" smtClean="0"/>
              <a:t>Authoring for </a:t>
            </a:r>
          </a:p>
          <a:p>
            <a:pPr lvl="1"/>
            <a:r>
              <a:rPr lang="en-US" sz="1600" dirty="0" smtClean="0"/>
              <a:t>Desktop Browser </a:t>
            </a:r>
            <a:r>
              <a:rPr lang="en-US" sz="1600" dirty="0"/>
              <a:t>- </a:t>
            </a:r>
            <a:r>
              <a:rPr lang="en-US" sz="1600" b="1" dirty="0" smtClean="0"/>
              <a:t>7</a:t>
            </a:r>
            <a:r>
              <a:rPr lang="en-US" sz="1600" b="1" dirty="0"/>
              <a:t>5</a:t>
            </a:r>
            <a:r>
              <a:rPr lang="en-US" sz="1600" b="1" dirty="0" smtClean="0"/>
              <a:t> </a:t>
            </a:r>
            <a:r>
              <a:rPr lang="en-US" sz="1600" b="1" dirty="0"/>
              <a:t>% </a:t>
            </a:r>
            <a:r>
              <a:rPr lang="en-US" sz="1600" b="1" dirty="0" smtClean="0"/>
              <a:t>Completed</a:t>
            </a:r>
          </a:p>
          <a:p>
            <a:pPr lvl="1"/>
            <a:r>
              <a:rPr lang="en-US" sz="1600" dirty="0" smtClean="0"/>
              <a:t>Mobile Browser – </a:t>
            </a:r>
            <a:r>
              <a:rPr lang="en-US" sz="1600" b="1" dirty="0" smtClean="0"/>
              <a:t>38 % Completed</a:t>
            </a:r>
          </a:p>
          <a:p>
            <a:r>
              <a:rPr lang="en-US" sz="1600" dirty="0" smtClean="0"/>
              <a:t>Overall Script Authoring  </a:t>
            </a:r>
            <a:endParaRPr lang="en-US" sz="1600" b="1" dirty="0" smtClean="0"/>
          </a:p>
          <a:p>
            <a:pPr lvl="1"/>
            <a:r>
              <a:rPr lang="en-US" sz="1600" dirty="0" smtClean="0"/>
              <a:t>Desktop – Completed </a:t>
            </a:r>
            <a:r>
              <a:rPr lang="en-US" sz="1600" b="1" dirty="0" smtClean="0"/>
              <a:t>45 </a:t>
            </a:r>
            <a:r>
              <a:rPr lang="en-US" sz="1600" b="1" dirty="0" smtClean="0"/>
              <a:t>Scripts</a:t>
            </a:r>
            <a:r>
              <a:rPr lang="en-US" sz="1600" dirty="0" smtClean="0"/>
              <a:t> Out of 81 – </a:t>
            </a:r>
            <a:r>
              <a:rPr lang="en-US" sz="1600" b="1" dirty="0" smtClean="0"/>
              <a:t>55 </a:t>
            </a:r>
            <a:r>
              <a:rPr lang="en-US" sz="1600" b="1" dirty="0"/>
              <a:t>% </a:t>
            </a:r>
            <a:r>
              <a:rPr lang="en-US" sz="1600" b="1" dirty="0" smtClean="0"/>
              <a:t>Completed</a:t>
            </a:r>
            <a:endParaRPr lang="en-US" sz="1600" dirty="0"/>
          </a:p>
          <a:p>
            <a:pPr lvl="1"/>
            <a:r>
              <a:rPr lang="en-US" sz="1600" dirty="0" smtClean="0"/>
              <a:t>Mobile </a:t>
            </a:r>
            <a:r>
              <a:rPr lang="en-US" sz="1600" dirty="0"/>
              <a:t>Site </a:t>
            </a:r>
            <a:r>
              <a:rPr lang="en-US" sz="1600" dirty="0" smtClean="0"/>
              <a:t>– Completed </a:t>
            </a:r>
            <a:r>
              <a:rPr lang="en-US" sz="1600" b="1" dirty="0" smtClean="0"/>
              <a:t>14 Script</a:t>
            </a:r>
            <a:r>
              <a:rPr lang="en-US" sz="1600" dirty="0" smtClean="0"/>
              <a:t> Out of </a:t>
            </a:r>
            <a:r>
              <a:rPr lang="en-US" sz="1600" dirty="0"/>
              <a:t>81 – 1</a:t>
            </a:r>
            <a:r>
              <a:rPr lang="en-US" sz="1600" b="1" dirty="0"/>
              <a:t>7 % </a:t>
            </a:r>
            <a:r>
              <a:rPr lang="en-US" sz="1600" b="1" dirty="0" smtClean="0"/>
              <a:t>Completed</a:t>
            </a:r>
            <a:endParaRPr lang="en-US" sz="1600" dirty="0" smtClean="0"/>
          </a:p>
          <a:p>
            <a:r>
              <a:rPr lang="en-US" sz="1600" b="1" dirty="0" smtClean="0"/>
              <a:t>Weekly Task:</a:t>
            </a:r>
          </a:p>
          <a:p>
            <a:pPr lvl="1"/>
            <a:r>
              <a:rPr lang="en-US" sz="1600" dirty="0" smtClean="0"/>
              <a:t>Completion Scripts dry run on PRIMARY PROD Environment</a:t>
            </a:r>
          </a:p>
          <a:p>
            <a:pPr lvl="1"/>
            <a:r>
              <a:rPr lang="en-US" sz="1600" dirty="0" smtClean="0"/>
              <a:t>Started working on adding conditions for Browser &amp; Site Specific Conditions</a:t>
            </a:r>
          </a:p>
          <a:p>
            <a:pPr lvl="1"/>
            <a:r>
              <a:rPr lang="en-US" sz="1600" dirty="0" smtClean="0"/>
              <a:t>Executing Automation Scripts on </a:t>
            </a:r>
          </a:p>
          <a:p>
            <a:pPr lvl="2"/>
            <a:r>
              <a:rPr lang="en-US" sz="1200" dirty="0" smtClean="0"/>
              <a:t>IE 11</a:t>
            </a:r>
          </a:p>
          <a:p>
            <a:pPr lvl="2"/>
            <a:r>
              <a:rPr lang="en-US" sz="1200" dirty="0" smtClean="0"/>
              <a:t>Safari</a:t>
            </a:r>
          </a:p>
          <a:p>
            <a:pPr lvl="2"/>
            <a:r>
              <a:rPr lang="en-US" sz="1200" dirty="0" smtClean="0"/>
              <a:t>Edge Browsers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9461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854578" y="3924300"/>
            <a:ext cx="10130097" cy="243383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u="sng" dirty="0" smtClean="0">
                <a:solidFill>
                  <a:srgbClr val="C00000"/>
                </a:solidFill>
              </a:rPr>
              <a:t>Expected Projection for Next Week: </a:t>
            </a:r>
            <a:endParaRPr lang="en-US" sz="1600" dirty="0" smtClean="0"/>
          </a:p>
          <a:p>
            <a:r>
              <a:rPr lang="en-US" sz="1600" dirty="0" smtClean="0"/>
              <a:t>Regression Suite Run for Sprint-4 Execution</a:t>
            </a:r>
          </a:p>
          <a:p>
            <a:r>
              <a:rPr lang="en-US" sz="1600" dirty="0" smtClean="0"/>
              <a:t>Executing Automation Scripts on IE 11, Safari, Edge and Chrome</a:t>
            </a:r>
          </a:p>
          <a:p>
            <a:r>
              <a:rPr lang="en-US" sz="1600" dirty="0" smtClean="0"/>
              <a:t>Adding browser specific functions</a:t>
            </a:r>
          </a:p>
          <a:p>
            <a:r>
              <a:rPr lang="en-US" sz="1600" dirty="0" smtClean="0"/>
              <a:t>Execute all the scripts in 4 Browsers</a:t>
            </a:r>
          </a:p>
          <a:p>
            <a:pPr lvl="1"/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115835" y="431800"/>
            <a:ext cx="461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Status Cont..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199954"/>
              </p:ext>
            </p:extLst>
          </p:nvPr>
        </p:nvGraphicFramePr>
        <p:xfrm>
          <a:off x="1295400" y="1198891"/>
          <a:ext cx="6451600" cy="1219200"/>
        </p:xfrm>
        <a:graphic>
          <a:graphicData uri="http://schemas.openxmlformats.org/drawingml/2006/table">
            <a:tbl>
              <a:tblPr firstRow="1" firstCol="1" bandRow="1"/>
              <a:tblGrid>
                <a:gridCol w="457200"/>
                <a:gridCol w="1600200"/>
                <a:gridCol w="948267"/>
                <a:gridCol w="1325033"/>
                <a:gridCol w="1295400"/>
                <a:gridCol w="825500"/>
              </a:tblGrid>
              <a:tr h="203200">
                <a:tc>
                  <a:txBody>
                    <a:bodyPr/>
                    <a:lstStyle/>
                    <a:p>
                      <a:endParaRPr lang="en-US" sz="1200" dirty="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Times New Roman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Times New Roman" charset="0"/>
                        </a:rPr>
                        <a:t>Total Scripts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Times New Roman" charset="0"/>
                        </a:rPr>
                        <a:t>Completed Scripts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Times New Roman" charset="0"/>
                        </a:rPr>
                        <a:t>Remaining Scripts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</a:rPr>
                        <a:t>Regression - Desktop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</a:rPr>
                        <a:t>66</a:t>
                      </a:r>
                      <a:endParaRPr lang="en-US" sz="12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</a:rPr>
                        <a:t>45</a:t>
                      </a:r>
                      <a:endParaRPr lang="en-US" sz="12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</a:rPr>
                        <a:t>23</a:t>
                      </a:r>
                      <a:endParaRPr lang="en-US" sz="12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</a:rPr>
                        <a:t>Regression - Mobile</a:t>
                      </a:r>
                      <a:endParaRPr lang="en-US" sz="12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</a:rPr>
                        <a:t>66</a:t>
                      </a:r>
                      <a:endParaRPr lang="en-US" sz="12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</a:rPr>
                        <a:t>14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</a:rPr>
                        <a:t>52</a:t>
                      </a:r>
                      <a:endParaRPr lang="en-US" sz="12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</a:rPr>
                        <a:t>CSR Orders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</a:rPr>
                        <a:t>15</a:t>
                      </a:r>
                      <a:endParaRPr lang="en-US" sz="12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</a:rPr>
                        <a:t>10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</a:rPr>
                        <a:t>5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endParaRPr lang="en-US" sz="1200" b="1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</a:rPr>
                        <a:t>Total</a:t>
                      </a: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</a:rPr>
                        <a:t>147</a:t>
                      </a:r>
                      <a:endParaRPr lang="en-US" sz="1200" b="1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</a:rPr>
                        <a:t>67</a:t>
                      </a:r>
                      <a:endParaRPr lang="en-US" sz="1200" b="1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Times New Roman" charset="0"/>
                          <a:ea typeface="Calibri" charset="0"/>
                        </a:rPr>
                        <a:t>70</a:t>
                      </a: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15835" y="829559"/>
            <a:ext cx="196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Status:</a:t>
            </a:r>
            <a:endParaRPr lang="en-US" b="1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854578" y="2631656"/>
            <a:ext cx="10130097" cy="129264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</a:rPr>
              <a:t>Updates and Clarifications: </a:t>
            </a:r>
          </a:p>
          <a:p>
            <a:r>
              <a:rPr lang="en-US" sz="1600" dirty="0" smtClean="0"/>
              <a:t>Site </a:t>
            </a:r>
            <a:r>
              <a:rPr lang="en-US" sz="1600" dirty="0" smtClean="0"/>
              <a:t>Slowness and Code Push timelines</a:t>
            </a:r>
          </a:p>
          <a:p>
            <a:r>
              <a:rPr lang="en-US" sz="1600" dirty="0" smtClean="0"/>
              <a:t>Open VPN 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97964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/>
              <a:t>Week </a:t>
            </a:r>
            <a:r>
              <a:rPr lang="en-US" sz="2800" b="1" u="sng" dirty="0" smtClean="0"/>
              <a:t>12 </a:t>
            </a:r>
            <a:r>
              <a:rPr lang="en-US" sz="2800" b="1" u="sng" dirty="0" smtClean="0"/>
              <a:t>: </a:t>
            </a:r>
            <a:r>
              <a:rPr lang="en-US" sz="2800" b="1" u="sng" dirty="0" smtClean="0"/>
              <a:t>31</a:t>
            </a:r>
            <a:r>
              <a:rPr lang="en-US" sz="2800" b="1" u="sng" baseline="30000" dirty="0" smtClean="0"/>
              <a:t>th</a:t>
            </a:r>
            <a:r>
              <a:rPr lang="en-US" sz="2800" b="1" u="sng" dirty="0" smtClean="0"/>
              <a:t> </a:t>
            </a:r>
            <a:r>
              <a:rPr lang="en-US" sz="2800" b="1" u="sng" dirty="0" smtClean="0"/>
              <a:t>Jan – B2B Automation </a:t>
            </a:r>
            <a:endParaRPr lang="en-US" sz="2800" b="1" u="sng" dirty="0"/>
          </a:p>
        </p:txBody>
      </p:sp>
      <p:sp>
        <p:nvSpPr>
          <p:cNvPr id="7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899935" y="1114781"/>
            <a:ext cx="10123665" cy="3703961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u="sng" dirty="0" smtClean="0">
                <a:solidFill>
                  <a:schemeClr val="accent6">
                    <a:lumMod val="75000"/>
                  </a:schemeClr>
                </a:solidFill>
              </a:rPr>
              <a:t>Status : </a:t>
            </a:r>
          </a:p>
          <a:p>
            <a:r>
              <a:rPr lang="en-US" sz="1600" dirty="0" smtClean="0"/>
              <a:t>Page </a:t>
            </a:r>
            <a:r>
              <a:rPr lang="en-US" sz="1600" dirty="0"/>
              <a:t>Object </a:t>
            </a:r>
            <a:r>
              <a:rPr lang="en-US" sz="1600" dirty="0" smtClean="0"/>
              <a:t>Capturing – Smoke Scenarios</a:t>
            </a:r>
          </a:p>
          <a:p>
            <a:pPr lvl="1"/>
            <a:r>
              <a:rPr lang="en-US" sz="1600" dirty="0" smtClean="0"/>
              <a:t>Speedo US – Completed</a:t>
            </a:r>
          </a:p>
          <a:p>
            <a:pPr lvl="1"/>
            <a:r>
              <a:rPr lang="en-US" sz="1600" dirty="0" smtClean="0"/>
              <a:t>Speedo Canada – Completed</a:t>
            </a:r>
          </a:p>
          <a:p>
            <a:pPr lvl="1"/>
            <a:r>
              <a:rPr lang="en-US" sz="1600" dirty="0" smtClean="0"/>
              <a:t>Speedo Coaches – Completed</a:t>
            </a:r>
          </a:p>
          <a:p>
            <a:pPr lvl="1"/>
            <a:r>
              <a:rPr lang="en-US" sz="1600" dirty="0" smtClean="0"/>
              <a:t>PVH Direct – </a:t>
            </a:r>
            <a:r>
              <a:rPr lang="en-US" sz="1600" dirty="0"/>
              <a:t>Completed</a:t>
            </a:r>
            <a:endParaRPr lang="en-US" sz="1600" dirty="0" smtClean="0"/>
          </a:p>
          <a:p>
            <a:pPr lvl="1"/>
            <a:r>
              <a:rPr lang="en-US" sz="1600" dirty="0" smtClean="0"/>
              <a:t>PVH Corporate Outfitter US – </a:t>
            </a:r>
            <a:r>
              <a:rPr lang="en-US" sz="1600" dirty="0"/>
              <a:t>Completed</a:t>
            </a:r>
            <a:endParaRPr lang="en-US" sz="1600" dirty="0" smtClean="0"/>
          </a:p>
          <a:p>
            <a:pPr lvl="1"/>
            <a:r>
              <a:rPr lang="en-US" sz="1600" dirty="0" smtClean="0"/>
              <a:t>PVH Corporate Outfitters Canada – </a:t>
            </a:r>
            <a:r>
              <a:rPr lang="en-US" sz="1600" dirty="0"/>
              <a:t>Completed</a:t>
            </a:r>
            <a:endParaRPr lang="en-US" sz="1600" dirty="0" smtClean="0"/>
          </a:p>
          <a:p>
            <a:r>
              <a:rPr lang="en-US" sz="1600" dirty="0" smtClean="0"/>
              <a:t>Reusable </a:t>
            </a:r>
            <a:r>
              <a:rPr lang="en-US" sz="1600" dirty="0"/>
              <a:t>Script Authoring – </a:t>
            </a:r>
            <a:endParaRPr lang="en-US" sz="1600" dirty="0" smtClean="0"/>
          </a:p>
          <a:p>
            <a:pPr lvl="1"/>
            <a:r>
              <a:rPr lang="en-US" sz="1600" dirty="0"/>
              <a:t>Smoke Pack Scenarios – </a:t>
            </a:r>
            <a:r>
              <a:rPr lang="en-US" sz="1600" b="1" dirty="0" smtClean="0"/>
              <a:t>100</a:t>
            </a:r>
            <a:r>
              <a:rPr lang="en-US" sz="1600" b="1" dirty="0" smtClean="0"/>
              <a:t>% </a:t>
            </a:r>
            <a:r>
              <a:rPr lang="en-US" sz="1600" b="1" dirty="0" smtClean="0"/>
              <a:t>Completed</a:t>
            </a:r>
            <a:endParaRPr lang="en-US" sz="1600" dirty="0"/>
          </a:p>
          <a:p>
            <a:r>
              <a:rPr lang="en-US" sz="1600" dirty="0" smtClean="0"/>
              <a:t>Smoke Pack Script Authoring – Started</a:t>
            </a:r>
          </a:p>
          <a:p>
            <a:pPr lvl="1"/>
            <a:r>
              <a:rPr lang="en-US" sz="1600" dirty="0" smtClean="0"/>
              <a:t>25</a:t>
            </a:r>
            <a:r>
              <a:rPr lang="en-US" sz="1600" dirty="0" smtClean="0"/>
              <a:t>% Completed</a:t>
            </a:r>
          </a:p>
          <a:p>
            <a:endParaRPr lang="en-US" sz="160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899934" y="4970405"/>
            <a:ext cx="10123665" cy="137885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u="sng" dirty="0" smtClean="0">
                <a:solidFill>
                  <a:srgbClr val="FF0000"/>
                </a:solidFill>
              </a:rPr>
              <a:t>Next : </a:t>
            </a:r>
          </a:p>
          <a:p>
            <a:r>
              <a:rPr lang="en-US" sz="1600" dirty="0" smtClean="0"/>
              <a:t>Continue </a:t>
            </a:r>
            <a:r>
              <a:rPr lang="en-US" sz="1600" dirty="0" smtClean="0"/>
              <a:t>on Smoke Pack Script Authoring for all stores</a:t>
            </a:r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7728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u="sng" dirty="0" smtClean="0"/>
              <a:t>Week 3 : 21</a:t>
            </a:r>
            <a:r>
              <a:rPr lang="en-US" sz="2800" u="sng" baseline="30000" dirty="0" smtClean="0"/>
              <a:t>th</a:t>
            </a:r>
            <a:r>
              <a:rPr lang="en-US" sz="2800" u="sng" dirty="0" smtClean="0"/>
              <a:t> Nov</a:t>
            </a:r>
            <a:endParaRPr lang="en-US" sz="2800" u="sng" dirty="0"/>
          </a:p>
        </p:txBody>
      </p:sp>
      <p:sp>
        <p:nvSpPr>
          <p:cNvPr id="7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899935" y="1114785"/>
            <a:ext cx="10123665" cy="237771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u="sng" dirty="0" smtClean="0">
                <a:solidFill>
                  <a:schemeClr val="accent6">
                    <a:lumMod val="75000"/>
                  </a:schemeClr>
                </a:solidFill>
              </a:rPr>
              <a:t>Actual Completion : </a:t>
            </a:r>
          </a:p>
          <a:p>
            <a:r>
              <a:rPr lang="en-US" sz="1600" dirty="0" smtClean="0"/>
              <a:t>Page </a:t>
            </a:r>
            <a:r>
              <a:rPr lang="en-US" sz="1600" dirty="0"/>
              <a:t>Object Capturing  - </a:t>
            </a:r>
            <a:r>
              <a:rPr lang="en-US" sz="1600" b="1" dirty="0"/>
              <a:t>100 % </a:t>
            </a:r>
            <a:r>
              <a:rPr lang="en-US" sz="1600" b="1" dirty="0" smtClean="0"/>
              <a:t>Completed</a:t>
            </a:r>
            <a:endParaRPr lang="en-US" sz="1600" dirty="0"/>
          </a:p>
          <a:p>
            <a:r>
              <a:rPr lang="en-US" sz="1600" dirty="0"/>
              <a:t>Reusable Script Authoring - </a:t>
            </a:r>
            <a:r>
              <a:rPr lang="en-US" sz="1600" b="1" dirty="0" smtClean="0"/>
              <a:t>30 </a:t>
            </a:r>
            <a:r>
              <a:rPr lang="en-US" sz="1600" b="1" dirty="0"/>
              <a:t>% Completed</a:t>
            </a:r>
            <a:endParaRPr lang="en-US" sz="1600" dirty="0"/>
          </a:p>
          <a:p>
            <a:pPr lvl="1"/>
            <a:r>
              <a:rPr lang="en-US" sz="1600" dirty="0" smtClean="0"/>
              <a:t>Reusable Script Authoring is continuing in CK Site</a:t>
            </a:r>
          </a:p>
          <a:p>
            <a:pPr lvl="1"/>
            <a:r>
              <a:rPr lang="en-US" sz="1600" dirty="0" smtClean="0"/>
              <a:t>Converting CK Scripts into TH &amp; SP (Specifying the conditions for other Sites)</a:t>
            </a:r>
          </a:p>
          <a:p>
            <a:r>
              <a:rPr lang="en-US" sz="1600" dirty="0"/>
              <a:t>Script Authoring -</a:t>
            </a:r>
            <a:r>
              <a:rPr lang="en-US" sz="1600"/>
              <a:t> </a:t>
            </a:r>
            <a:r>
              <a:rPr lang="en-US" sz="1600" b="1" dirty="0" smtClean="0"/>
              <a:t>1</a:t>
            </a:r>
            <a:r>
              <a:rPr lang="en-US" sz="1600" b="1" smtClean="0"/>
              <a:t> </a:t>
            </a:r>
            <a:r>
              <a:rPr lang="en-US" sz="1600" b="1" dirty="0"/>
              <a:t>% Completed</a:t>
            </a:r>
            <a:endParaRPr lang="en-US" sz="1600" dirty="0"/>
          </a:p>
          <a:p>
            <a:pPr lvl="1"/>
            <a:r>
              <a:rPr lang="en-US" sz="1600" dirty="0"/>
              <a:t>Starting with end to end flow – Checkout </a:t>
            </a:r>
            <a:r>
              <a:rPr lang="en-US" sz="1600" dirty="0" smtClean="0"/>
              <a:t>Scenarios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</p:txBody>
      </p:sp>
      <p:sp>
        <p:nvSpPr>
          <p:cNvPr id="4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899935" y="3540485"/>
            <a:ext cx="10123665" cy="237771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u="sng" dirty="0" smtClean="0">
                <a:solidFill>
                  <a:srgbClr val="C00000"/>
                </a:solidFill>
              </a:rPr>
              <a:t>Expected Projection for Next Week : </a:t>
            </a:r>
          </a:p>
          <a:p>
            <a:r>
              <a:rPr lang="en-US" sz="1600" dirty="0" smtClean="0"/>
              <a:t>Reusable </a:t>
            </a:r>
            <a:r>
              <a:rPr lang="en-US" sz="1600" dirty="0"/>
              <a:t>Script Authoring - </a:t>
            </a:r>
            <a:r>
              <a:rPr lang="en-US" sz="1600" b="1" dirty="0" smtClean="0"/>
              <a:t>45-50 </a:t>
            </a:r>
            <a:r>
              <a:rPr lang="en-US" sz="1600" b="1" dirty="0"/>
              <a:t>% Completed</a:t>
            </a:r>
            <a:endParaRPr lang="en-US" sz="1600" dirty="0"/>
          </a:p>
          <a:p>
            <a:pPr lvl="1"/>
            <a:r>
              <a:rPr lang="en-US" sz="1600" dirty="0"/>
              <a:t>Reusable Script Authoring is continuing in CK Site </a:t>
            </a:r>
          </a:p>
          <a:p>
            <a:pPr lvl="1"/>
            <a:r>
              <a:rPr lang="en-US" sz="1600" dirty="0"/>
              <a:t>Creating the individual Scripts for each scenario that we are going to cover the regression</a:t>
            </a:r>
          </a:p>
          <a:p>
            <a:r>
              <a:rPr lang="en-US" sz="1600" dirty="0"/>
              <a:t>Script Authoring - </a:t>
            </a:r>
            <a:r>
              <a:rPr lang="en-US" sz="1600" b="1" dirty="0" smtClean="0"/>
              <a:t>7 </a:t>
            </a:r>
            <a:r>
              <a:rPr lang="en-US" sz="1600" b="1" dirty="0"/>
              <a:t>% </a:t>
            </a:r>
            <a:r>
              <a:rPr lang="en-US" sz="1600" b="1" dirty="0" smtClean="0"/>
              <a:t>Completed</a:t>
            </a:r>
            <a:endParaRPr lang="en-US" sz="1600" dirty="0"/>
          </a:p>
          <a:p>
            <a:pPr lvl="1"/>
            <a:r>
              <a:rPr lang="en-US" sz="1600" dirty="0" smtClean="0"/>
              <a:t>Adding Scripts for helping on Smoke Testing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0193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/>
              <a:t>Week 4 : 30</a:t>
            </a:r>
            <a:r>
              <a:rPr lang="en-US" sz="2800" b="1" u="sng" baseline="30000" dirty="0" smtClean="0"/>
              <a:t>th</a:t>
            </a:r>
            <a:r>
              <a:rPr lang="en-US" sz="2800" b="1" u="sng" dirty="0" smtClean="0"/>
              <a:t> Nov</a:t>
            </a:r>
            <a:endParaRPr lang="en-US" sz="2800" b="1" u="sng" dirty="0"/>
          </a:p>
        </p:txBody>
      </p:sp>
      <p:sp>
        <p:nvSpPr>
          <p:cNvPr id="7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899935" y="1114785"/>
            <a:ext cx="10123665" cy="255182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u="sng" dirty="0" smtClean="0">
                <a:solidFill>
                  <a:schemeClr val="accent6">
                    <a:lumMod val="75000"/>
                  </a:schemeClr>
                </a:solidFill>
              </a:rPr>
              <a:t>Actual Completion : </a:t>
            </a:r>
          </a:p>
          <a:p>
            <a:r>
              <a:rPr lang="en-US" sz="1600" dirty="0" smtClean="0"/>
              <a:t>Page </a:t>
            </a:r>
            <a:r>
              <a:rPr lang="en-US" sz="1600" dirty="0"/>
              <a:t>Object Capturing </a:t>
            </a:r>
            <a:r>
              <a:rPr lang="en-US" sz="1600" dirty="0" smtClean="0"/>
              <a:t>for Desktop Browser</a:t>
            </a:r>
            <a:r>
              <a:rPr lang="en-US" sz="1600" dirty="0"/>
              <a:t> - </a:t>
            </a:r>
            <a:r>
              <a:rPr lang="en-US" sz="1600" b="1" dirty="0"/>
              <a:t>100 % </a:t>
            </a:r>
            <a:r>
              <a:rPr lang="en-US" sz="1600" b="1" dirty="0" smtClean="0"/>
              <a:t>Completed</a:t>
            </a:r>
          </a:p>
          <a:p>
            <a:r>
              <a:rPr lang="en-US" sz="1600" dirty="0" smtClean="0"/>
              <a:t>Page Object Capturing for Mobile Browser – </a:t>
            </a:r>
            <a:r>
              <a:rPr lang="en-US" sz="1600" b="1" dirty="0" smtClean="0"/>
              <a:t>Initiated </a:t>
            </a:r>
            <a:endParaRPr lang="en-US" sz="1600" b="1" dirty="0"/>
          </a:p>
          <a:p>
            <a:r>
              <a:rPr lang="en-US" sz="1600" dirty="0"/>
              <a:t>Reusable Script Authoring - </a:t>
            </a:r>
            <a:r>
              <a:rPr lang="en-US" sz="1600" b="1" dirty="0" smtClean="0"/>
              <a:t>45 </a:t>
            </a:r>
            <a:r>
              <a:rPr lang="en-US" sz="1600" b="1" dirty="0"/>
              <a:t>% Completed</a:t>
            </a:r>
            <a:endParaRPr lang="en-US" sz="1600" dirty="0"/>
          </a:p>
          <a:p>
            <a:pPr lvl="1"/>
            <a:r>
              <a:rPr lang="en-US" sz="1600" dirty="0" smtClean="0"/>
              <a:t>Reusable Script Authoring is continuing in CK Site</a:t>
            </a:r>
          </a:p>
          <a:p>
            <a:pPr lvl="1"/>
            <a:r>
              <a:rPr lang="en-US" sz="1600" dirty="0" smtClean="0"/>
              <a:t>Converting CK Scripts into TH &amp; SP (Specifying the conditions for other Sites)</a:t>
            </a:r>
          </a:p>
          <a:p>
            <a:r>
              <a:rPr lang="en-US" sz="1600" dirty="0"/>
              <a:t>Script Authoring - </a:t>
            </a:r>
            <a:r>
              <a:rPr lang="en-US" sz="1600" b="1" dirty="0" smtClean="0"/>
              <a:t>15 </a:t>
            </a:r>
            <a:r>
              <a:rPr lang="en-US" sz="1600" b="1" dirty="0"/>
              <a:t>% Completed</a:t>
            </a:r>
            <a:endParaRPr lang="en-US" sz="1600" dirty="0"/>
          </a:p>
          <a:p>
            <a:pPr lvl="1"/>
            <a:r>
              <a:rPr lang="en-US" sz="1600" dirty="0" smtClean="0"/>
              <a:t>Completed 13 Script Out of 81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</p:txBody>
      </p:sp>
      <p:sp>
        <p:nvSpPr>
          <p:cNvPr id="4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899935" y="3666613"/>
            <a:ext cx="10123665" cy="237771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u="sng" dirty="0" smtClean="0">
                <a:solidFill>
                  <a:srgbClr val="C00000"/>
                </a:solidFill>
              </a:rPr>
              <a:t>Expected Projection for Next Week : </a:t>
            </a:r>
          </a:p>
          <a:p>
            <a:r>
              <a:rPr lang="en-US" sz="1600" dirty="0" smtClean="0"/>
              <a:t>Reusable </a:t>
            </a:r>
            <a:r>
              <a:rPr lang="en-US" sz="1600" dirty="0"/>
              <a:t>Script Authoring - </a:t>
            </a:r>
            <a:r>
              <a:rPr lang="en-US" sz="1600" b="1" dirty="0" smtClean="0"/>
              <a:t>60 </a:t>
            </a:r>
            <a:r>
              <a:rPr lang="en-US" sz="1600" b="1" dirty="0"/>
              <a:t>% Completed</a:t>
            </a:r>
            <a:endParaRPr lang="en-US" sz="1600" dirty="0"/>
          </a:p>
          <a:p>
            <a:pPr lvl="1"/>
            <a:r>
              <a:rPr lang="en-US" sz="1600" dirty="0"/>
              <a:t>Reusable Script Authoring is continuing in CK Site </a:t>
            </a:r>
          </a:p>
          <a:p>
            <a:pPr lvl="1"/>
            <a:r>
              <a:rPr lang="en-US" sz="1600" dirty="0"/>
              <a:t>Creating the individual Scripts for each scenario that we are going to cover the regression</a:t>
            </a:r>
          </a:p>
          <a:p>
            <a:r>
              <a:rPr lang="en-US" sz="1600" dirty="0"/>
              <a:t>Script Authoring - </a:t>
            </a:r>
            <a:r>
              <a:rPr lang="en-US" sz="1600" b="1" dirty="0" smtClean="0"/>
              <a:t>23 </a:t>
            </a:r>
            <a:r>
              <a:rPr lang="en-US" sz="1600" b="1" dirty="0"/>
              <a:t>% </a:t>
            </a:r>
            <a:r>
              <a:rPr lang="en-US" sz="1600" b="1" dirty="0" smtClean="0"/>
              <a:t>Completed</a:t>
            </a:r>
            <a:endParaRPr lang="en-US" sz="1600" dirty="0"/>
          </a:p>
          <a:p>
            <a:pPr lvl="1"/>
            <a:r>
              <a:rPr lang="en-US" sz="1600" dirty="0" smtClean="0"/>
              <a:t>Adding Scripts for helping on Smoke Testing</a:t>
            </a:r>
          </a:p>
          <a:p>
            <a:r>
              <a:rPr lang="en-US" sz="1600" dirty="0"/>
              <a:t>Complete Page Object Extraction for Mobile </a:t>
            </a:r>
            <a:r>
              <a:rPr lang="en-US" sz="1600" dirty="0" smtClean="0"/>
              <a:t>Browsers</a:t>
            </a:r>
            <a:endParaRPr lang="en-US" sz="20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4954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/>
              <a:t>Week 4 : 08</a:t>
            </a:r>
            <a:r>
              <a:rPr lang="en-US" sz="2800" b="1" u="sng" baseline="30000" dirty="0" smtClean="0"/>
              <a:t>th</a:t>
            </a:r>
            <a:r>
              <a:rPr lang="en-US" sz="2800" b="1" u="sng" dirty="0" smtClean="0"/>
              <a:t> Dec</a:t>
            </a:r>
            <a:endParaRPr lang="en-US" sz="2800" b="1" u="sng" dirty="0"/>
          </a:p>
        </p:txBody>
      </p:sp>
      <p:sp>
        <p:nvSpPr>
          <p:cNvPr id="7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899935" y="1114785"/>
            <a:ext cx="10123665" cy="255182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u="sng" dirty="0" smtClean="0">
                <a:solidFill>
                  <a:schemeClr val="accent6">
                    <a:lumMod val="75000"/>
                  </a:schemeClr>
                </a:solidFill>
              </a:rPr>
              <a:t>Actual Completion : </a:t>
            </a:r>
          </a:p>
          <a:p>
            <a:r>
              <a:rPr lang="en-US" sz="1600" dirty="0" smtClean="0"/>
              <a:t>Page </a:t>
            </a:r>
            <a:r>
              <a:rPr lang="en-US" sz="1600" dirty="0"/>
              <a:t>Object Capturing </a:t>
            </a:r>
            <a:r>
              <a:rPr lang="en-US" sz="1600" dirty="0" smtClean="0"/>
              <a:t>for Desktop Browser</a:t>
            </a:r>
            <a:r>
              <a:rPr lang="en-US" sz="1600" dirty="0"/>
              <a:t> - </a:t>
            </a:r>
            <a:r>
              <a:rPr lang="en-US" sz="1600" b="1" dirty="0"/>
              <a:t>100 % </a:t>
            </a:r>
            <a:r>
              <a:rPr lang="en-US" sz="1600" b="1" dirty="0" smtClean="0"/>
              <a:t>Completed</a:t>
            </a:r>
          </a:p>
          <a:p>
            <a:r>
              <a:rPr lang="en-US" sz="1600" dirty="0" smtClean="0"/>
              <a:t>Page Object Capturing for Mobile Browser – </a:t>
            </a:r>
            <a:r>
              <a:rPr lang="en-US" sz="1600" b="1" dirty="0"/>
              <a:t>1</a:t>
            </a:r>
            <a:r>
              <a:rPr lang="en-US" sz="1600" b="1" dirty="0" smtClean="0"/>
              <a:t>% Completed</a:t>
            </a:r>
            <a:endParaRPr lang="en-US" sz="1600" b="1" dirty="0"/>
          </a:p>
          <a:p>
            <a:r>
              <a:rPr lang="en-US" sz="1600" dirty="0"/>
              <a:t>Reusable Script Authoring - </a:t>
            </a:r>
            <a:r>
              <a:rPr lang="en-US" sz="1600" b="1" dirty="0" smtClean="0"/>
              <a:t>55 </a:t>
            </a:r>
            <a:r>
              <a:rPr lang="en-US" sz="1600" b="1" dirty="0"/>
              <a:t>% Completed</a:t>
            </a:r>
            <a:endParaRPr lang="en-US" sz="1600" dirty="0"/>
          </a:p>
          <a:p>
            <a:pPr lvl="1"/>
            <a:r>
              <a:rPr lang="en-US" sz="1600" dirty="0" smtClean="0"/>
              <a:t>Reusable Script Authoring is continuing in TH &amp; SP Site</a:t>
            </a:r>
          </a:p>
          <a:p>
            <a:pPr lvl="1"/>
            <a:r>
              <a:rPr lang="en-US" sz="1600" dirty="0" smtClean="0"/>
              <a:t>Converting CK Scripts into TH &amp; SP (Specifying the conditions for other Sites)</a:t>
            </a:r>
          </a:p>
          <a:p>
            <a:r>
              <a:rPr lang="en-US" sz="1600" dirty="0"/>
              <a:t>Script Authoring - </a:t>
            </a:r>
            <a:r>
              <a:rPr lang="en-US" sz="1600" b="1" dirty="0" smtClean="0"/>
              <a:t>29 </a:t>
            </a:r>
            <a:r>
              <a:rPr lang="en-US" sz="1600" b="1" dirty="0"/>
              <a:t>% Completed</a:t>
            </a:r>
            <a:endParaRPr lang="en-US" sz="1600" dirty="0"/>
          </a:p>
          <a:p>
            <a:pPr lvl="1"/>
            <a:r>
              <a:rPr lang="en-US" sz="1600" dirty="0" smtClean="0"/>
              <a:t>Completed </a:t>
            </a:r>
            <a:r>
              <a:rPr lang="en-US" sz="1600" b="1" dirty="0" smtClean="0"/>
              <a:t>24 Script</a:t>
            </a:r>
            <a:r>
              <a:rPr lang="en-US" sz="1600" dirty="0" smtClean="0"/>
              <a:t> Out of 81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273585"/>
              </p:ext>
            </p:extLst>
          </p:nvPr>
        </p:nvGraphicFramePr>
        <p:xfrm>
          <a:off x="1219199" y="4038601"/>
          <a:ext cx="7632702" cy="1295400"/>
        </p:xfrm>
        <a:graphic>
          <a:graphicData uri="http://schemas.openxmlformats.org/drawingml/2006/table">
            <a:tbl>
              <a:tblPr/>
              <a:tblGrid>
                <a:gridCol w="1908176"/>
                <a:gridCol w="1450214"/>
                <a:gridCol w="2198217"/>
                <a:gridCol w="2076095"/>
              </a:tblGrid>
              <a:tr h="4318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sk-SK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Total Scripts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Completed Scripts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Remaining Scripts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Regression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is-I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</a:t>
                      </a:r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CSR Orders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242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1115835" y="1156303"/>
            <a:ext cx="10123665" cy="29763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u="sng" smtClean="0">
                <a:solidFill>
                  <a:srgbClr val="C00000"/>
                </a:solidFill>
              </a:rPr>
              <a:t>Expected Projection for Next Week : </a:t>
            </a:r>
          </a:p>
          <a:p>
            <a:r>
              <a:rPr lang="en-US" sz="1600" dirty="0" smtClean="0"/>
              <a:t>Reusable Script Authoring - </a:t>
            </a:r>
            <a:r>
              <a:rPr lang="en-US" sz="1600" b="1" dirty="0" smtClean="0"/>
              <a:t>70 % Completed</a:t>
            </a:r>
            <a:endParaRPr lang="en-US" sz="1600" dirty="0" smtClean="0"/>
          </a:p>
          <a:p>
            <a:pPr lvl="1"/>
            <a:r>
              <a:rPr lang="en-US" sz="1600" dirty="0" smtClean="0"/>
              <a:t>Reusable Script Authoring is continuing in CK Site </a:t>
            </a:r>
          </a:p>
          <a:p>
            <a:pPr lvl="1"/>
            <a:r>
              <a:rPr lang="en-US" sz="1600" dirty="0" smtClean="0"/>
              <a:t>Creating the individual Scripts for each scenario that we are going to cover the regression</a:t>
            </a:r>
          </a:p>
          <a:p>
            <a:r>
              <a:rPr lang="en-US" sz="1600" dirty="0" smtClean="0"/>
              <a:t>Script Authoring - </a:t>
            </a:r>
            <a:r>
              <a:rPr lang="en-US" sz="1600" b="1" dirty="0" smtClean="0"/>
              <a:t>32 % Completed</a:t>
            </a:r>
            <a:endParaRPr lang="en-US" sz="1600" dirty="0" smtClean="0"/>
          </a:p>
          <a:p>
            <a:pPr lvl="1"/>
            <a:r>
              <a:rPr lang="en-US" sz="1600" dirty="0" smtClean="0"/>
              <a:t>Adding Scripts for helping on Smoke Testing</a:t>
            </a:r>
          </a:p>
          <a:p>
            <a:r>
              <a:rPr lang="en-US" sz="1600" dirty="0" smtClean="0"/>
              <a:t>Complete Page Object Extraction for Mobile Browsers</a:t>
            </a:r>
          </a:p>
          <a:p>
            <a:r>
              <a:rPr lang="en-US" sz="1600" b="1" dirty="0" smtClean="0"/>
              <a:t>Target : </a:t>
            </a:r>
          </a:p>
          <a:p>
            <a:pPr lvl="1"/>
            <a:r>
              <a:rPr lang="en-US" sz="1600" dirty="0" smtClean="0"/>
              <a:t>Working on Order Placing Scenarios</a:t>
            </a:r>
            <a:endParaRPr lang="en-US" sz="20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115835" y="431800"/>
            <a:ext cx="461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Status Cont..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1058966" y="4132615"/>
            <a:ext cx="9337468" cy="210786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</a:rPr>
              <a:t>Data Requirement :</a:t>
            </a:r>
          </a:p>
          <a:p>
            <a:pPr marL="285750" lvl="1" indent="-285750">
              <a:lnSpc>
                <a:spcPct val="100000"/>
              </a:lnSpc>
              <a:spcBef>
                <a:spcPts val="0"/>
              </a:spcBef>
            </a:pPr>
            <a:endParaRPr lang="en-US" sz="1600" dirty="0" smtClean="0"/>
          </a:p>
          <a:p>
            <a:pPr marL="285750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Test Data for Loyalty User accounts</a:t>
            </a:r>
          </a:p>
          <a:p>
            <a:pPr marL="285750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Gift Card Details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1787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071444"/>
              </p:ext>
            </p:extLst>
          </p:nvPr>
        </p:nvGraphicFramePr>
        <p:xfrm>
          <a:off x="304798" y="1968498"/>
          <a:ext cx="11772407" cy="2300074"/>
        </p:xfrm>
        <a:graphic>
          <a:graphicData uri="http://schemas.openxmlformats.org/drawingml/2006/table">
            <a:tbl>
              <a:tblPr/>
              <a:tblGrid>
                <a:gridCol w="1536702"/>
                <a:gridCol w="1117600"/>
                <a:gridCol w="1155700"/>
                <a:gridCol w="1333500"/>
                <a:gridCol w="1346200"/>
                <a:gridCol w="1283608"/>
                <a:gridCol w="1374650"/>
                <a:gridCol w="1211284"/>
                <a:gridCol w="1413163"/>
              </a:tblGrid>
              <a:tr h="245762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Desktop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Mobile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CSR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9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Phase Details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Start Date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End Date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Planned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Script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Development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Actual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Completed Scripts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Planned Script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Development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Actual Completed Scripts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Planned Script Development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Actual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Completed Scripts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457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Sprint 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31-Oct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23-Dec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7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Sprint 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26-Dec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20-Jan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7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UAT &amp; Performance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23-Jan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10-Mar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7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Prep Launch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13-Mar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7-Apr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7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Post Launch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10-Apr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12-May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76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6400" y="1041400"/>
            <a:ext cx="553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PVH B2C Automation – Milestone :</a:t>
            </a:r>
            <a:endParaRPr lang="en-US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647700" y="5563258"/>
            <a:ext cx="368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Complete Milestone Plan Sheet :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8613436"/>
              </p:ext>
            </p:extLst>
          </p:nvPr>
        </p:nvGraphicFramePr>
        <p:xfrm>
          <a:off x="1524000" y="3332163"/>
          <a:ext cx="9144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9" name="Document" r:id="rId3" imgW="9144000" imgH="190500" progId="Word.Document.8">
                  <p:embed/>
                </p:oleObj>
              </mc:Choice>
              <mc:Fallback>
                <p:oleObj name="Document" r:id="rId3" imgW="9144000" imgH="190500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3332163"/>
                        <a:ext cx="91440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945511"/>
              </p:ext>
            </p:extLst>
          </p:nvPr>
        </p:nvGraphicFramePr>
        <p:xfrm>
          <a:off x="4229099" y="5424030"/>
          <a:ext cx="1467161" cy="926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" name="Worksheet" showAsIcon="1" r:id="rId5" imgW="965200" imgH="609600" progId="Excel.Sheet.8">
                  <p:embed/>
                </p:oleObj>
              </mc:Choice>
              <mc:Fallback>
                <p:oleObj name="Worksheet" showAsIcon="1" r:id="rId5" imgW="965200" imgH="60960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29099" y="5424030"/>
                        <a:ext cx="1467161" cy="9266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854200" y="4486491"/>
            <a:ext cx="368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 Start and End Dates are as per Sprint Plan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4189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/>
              <a:t>Week 5 : 14</a:t>
            </a:r>
            <a:r>
              <a:rPr lang="en-US" sz="2800" b="1" u="sng" baseline="30000" dirty="0" smtClean="0"/>
              <a:t>th</a:t>
            </a:r>
            <a:r>
              <a:rPr lang="en-US" sz="2800" b="1" u="sng" dirty="0" smtClean="0"/>
              <a:t> Dec</a:t>
            </a:r>
            <a:endParaRPr lang="en-US" sz="2800" b="1" u="sng" dirty="0"/>
          </a:p>
        </p:txBody>
      </p:sp>
      <p:sp>
        <p:nvSpPr>
          <p:cNvPr id="7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899935" y="1114785"/>
            <a:ext cx="10123665" cy="255182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u="sng" dirty="0" smtClean="0">
                <a:solidFill>
                  <a:schemeClr val="accent6">
                    <a:lumMod val="75000"/>
                  </a:schemeClr>
                </a:solidFill>
              </a:rPr>
              <a:t>Actual Completion : </a:t>
            </a:r>
          </a:p>
          <a:p>
            <a:r>
              <a:rPr lang="en-US" sz="1600" dirty="0" smtClean="0"/>
              <a:t>Page </a:t>
            </a:r>
            <a:r>
              <a:rPr lang="en-US" sz="1600" dirty="0"/>
              <a:t>Object Capturing </a:t>
            </a:r>
            <a:r>
              <a:rPr lang="en-US" sz="1600" dirty="0" smtClean="0"/>
              <a:t>for Desktop Browser</a:t>
            </a:r>
            <a:r>
              <a:rPr lang="en-US" sz="1600" dirty="0"/>
              <a:t> - </a:t>
            </a:r>
            <a:r>
              <a:rPr lang="en-US" sz="1600" b="1" dirty="0"/>
              <a:t>100 % </a:t>
            </a:r>
            <a:r>
              <a:rPr lang="en-US" sz="1600" b="1" dirty="0" smtClean="0"/>
              <a:t>Completed</a:t>
            </a:r>
          </a:p>
          <a:p>
            <a:r>
              <a:rPr lang="en-US" sz="1600" dirty="0" smtClean="0"/>
              <a:t>Page Object Capturing for Mobile Browser – </a:t>
            </a:r>
            <a:r>
              <a:rPr lang="en-US" sz="1600" b="1" dirty="0" smtClean="0"/>
              <a:t>20% Completed</a:t>
            </a:r>
            <a:endParaRPr lang="en-US" sz="1600" b="1" dirty="0"/>
          </a:p>
          <a:p>
            <a:r>
              <a:rPr lang="en-US" sz="1600" dirty="0"/>
              <a:t>Reusable Script Authoring - </a:t>
            </a:r>
            <a:r>
              <a:rPr lang="en-US" sz="1600" b="1" dirty="0" smtClean="0"/>
              <a:t>60 </a:t>
            </a:r>
            <a:r>
              <a:rPr lang="en-US" sz="1600" b="1" dirty="0"/>
              <a:t>% Completed</a:t>
            </a:r>
            <a:endParaRPr lang="en-US" sz="1600" dirty="0"/>
          </a:p>
          <a:p>
            <a:pPr lvl="1"/>
            <a:r>
              <a:rPr lang="en-US" sz="1600" dirty="0" smtClean="0"/>
              <a:t>Reusable Script Authoring is continuing in TH &amp; SP Site</a:t>
            </a:r>
          </a:p>
          <a:p>
            <a:pPr lvl="1"/>
            <a:r>
              <a:rPr lang="en-US" sz="1600" dirty="0" smtClean="0"/>
              <a:t>Converting CK Scripts into TH &amp; SP (Specifying the conditions for other Sites)</a:t>
            </a:r>
          </a:p>
          <a:p>
            <a:r>
              <a:rPr lang="en-US" sz="1600" dirty="0" smtClean="0"/>
              <a:t>Desktop Site - Script </a:t>
            </a:r>
            <a:r>
              <a:rPr lang="en-US" sz="1600" dirty="0"/>
              <a:t>Authoring - </a:t>
            </a:r>
            <a:r>
              <a:rPr lang="en-US" sz="1600" b="1" dirty="0" smtClean="0"/>
              <a:t>33 </a:t>
            </a:r>
            <a:r>
              <a:rPr lang="en-US" sz="1600" b="1" dirty="0"/>
              <a:t>% Completed</a:t>
            </a:r>
            <a:endParaRPr lang="en-US" sz="1600" dirty="0"/>
          </a:p>
          <a:p>
            <a:pPr lvl="1"/>
            <a:r>
              <a:rPr lang="en-US" sz="1600" dirty="0" smtClean="0"/>
              <a:t>Completed </a:t>
            </a:r>
            <a:r>
              <a:rPr lang="en-US" sz="1600" b="1" dirty="0" smtClean="0"/>
              <a:t>29 Script</a:t>
            </a:r>
            <a:r>
              <a:rPr lang="en-US" sz="1600" dirty="0" smtClean="0"/>
              <a:t> Out of 81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71463"/>
              </p:ext>
            </p:extLst>
          </p:nvPr>
        </p:nvGraphicFramePr>
        <p:xfrm>
          <a:off x="1219199" y="4038601"/>
          <a:ext cx="7632702" cy="1295400"/>
        </p:xfrm>
        <a:graphic>
          <a:graphicData uri="http://schemas.openxmlformats.org/drawingml/2006/table">
            <a:tbl>
              <a:tblPr/>
              <a:tblGrid>
                <a:gridCol w="1908176"/>
                <a:gridCol w="1450214"/>
                <a:gridCol w="2198217"/>
                <a:gridCol w="2076095"/>
              </a:tblGrid>
              <a:tr h="4318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sk-SK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Total Scripts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Completed Scripts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Remaining Scripts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Regression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is-I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19</a:t>
                      </a:r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CSR Orders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01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23701</TotalTime>
  <Words>1307</Words>
  <Application>Microsoft Macintosh PowerPoint</Application>
  <PresentationFormat>Widescreen</PresentationFormat>
  <Paragraphs>668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Calibri</vt:lpstr>
      <vt:lpstr>Calibri Light</vt:lpstr>
      <vt:lpstr>Times New Roman</vt:lpstr>
      <vt:lpstr>Trebuchet MS</vt:lpstr>
      <vt:lpstr>Arial</vt:lpstr>
      <vt:lpstr>Office Theme</vt:lpstr>
      <vt:lpstr>Document</vt:lpstr>
      <vt:lpstr>Worksheet</vt:lpstr>
      <vt:lpstr>PowerPoint Presentation</vt:lpstr>
      <vt:lpstr>Week 1 : 7th Nov</vt:lpstr>
      <vt:lpstr>Week 2 : 14th Nov</vt:lpstr>
      <vt:lpstr>Week 3 : 21th Nov</vt:lpstr>
      <vt:lpstr>Week 4 : 30th Nov</vt:lpstr>
      <vt:lpstr>Week 4 : 08th Dec</vt:lpstr>
      <vt:lpstr>PowerPoint Presentation</vt:lpstr>
      <vt:lpstr>PowerPoint Presentation</vt:lpstr>
      <vt:lpstr>Week 5 : 14th Dec</vt:lpstr>
      <vt:lpstr>PowerPoint Presentation</vt:lpstr>
      <vt:lpstr>Week 6 : 21st Dec</vt:lpstr>
      <vt:lpstr>PowerPoint Presentation</vt:lpstr>
      <vt:lpstr>PowerPoint Presentation</vt:lpstr>
      <vt:lpstr>DEMO</vt:lpstr>
      <vt:lpstr>PowerPoint Presentation</vt:lpstr>
      <vt:lpstr>Week 7 : 28th Dec</vt:lpstr>
      <vt:lpstr>PowerPoint Presentation</vt:lpstr>
      <vt:lpstr>Week 8 : 04th Jan – B2C Automation</vt:lpstr>
      <vt:lpstr>PowerPoint Presentation</vt:lpstr>
      <vt:lpstr>Week 8 : 04th Jan – B2B Automation </vt:lpstr>
      <vt:lpstr>Week 9 : 11th Jan – B2C Automation</vt:lpstr>
      <vt:lpstr>PowerPoint Presentation</vt:lpstr>
      <vt:lpstr>Week 9 : 11th Jan – B2B Automation </vt:lpstr>
      <vt:lpstr>Week 10 : 18th Jan – B2C Automation</vt:lpstr>
      <vt:lpstr>PowerPoint Presentation</vt:lpstr>
      <vt:lpstr>Week 10 : 18th Jan – B2B Automation </vt:lpstr>
      <vt:lpstr>Week 11 : 25th Jan – B2C Automation</vt:lpstr>
      <vt:lpstr>PowerPoint Presentation</vt:lpstr>
      <vt:lpstr>Week 11 : 25th Jan – B2B Automation </vt:lpstr>
      <vt:lpstr>Week 12 : 31th Jan – B2C Automation</vt:lpstr>
      <vt:lpstr>PowerPoint Presentation</vt:lpstr>
      <vt:lpstr>Week 12 : 31th Jan – B2B Automation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Tamilarasan Sekar</dc:creator>
  <cp:lastModifiedBy>Tamilarasan Sekar</cp:lastModifiedBy>
  <cp:revision>196</cp:revision>
  <dcterms:created xsi:type="dcterms:W3CDTF">2016-11-16T12:43:31Z</dcterms:created>
  <dcterms:modified xsi:type="dcterms:W3CDTF">2017-01-31T16:35:56Z</dcterms:modified>
</cp:coreProperties>
</file>