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2"/>
  </p:notesMasterIdLst>
  <p:handoutMasterIdLst>
    <p:handoutMasterId r:id="rId43"/>
  </p:handoutMasterIdLst>
  <p:sldIdLst>
    <p:sldId id="475" r:id="rId3"/>
    <p:sldId id="437" r:id="rId4"/>
    <p:sldId id="439" r:id="rId5"/>
    <p:sldId id="440" r:id="rId6"/>
    <p:sldId id="442" r:id="rId7"/>
    <p:sldId id="441" r:id="rId8"/>
    <p:sldId id="443" r:id="rId9"/>
    <p:sldId id="444" r:id="rId10"/>
    <p:sldId id="445" r:id="rId11"/>
    <p:sldId id="446" r:id="rId12"/>
    <p:sldId id="471" r:id="rId13"/>
    <p:sldId id="447" r:id="rId14"/>
    <p:sldId id="448" r:id="rId15"/>
    <p:sldId id="449" r:id="rId16"/>
    <p:sldId id="450" r:id="rId17"/>
    <p:sldId id="464" r:id="rId18"/>
    <p:sldId id="353" r:id="rId19"/>
    <p:sldId id="355" r:id="rId20"/>
    <p:sldId id="358" r:id="rId21"/>
    <p:sldId id="359" r:id="rId22"/>
    <p:sldId id="453" r:id="rId23"/>
    <p:sldId id="430" r:id="rId24"/>
    <p:sldId id="452" r:id="rId25"/>
    <p:sldId id="463" r:id="rId26"/>
    <p:sldId id="454" r:id="rId27"/>
    <p:sldId id="455" r:id="rId28"/>
    <p:sldId id="458" r:id="rId29"/>
    <p:sldId id="460" r:id="rId30"/>
    <p:sldId id="465" r:id="rId31"/>
    <p:sldId id="461" r:id="rId32"/>
    <p:sldId id="462" r:id="rId33"/>
    <p:sldId id="466" r:id="rId34"/>
    <p:sldId id="467" r:id="rId35"/>
    <p:sldId id="468" r:id="rId36"/>
    <p:sldId id="469" r:id="rId37"/>
    <p:sldId id="470" r:id="rId38"/>
    <p:sldId id="456" r:id="rId39"/>
    <p:sldId id="457" r:id="rId40"/>
    <p:sldId id="459"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393" userDrawn="1">
          <p15:clr>
            <a:srgbClr val="A4A3A4"/>
          </p15:clr>
        </p15:guide>
        <p15:guide id="3" orient="horz" pos="98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86441" autoAdjust="0"/>
  </p:normalViewPr>
  <p:slideViewPr>
    <p:cSldViewPr snapToGrid="0" snapToObjects="1">
      <p:cViewPr varScale="1">
        <p:scale>
          <a:sx n="66" d="100"/>
          <a:sy n="66" d="100"/>
        </p:scale>
        <p:origin x="504" y="32"/>
      </p:cViewPr>
      <p:guideLst>
        <p:guide orient="horz" pos="4156"/>
        <p:guide pos="393"/>
        <p:guide orient="horz" pos="981"/>
      </p:guideLst>
    </p:cSldViewPr>
  </p:slideViewPr>
  <p:outlineViewPr>
    <p:cViewPr>
      <p:scale>
        <a:sx n="33" d="100"/>
        <a:sy n="33" d="100"/>
      </p:scale>
      <p:origin x="0" y="-2770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4/27/2023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1355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609600" y="1557471"/>
            <a:ext cx="109728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125292" y="6172201"/>
            <a:ext cx="1146048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6705600" y="3200401"/>
            <a:ext cx="48768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6705601" y="4640264"/>
            <a:ext cx="4900084"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12127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2"/>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2"/>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609600" y="3632201"/>
            <a:ext cx="109728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2"/>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8"/>
            <a:ext cx="109728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609600" y="3063790"/>
            <a:ext cx="109728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609600" y="4490939"/>
            <a:ext cx="109728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2"/>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8"/>
            <a:ext cx="109728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609600" y="2760292"/>
            <a:ext cx="109728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609600" y="4016773"/>
            <a:ext cx="109728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609601" y="5155501"/>
            <a:ext cx="10977033"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2"/>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8"/>
            <a:ext cx="109728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609600" y="2451378"/>
            <a:ext cx="109728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609600" y="3486685"/>
            <a:ext cx="109728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609601" y="4503386"/>
            <a:ext cx="10977033"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609600" y="5494339"/>
            <a:ext cx="109728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2"/>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8"/>
            <a:ext cx="109728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609600" y="2273744"/>
            <a:ext cx="109728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609600" y="2950896"/>
            <a:ext cx="109728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609601" y="3639492"/>
            <a:ext cx="10977033"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609600" y="4469451"/>
            <a:ext cx="109728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609601" y="5221288"/>
            <a:ext cx="10977033"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2"/>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8"/>
            <a:ext cx="109728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609600" y="2116988"/>
            <a:ext cx="109728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609600" y="2734850"/>
            <a:ext cx="109728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609601" y="3365733"/>
            <a:ext cx="10977033"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609600" y="3938595"/>
            <a:ext cx="109728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609601" y="4569758"/>
            <a:ext cx="10977033"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609600" y="5221289"/>
            <a:ext cx="109728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2"/>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8"/>
            <a:ext cx="109728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609600" y="2116988"/>
            <a:ext cx="109728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609600" y="2734850"/>
            <a:ext cx="109728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609601" y="3365732"/>
            <a:ext cx="10977033"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609600" y="3938595"/>
            <a:ext cx="109728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609601" y="4503970"/>
            <a:ext cx="10977033"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609600" y="5069349"/>
            <a:ext cx="109728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609601" y="5614988"/>
            <a:ext cx="10977033"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609600" y="1600201"/>
            <a:ext cx="10972800" cy="478072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pic>
        <p:nvPicPr>
          <p:cNvPr id="15" name="Shape 15" descr="Pearson Logo"/>
          <p:cNvPicPr preferRelativeResize="0"/>
          <p:nvPr/>
        </p:nvPicPr>
        <p:blipFill rotWithShape="1">
          <a:blip r:embed="rId5" cstate="print">
            <a:alphaModFix/>
            <a:extLst>
              <a:ext uri="{28A0092B-C50C-407E-A947-70E740481C1C}">
                <a14:useLocalDpi xmlns:a14="http://schemas.microsoft.com/office/drawing/2010/main"/>
              </a:ext>
            </a:extLst>
          </a:blip>
          <a:srcRect/>
          <a:stretch/>
        </p:blipFill>
        <p:spPr>
          <a:xfrm>
            <a:off x="591963" y="6429709"/>
            <a:ext cx="1223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702"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TvG5hmuaYf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wendy.hui@singaporetech.edu.sg"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98B8-1578-D961-A83E-5A0DB3699C03}"/>
              </a:ext>
            </a:extLst>
          </p:cNvPr>
          <p:cNvSpPr>
            <a:spLocks noGrp="1"/>
          </p:cNvSpPr>
          <p:nvPr>
            <p:ph type="title"/>
          </p:nvPr>
        </p:nvSpPr>
        <p:spPr/>
        <p:txBody>
          <a:bodyPr/>
          <a:lstStyle/>
          <a:p>
            <a:r>
              <a:rPr lang="en-SG" dirty="0"/>
              <a:t>Overview</a:t>
            </a:r>
          </a:p>
        </p:txBody>
      </p:sp>
      <p:sp>
        <p:nvSpPr>
          <p:cNvPr id="3" name="Content Placeholder 2">
            <a:extLst>
              <a:ext uri="{FF2B5EF4-FFF2-40B4-BE49-F238E27FC236}">
                <a16:creationId xmlns:a16="http://schemas.microsoft.com/office/drawing/2014/main" id="{75433B83-1079-D960-DE1B-C448C032398B}"/>
              </a:ext>
            </a:extLst>
          </p:cNvPr>
          <p:cNvSpPr>
            <a:spLocks noGrp="1"/>
          </p:cNvSpPr>
          <p:nvPr>
            <p:ph idx="1"/>
          </p:nvPr>
        </p:nvSpPr>
        <p:spPr/>
        <p:txBody>
          <a:bodyPr/>
          <a:lstStyle/>
          <a:p>
            <a:r>
              <a:rPr lang="en-SG" dirty="0"/>
              <a:t>Module introduction</a:t>
            </a:r>
          </a:p>
          <a:p>
            <a:r>
              <a:rPr lang="en-SG" dirty="0"/>
              <a:t>Ethics in the information age</a:t>
            </a:r>
          </a:p>
          <a:p>
            <a:r>
              <a:rPr lang="en-SG" dirty="0"/>
              <a:t>Code of ethics</a:t>
            </a:r>
          </a:p>
        </p:txBody>
      </p:sp>
    </p:spTree>
    <p:extLst>
      <p:ext uri="{BB962C8B-B14F-4D97-AF65-F5344CB8AC3E}">
        <p14:creationId xmlns:p14="http://schemas.microsoft.com/office/powerpoint/2010/main" val="1886411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1196-8581-3FEB-976E-FA7DE3B73307}"/>
              </a:ext>
            </a:extLst>
          </p:cNvPr>
          <p:cNvSpPr>
            <a:spLocks noGrp="1"/>
          </p:cNvSpPr>
          <p:nvPr>
            <p:ph type="title"/>
          </p:nvPr>
        </p:nvSpPr>
        <p:spPr>
          <a:xfrm>
            <a:off x="609600" y="215373"/>
            <a:ext cx="10972800" cy="942868"/>
          </a:xfrm>
        </p:spPr>
        <p:txBody>
          <a:bodyPr/>
          <a:lstStyle/>
          <a:p>
            <a:r>
              <a:rPr lang="en-SG" dirty="0"/>
              <a:t>Quizzes</a:t>
            </a:r>
          </a:p>
        </p:txBody>
      </p:sp>
      <p:sp>
        <p:nvSpPr>
          <p:cNvPr id="3" name="Content Placeholder 2">
            <a:extLst>
              <a:ext uri="{FF2B5EF4-FFF2-40B4-BE49-F238E27FC236}">
                <a16:creationId xmlns:a16="http://schemas.microsoft.com/office/drawing/2014/main" id="{9782C81A-B648-AABB-FB25-29A0FA761F26}"/>
              </a:ext>
            </a:extLst>
          </p:cNvPr>
          <p:cNvSpPr>
            <a:spLocks noGrp="1"/>
          </p:cNvSpPr>
          <p:nvPr>
            <p:ph sz="quarter" idx="13"/>
          </p:nvPr>
        </p:nvSpPr>
        <p:spPr>
          <a:xfrm>
            <a:off x="609600" y="1371601"/>
            <a:ext cx="10972800" cy="4978400"/>
          </a:xfrm>
        </p:spPr>
        <p:txBody>
          <a:bodyPr/>
          <a:lstStyle/>
          <a:p>
            <a:r>
              <a:rPr lang="en-SG" dirty="0"/>
              <a:t>One quiz at the end of each lecture.</a:t>
            </a:r>
          </a:p>
          <a:p>
            <a:pPr lvl="1"/>
            <a:r>
              <a:rPr lang="en-SG" dirty="0"/>
              <a:t>You will first be given 5 quiz questions and discuss them among your teammates for 5 minutes.</a:t>
            </a:r>
          </a:p>
          <a:p>
            <a:pPr lvl="1"/>
            <a:r>
              <a:rPr lang="en-SG" dirty="0"/>
              <a:t>You will attempt the quiz on </a:t>
            </a:r>
            <a:r>
              <a:rPr lang="en-SG" dirty="0" err="1"/>
              <a:t>xSite</a:t>
            </a:r>
            <a:r>
              <a:rPr lang="en-SG" dirty="0"/>
              <a:t>. </a:t>
            </a:r>
            <a:r>
              <a:rPr lang="en-SG" dirty="0">
                <a:solidFill>
                  <a:srgbClr val="FF0000"/>
                </a:solidFill>
              </a:rPr>
              <a:t>7</a:t>
            </a:r>
            <a:r>
              <a:rPr lang="en-SG" dirty="0"/>
              <a:t> questions will be randomly selected from a pool of 10 questions. In this pool of 10 questions, 5 are the questions you were given earlier. 5 are questions that you have not seen before. So, if you are lucky, you may get all the 5 questions you have already discussed with your team, plus 2 unseen questions. If you are less lucky, you may get only all the 5 unseen questions and only 2 of the previously discussed questions.</a:t>
            </a:r>
          </a:p>
          <a:p>
            <a:r>
              <a:rPr lang="en-SG" dirty="0"/>
              <a:t>Most of these questions are quite simple. You should not extrapolate your quiz performance to estimate your final grade.</a:t>
            </a:r>
          </a:p>
        </p:txBody>
      </p:sp>
      <p:sp>
        <p:nvSpPr>
          <p:cNvPr id="4" name="Slide Number Placeholder 3">
            <a:extLst>
              <a:ext uri="{FF2B5EF4-FFF2-40B4-BE49-F238E27FC236}">
                <a16:creationId xmlns:a16="http://schemas.microsoft.com/office/drawing/2014/main" id="{C0BB889E-7C12-B61F-5457-17F92A0FE97C}"/>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10</a:t>
            </a:fld>
            <a:endParaRPr lang="en-US" sz="900" dirty="0">
              <a:solidFill>
                <a:schemeClr val="lt1"/>
              </a:solidFill>
            </a:endParaRPr>
          </a:p>
        </p:txBody>
      </p:sp>
    </p:spTree>
    <p:extLst>
      <p:ext uri="{BB962C8B-B14F-4D97-AF65-F5344CB8AC3E}">
        <p14:creationId xmlns:p14="http://schemas.microsoft.com/office/powerpoint/2010/main" val="132520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50CC-CC4F-B41F-24B7-4FDDD2DF5830}"/>
              </a:ext>
            </a:extLst>
          </p:cNvPr>
          <p:cNvSpPr>
            <a:spLocks noGrp="1"/>
          </p:cNvSpPr>
          <p:nvPr>
            <p:ph type="title"/>
          </p:nvPr>
        </p:nvSpPr>
        <p:spPr/>
        <p:txBody>
          <a:bodyPr/>
          <a:lstStyle/>
          <a:p>
            <a:r>
              <a:rPr lang="en-SG" dirty="0"/>
              <a:t>Groups</a:t>
            </a:r>
          </a:p>
        </p:txBody>
      </p:sp>
      <p:sp>
        <p:nvSpPr>
          <p:cNvPr id="3" name="Content Placeholder 2">
            <a:extLst>
              <a:ext uri="{FF2B5EF4-FFF2-40B4-BE49-F238E27FC236}">
                <a16:creationId xmlns:a16="http://schemas.microsoft.com/office/drawing/2014/main" id="{0A47C6EA-D659-647E-3952-3E35EADA0521}"/>
              </a:ext>
            </a:extLst>
          </p:cNvPr>
          <p:cNvSpPr>
            <a:spLocks noGrp="1"/>
          </p:cNvSpPr>
          <p:nvPr>
            <p:ph sz="quarter" idx="13"/>
          </p:nvPr>
        </p:nvSpPr>
        <p:spPr/>
        <p:txBody>
          <a:bodyPr/>
          <a:lstStyle/>
          <a:p>
            <a:r>
              <a:rPr lang="en-SG" dirty="0"/>
              <a:t>You have been randomly assigned to groups. Please check the new announcement on </a:t>
            </a:r>
            <a:r>
              <a:rPr lang="en-SG" dirty="0" err="1"/>
              <a:t>xSite</a:t>
            </a:r>
            <a:r>
              <a:rPr lang="en-SG" dirty="0"/>
              <a:t>.</a:t>
            </a:r>
          </a:p>
          <a:p>
            <a:r>
              <a:rPr lang="en-SG" dirty="0"/>
              <a:t>Please enrol yourself to the assigned group on </a:t>
            </a:r>
            <a:r>
              <a:rPr lang="en-SG" dirty="0" err="1"/>
              <a:t>xSite</a:t>
            </a:r>
            <a:r>
              <a:rPr lang="en-SG" dirty="0"/>
              <a:t>.</a:t>
            </a:r>
          </a:p>
        </p:txBody>
      </p:sp>
      <p:sp>
        <p:nvSpPr>
          <p:cNvPr id="4" name="Slide Number Placeholder 3">
            <a:extLst>
              <a:ext uri="{FF2B5EF4-FFF2-40B4-BE49-F238E27FC236}">
                <a16:creationId xmlns:a16="http://schemas.microsoft.com/office/drawing/2014/main" id="{446FBFDB-2B7F-718A-B782-1D79D3D35FE5}"/>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11</a:t>
            </a:fld>
            <a:endParaRPr lang="en-US" sz="900" dirty="0">
              <a:solidFill>
                <a:schemeClr val="lt1"/>
              </a:solidFill>
            </a:endParaRPr>
          </a:p>
        </p:txBody>
      </p:sp>
    </p:spTree>
    <p:extLst>
      <p:ext uri="{BB962C8B-B14F-4D97-AF65-F5344CB8AC3E}">
        <p14:creationId xmlns:p14="http://schemas.microsoft.com/office/powerpoint/2010/main" val="3592282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3C8C-A896-67D3-51C2-08E00C60C9A8}"/>
              </a:ext>
            </a:extLst>
          </p:cNvPr>
          <p:cNvSpPr>
            <a:spLocks noGrp="1"/>
          </p:cNvSpPr>
          <p:nvPr>
            <p:ph type="title"/>
          </p:nvPr>
        </p:nvSpPr>
        <p:spPr/>
        <p:txBody>
          <a:bodyPr/>
          <a:lstStyle/>
          <a:p>
            <a:r>
              <a:rPr lang="en-SG" dirty="0"/>
              <a:t>Debate</a:t>
            </a:r>
          </a:p>
        </p:txBody>
      </p:sp>
      <p:sp>
        <p:nvSpPr>
          <p:cNvPr id="6" name="Content Placeholder 5">
            <a:extLst>
              <a:ext uri="{FF2B5EF4-FFF2-40B4-BE49-F238E27FC236}">
                <a16:creationId xmlns:a16="http://schemas.microsoft.com/office/drawing/2014/main" id="{8679C92D-75FE-DEA9-0564-672D9EBD29E8}"/>
              </a:ext>
            </a:extLst>
          </p:cNvPr>
          <p:cNvSpPr>
            <a:spLocks noGrp="1"/>
          </p:cNvSpPr>
          <p:nvPr>
            <p:ph sz="quarter" idx="13"/>
          </p:nvPr>
        </p:nvSpPr>
        <p:spPr/>
        <p:txBody>
          <a:bodyPr/>
          <a:lstStyle/>
          <a:p>
            <a:r>
              <a:rPr lang="en-US" dirty="0"/>
              <a:t>Each team has been randomly assigned to do one of the following debate topics:</a:t>
            </a:r>
            <a:endParaRPr lang="en-SG" dirty="0"/>
          </a:p>
        </p:txBody>
      </p:sp>
      <p:graphicFrame>
        <p:nvGraphicFramePr>
          <p:cNvPr id="7" name="Content Placeholder 3">
            <a:extLst>
              <a:ext uri="{FF2B5EF4-FFF2-40B4-BE49-F238E27FC236}">
                <a16:creationId xmlns:a16="http://schemas.microsoft.com/office/drawing/2014/main" id="{7362C945-CFA3-AAB0-FFC3-FAD57D729315}"/>
              </a:ext>
            </a:extLst>
          </p:cNvPr>
          <p:cNvGraphicFramePr>
            <a:graphicFrameLocks/>
          </p:cNvGraphicFramePr>
          <p:nvPr>
            <p:extLst>
              <p:ext uri="{D42A27DB-BD31-4B8C-83A1-F6EECF244321}">
                <p14:modId xmlns:p14="http://schemas.microsoft.com/office/powerpoint/2010/main" val="2448154416"/>
              </p:ext>
            </p:extLst>
          </p:nvPr>
        </p:nvGraphicFramePr>
        <p:xfrm>
          <a:off x="1280160" y="2796507"/>
          <a:ext cx="9743440" cy="2138490"/>
        </p:xfrm>
        <a:graphic>
          <a:graphicData uri="http://schemas.openxmlformats.org/drawingml/2006/table">
            <a:tbl>
              <a:tblPr firstRow="1" firstCol="1" bandRow="1">
                <a:tableStyleId>{69012ECD-51FC-41F1-AA8D-1B2483CD663E}</a:tableStyleId>
              </a:tblPr>
              <a:tblGrid>
                <a:gridCol w="8402160">
                  <a:extLst>
                    <a:ext uri="{9D8B030D-6E8A-4147-A177-3AD203B41FA5}">
                      <a16:colId xmlns:a16="http://schemas.microsoft.com/office/drawing/2014/main" val="1886987212"/>
                    </a:ext>
                  </a:extLst>
                </a:gridCol>
                <a:gridCol w="1341280">
                  <a:extLst>
                    <a:ext uri="{9D8B030D-6E8A-4147-A177-3AD203B41FA5}">
                      <a16:colId xmlns:a16="http://schemas.microsoft.com/office/drawing/2014/main" val="1822117694"/>
                    </a:ext>
                  </a:extLst>
                </a:gridCol>
              </a:tblGrid>
              <a:tr h="0">
                <a:tc>
                  <a:txBody>
                    <a:bodyPr/>
                    <a:lstStyle/>
                    <a:p>
                      <a:pPr>
                        <a:lnSpc>
                          <a:spcPct val="107000"/>
                        </a:lnSpc>
                        <a:spcAft>
                          <a:spcPts val="800"/>
                        </a:spcAft>
                      </a:pPr>
                      <a:r>
                        <a:rPr lang="en-SG" sz="2000" b="1" dirty="0">
                          <a:effectLst/>
                        </a:rPr>
                        <a:t>Debate Topic</a:t>
                      </a:r>
                      <a:endParaRPr lang="en-SG" sz="2000" b="1"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SG" sz="2000" b="1" dirty="0">
                          <a:effectLst/>
                        </a:rPr>
                        <a:t>Week</a:t>
                      </a:r>
                      <a:endParaRPr lang="en-SG" sz="2000" b="1"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394793"/>
                  </a:ext>
                </a:extLst>
              </a:tr>
              <a:tr h="0">
                <a:tc>
                  <a:txBody>
                    <a:bodyPr/>
                    <a:lstStyle/>
                    <a:p>
                      <a:pPr>
                        <a:lnSpc>
                          <a:spcPct val="100000"/>
                        </a:lnSpc>
                        <a:spcAft>
                          <a:spcPts val="800"/>
                        </a:spcAft>
                      </a:pPr>
                      <a:r>
                        <a:rPr lang="en-SG" sz="2000" b="0" dirty="0">
                          <a:effectLst/>
                        </a:rPr>
                        <a:t>Internet censorship is necessary to protect individuals and society from harmful contents and threats.</a:t>
                      </a:r>
                      <a:endParaRPr lang="en-SG" sz="2000" b="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800"/>
                        </a:spcAft>
                      </a:pPr>
                      <a:r>
                        <a:rPr lang="en-SG" sz="2000" b="0">
                          <a:effectLst/>
                        </a:rPr>
                        <a:t>Week 9</a:t>
                      </a:r>
                      <a:endParaRPr lang="en-SG" sz="2000" b="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69102"/>
                  </a:ext>
                </a:extLst>
              </a:tr>
              <a:tr h="0">
                <a:tc>
                  <a:txBody>
                    <a:bodyPr/>
                    <a:lstStyle/>
                    <a:p>
                      <a:pPr>
                        <a:lnSpc>
                          <a:spcPct val="100000"/>
                        </a:lnSpc>
                        <a:spcAft>
                          <a:spcPts val="800"/>
                        </a:spcAft>
                      </a:pPr>
                      <a:r>
                        <a:rPr lang="en-SG" sz="2000" b="0" dirty="0">
                          <a:effectLst/>
                        </a:rPr>
                        <a:t>Copyright laws should be strengthened to protect creators' rights.</a:t>
                      </a:r>
                      <a:endParaRPr lang="en-SG" sz="2000" b="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800"/>
                        </a:spcAft>
                      </a:pPr>
                      <a:r>
                        <a:rPr lang="en-SG" sz="2000" b="0">
                          <a:effectLst/>
                        </a:rPr>
                        <a:t>Week 10</a:t>
                      </a:r>
                      <a:endParaRPr lang="en-SG" sz="2000" b="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542833"/>
                  </a:ext>
                </a:extLst>
              </a:tr>
              <a:tr h="78802">
                <a:tc>
                  <a:txBody>
                    <a:bodyPr/>
                    <a:lstStyle/>
                    <a:p>
                      <a:pPr>
                        <a:lnSpc>
                          <a:spcPct val="100000"/>
                        </a:lnSpc>
                        <a:spcAft>
                          <a:spcPts val="800"/>
                        </a:spcAft>
                      </a:pPr>
                      <a:r>
                        <a:rPr lang="en-SG" sz="2000" b="0" dirty="0">
                          <a:effectLst/>
                        </a:rPr>
                        <a:t>Companies have an obligation to achieve gender balance in their workforce.</a:t>
                      </a:r>
                      <a:endParaRPr lang="en-SG" sz="2000" b="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800"/>
                        </a:spcAft>
                      </a:pPr>
                      <a:r>
                        <a:rPr lang="en-SG" sz="2000" b="0" dirty="0">
                          <a:effectLst/>
                        </a:rPr>
                        <a:t>Week 11</a:t>
                      </a:r>
                      <a:endParaRPr lang="en-SG" sz="2000" b="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7373067"/>
                  </a:ext>
                </a:extLst>
              </a:tr>
              <a:tr h="0">
                <a:tc>
                  <a:txBody>
                    <a:bodyPr/>
                    <a:lstStyle/>
                    <a:p>
                      <a:pPr>
                        <a:lnSpc>
                          <a:spcPct val="100000"/>
                        </a:lnSpc>
                        <a:spcAft>
                          <a:spcPts val="800"/>
                        </a:spcAft>
                      </a:pPr>
                      <a:r>
                        <a:rPr lang="en-SG" sz="2000" b="0" dirty="0">
                          <a:effectLst/>
                        </a:rPr>
                        <a:t>The use of </a:t>
                      </a:r>
                      <a:r>
                        <a:rPr lang="en-SG" sz="2000" b="0" dirty="0" err="1">
                          <a:effectLst/>
                        </a:rPr>
                        <a:t>ChatGPT</a:t>
                      </a:r>
                      <a:r>
                        <a:rPr lang="en-SG" sz="2000" b="0" dirty="0">
                          <a:effectLst/>
                        </a:rPr>
                        <a:t> by students should be discouraged.</a:t>
                      </a:r>
                      <a:endParaRPr lang="en-SG" sz="2000" b="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800"/>
                        </a:spcAft>
                      </a:pPr>
                      <a:r>
                        <a:rPr lang="en-SG" sz="2000" b="0" dirty="0">
                          <a:effectLst/>
                        </a:rPr>
                        <a:t>Week 12</a:t>
                      </a:r>
                      <a:endParaRPr lang="en-SG" sz="2000" b="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9613893"/>
                  </a:ext>
                </a:extLst>
              </a:tr>
            </a:tbl>
          </a:graphicData>
        </a:graphic>
      </p:graphicFrame>
      <p:sp>
        <p:nvSpPr>
          <p:cNvPr id="3" name="Slide Number Placeholder 2">
            <a:extLst>
              <a:ext uri="{FF2B5EF4-FFF2-40B4-BE49-F238E27FC236}">
                <a16:creationId xmlns:a16="http://schemas.microsoft.com/office/drawing/2014/main" id="{7385DE62-519A-E68F-C3B5-F65F044AE55F}"/>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12</a:t>
            </a:fld>
            <a:endParaRPr lang="en-US" sz="900" dirty="0">
              <a:solidFill>
                <a:schemeClr val="lt1"/>
              </a:solidFill>
            </a:endParaRPr>
          </a:p>
        </p:txBody>
      </p:sp>
    </p:spTree>
    <p:extLst>
      <p:ext uri="{BB962C8B-B14F-4D97-AF65-F5344CB8AC3E}">
        <p14:creationId xmlns:p14="http://schemas.microsoft.com/office/powerpoint/2010/main" val="524948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DB90-89B0-5F64-D0E6-12F08B7B88EF}"/>
              </a:ext>
            </a:extLst>
          </p:cNvPr>
          <p:cNvSpPr>
            <a:spLocks noGrp="1"/>
          </p:cNvSpPr>
          <p:nvPr>
            <p:ph type="title"/>
          </p:nvPr>
        </p:nvSpPr>
        <p:spPr/>
        <p:txBody>
          <a:bodyPr/>
          <a:lstStyle/>
          <a:p>
            <a:r>
              <a:rPr lang="en-SG" dirty="0"/>
              <a:t>Example of a debate</a:t>
            </a:r>
          </a:p>
        </p:txBody>
      </p:sp>
      <p:sp>
        <p:nvSpPr>
          <p:cNvPr id="3" name="Content Placeholder 2">
            <a:extLst>
              <a:ext uri="{FF2B5EF4-FFF2-40B4-BE49-F238E27FC236}">
                <a16:creationId xmlns:a16="http://schemas.microsoft.com/office/drawing/2014/main" id="{B2AF384B-7301-62ED-E04D-7538F21FE163}"/>
              </a:ext>
            </a:extLst>
          </p:cNvPr>
          <p:cNvSpPr>
            <a:spLocks noGrp="1"/>
          </p:cNvSpPr>
          <p:nvPr>
            <p:ph sz="quarter" idx="13"/>
          </p:nvPr>
        </p:nvSpPr>
        <p:spPr/>
        <p:txBody>
          <a:bodyPr/>
          <a:lstStyle/>
          <a:p>
            <a:r>
              <a:rPr lang="en-SG" dirty="0">
                <a:hlinkClick r:id="rId2"/>
              </a:rPr>
              <a:t>https://www.youtube.com/watch?v=TvG5hmuaYfs</a:t>
            </a:r>
            <a:r>
              <a:rPr lang="en-SG" dirty="0"/>
              <a:t> (First 18 mins)</a:t>
            </a:r>
          </a:p>
        </p:txBody>
      </p:sp>
      <p:sp>
        <p:nvSpPr>
          <p:cNvPr id="4" name="Slide Number Placeholder 3">
            <a:extLst>
              <a:ext uri="{FF2B5EF4-FFF2-40B4-BE49-F238E27FC236}">
                <a16:creationId xmlns:a16="http://schemas.microsoft.com/office/drawing/2014/main" id="{8C184CE2-59BF-56DE-4544-013173A763B2}"/>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13</a:t>
            </a:fld>
            <a:endParaRPr lang="en-US" sz="900" dirty="0">
              <a:solidFill>
                <a:schemeClr val="lt1"/>
              </a:solidFill>
            </a:endParaRPr>
          </a:p>
        </p:txBody>
      </p:sp>
    </p:spTree>
    <p:extLst>
      <p:ext uri="{BB962C8B-B14F-4D97-AF65-F5344CB8AC3E}">
        <p14:creationId xmlns:p14="http://schemas.microsoft.com/office/powerpoint/2010/main" val="1040600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F292-6F38-AD1B-31BA-6CD2CBB0ADA4}"/>
              </a:ext>
            </a:extLst>
          </p:cNvPr>
          <p:cNvSpPr>
            <a:spLocks noGrp="1"/>
          </p:cNvSpPr>
          <p:nvPr>
            <p:ph type="title"/>
          </p:nvPr>
        </p:nvSpPr>
        <p:spPr/>
        <p:txBody>
          <a:bodyPr/>
          <a:lstStyle/>
          <a:p>
            <a:r>
              <a:rPr lang="en-SG" dirty="0"/>
              <a:t>Our Debate Format (much less stressful)</a:t>
            </a:r>
          </a:p>
        </p:txBody>
      </p:sp>
      <p:pic>
        <p:nvPicPr>
          <p:cNvPr id="5" name="Picture 4">
            <a:extLst>
              <a:ext uri="{FF2B5EF4-FFF2-40B4-BE49-F238E27FC236}">
                <a16:creationId xmlns:a16="http://schemas.microsoft.com/office/drawing/2014/main" id="{F8BB608E-17C9-96B8-FE56-CD2BB6EAC086}"/>
              </a:ext>
            </a:extLst>
          </p:cNvPr>
          <p:cNvPicPr>
            <a:picLocks noChangeAspect="1"/>
          </p:cNvPicPr>
          <p:nvPr/>
        </p:nvPicPr>
        <p:blipFill>
          <a:blip r:embed="rId2"/>
          <a:stretch>
            <a:fillRect/>
          </a:stretch>
        </p:blipFill>
        <p:spPr>
          <a:xfrm>
            <a:off x="3436116" y="1660634"/>
            <a:ext cx="3568310" cy="4713778"/>
          </a:xfrm>
          <a:prstGeom prst="rect">
            <a:avLst/>
          </a:prstGeom>
        </p:spPr>
      </p:pic>
      <p:sp>
        <p:nvSpPr>
          <p:cNvPr id="6" name="TextBox 5">
            <a:extLst>
              <a:ext uri="{FF2B5EF4-FFF2-40B4-BE49-F238E27FC236}">
                <a16:creationId xmlns:a16="http://schemas.microsoft.com/office/drawing/2014/main" id="{610C7F89-4715-25E0-A1C8-BBE91FB14F93}"/>
              </a:ext>
            </a:extLst>
          </p:cNvPr>
          <p:cNvSpPr txBox="1"/>
          <p:nvPr/>
        </p:nvSpPr>
        <p:spPr>
          <a:xfrm>
            <a:off x="7273159" y="4270662"/>
            <a:ext cx="4193628" cy="1938992"/>
          </a:xfrm>
          <a:prstGeom prst="rect">
            <a:avLst/>
          </a:prstGeom>
          <a:noFill/>
        </p:spPr>
        <p:txBody>
          <a:bodyPr wrap="square" rtlCol="0">
            <a:spAutoFit/>
          </a:bodyPr>
          <a:lstStyle/>
          <a:p>
            <a:r>
              <a:rPr lang="en-SG" sz="2000" dirty="0"/>
              <a:t>Q&amp;A from the audience only, at the end of the debate.</a:t>
            </a:r>
          </a:p>
          <a:p>
            <a:endParaRPr lang="en-SG" sz="2000" dirty="0"/>
          </a:p>
          <a:p>
            <a:r>
              <a:rPr lang="en-SG" sz="2000" dirty="0"/>
              <a:t>The audience only votes for the winning team, instead of individual speakers.</a:t>
            </a:r>
          </a:p>
        </p:txBody>
      </p:sp>
      <p:sp>
        <p:nvSpPr>
          <p:cNvPr id="7" name="TextBox 6">
            <a:extLst>
              <a:ext uri="{FF2B5EF4-FFF2-40B4-BE49-F238E27FC236}">
                <a16:creationId xmlns:a16="http://schemas.microsoft.com/office/drawing/2014/main" id="{F01BEF52-C0F0-83EE-A1EF-34A9B73C2F1E}"/>
              </a:ext>
            </a:extLst>
          </p:cNvPr>
          <p:cNvSpPr txBox="1"/>
          <p:nvPr/>
        </p:nvSpPr>
        <p:spPr>
          <a:xfrm>
            <a:off x="472965" y="1660634"/>
            <a:ext cx="2752677" cy="461665"/>
          </a:xfrm>
          <a:prstGeom prst="rect">
            <a:avLst/>
          </a:prstGeom>
          <a:noFill/>
        </p:spPr>
        <p:txBody>
          <a:bodyPr wrap="none" rtlCol="0">
            <a:spAutoFit/>
          </a:bodyPr>
          <a:lstStyle/>
          <a:p>
            <a:r>
              <a:rPr lang="en-SG" sz="2400" dirty="0"/>
              <a:t>Oral Debate (15%)</a:t>
            </a:r>
          </a:p>
        </p:txBody>
      </p:sp>
      <p:sp>
        <p:nvSpPr>
          <p:cNvPr id="3" name="Slide Number Placeholder 2">
            <a:extLst>
              <a:ext uri="{FF2B5EF4-FFF2-40B4-BE49-F238E27FC236}">
                <a16:creationId xmlns:a16="http://schemas.microsoft.com/office/drawing/2014/main" id="{46165366-2A4F-9141-6CF8-283C0FD82E18}"/>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14</a:t>
            </a:fld>
            <a:endParaRPr lang="en-US" sz="900" dirty="0">
              <a:solidFill>
                <a:schemeClr val="lt1"/>
              </a:solidFill>
            </a:endParaRPr>
          </a:p>
        </p:txBody>
      </p:sp>
    </p:spTree>
    <p:extLst>
      <p:ext uri="{BB962C8B-B14F-4D97-AF65-F5344CB8AC3E}">
        <p14:creationId xmlns:p14="http://schemas.microsoft.com/office/powerpoint/2010/main" val="3009581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B745-A917-9602-15F5-A4500104D267}"/>
              </a:ext>
            </a:extLst>
          </p:cNvPr>
          <p:cNvSpPr>
            <a:spLocks noGrp="1"/>
          </p:cNvSpPr>
          <p:nvPr>
            <p:ph type="title"/>
          </p:nvPr>
        </p:nvSpPr>
        <p:spPr/>
        <p:txBody>
          <a:bodyPr/>
          <a:lstStyle/>
          <a:p>
            <a:r>
              <a:rPr lang="en-SG" dirty="0"/>
              <a:t>Preparation for the Debate</a:t>
            </a:r>
          </a:p>
        </p:txBody>
      </p:sp>
      <p:sp>
        <p:nvSpPr>
          <p:cNvPr id="3" name="Content Placeholder 2">
            <a:extLst>
              <a:ext uri="{FF2B5EF4-FFF2-40B4-BE49-F238E27FC236}">
                <a16:creationId xmlns:a16="http://schemas.microsoft.com/office/drawing/2014/main" id="{DB261F45-0253-CA1C-9982-873ACF95EB7E}"/>
              </a:ext>
            </a:extLst>
          </p:cNvPr>
          <p:cNvSpPr>
            <a:spLocks noGrp="1"/>
          </p:cNvSpPr>
          <p:nvPr>
            <p:ph sz="quarter" idx="13"/>
          </p:nvPr>
        </p:nvSpPr>
        <p:spPr/>
        <p:txBody>
          <a:bodyPr/>
          <a:lstStyle/>
          <a:p>
            <a:r>
              <a:rPr lang="en-US" dirty="0"/>
              <a:t>At the beginning of the tutorial, the instructor will randomly assign your team to either the affirmative side (i.e., you agree with the topic) or the negative side (i.e., you disagree with the topic). </a:t>
            </a:r>
          </a:p>
          <a:p>
            <a:r>
              <a:rPr lang="en-US" dirty="0"/>
              <a:t>Therefore, before you come to the tutorial, you should prepare arguments from both sides. </a:t>
            </a:r>
          </a:p>
          <a:p>
            <a:r>
              <a:rPr lang="en-US" dirty="0"/>
              <a:t>You are required to show your preparation for the debate in the form of a written report and submit it onto </a:t>
            </a:r>
            <a:r>
              <a:rPr lang="en-US" dirty="0" err="1"/>
              <a:t>xSite</a:t>
            </a:r>
            <a:r>
              <a:rPr lang="en-US" dirty="0"/>
              <a:t>. </a:t>
            </a:r>
            <a:endParaRPr lang="en-SG" dirty="0"/>
          </a:p>
        </p:txBody>
      </p:sp>
      <p:sp>
        <p:nvSpPr>
          <p:cNvPr id="4" name="Slide Number Placeholder 3">
            <a:extLst>
              <a:ext uri="{FF2B5EF4-FFF2-40B4-BE49-F238E27FC236}">
                <a16:creationId xmlns:a16="http://schemas.microsoft.com/office/drawing/2014/main" id="{51CDBAE2-1641-2F77-4297-B36304F7DCA1}"/>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15</a:t>
            </a:fld>
            <a:endParaRPr lang="en-US" sz="900" dirty="0">
              <a:solidFill>
                <a:schemeClr val="lt1"/>
              </a:solidFill>
            </a:endParaRPr>
          </a:p>
        </p:txBody>
      </p:sp>
    </p:spTree>
    <p:extLst>
      <p:ext uri="{BB962C8B-B14F-4D97-AF65-F5344CB8AC3E}">
        <p14:creationId xmlns:p14="http://schemas.microsoft.com/office/powerpoint/2010/main" val="43661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FB8492-23B9-E93D-9EC2-65AB8F2DD6DE}"/>
              </a:ext>
            </a:extLst>
          </p:cNvPr>
          <p:cNvSpPr>
            <a:spLocks noGrp="1"/>
          </p:cNvSpPr>
          <p:nvPr>
            <p:ph type="ctrTitle"/>
          </p:nvPr>
        </p:nvSpPr>
        <p:spPr/>
        <p:txBody>
          <a:bodyPr/>
          <a:lstStyle/>
          <a:p>
            <a:r>
              <a:rPr lang="en-SG" dirty="0"/>
              <a:t>Ethics for the Information Age</a:t>
            </a:r>
          </a:p>
        </p:txBody>
      </p:sp>
      <p:sp>
        <p:nvSpPr>
          <p:cNvPr id="2" name="Slide Number Placeholder 1">
            <a:extLst>
              <a:ext uri="{FF2B5EF4-FFF2-40B4-BE49-F238E27FC236}">
                <a16:creationId xmlns:a16="http://schemas.microsoft.com/office/drawing/2014/main" id="{D6C7E9D0-2877-8549-2AF0-4FCA189F340E}"/>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16</a:t>
            </a:fld>
            <a:endParaRPr lang="en-US" sz="900" dirty="0">
              <a:solidFill>
                <a:schemeClr val="lt1"/>
              </a:solidFill>
            </a:endParaRPr>
          </a:p>
        </p:txBody>
      </p:sp>
    </p:spTree>
    <p:extLst>
      <p:ext uri="{BB962C8B-B14F-4D97-AF65-F5344CB8AC3E}">
        <p14:creationId xmlns:p14="http://schemas.microsoft.com/office/powerpoint/2010/main" val="1006687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for the Information Age</a:t>
            </a:r>
            <a:endParaRPr lang="en-US" altLang="en-US" dirty="0"/>
          </a:p>
        </p:txBody>
      </p:sp>
      <p:sp>
        <p:nvSpPr>
          <p:cNvPr id="3" name="Text Placeholder 2"/>
          <p:cNvSpPr>
            <a:spLocks noGrp="1"/>
          </p:cNvSpPr>
          <p:nvPr>
            <p:ph type="body" idx="1"/>
          </p:nvPr>
        </p:nvSpPr>
        <p:spPr/>
        <p:txBody>
          <a:bodyPr/>
          <a:lstStyle/>
          <a:p>
            <a:r>
              <a:rPr lang="en-US" dirty="0"/>
              <a:t>Eighth</a:t>
            </a:r>
            <a:r>
              <a:rPr lang="en-US" altLang="en-US" dirty="0"/>
              <a:t> Edition</a:t>
            </a:r>
          </a:p>
        </p:txBody>
      </p:sp>
      <p:sp>
        <p:nvSpPr>
          <p:cNvPr id="4" name="Text Placeholder 3"/>
          <p:cNvSpPr>
            <a:spLocks noGrp="1"/>
          </p:cNvSpPr>
          <p:nvPr>
            <p:ph type="body" idx="2"/>
          </p:nvPr>
        </p:nvSpPr>
        <p:spPr/>
        <p:txBody>
          <a:bodyPr/>
          <a:lstStyle/>
          <a:p>
            <a:r>
              <a:rPr lang="en-US" altLang="en-US" dirty="0"/>
              <a:t>Chapter 1</a:t>
            </a:r>
          </a:p>
        </p:txBody>
      </p:sp>
      <p:sp>
        <p:nvSpPr>
          <p:cNvPr id="5" name="Text Placeholder 4"/>
          <p:cNvSpPr>
            <a:spLocks noGrp="1"/>
          </p:cNvSpPr>
          <p:nvPr>
            <p:ph type="body" idx="3"/>
          </p:nvPr>
        </p:nvSpPr>
        <p:spPr/>
        <p:txBody>
          <a:bodyPr/>
          <a:lstStyle/>
          <a:p>
            <a:r>
              <a:rPr lang="en-AU" dirty="0"/>
              <a:t>Catalysts for Change</a:t>
            </a:r>
            <a:endParaRPr lang="en-US" dirty="0"/>
          </a:p>
        </p:txBody>
      </p:sp>
      <p:pic>
        <p:nvPicPr>
          <p:cNvPr id="9" name="Picture 8" descr="Front Cover: Ethics for the Information Age Eighth Edition by Quinn."/>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981201" y="1600199"/>
            <a:ext cx="3473855" cy="4297261"/>
          </a:xfrm>
          <a:prstGeom prst="rect">
            <a:avLst/>
          </a:prstGeom>
          <a:ln w="9525">
            <a:solidFill>
              <a:schemeClr val="tx1"/>
            </a:solidFill>
          </a:ln>
        </p:spPr>
      </p:pic>
      <p:sp>
        <p:nvSpPr>
          <p:cNvPr id="6" name="TextBox 5">
            <a:extLst>
              <a:ext uri="{FF2B5EF4-FFF2-40B4-BE49-F238E27FC236}">
                <a16:creationId xmlns:a16="http://schemas.microsoft.com/office/drawing/2014/main" id="{F2A6F89A-2497-6694-FF9D-6FCAC195512D}"/>
              </a:ext>
            </a:extLst>
          </p:cNvPr>
          <p:cNvSpPr txBox="1"/>
          <p:nvPr/>
        </p:nvSpPr>
        <p:spPr>
          <a:xfrm>
            <a:off x="7714134" y="1058541"/>
            <a:ext cx="3868266" cy="954107"/>
          </a:xfrm>
          <a:prstGeom prst="rect">
            <a:avLst/>
          </a:prstGeom>
          <a:solidFill>
            <a:schemeClr val="accent3">
              <a:lumMod val="20000"/>
              <a:lumOff val="80000"/>
            </a:schemeClr>
          </a:solidFill>
        </p:spPr>
        <p:txBody>
          <a:bodyPr wrap="square" rtlCol="0">
            <a:spAutoFit/>
          </a:bodyPr>
          <a:lstStyle/>
          <a:p>
            <a:r>
              <a:rPr lang="en-SG" sz="2800" b="1" dirty="0">
                <a:solidFill>
                  <a:srgbClr val="FF0000"/>
                </a:solidFill>
              </a:rPr>
              <a:t>You do not need to buy the book.</a:t>
            </a:r>
          </a:p>
        </p:txBody>
      </p:sp>
      <p:sp>
        <p:nvSpPr>
          <p:cNvPr id="7" name="Slide Number Placeholder 6">
            <a:extLst>
              <a:ext uri="{FF2B5EF4-FFF2-40B4-BE49-F238E27FC236}">
                <a16:creationId xmlns:a16="http://schemas.microsoft.com/office/drawing/2014/main" id="{0278617C-F683-B678-9A55-26AB92178C37}"/>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17</a:t>
            </a:fld>
            <a:endParaRPr lang="en-US" sz="900" dirty="0">
              <a:solidFill>
                <a:schemeClr val="lt1"/>
              </a:solidFill>
            </a:endParaRPr>
          </a:p>
        </p:txBody>
      </p:sp>
    </p:spTree>
    <p:extLst>
      <p:ext uri="{BB962C8B-B14F-4D97-AF65-F5344CB8AC3E}">
        <p14:creationId xmlns:p14="http://schemas.microsoft.com/office/powerpoint/2010/main" val="1212819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Information Age</a:t>
            </a:r>
            <a:endParaRPr lang="en-IN" dirty="0"/>
          </a:p>
        </p:txBody>
      </p:sp>
      <p:sp>
        <p:nvSpPr>
          <p:cNvPr id="5" name="Content Placeholder 4"/>
          <p:cNvSpPr>
            <a:spLocks noGrp="1"/>
          </p:cNvSpPr>
          <p:nvPr>
            <p:ph sz="quarter" idx="13"/>
          </p:nvPr>
        </p:nvSpPr>
        <p:spPr/>
        <p:txBody>
          <a:bodyPr/>
          <a:lstStyle/>
          <a:p>
            <a:r>
              <a:rPr lang="en-US" altLang="en-US" dirty="0"/>
              <a:t>Unprecedented access to information in modern era</a:t>
            </a:r>
          </a:p>
          <a:p>
            <a:r>
              <a:rPr lang="en-US" altLang="en-US" dirty="0">
                <a:sym typeface="Symbol" panose="05050102010706020507" pitchFamily="18" charset="2"/>
              </a:rPr>
              <a:t>Catalysts</a:t>
            </a:r>
          </a:p>
          <a:p>
            <a:pPr lvl="1"/>
            <a:r>
              <a:rPr lang="en-US" altLang="en-US" dirty="0">
                <a:sym typeface="Symbol" panose="05050102010706020507" pitchFamily="18" charset="2"/>
              </a:rPr>
              <a:t>Low-cost computers</a:t>
            </a:r>
          </a:p>
          <a:p>
            <a:pPr lvl="1"/>
            <a:r>
              <a:rPr lang="en-US" altLang="en-US" dirty="0">
                <a:sym typeface="Symbol" panose="05050102010706020507" pitchFamily="18" charset="2"/>
              </a:rPr>
              <a:t>High-speed communication networks</a:t>
            </a:r>
          </a:p>
          <a:p>
            <a:r>
              <a:rPr lang="en-US" altLang="en-US" dirty="0">
                <a:sym typeface="Symbol" panose="05050102010706020507" pitchFamily="18" charset="2"/>
              </a:rPr>
              <a:t>New technologies continue to emerge</a:t>
            </a:r>
          </a:p>
          <a:p>
            <a:pPr lvl="1"/>
            <a:r>
              <a:rPr lang="en-US" altLang="en-US" dirty="0">
                <a:sym typeface="Symbol" panose="05050102010706020507" pitchFamily="18" charset="2"/>
              </a:rPr>
              <a:t>Smartphones</a:t>
            </a:r>
          </a:p>
          <a:p>
            <a:pPr lvl="1"/>
            <a:r>
              <a:rPr lang="en-US" altLang="en-US" dirty="0">
                <a:sym typeface="Symbol" panose="05050102010706020507" pitchFamily="18" charset="2"/>
              </a:rPr>
              <a:t>Low-cost drones</a:t>
            </a:r>
          </a:p>
          <a:p>
            <a:pPr lvl="1"/>
            <a:r>
              <a:rPr lang="en-US" altLang="en-US" dirty="0">
                <a:sym typeface="Symbol" panose="05050102010706020507" pitchFamily="18" charset="2"/>
              </a:rPr>
              <a:t>Self-driving cars</a:t>
            </a:r>
          </a:p>
        </p:txBody>
      </p:sp>
      <p:pic>
        <p:nvPicPr>
          <p:cNvPr id="2" name="Shape 15" descr="Pearson Logo">
            <a:extLst>
              <a:ext uri="{FF2B5EF4-FFF2-40B4-BE49-F238E27FC236}">
                <a16:creationId xmlns:a16="http://schemas.microsoft.com/office/drawing/2014/main" id="{0D7CB977-6A5D-E2C8-40D6-5CC06F8234C3}"/>
              </a:ext>
            </a:extLst>
          </p:cNvPr>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71584" y="6502671"/>
            <a:ext cx="1223999" cy="279914"/>
          </a:xfrm>
          <a:prstGeom prst="rect">
            <a:avLst/>
          </a:prstGeom>
          <a:noFill/>
          <a:ln>
            <a:noFill/>
          </a:ln>
        </p:spPr>
      </p:pic>
      <p:sp>
        <p:nvSpPr>
          <p:cNvPr id="3" name="Text Placeholder 5">
            <a:extLst>
              <a:ext uri="{FF2B5EF4-FFF2-40B4-BE49-F238E27FC236}">
                <a16:creationId xmlns:a16="http://schemas.microsoft.com/office/drawing/2014/main" id="{C795624A-D624-7581-BC6A-211245389C55}"/>
              </a:ext>
            </a:extLst>
          </p:cNvPr>
          <p:cNvSpPr txBox="1">
            <a:spLocks/>
          </p:cNvSpPr>
          <p:nvPr/>
        </p:nvSpPr>
        <p:spPr>
          <a:xfrm>
            <a:off x="4004111" y="6503740"/>
            <a:ext cx="8016305"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p>
        </p:txBody>
      </p:sp>
      <p:sp>
        <p:nvSpPr>
          <p:cNvPr id="6" name="Slide Number Placeholder 5">
            <a:extLst>
              <a:ext uri="{FF2B5EF4-FFF2-40B4-BE49-F238E27FC236}">
                <a16:creationId xmlns:a16="http://schemas.microsoft.com/office/drawing/2014/main" id="{93D482C7-FB2E-66C9-25D4-2920C95F2C2C}"/>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18</a:t>
            </a:fld>
            <a:endParaRPr lang="en-US" sz="900" dirty="0">
              <a:solidFill>
                <a:schemeClr val="lt1"/>
              </a:solidFill>
            </a:endParaRPr>
          </a:p>
        </p:txBody>
      </p:sp>
    </p:spTree>
    <p:extLst>
      <p:ext uri="{BB962C8B-B14F-4D97-AF65-F5344CB8AC3E}">
        <p14:creationId xmlns:p14="http://schemas.microsoft.com/office/powerpoint/2010/main" val="481631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Our Relationship with Technology</a:t>
            </a:r>
            <a:endParaRPr lang="en-IN" sz="2000" b="0" dirty="0"/>
          </a:p>
        </p:txBody>
      </p:sp>
      <p:sp>
        <p:nvSpPr>
          <p:cNvPr id="3" name="Content Placeholder 2"/>
          <p:cNvSpPr>
            <a:spLocks noGrp="1"/>
          </p:cNvSpPr>
          <p:nvPr>
            <p:ph sz="quarter" idx="13"/>
          </p:nvPr>
        </p:nvSpPr>
        <p:spPr/>
        <p:txBody>
          <a:bodyPr/>
          <a:lstStyle/>
          <a:p>
            <a:pPr eaLnBrk="1" hangingPunct="1"/>
            <a:r>
              <a:rPr lang="en-US" altLang="en-US" dirty="0"/>
              <a:t>Dynamic between people, technology</a:t>
            </a:r>
          </a:p>
          <a:p>
            <a:pPr lvl="1" eaLnBrk="1" hangingPunct="1"/>
            <a:r>
              <a:rPr lang="en-US" altLang="en-US" dirty="0"/>
              <a:t>People create, adopt technology</a:t>
            </a:r>
          </a:p>
          <a:p>
            <a:pPr lvl="1" eaLnBrk="1" hangingPunct="1"/>
            <a:r>
              <a:rPr lang="en-US" altLang="en-US" dirty="0"/>
              <a:t>Once adopted, technology changes society</a:t>
            </a:r>
          </a:p>
          <a:p>
            <a:pPr eaLnBrk="1" hangingPunct="1"/>
            <a:r>
              <a:rPr lang="en-US" altLang="en-US" dirty="0"/>
              <a:t>Using technology can change people</a:t>
            </a:r>
          </a:p>
          <a:p>
            <a:pPr lvl="1" eaLnBrk="1" hangingPunct="1"/>
            <a:r>
              <a:rPr lang="en-US" altLang="en-US" dirty="0"/>
              <a:t>Experiences cause physical changes in brains </a:t>
            </a:r>
          </a:p>
          <a:p>
            <a:pPr lvl="2"/>
            <a:r>
              <a:rPr lang="en-US" altLang="en-US" dirty="0"/>
              <a:t>E.g., getting information releases dopamine in brain, producing a desire to seek out additional information</a:t>
            </a:r>
          </a:p>
          <a:p>
            <a:pPr lvl="1" eaLnBrk="1" hangingPunct="1"/>
            <a:r>
              <a:rPr lang="en-US" altLang="en-US" dirty="0"/>
              <a:t>Experiences with technology can have psychological effects, too (e.g., dependency on cell phones)</a:t>
            </a:r>
          </a:p>
        </p:txBody>
      </p:sp>
      <p:pic>
        <p:nvPicPr>
          <p:cNvPr id="4" name="Shape 15" descr="Pearson Logo">
            <a:extLst>
              <a:ext uri="{FF2B5EF4-FFF2-40B4-BE49-F238E27FC236}">
                <a16:creationId xmlns:a16="http://schemas.microsoft.com/office/drawing/2014/main" id="{648C9177-C7AA-A483-06B5-7C67567E9A69}"/>
              </a:ext>
            </a:extLst>
          </p:cNvPr>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71584" y="6502671"/>
            <a:ext cx="1223999" cy="279914"/>
          </a:xfrm>
          <a:prstGeom prst="rect">
            <a:avLst/>
          </a:prstGeom>
          <a:noFill/>
          <a:ln>
            <a:noFill/>
          </a:ln>
        </p:spPr>
      </p:pic>
      <p:sp>
        <p:nvSpPr>
          <p:cNvPr id="5" name="Text Placeholder 5">
            <a:extLst>
              <a:ext uri="{FF2B5EF4-FFF2-40B4-BE49-F238E27FC236}">
                <a16:creationId xmlns:a16="http://schemas.microsoft.com/office/drawing/2014/main" id="{B09D5835-A4D0-6E9F-D649-B20DDE6F3C81}"/>
              </a:ext>
            </a:extLst>
          </p:cNvPr>
          <p:cNvSpPr txBox="1">
            <a:spLocks/>
          </p:cNvSpPr>
          <p:nvPr/>
        </p:nvSpPr>
        <p:spPr>
          <a:xfrm>
            <a:off x="4004111" y="6503740"/>
            <a:ext cx="8016305"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p>
        </p:txBody>
      </p:sp>
      <p:sp>
        <p:nvSpPr>
          <p:cNvPr id="6" name="Slide Number Placeholder 5">
            <a:extLst>
              <a:ext uri="{FF2B5EF4-FFF2-40B4-BE49-F238E27FC236}">
                <a16:creationId xmlns:a16="http://schemas.microsoft.com/office/drawing/2014/main" id="{AAAF4A81-DA0E-F088-E05F-A50150152CF1}"/>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19</a:t>
            </a:fld>
            <a:endParaRPr lang="en-US" sz="900" dirty="0">
              <a:solidFill>
                <a:schemeClr val="lt1"/>
              </a:solidFill>
            </a:endParaRPr>
          </a:p>
        </p:txBody>
      </p:sp>
    </p:spTree>
    <p:extLst>
      <p:ext uri="{BB962C8B-B14F-4D97-AF65-F5344CB8AC3E}">
        <p14:creationId xmlns:p14="http://schemas.microsoft.com/office/powerpoint/2010/main" val="288172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6E2D-BD93-8004-BED2-7074DF198500}"/>
              </a:ext>
            </a:extLst>
          </p:cNvPr>
          <p:cNvSpPr>
            <a:spLocks noGrp="1"/>
          </p:cNvSpPr>
          <p:nvPr>
            <p:ph type="ctrTitle"/>
          </p:nvPr>
        </p:nvSpPr>
        <p:spPr/>
        <p:txBody>
          <a:bodyPr/>
          <a:lstStyle/>
          <a:p>
            <a:r>
              <a:rPr lang="en-SG" dirty="0"/>
              <a:t>INF1007 </a:t>
            </a:r>
            <a:br>
              <a:rPr lang="en-SG" dirty="0"/>
            </a:br>
            <a:r>
              <a:rPr lang="en-SG" dirty="0"/>
              <a:t>ETHICS AND PROFESSIONAL CONDUCTS  </a:t>
            </a:r>
          </a:p>
        </p:txBody>
      </p:sp>
      <p:sp>
        <p:nvSpPr>
          <p:cNvPr id="3" name="Subtitle 2">
            <a:extLst>
              <a:ext uri="{FF2B5EF4-FFF2-40B4-BE49-F238E27FC236}">
                <a16:creationId xmlns:a16="http://schemas.microsoft.com/office/drawing/2014/main" id="{C1F669BB-CF0C-D0D2-A4C2-97C6B93EB4D2}"/>
              </a:ext>
            </a:extLst>
          </p:cNvPr>
          <p:cNvSpPr>
            <a:spLocks noGrp="1"/>
          </p:cNvSpPr>
          <p:nvPr>
            <p:ph type="subTitle" idx="1"/>
          </p:nvPr>
        </p:nvSpPr>
        <p:spPr/>
        <p:txBody>
          <a:bodyPr/>
          <a:lstStyle/>
          <a:p>
            <a:r>
              <a:rPr lang="en-SG" dirty="0"/>
              <a:t>Trimester 3, AY2022-2023</a:t>
            </a:r>
          </a:p>
        </p:txBody>
      </p:sp>
      <p:sp>
        <p:nvSpPr>
          <p:cNvPr id="4" name="Slide Number Placeholder 3">
            <a:extLst>
              <a:ext uri="{FF2B5EF4-FFF2-40B4-BE49-F238E27FC236}">
                <a16:creationId xmlns:a16="http://schemas.microsoft.com/office/drawing/2014/main" id="{4C498544-B23A-4CD7-F671-59794301C258}"/>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2</a:t>
            </a:fld>
            <a:endParaRPr lang="en-US" sz="900" dirty="0">
              <a:solidFill>
                <a:schemeClr val="lt1"/>
              </a:solidFill>
            </a:endParaRPr>
          </a:p>
        </p:txBody>
      </p:sp>
    </p:spTree>
    <p:extLst>
      <p:ext uri="{BB962C8B-B14F-4D97-AF65-F5344CB8AC3E}">
        <p14:creationId xmlns:p14="http://schemas.microsoft.com/office/powerpoint/2010/main" val="3066068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8885"/>
            <a:ext cx="10972800" cy="648241"/>
          </a:xfrm>
        </p:spPr>
        <p:txBody>
          <a:bodyPr/>
          <a:lstStyle/>
          <a:p>
            <a:r>
              <a:rPr lang="en-US" altLang="en-US" sz="3400" dirty="0"/>
              <a:t>Our Relationship with Technology </a:t>
            </a:r>
            <a:r>
              <a:rPr lang="en-US" altLang="en-US" sz="3400"/>
              <a:t>(Cont’d)</a:t>
            </a:r>
            <a:endParaRPr lang="en-IN" sz="2000" b="0" dirty="0"/>
          </a:p>
        </p:txBody>
      </p:sp>
      <p:sp>
        <p:nvSpPr>
          <p:cNvPr id="3" name="Content Placeholder 2"/>
          <p:cNvSpPr>
            <a:spLocks noGrp="1"/>
          </p:cNvSpPr>
          <p:nvPr>
            <p:ph sz="quarter" idx="13"/>
          </p:nvPr>
        </p:nvSpPr>
        <p:spPr>
          <a:xfrm>
            <a:off x="620787" y="1199626"/>
            <a:ext cx="7004806" cy="5389926"/>
          </a:xfrm>
        </p:spPr>
        <p:txBody>
          <a:bodyPr/>
          <a:lstStyle/>
          <a:p>
            <a:pPr eaLnBrk="1" hangingPunct="1"/>
            <a:r>
              <a:rPr lang="en-US" altLang="en-US" sz="2200" dirty="0"/>
              <a:t>Technologies solve problems, but may create new problems</a:t>
            </a:r>
          </a:p>
          <a:p>
            <a:pPr lvl="1" eaLnBrk="1" hangingPunct="1"/>
            <a:r>
              <a:rPr lang="en-US" altLang="en-US" sz="2200" dirty="0"/>
              <a:t>Automobiles</a:t>
            </a:r>
          </a:p>
          <a:p>
            <a:pPr lvl="2"/>
            <a:r>
              <a:rPr lang="en-US" altLang="en-US" sz="2200" dirty="0"/>
              <a:t>Greater mobility</a:t>
            </a:r>
          </a:p>
          <a:p>
            <a:pPr lvl="2"/>
            <a:r>
              <a:rPr lang="en-US" altLang="en-US" sz="2200" dirty="0"/>
              <a:t>Traffic jams</a:t>
            </a:r>
          </a:p>
          <a:p>
            <a:pPr lvl="1" eaLnBrk="1" hangingPunct="1"/>
            <a:r>
              <a:rPr lang="en-US" altLang="en-US" sz="2200" dirty="0"/>
              <a:t>Web</a:t>
            </a:r>
          </a:p>
          <a:p>
            <a:pPr lvl="2"/>
            <a:r>
              <a:rPr lang="en-US" altLang="en-US" sz="2200" dirty="0"/>
              <a:t>Supports valuable information retrieval tools</a:t>
            </a:r>
          </a:p>
          <a:p>
            <a:pPr lvl="2"/>
            <a:r>
              <a:rPr lang="en-US" altLang="en-US" sz="2200" dirty="0"/>
              <a:t>Children may be exposed to inappropriate contents</a:t>
            </a:r>
          </a:p>
          <a:p>
            <a:pPr lvl="1" eaLnBrk="1" hangingPunct="1"/>
            <a:r>
              <a:rPr lang="en-US" altLang="en-US" sz="2200" dirty="0"/>
              <a:t>Low-cost international communication</a:t>
            </a:r>
          </a:p>
          <a:p>
            <a:pPr lvl="2"/>
            <a:r>
              <a:rPr lang="en-US" altLang="en-US" sz="2200" dirty="0"/>
              <a:t>Global access to news, entertainment</a:t>
            </a:r>
          </a:p>
          <a:p>
            <a:pPr lvl="2"/>
            <a:r>
              <a:rPr lang="en-US" altLang="en-US" sz="2200" dirty="0"/>
              <a:t>Jobs outsourced to less expensive labor markets</a:t>
            </a:r>
          </a:p>
        </p:txBody>
      </p:sp>
      <p:pic>
        <p:nvPicPr>
          <p:cNvPr id="4" name="Picture 3" descr="A photo of seven women while they work and sit at desks in an office. The photo appears to have been taken in the nineteen fifties or nineteen forties.">
            <a:extLst>
              <a:ext uri="{FF2B5EF4-FFF2-40B4-BE49-F238E27FC236}">
                <a16:creationId xmlns:a16="http://schemas.microsoft.com/office/drawing/2014/main" id="{A8874DDE-9179-6BED-09C0-A46C7CEF4A4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63001" y="1979401"/>
            <a:ext cx="4157562" cy="2106038"/>
          </a:xfrm>
          <a:prstGeom prst="rect">
            <a:avLst/>
          </a:prstGeom>
        </p:spPr>
      </p:pic>
      <p:sp>
        <p:nvSpPr>
          <p:cNvPr id="5" name="Content Placeholder 2">
            <a:extLst>
              <a:ext uri="{FF2B5EF4-FFF2-40B4-BE49-F238E27FC236}">
                <a16:creationId xmlns:a16="http://schemas.microsoft.com/office/drawing/2014/main" id="{82B2AABC-F9F7-95A5-EB84-D1B2BD678AB3}"/>
              </a:ext>
            </a:extLst>
          </p:cNvPr>
          <p:cNvSpPr txBox="1">
            <a:spLocks/>
          </p:cNvSpPr>
          <p:nvPr/>
        </p:nvSpPr>
        <p:spPr>
          <a:xfrm>
            <a:off x="7845104" y="4286409"/>
            <a:ext cx="3832371" cy="501074"/>
          </a:xfrm>
          <a:prstGeom prst="rect">
            <a:avLst/>
          </a:prstGeom>
          <a:noFill/>
          <a:ln>
            <a:noFill/>
          </a:ln>
        </p:spPr>
        <p:txBody>
          <a:bodyPr lIns="0" tIns="0" rIns="0" bIns="0" anchor="t" anchorCtr="0"/>
          <a:lstStyle>
            <a:defPPr marR="0" lvl="0" algn="l" rtl="0">
              <a:lnSpc>
                <a:spcPct val="100000"/>
              </a:lnSpc>
              <a:spcBef>
                <a:spcPts val="0"/>
              </a:spcBef>
              <a:spcAft>
                <a:spcPts val="0"/>
              </a:spcAft>
            </a:defPPr>
            <a:lvl1pPr marL="256032" marR="0" lvl="0" indent="-255600"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32" indent="0">
              <a:buFont typeface="Arial"/>
              <a:buNone/>
            </a:pPr>
            <a:r>
              <a:rPr lang="en-US" sz="1400" dirty="0"/>
              <a:t>Mechanical calculators led to the “de-skilling” and “feminization” of bookkeeping. (Automatic Data Processing (A</a:t>
            </a:r>
            <a:r>
              <a:rPr lang="en-US" sz="100" dirty="0"/>
              <a:t> </a:t>
            </a:r>
            <a:r>
              <a:rPr lang="en-US" sz="1400" dirty="0"/>
              <a:t>D</a:t>
            </a:r>
            <a:r>
              <a:rPr lang="en-US" sz="100" dirty="0"/>
              <a:t> </a:t>
            </a:r>
            <a:r>
              <a:rPr lang="en-US" sz="1400" dirty="0"/>
              <a:t>P))</a:t>
            </a:r>
          </a:p>
        </p:txBody>
      </p:sp>
      <p:pic>
        <p:nvPicPr>
          <p:cNvPr id="6" name="Shape 15" descr="Pearson Logo">
            <a:extLst>
              <a:ext uri="{FF2B5EF4-FFF2-40B4-BE49-F238E27FC236}">
                <a16:creationId xmlns:a16="http://schemas.microsoft.com/office/drawing/2014/main" id="{D05CCDAD-548E-C35A-4308-AAAC405D40E3}"/>
              </a:ext>
            </a:extLst>
          </p:cNvPr>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171584" y="6502671"/>
            <a:ext cx="1223999" cy="279914"/>
          </a:xfrm>
          <a:prstGeom prst="rect">
            <a:avLst/>
          </a:prstGeom>
          <a:noFill/>
          <a:ln>
            <a:noFill/>
          </a:ln>
        </p:spPr>
      </p:pic>
      <p:sp>
        <p:nvSpPr>
          <p:cNvPr id="7" name="Text Placeholder 5">
            <a:extLst>
              <a:ext uri="{FF2B5EF4-FFF2-40B4-BE49-F238E27FC236}">
                <a16:creationId xmlns:a16="http://schemas.microsoft.com/office/drawing/2014/main" id="{C4C635C7-90C1-417D-65AE-FD00A031F8C3}"/>
              </a:ext>
            </a:extLst>
          </p:cNvPr>
          <p:cNvSpPr txBox="1">
            <a:spLocks/>
          </p:cNvSpPr>
          <p:nvPr/>
        </p:nvSpPr>
        <p:spPr>
          <a:xfrm>
            <a:off x="4004111" y="6503740"/>
            <a:ext cx="8016305"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p>
        </p:txBody>
      </p:sp>
      <p:sp>
        <p:nvSpPr>
          <p:cNvPr id="8" name="Slide Number Placeholder 7">
            <a:extLst>
              <a:ext uri="{FF2B5EF4-FFF2-40B4-BE49-F238E27FC236}">
                <a16:creationId xmlns:a16="http://schemas.microsoft.com/office/drawing/2014/main" id="{408BDB1B-6BC1-A642-780F-BABF100B65F9}"/>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20</a:t>
            </a:fld>
            <a:endParaRPr lang="en-US" sz="900" dirty="0">
              <a:solidFill>
                <a:schemeClr val="lt1"/>
              </a:solidFill>
            </a:endParaRPr>
          </a:p>
        </p:txBody>
      </p:sp>
    </p:spTree>
    <p:extLst>
      <p:ext uri="{BB962C8B-B14F-4D97-AF65-F5344CB8AC3E}">
        <p14:creationId xmlns:p14="http://schemas.microsoft.com/office/powerpoint/2010/main" val="1313350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5140-397C-805B-E448-AE48A7FD81E0}"/>
              </a:ext>
            </a:extLst>
          </p:cNvPr>
          <p:cNvSpPr>
            <a:spLocks noGrp="1"/>
          </p:cNvSpPr>
          <p:nvPr>
            <p:ph type="title"/>
          </p:nvPr>
        </p:nvSpPr>
        <p:spPr/>
        <p:txBody>
          <a:bodyPr/>
          <a:lstStyle/>
          <a:p>
            <a:r>
              <a:rPr lang="en-SG" sz="3200" dirty="0"/>
              <a:t>Why Ethics?</a:t>
            </a:r>
          </a:p>
        </p:txBody>
      </p:sp>
      <p:sp>
        <p:nvSpPr>
          <p:cNvPr id="4" name="Content Placeholder 3">
            <a:extLst>
              <a:ext uri="{FF2B5EF4-FFF2-40B4-BE49-F238E27FC236}">
                <a16:creationId xmlns:a16="http://schemas.microsoft.com/office/drawing/2014/main" id="{1BA4C0DE-F0FA-2C2A-3050-57028EC99F36}"/>
              </a:ext>
            </a:extLst>
          </p:cNvPr>
          <p:cNvSpPr>
            <a:spLocks noGrp="1"/>
          </p:cNvSpPr>
          <p:nvPr>
            <p:ph sz="quarter" idx="13"/>
          </p:nvPr>
        </p:nvSpPr>
        <p:spPr/>
        <p:txBody>
          <a:bodyPr/>
          <a:lstStyle/>
          <a:p>
            <a:r>
              <a:rPr lang="en-US" dirty="0"/>
              <a:t>Computing professionals should be thoughtful about their role in creating the future.</a:t>
            </a:r>
          </a:p>
          <a:p>
            <a:pPr lvl="1"/>
            <a:r>
              <a:rPr lang="en-US" dirty="0"/>
              <a:t>How should IT professionals ensure that IT is used to bring benefits and do no harm to users and the society?</a:t>
            </a:r>
          </a:p>
          <a:p>
            <a:r>
              <a:rPr lang="en-US" dirty="0"/>
              <a:t>IT professionals should also be prepared to make a decision when faced with an ethical dilemma.</a:t>
            </a:r>
            <a:br>
              <a:rPr lang="en-US" dirty="0"/>
            </a:br>
            <a:endParaRPr lang="en-SG" dirty="0"/>
          </a:p>
        </p:txBody>
      </p:sp>
      <p:sp>
        <p:nvSpPr>
          <p:cNvPr id="3" name="Slide Number Placeholder 2">
            <a:extLst>
              <a:ext uri="{FF2B5EF4-FFF2-40B4-BE49-F238E27FC236}">
                <a16:creationId xmlns:a16="http://schemas.microsoft.com/office/drawing/2014/main" id="{775A1594-0553-D635-C598-83C367ED3CB2}"/>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21</a:t>
            </a:fld>
            <a:endParaRPr lang="en-US" sz="900" dirty="0">
              <a:solidFill>
                <a:schemeClr val="lt1"/>
              </a:solidFill>
            </a:endParaRPr>
          </a:p>
        </p:txBody>
      </p:sp>
    </p:spTree>
    <p:extLst>
      <p:ext uri="{BB962C8B-B14F-4D97-AF65-F5344CB8AC3E}">
        <p14:creationId xmlns:p14="http://schemas.microsoft.com/office/powerpoint/2010/main" val="514313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Ethical Issues Related to IT</a:t>
            </a:r>
            <a:endParaRPr lang="en-IN" sz="2000" dirty="0"/>
          </a:p>
        </p:txBody>
      </p:sp>
      <p:sp>
        <p:nvSpPr>
          <p:cNvPr id="3" name="Content Placeholder 2"/>
          <p:cNvSpPr>
            <a:spLocks noGrp="1"/>
          </p:cNvSpPr>
          <p:nvPr>
            <p:ph sz="quarter" idx="13"/>
          </p:nvPr>
        </p:nvSpPr>
        <p:spPr/>
        <p:txBody>
          <a:bodyPr/>
          <a:lstStyle/>
          <a:p>
            <a:pPr eaLnBrk="1" hangingPunct="1"/>
            <a:r>
              <a:rPr lang="en-US" altLang="en-US" dirty="0"/>
              <a:t>Privacy and data protection (Week 4)</a:t>
            </a:r>
          </a:p>
          <a:p>
            <a:pPr eaLnBrk="1" hangingPunct="1"/>
            <a:r>
              <a:rPr lang="en-US" altLang="en-US" dirty="0"/>
              <a:t>Information security (Week 5)</a:t>
            </a:r>
          </a:p>
          <a:p>
            <a:pPr eaLnBrk="1" hangingPunct="1"/>
            <a:r>
              <a:rPr lang="en-US" altLang="en-US" dirty="0"/>
              <a:t>Internet censorship (Week 9)</a:t>
            </a:r>
          </a:p>
          <a:p>
            <a:r>
              <a:rPr lang="en-US" altLang="en-US" dirty="0"/>
              <a:t>IP protection (Week 10)</a:t>
            </a:r>
          </a:p>
          <a:p>
            <a:pPr eaLnBrk="1" hangingPunct="1"/>
            <a:r>
              <a:rPr lang="en-US" altLang="en-US" dirty="0"/>
              <a:t>Work and wealth (Week 11)</a:t>
            </a:r>
          </a:p>
          <a:p>
            <a:pPr eaLnBrk="1" hangingPunct="1"/>
            <a:r>
              <a:rPr lang="en-US" altLang="en-US" dirty="0"/>
              <a:t>AI (Week 12)</a:t>
            </a:r>
          </a:p>
          <a:p>
            <a:pPr eaLnBrk="1" hangingPunct="1"/>
            <a:endParaRPr lang="en-US" altLang="en-US" dirty="0"/>
          </a:p>
        </p:txBody>
      </p:sp>
      <p:sp>
        <p:nvSpPr>
          <p:cNvPr id="4" name="Slide Number Placeholder 3">
            <a:extLst>
              <a:ext uri="{FF2B5EF4-FFF2-40B4-BE49-F238E27FC236}">
                <a16:creationId xmlns:a16="http://schemas.microsoft.com/office/drawing/2014/main" id="{8949787F-B33C-7237-27CA-F127C071302B}"/>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22</a:t>
            </a:fld>
            <a:endParaRPr lang="en-US" sz="900" dirty="0">
              <a:solidFill>
                <a:schemeClr val="lt1"/>
              </a:solidFill>
            </a:endParaRPr>
          </a:p>
        </p:txBody>
      </p:sp>
    </p:spTree>
    <p:extLst>
      <p:ext uri="{BB962C8B-B14F-4D97-AF65-F5344CB8AC3E}">
        <p14:creationId xmlns:p14="http://schemas.microsoft.com/office/powerpoint/2010/main" val="2664235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38C2-1EB9-D949-B375-3463F2BDE53E}"/>
              </a:ext>
            </a:extLst>
          </p:cNvPr>
          <p:cNvSpPr>
            <a:spLocks noGrp="1"/>
          </p:cNvSpPr>
          <p:nvPr>
            <p:ph type="title"/>
          </p:nvPr>
        </p:nvSpPr>
        <p:spPr>
          <a:xfrm>
            <a:off x="609600" y="181815"/>
            <a:ext cx="10972800" cy="1097279"/>
          </a:xfrm>
        </p:spPr>
        <p:txBody>
          <a:bodyPr/>
          <a:lstStyle/>
          <a:p>
            <a:r>
              <a:rPr lang="en-SG" dirty="0"/>
              <a:t>Guidance from Rules, Ethical Principles, Ethical Frameworks</a:t>
            </a:r>
          </a:p>
        </p:txBody>
      </p:sp>
      <p:sp>
        <p:nvSpPr>
          <p:cNvPr id="3" name="Content Placeholder 2">
            <a:extLst>
              <a:ext uri="{FF2B5EF4-FFF2-40B4-BE49-F238E27FC236}">
                <a16:creationId xmlns:a16="http://schemas.microsoft.com/office/drawing/2014/main" id="{13FA1C81-8973-0F85-2E47-7148B4D9D4A3}"/>
              </a:ext>
            </a:extLst>
          </p:cNvPr>
          <p:cNvSpPr>
            <a:spLocks noGrp="1"/>
          </p:cNvSpPr>
          <p:nvPr>
            <p:ph sz="quarter" idx="13"/>
          </p:nvPr>
        </p:nvSpPr>
        <p:spPr>
          <a:xfrm>
            <a:off x="609600" y="1472437"/>
            <a:ext cx="10972800" cy="4434275"/>
          </a:xfrm>
        </p:spPr>
        <p:txBody>
          <a:bodyPr/>
          <a:lstStyle/>
          <a:p>
            <a:pPr>
              <a:spcBef>
                <a:spcPts val="600"/>
              </a:spcBef>
            </a:pPr>
            <a:r>
              <a:rPr lang="en-SG" sz="2200" dirty="0"/>
              <a:t>Rules and principles are sometimes used interchangeably by authors</a:t>
            </a:r>
          </a:p>
          <a:p>
            <a:pPr>
              <a:spcBef>
                <a:spcPts val="600"/>
              </a:spcBef>
            </a:pPr>
            <a:r>
              <a:rPr lang="en-SG" sz="2200" dirty="0"/>
              <a:t>In this lecture, rules are more specific than principles:</a:t>
            </a:r>
          </a:p>
          <a:p>
            <a:pPr lvl="1"/>
            <a:r>
              <a:rPr lang="en-SG" sz="2200" dirty="0"/>
              <a:t>E.g., “No eating or drinking in the classroom.”</a:t>
            </a:r>
          </a:p>
          <a:p>
            <a:pPr lvl="1"/>
            <a:r>
              <a:rPr lang="en-SG" sz="2200" dirty="0"/>
              <a:t>Very easy to apply</a:t>
            </a:r>
          </a:p>
          <a:p>
            <a:pPr lvl="1"/>
            <a:r>
              <a:rPr lang="en-SG" sz="2200" dirty="0"/>
              <a:t>Applicable only to specific contexts</a:t>
            </a:r>
          </a:p>
          <a:p>
            <a:pPr>
              <a:spcBef>
                <a:spcPts val="600"/>
              </a:spcBef>
            </a:pPr>
            <a:r>
              <a:rPr lang="en-SG" sz="2200" dirty="0"/>
              <a:t>Principles are more general than rules, e.g., </a:t>
            </a:r>
            <a:r>
              <a:rPr lang="en-SG" sz="2200" dirty="0">
                <a:solidFill>
                  <a:srgbClr val="FF0000"/>
                </a:solidFill>
              </a:rPr>
              <a:t>professional code of ethics </a:t>
            </a:r>
            <a:r>
              <a:rPr lang="en-SG" sz="2200" dirty="0"/>
              <a:t>(more on this in the following slides)</a:t>
            </a:r>
          </a:p>
          <a:p>
            <a:pPr>
              <a:spcBef>
                <a:spcPts val="600"/>
              </a:spcBef>
            </a:pPr>
            <a:r>
              <a:rPr lang="en-SG" sz="2200" dirty="0"/>
              <a:t>Ethical theories or frameworks are more general than principles (more on this next week)	</a:t>
            </a:r>
          </a:p>
          <a:p>
            <a:pPr lvl="1"/>
            <a:r>
              <a:rPr lang="en-SG" sz="2200" dirty="0"/>
              <a:t>Important in situations:</a:t>
            </a:r>
          </a:p>
          <a:p>
            <a:pPr lvl="2"/>
            <a:r>
              <a:rPr lang="en-SG" sz="2200" dirty="0"/>
              <a:t>that </a:t>
            </a:r>
            <a:r>
              <a:rPr lang="en-US" sz="2200" dirty="0"/>
              <a:t>have not been studied / encountered previously</a:t>
            </a:r>
            <a:endParaRPr lang="en-SG" sz="2200" dirty="0"/>
          </a:p>
          <a:p>
            <a:pPr lvl="2"/>
            <a:r>
              <a:rPr lang="en-SG" sz="2200" dirty="0"/>
              <a:t>where </a:t>
            </a:r>
            <a:r>
              <a:rPr lang="en-US" sz="2200" dirty="0"/>
              <a:t>the rules / principles are not applicable</a:t>
            </a:r>
          </a:p>
          <a:p>
            <a:pPr lvl="2"/>
            <a:endParaRPr lang="en-SG" sz="2200" dirty="0"/>
          </a:p>
          <a:p>
            <a:pPr lvl="1"/>
            <a:endParaRPr lang="en-SG" sz="2200" dirty="0"/>
          </a:p>
        </p:txBody>
      </p:sp>
      <p:sp>
        <p:nvSpPr>
          <p:cNvPr id="4" name="Slide Number Placeholder 3">
            <a:extLst>
              <a:ext uri="{FF2B5EF4-FFF2-40B4-BE49-F238E27FC236}">
                <a16:creationId xmlns:a16="http://schemas.microsoft.com/office/drawing/2014/main" id="{3A099C7D-EBFE-DCA4-5FBB-7527E9EAC717}"/>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23</a:t>
            </a:fld>
            <a:endParaRPr lang="en-US" sz="900" dirty="0">
              <a:solidFill>
                <a:schemeClr val="lt1"/>
              </a:solidFill>
            </a:endParaRPr>
          </a:p>
        </p:txBody>
      </p:sp>
    </p:spTree>
    <p:extLst>
      <p:ext uri="{BB962C8B-B14F-4D97-AF65-F5344CB8AC3E}">
        <p14:creationId xmlns:p14="http://schemas.microsoft.com/office/powerpoint/2010/main" val="7274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4F70-880B-B9E2-FDEF-921E7DC21464}"/>
              </a:ext>
            </a:extLst>
          </p:cNvPr>
          <p:cNvSpPr>
            <a:spLocks noGrp="1"/>
          </p:cNvSpPr>
          <p:nvPr>
            <p:ph type="ctrTitle"/>
          </p:nvPr>
        </p:nvSpPr>
        <p:spPr/>
        <p:txBody>
          <a:bodyPr/>
          <a:lstStyle/>
          <a:p>
            <a:r>
              <a:rPr lang="en-SG" dirty="0"/>
              <a:t>Code of Ethics</a:t>
            </a:r>
          </a:p>
        </p:txBody>
      </p:sp>
      <p:sp>
        <p:nvSpPr>
          <p:cNvPr id="3" name="Slide Number Placeholder 2">
            <a:extLst>
              <a:ext uri="{FF2B5EF4-FFF2-40B4-BE49-F238E27FC236}">
                <a16:creationId xmlns:a16="http://schemas.microsoft.com/office/drawing/2014/main" id="{E7D5D5E3-13AF-07A1-8F9F-C933A0DADFEE}"/>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24</a:t>
            </a:fld>
            <a:endParaRPr lang="en-US" sz="900" dirty="0">
              <a:solidFill>
                <a:schemeClr val="lt1"/>
              </a:solidFill>
            </a:endParaRPr>
          </a:p>
        </p:txBody>
      </p:sp>
    </p:spTree>
    <p:extLst>
      <p:ext uri="{BB962C8B-B14F-4D97-AF65-F5344CB8AC3E}">
        <p14:creationId xmlns:p14="http://schemas.microsoft.com/office/powerpoint/2010/main" val="2490682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6211-F705-8041-094C-73C730EE9F18}"/>
              </a:ext>
            </a:extLst>
          </p:cNvPr>
          <p:cNvSpPr>
            <a:spLocks noGrp="1"/>
          </p:cNvSpPr>
          <p:nvPr>
            <p:ph type="title"/>
          </p:nvPr>
        </p:nvSpPr>
        <p:spPr/>
        <p:txBody>
          <a:bodyPr/>
          <a:lstStyle/>
          <a:p>
            <a:r>
              <a:rPr lang="en-SG" dirty="0"/>
              <a:t>Definitions</a:t>
            </a:r>
          </a:p>
        </p:txBody>
      </p:sp>
      <p:sp>
        <p:nvSpPr>
          <p:cNvPr id="3" name="Content Placeholder 2">
            <a:extLst>
              <a:ext uri="{FF2B5EF4-FFF2-40B4-BE49-F238E27FC236}">
                <a16:creationId xmlns:a16="http://schemas.microsoft.com/office/drawing/2014/main" id="{223A576E-0B22-7B56-5E06-5EB6E48D053A}"/>
              </a:ext>
            </a:extLst>
          </p:cNvPr>
          <p:cNvSpPr>
            <a:spLocks noGrp="1"/>
          </p:cNvSpPr>
          <p:nvPr>
            <p:ph sz="quarter" idx="13"/>
          </p:nvPr>
        </p:nvSpPr>
        <p:spPr/>
        <p:txBody>
          <a:bodyPr/>
          <a:lstStyle/>
          <a:p>
            <a:r>
              <a:rPr lang="en-SG" dirty="0"/>
              <a:t>Profession </a:t>
            </a:r>
          </a:p>
          <a:p>
            <a:pPr lvl="1"/>
            <a:r>
              <a:rPr lang="en-US" dirty="0"/>
              <a:t>“A profession is a vocation founded upon </a:t>
            </a:r>
            <a:r>
              <a:rPr lang="en-US" dirty="0">
                <a:solidFill>
                  <a:srgbClr val="FF0000"/>
                </a:solidFill>
              </a:rPr>
              <a:t>specialized educational training</a:t>
            </a:r>
            <a:r>
              <a:rPr lang="en-US" dirty="0"/>
              <a:t>, the purpose of which is to supply disinterested objective counsel and service to others, for </a:t>
            </a:r>
            <a:r>
              <a:rPr lang="en-US" dirty="0">
                <a:solidFill>
                  <a:srgbClr val="FF0000"/>
                </a:solidFill>
              </a:rPr>
              <a:t>a direct and definite compensation</a:t>
            </a:r>
            <a:r>
              <a:rPr lang="en-US" dirty="0"/>
              <a:t>…”</a:t>
            </a:r>
          </a:p>
          <a:p>
            <a:pPr marL="432" indent="0">
              <a:buNone/>
            </a:pPr>
            <a:endParaRPr lang="en-SG" dirty="0"/>
          </a:p>
        </p:txBody>
      </p:sp>
      <p:pic>
        <p:nvPicPr>
          <p:cNvPr id="5" name="Picture 4">
            <a:extLst>
              <a:ext uri="{FF2B5EF4-FFF2-40B4-BE49-F238E27FC236}">
                <a16:creationId xmlns:a16="http://schemas.microsoft.com/office/drawing/2014/main" id="{C72629AD-6D84-E5CD-C74A-787DAFEF2007}"/>
              </a:ext>
            </a:extLst>
          </p:cNvPr>
          <p:cNvPicPr>
            <a:picLocks noChangeAspect="1"/>
          </p:cNvPicPr>
          <p:nvPr/>
        </p:nvPicPr>
        <p:blipFill>
          <a:blip r:embed="rId2"/>
          <a:stretch>
            <a:fillRect/>
          </a:stretch>
        </p:blipFill>
        <p:spPr>
          <a:xfrm>
            <a:off x="7964261" y="527250"/>
            <a:ext cx="3781425" cy="1135922"/>
          </a:xfrm>
          <a:prstGeom prst="rect">
            <a:avLst/>
          </a:prstGeom>
        </p:spPr>
      </p:pic>
      <p:sp>
        <p:nvSpPr>
          <p:cNvPr id="4" name="Slide Number Placeholder 3">
            <a:extLst>
              <a:ext uri="{FF2B5EF4-FFF2-40B4-BE49-F238E27FC236}">
                <a16:creationId xmlns:a16="http://schemas.microsoft.com/office/drawing/2014/main" id="{9FD09696-0CCB-7681-6C8F-BC4C065754A2}"/>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25</a:t>
            </a:fld>
            <a:endParaRPr lang="en-US" sz="900" dirty="0">
              <a:solidFill>
                <a:schemeClr val="lt1"/>
              </a:solidFill>
            </a:endParaRPr>
          </a:p>
        </p:txBody>
      </p:sp>
    </p:spTree>
    <p:extLst>
      <p:ext uri="{BB962C8B-B14F-4D97-AF65-F5344CB8AC3E}">
        <p14:creationId xmlns:p14="http://schemas.microsoft.com/office/powerpoint/2010/main" val="1162635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82A3-C357-11B6-135C-0B5521003648}"/>
              </a:ext>
            </a:extLst>
          </p:cNvPr>
          <p:cNvSpPr>
            <a:spLocks noGrp="1"/>
          </p:cNvSpPr>
          <p:nvPr>
            <p:ph type="title"/>
          </p:nvPr>
        </p:nvSpPr>
        <p:spPr>
          <a:xfrm>
            <a:off x="609600" y="215373"/>
            <a:ext cx="10972800" cy="652026"/>
          </a:xfrm>
        </p:spPr>
        <p:txBody>
          <a:bodyPr/>
          <a:lstStyle/>
          <a:p>
            <a:r>
              <a:rPr lang="en-SG" dirty="0"/>
              <a:t>Definitions (Cont’d)</a:t>
            </a:r>
          </a:p>
        </p:txBody>
      </p:sp>
      <p:sp>
        <p:nvSpPr>
          <p:cNvPr id="3" name="Content Placeholder 2">
            <a:extLst>
              <a:ext uri="{FF2B5EF4-FFF2-40B4-BE49-F238E27FC236}">
                <a16:creationId xmlns:a16="http://schemas.microsoft.com/office/drawing/2014/main" id="{912679F5-A756-AE57-D2FE-F6FED85FEE17}"/>
              </a:ext>
            </a:extLst>
          </p:cNvPr>
          <p:cNvSpPr>
            <a:spLocks noGrp="1"/>
          </p:cNvSpPr>
          <p:nvPr>
            <p:ph sz="quarter" idx="13"/>
          </p:nvPr>
        </p:nvSpPr>
        <p:spPr>
          <a:xfrm>
            <a:off x="609600" y="1019432"/>
            <a:ext cx="10972800" cy="5490425"/>
          </a:xfrm>
        </p:spPr>
        <p:txBody>
          <a:bodyPr/>
          <a:lstStyle/>
          <a:p>
            <a:r>
              <a:rPr lang="en-SG" dirty="0"/>
              <a:t>Professional</a:t>
            </a:r>
          </a:p>
          <a:p>
            <a:pPr lvl="1"/>
            <a:r>
              <a:rPr lang="en-SG" dirty="0"/>
              <a:t>“</a:t>
            </a:r>
            <a:r>
              <a:rPr lang="en-US" dirty="0"/>
              <a:t>A professional is a member of a profession or any person who works in a specified professional activity. The term also describes the standards of </a:t>
            </a:r>
            <a:r>
              <a:rPr lang="en-US" dirty="0">
                <a:solidFill>
                  <a:srgbClr val="FF0000"/>
                </a:solidFill>
              </a:rPr>
              <a:t>education and training </a:t>
            </a:r>
            <a:r>
              <a:rPr lang="en-US" dirty="0"/>
              <a:t>that prepare members of the profession with the particular </a:t>
            </a:r>
            <a:r>
              <a:rPr lang="en-US" dirty="0">
                <a:solidFill>
                  <a:srgbClr val="FF0000"/>
                </a:solidFill>
              </a:rPr>
              <a:t>knowledge and skills </a:t>
            </a:r>
            <a:r>
              <a:rPr lang="en-US" dirty="0"/>
              <a:t>necessary to perform their specific role within that profession. In addition, most professionals are subject to strict </a:t>
            </a:r>
            <a:r>
              <a:rPr lang="en-US" dirty="0">
                <a:solidFill>
                  <a:srgbClr val="FF0000"/>
                </a:solidFill>
              </a:rPr>
              <a:t>codes of conduct</a:t>
            </a:r>
            <a:r>
              <a:rPr lang="en-US" dirty="0"/>
              <a:t>, enshrining rigorous </a:t>
            </a:r>
            <a:r>
              <a:rPr lang="en-US" dirty="0">
                <a:solidFill>
                  <a:srgbClr val="FF0000"/>
                </a:solidFill>
              </a:rPr>
              <a:t>ethical and moral obligations</a:t>
            </a:r>
            <a:r>
              <a:rPr lang="en-US" dirty="0"/>
              <a:t>. Professional standards of practice and ethics for a particular field are typically agreed upon and </a:t>
            </a:r>
            <a:r>
              <a:rPr lang="en-US" dirty="0">
                <a:solidFill>
                  <a:schemeClr val="tx2"/>
                </a:solidFill>
              </a:rPr>
              <a:t>maintained through widely recognized professional associations</a:t>
            </a:r>
            <a:r>
              <a:rPr lang="en-US" dirty="0"/>
              <a:t>, such as the IEEE.</a:t>
            </a:r>
            <a:r>
              <a:rPr lang="en-SG" dirty="0"/>
              <a:t>”</a:t>
            </a:r>
          </a:p>
          <a:p>
            <a:pPr lvl="1"/>
            <a:r>
              <a:rPr lang="en-US" dirty="0"/>
              <a:t>…In some cultures, the term is used as shorthand to describe a particular social stratum of </a:t>
            </a:r>
            <a:r>
              <a:rPr lang="en-US" dirty="0">
                <a:solidFill>
                  <a:srgbClr val="FF0000"/>
                </a:solidFill>
              </a:rPr>
              <a:t>well-educated</a:t>
            </a:r>
            <a:r>
              <a:rPr lang="en-US" dirty="0"/>
              <a:t> workers who enjoy considerable work autonomy and who are commonly engaged in creative and intellectually challenging work. (August 2021).</a:t>
            </a:r>
            <a:endParaRPr lang="en-SG" dirty="0"/>
          </a:p>
        </p:txBody>
      </p:sp>
      <p:sp>
        <p:nvSpPr>
          <p:cNvPr id="4" name="Slide Number Placeholder 3">
            <a:extLst>
              <a:ext uri="{FF2B5EF4-FFF2-40B4-BE49-F238E27FC236}">
                <a16:creationId xmlns:a16="http://schemas.microsoft.com/office/drawing/2014/main" id="{7C707F45-5338-CF64-E5E7-8106EDCBB901}"/>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26</a:t>
            </a:fld>
            <a:endParaRPr lang="en-US" sz="900" dirty="0">
              <a:solidFill>
                <a:schemeClr val="lt1"/>
              </a:solidFill>
            </a:endParaRPr>
          </a:p>
        </p:txBody>
      </p:sp>
    </p:spTree>
    <p:extLst>
      <p:ext uri="{BB962C8B-B14F-4D97-AF65-F5344CB8AC3E}">
        <p14:creationId xmlns:p14="http://schemas.microsoft.com/office/powerpoint/2010/main" val="844265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9C97-99CA-0B59-2A27-C2699C4B012D}"/>
              </a:ext>
            </a:extLst>
          </p:cNvPr>
          <p:cNvSpPr>
            <a:spLocks noGrp="1"/>
          </p:cNvSpPr>
          <p:nvPr>
            <p:ph type="title"/>
          </p:nvPr>
        </p:nvSpPr>
        <p:spPr/>
        <p:txBody>
          <a:bodyPr/>
          <a:lstStyle/>
          <a:p>
            <a:r>
              <a:rPr lang="en-SG" dirty="0"/>
              <a:t>Codes of Ethics / Conduct</a:t>
            </a:r>
          </a:p>
        </p:txBody>
      </p:sp>
      <p:sp>
        <p:nvSpPr>
          <p:cNvPr id="3" name="Content Placeholder 2">
            <a:extLst>
              <a:ext uri="{FF2B5EF4-FFF2-40B4-BE49-F238E27FC236}">
                <a16:creationId xmlns:a16="http://schemas.microsoft.com/office/drawing/2014/main" id="{BF0CC40B-6573-A602-ADD0-2E8D46D49C2D}"/>
              </a:ext>
            </a:extLst>
          </p:cNvPr>
          <p:cNvSpPr>
            <a:spLocks noGrp="1"/>
          </p:cNvSpPr>
          <p:nvPr>
            <p:ph sz="quarter" idx="13"/>
          </p:nvPr>
        </p:nvSpPr>
        <p:spPr/>
        <p:txBody>
          <a:bodyPr/>
          <a:lstStyle/>
          <a:p>
            <a:r>
              <a:rPr lang="en-SG" dirty="0"/>
              <a:t>We will look at:</a:t>
            </a:r>
          </a:p>
          <a:p>
            <a:pPr lvl="1"/>
            <a:r>
              <a:rPr lang="en-US" dirty="0"/>
              <a:t>ACM Code of Ethics and Professional Conduct</a:t>
            </a:r>
          </a:p>
          <a:p>
            <a:pPr lvl="1"/>
            <a:r>
              <a:rPr lang="en-US" dirty="0"/>
              <a:t>Singapore Computer Society Code of Conduct</a:t>
            </a:r>
          </a:p>
          <a:p>
            <a:r>
              <a:rPr lang="en-US" dirty="0"/>
              <a:t>These codes of ethics / conduct provide guidance in:</a:t>
            </a:r>
          </a:p>
          <a:p>
            <a:pPr lvl="1"/>
            <a:r>
              <a:rPr lang="en-US" dirty="0"/>
              <a:t>Ethical decision making</a:t>
            </a:r>
          </a:p>
          <a:p>
            <a:pPr lvl="1"/>
            <a:r>
              <a:rPr lang="en-US" dirty="0"/>
              <a:t>Conduct work in a professional manner</a:t>
            </a:r>
          </a:p>
          <a:p>
            <a:pPr lvl="2"/>
            <a:r>
              <a:rPr lang="en-US" dirty="0"/>
              <a:t>Examples: “SCS members will always aim to increase their competence.”</a:t>
            </a:r>
          </a:p>
          <a:p>
            <a:pPr lvl="1"/>
            <a:endParaRPr lang="en-SG" dirty="0"/>
          </a:p>
          <a:p>
            <a:pPr lvl="1"/>
            <a:endParaRPr lang="en-SG" dirty="0"/>
          </a:p>
        </p:txBody>
      </p:sp>
      <p:sp>
        <p:nvSpPr>
          <p:cNvPr id="4" name="Slide Number Placeholder 3">
            <a:extLst>
              <a:ext uri="{FF2B5EF4-FFF2-40B4-BE49-F238E27FC236}">
                <a16:creationId xmlns:a16="http://schemas.microsoft.com/office/drawing/2014/main" id="{AAE2F4DB-EB36-7F61-47ED-477202449B3B}"/>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27</a:t>
            </a:fld>
            <a:endParaRPr lang="en-US" sz="900" dirty="0">
              <a:solidFill>
                <a:schemeClr val="lt1"/>
              </a:solidFill>
            </a:endParaRPr>
          </a:p>
        </p:txBody>
      </p:sp>
    </p:spTree>
    <p:extLst>
      <p:ext uri="{BB962C8B-B14F-4D97-AF65-F5344CB8AC3E}">
        <p14:creationId xmlns:p14="http://schemas.microsoft.com/office/powerpoint/2010/main" val="1177381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79D1-4AD7-E052-7065-875235C29671}"/>
              </a:ext>
            </a:extLst>
          </p:cNvPr>
          <p:cNvSpPr>
            <a:spLocks noGrp="1"/>
          </p:cNvSpPr>
          <p:nvPr>
            <p:ph type="title"/>
          </p:nvPr>
        </p:nvSpPr>
        <p:spPr/>
        <p:txBody>
          <a:bodyPr/>
          <a:lstStyle/>
          <a:p>
            <a:r>
              <a:rPr lang="en-SG" dirty="0"/>
              <a:t>SCS Code of Conduct</a:t>
            </a:r>
          </a:p>
        </p:txBody>
      </p:sp>
      <p:sp>
        <p:nvSpPr>
          <p:cNvPr id="3" name="Content Placeholder 2">
            <a:extLst>
              <a:ext uri="{FF2B5EF4-FFF2-40B4-BE49-F238E27FC236}">
                <a16:creationId xmlns:a16="http://schemas.microsoft.com/office/drawing/2014/main" id="{80AEEA0A-0AF3-5804-FE09-567BCB5D1144}"/>
              </a:ext>
            </a:extLst>
          </p:cNvPr>
          <p:cNvSpPr>
            <a:spLocks noGrp="1"/>
          </p:cNvSpPr>
          <p:nvPr>
            <p:ph sz="quarter" idx="13"/>
          </p:nvPr>
        </p:nvSpPr>
        <p:spPr/>
        <p:txBody>
          <a:bodyPr/>
          <a:lstStyle/>
          <a:p>
            <a:r>
              <a:rPr lang="en-SG" dirty="0"/>
              <a:t>SCS members will:</a:t>
            </a:r>
          </a:p>
          <a:p>
            <a:pPr lvl="1"/>
            <a:r>
              <a:rPr lang="en-US" dirty="0"/>
              <a:t>act at all times with </a:t>
            </a:r>
            <a:r>
              <a:rPr lang="en-US" b="1" dirty="0"/>
              <a:t>integrity</a:t>
            </a:r>
          </a:p>
          <a:p>
            <a:pPr lvl="1"/>
            <a:r>
              <a:rPr lang="en-US" dirty="0"/>
              <a:t>accept </a:t>
            </a:r>
            <a:r>
              <a:rPr lang="en-US" b="1" dirty="0"/>
              <a:t>full responsibility </a:t>
            </a:r>
            <a:r>
              <a:rPr lang="en-US" dirty="0"/>
              <a:t>for their work</a:t>
            </a:r>
          </a:p>
          <a:p>
            <a:pPr lvl="1"/>
            <a:r>
              <a:rPr lang="en-US" dirty="0"/>
              <a:t>always aim to increase their </a:t>
            </a:r>
            <a:r>
              <a:rPr lang="en-US" b="1" dirty="0"/>
              <a:t>competence</a:t>
            </a:r>
          </a:p>
          <a:p>
            <a:pPr lvl="1"/>
            <a:r>
              <a:rPr lang="en-US" dirty="0"/>
              <a:t>act with </a:t>
            </a:r>
            <a:r>
              <a:rPr lang="en-US" b="1" dirty="0"/>
              <a:t>professionalism</a:t>
            </a:r>
            <a:r>
              <a:rPr lang="en-US" dirty="0"/>
              <a:t> to enhance the prestige of the profession and the Society</a:t>
            </a:r>
            <a:endParaRPr lang="en-SG" dirty="0"/>
          </a:p>
        </p:txBody>
      </p:sp>
      <p:sp>
        <p:nvSpPr>
          <p:cNvPr id="4" name="Slide Number Placeholder 3">
            <a:extLst>
              <a:ext uri="{FF2B5EF4-FFF2-40B4-BE49-F238E27FC236}">
                <a16:creationId xmlns:a16="http://schemas.microsoft.com/office/drawing/2014/main" id="{4ABB2B0B-D420-E5A4-F672-C47881F7E772}"/>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28</a:t>
            </a:fld>
            <a:endParaRPr lang="en-US" sz="900" dirty="0">
              <a:solidFill>
                <a:schemeClr val="lt1"/>
              </a:solidFill>
            </a:endParaRPr>
          </a:p>
        </p:txBody>
      </p:sp>
    </p:spTree>
    <p:extLst>
      <p:ext uri="{BB962C8B-B14F-4D97-AF65-F5344CB8AC3E}">
        <p14:creationId xmlns:p14="http://schemas.microsoft.com/office/powerpoint/2010/main" val="3653006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79D1-4AD7-E052-7065-875235C29671}"/>
              </a:ext>
            </a:extLst>
          </p:cNvPr>
          <p:cNvSpPr>
            <a:spLocks noGrp="1"/>
          </p:cNvSpPr>
          <p:nvPr>
            <p:ph type="title"/>
          </p:nvPr>
        </p:nvSpPr>
        <p:spPr/>
        <p:txBody>
          <a:bodyPr/>
          <a:lstStyle/>
          <a:p>
            <a:r>
              <a:rPr lang="en-SG" dirty="0"/>
              <a:t>SCS Code of Conduct - Integrity</a:t>
            </a:r>
          </a:p>
        </p:txBody>
      </p:sp>
      <p:sp>
        <p:nvSpPr>
          <p:cNvPr id="3" name="Content Placeholder 2">
            <a:extLst>
              <a:ext uri="{FF2B5EF4-FFF2-40B4-BE49-F238E27FC236}">
                <a16:creationId xmlns:a16="http://schemas.microsoft.com/office/drawing/2014/main" id="{80AEEA0A-0AF3-5804-FE09-567BCB5D1144}"/>
              </a:ext>
            </a:extLst>
          </p:cNvPr>
          <p:cNvSpPr>
            <a:spLocks noGrp="1"/>
          </p:cNvSpPr>
          <p:nvPr>
            <p:ph sz="quarter" idx="13"/>
          </p:nvPr>
        </p:nvSpPr>
        <p:spPr/>
        <p:txBody>
          <a:bodyPr/>
          <a:lstStyle/>
          <a:p>
            <a:r>
              <a:rPr lang="en-US" dirty="0"/>
              <a:t>SCS members will act at all times with integrity. They will:</a:t>
            </a:r>
          </a:p>
          <a:p>
            <a:pPr lvl="1"/>
            <a:r>
              <a:rPr lang="en-US" dirty="0"/>
              <a:t>not lay claim to a level of competence that they do not possess</a:t>
            </a:r>
          </a:p>
          <a:p>
            <a:pPr lvl="1"/>
            <a:r>
              <a:rPr lang="en-US" dirty="0"/>
              <a:t>act with complete discretion when entrusted with confidential information</a:t>
            </a:r>
          </a:p>
          <a:p>
            <a:pPr lvl="1"/>
            <a:r>
              <a:rPr lang="en-US" dirty="0"/>
              <a:t>be impartial when giving advice and will disclose any relevant personal interests</a:t>
            </a:r>
          </a:p>
          <a:p>
            <a:pPr lvl="1"/>
            <a:r>
              <a:rPr lang="en-US" dirty="0"/>
              <a:t>give credit for work done by others where credit is due</a:t>
            </a:r>
            <a:endParaRPr lang="en-SG" dirty="0"/>
          </a:p>
        </p:txBody>
      </p:sp>
      <p:sp>
        <p:nvSpPr>
          <p:cNvPr id="4" name="Slide Number Placeholder 3">
            <a:extLst>
              <a:ext uri="{FF2B5EF4-FFF2-40B4-BE49-F238E27FC236}">
                <a16:creationId xmlns:a16="http://schemas.microsoft.com/office/drawing/2014/main" id="{A36FE0C7-DCF9-1A4F-C87A-3C49001B7A91}"/>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29</a:t>
            </a:fld>
            <a:endParaRPr lang="en-US" sz="900" dirty="0">
              <a:solidFill>
                <a:schemeClr val="lt1"/>
              </a:solidFill>
            </a:endParaRPr>
          </a:p>
        </p:txBody>
      </p:sp>
    </p:spTree>
    <p:extLst>
      <p:ext uri="{BB962C8B-B14F-4D97-AF65-F5344CB8AC3E}">
        <p14:creationId xmlns:p14="http://schemas.microsoft.com/office/powerpoint/2010/main" val="15778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BC20-4B1D-BCD5-9263-027A8879808B}"/>
              </a:ext>
            </a:extLst>
          </p:cNvPr>
          <p:cNvSpPr>
            <a:spLocks noGrp="1"/>
          </p:cNvSpPr>
          <p:nvPr>
            <p:ph type="title"/>
          </p:nvPr>
        </p:nvSpPr>
        <p:spPr/>
        <p:txBody>
          <a:bodyPr/>
          <a:lstStyle/>
          <a:p>
            <a:r>
              <a:rPr lang="en-SG" dirty="0"/>
              <a:t>Teaching Staff</a:t>
            </a:r>
          </a:p>
        </p:txBody>
      </p:sp>
      <p:sp>
        <p:nvSpPr>
          <p:cNvPr id="3" name="Content Placeholder 2">
            <a:extLst>
              <a:ext uri="{FF2B5EF4-FFF2-40B4-BE49-F238E27FC236}">
                <a16:creationId xmlns:a16="http://schemas.microsoft.com/office/drawing/2014/main" id="{45E6A787-44F0-DF84-5825-4609FB426BD4}"/>
              </a:ext>
            </a:extLst>
          </p:cNvPr>
          <p:cNvSpPr>
            <a:spLocks noGrp="1"/>
          </p:cNvSpPr>
          <p:nvPr>
            <p:ph idx="1"/>
          </p:nvPr>
        </p:nvSpPr>
        <p:spPr/>
        <p:txBody>
          <a:bodyPr/>
          <a:lstStyle/>
          <a:p>
            <a:r>
              <a:rPr lang="en-SG" dirty="0"/>
              <a:t>Lecture: Wendy HUI (</a:t>
            </a:r>
            <a:r>
              <a:rPr lang="en-SG" dirty="0">
                <a:hlinkClick r:id="rId2"/>
              </a:rPr>
              <a:t>wendy.hui@singaporetech.edu.sg</a:t>
            </a:r>
            <a:r>
              <a:rPr lang="en-SG" dirty="0"/>
              <a:t>)</a:t>
            </a:r>
          </a:p>
          <a:p>
            <a:r>
              <a:rPr lang="en-SG" dirty="0"/>
              <a:t>Workshops:</a:t>
            </a:r>
          </a:p>
          <a:p>
            <a:pPr lvl="1"/>
            <a:r>
              <a:rPr lang="en-US" dirty="0"/>
              <a:t>T1: Francis </a:t>
            </a:r>
            <a:r>
              <a:rPr lang="en-US" cap="all" dirty="0"/>
              <a:t>Mahendran</a:t>
            </a:r>
            <a:r>
              <a:rPr lang="en-US" dirty="0"/>
              <a:t> </a:t>
            </a:r>
          </a:p>
          <a:p>
            <a:pPr lvl="1"/>
            <a:r>
              <a:rPr lang="en-US" dirty="0"/>
              <a:t>T2: Francis </a:t>
            </a:r>
            <a:r>
              <a:rPr lang="en-US" cap="all" dirty="0"/>
              <a:t>Mahendran</a:t>
            </a:r>
            <a:r>
              <a:rPr lang="en-US" dirty="0"/>
              <a:t> </a:t>
            </a:r>
          </a:p>
          <a:p>
            <a:pPr lvl="1"/>
            <a:r>
              <a:rPr lang="en-US" dirty="0"/>
              <a:t>T3: WONG Hong Wai + Cecilia </a:t>
            </a:r>
            <a:r>
              <a:rPr lang="en-US" cap="all" dirty="0"/>
              <a:t>Nathen</a:t>
            </a:r>
          </a:p>
          <a:p>
            <a:pPr lvl="1"/>
            <a:r>
              <a:rPr lang="en-US" dirty="0"/>
              <a:t>T4: WONG Hong Wai + Cecilia </a:t>
            </a:r>
            <a:r>
              <a:rPr lang="en-US" cap="all" dirty="0"/>
              <a:t>Nathen</a:t>
            </a:r>
            <a:endParaRPr lang="en-US" dirty="0"/>
          </a:p>
          <a:p>
            <a:pPr lvl="1"/>
            <a:r>
              <a:rPr lang="en-US" dirty="0"/>
              <a:t>T5: Wendy HUI</a:t>
            </a:r>
          </a:p>
          <a:p>
            <a:pPr lvl="1"/>
            <a:r>
              <a:rPr lang="en-US" dirty="0"/>
              <a:t>T6: LEE Boon Kheng (Joyce) + LAM Haw Ju Eric</a:t>
            </a:r>
          </a:p>
          <a:p>
            <a:pPr lvl="1"/>
            <a:r>
              <a:rPr lang="en-US" dirty="0"/>
              <a:t>T7: LEE Boon Kheng (Joyce) + LAM Haw Ju Eric</a:t>
            </a:r>
            <a:endParaRPr lang="en-SG" dirty="0"/>
          </a:p>
        </p:txBody>
      </p:sp>
      <p:sp>
        <p:nvSpPr>
          <p:cNvPr id="6" name="Slide Number Placeholder 5">
            <a:extLst>
              <a:ext uri="{FF2B5EF4-FFF2-40B4-BE49-F238E27FC236}">
                <a16:creationId xmlns:a16="http://schemas.microsoft.com/office/drawing/2014/main" id="{AB983D17-99AF-D115-6B2E-07B62BE5918E}"/>
              </a:ext>
            </a:extLst>
          </p:cNvPr>
          <p:cNvSpPr>
            <a:spLocks noGrp="1"/>
          </p:cNvSpPr>
          <p:nvPr>
            <p:ph type="sldNum" sz="quarter" idx="12"/>
          </p:nvPr>
        </p:nvSpPr>
        <p:spPr/>
        <p:txBody>
          <a:bodyPr/>
          <a:lstStyle/>
          <a:p>
            <a:fld id="{200B2350-5261-4F5C-9DF5-EF0D264FC8D2}" type="slidenum">
              <a:rPr lang="en-US" smtClean="0"/>
              <a:pPr/>
              <a:t>3</a:t>
            </a:fld>
            <a:endParaRPr lang="en-US" dirty="0"/>
          </a:p>
        </p:txBody>
      </p:sp>
    </p:spTree>
    <p:extLst>
      <p:ext uri="{BB962C8B-B14F-4D97-AF65-F5344CB8AC3E}">
        <p14:creationId xmlns:p14="http://schemas.microsoft.com/office/powerpoint/2010/main" val="3162913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79D1-4AD7-E052-7065-875235C29671}"/>
              </a:ext>
            </a:extLst>
          </p:cNvPr>
          <p:cNvSpPr>
            <a:spLocks noGrp="1"/>
          </p:cNvSpPr>
          <p:nvPr>
            <p:ph type="title"/>
          </p:nvPr>
        </p:nvSpPr>
        <p:spPr/>
        <p:txBody>
          <a:bodyPr/>
          <a:lstStyle/>
          <a:p>
            <a:r>
              <a:rPr lang="en-SG" dirty="0"/>
              <a:t>SCS Code of Conduct – Full Responsibility</a:t>
            </a:r>
          </a:p>
        </p:txBody>
      </p:sp>
      <p:sp>
        <p:nvSpPr>
          <p:cNvPr id="3" name="Content Placeholder 2">
            <a:extLst>
              <a:ext uri="{FF2B5EF4-FFF2-40B4-BE49-F238E27FC236}">
                <a16:creationId xmlns:a16="http://schemas.microsoft.com/office/drawing/2014/main" id="{80AEEA0A-0AF3-5804-FE09-567BCB5D1144}"/>
              </a:ext>
            </a:extLst>
          </p:cNvPr>
          <p:cNvSpPr>
            <a:spLocks noGrp="1"/>
          </p:cNvSpPr>
          <p:nvPr>
            <p:ph sz="quarter" idx="13"/>
          </p:nvPr>
        </p:nvSpPr>
        <p:spPr/>
        <p:txBody>
          <a:bodyPr/>
          <a:lstStyle/>
          <a:p>
            <a:r>
              <a:rPr lang="en-US" dirty="0"/>
              <a:t>SCS members will accept full responsibility for their work. They will:</a:t>
            </a:r>
          </a:p>
          <a:p>
            <a:pPr lvl="1"/>
            <a:r>
              <a:rPr lang="en-US" dirty="0"/>
              <a:t>carry out their assignments in a professional manner</a:t>
            </a:r>
          </a:p>
          <a:p>
            <a:pPr lvl="1"/>
            <a:r>
              <a:rPr lang="en-US" dirty="0"/>
              <a:t>adhere to their employers' or client's standards and guidelines</a:t>
            </a:r>
          </a:p>
          <a:p>
            <a:pPr lvl="1"/>
            <a:r>
              <a:rPr lang="en-US" dirty="0"/>
              <a:t>indicate to their employers or clients the consequences to be expected if their professional judgement is overruled</a:t>
            </a:r>
            <a:endParaRPr lang="en-SG" dirty="0"/>
          </a:p>
        </p:txBody>
      </p:sp>
      <p:sp>
        <p:nvSpPr>
          <p:cNvPr id="4" name="Slide Number Placeholder 3">
            <a:extLst>
              <a:ext uri="{FF2B5EF4-FFF2-40B4-BE49-F238E27FC236}">
                <a16:creationId xmlns:a16="http://schemas.microsoft.com/office/drawing/2014/main" id="{62D5DBAB-D52D-4C07-F455-A0285CFC02C3}"/>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30</a:t>
            </a:fld>
            <a:endParaRPr lang="en-US" sz="900" dirty="0">
              <a:solidFill>
                <a:schemeClr val="lt1"/>
              </a:solidFill>
            </a:endParaRPr>
          </a:p>
        </p:txBody>
      </p:sp>
    </p:spTree>
    <p:extLst>
      <p:ext uri="{BB962C8B-B14F-4D97-AF65-F5344CB8AC3E}">
        <p14:creationId xmlns:p14="http://schemas.microsoft.com/office/powerpoint/2010/main" val="1358573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79D1-4AD7-E052-7065-875235C29671}"/>
              </a:ext>
            </a:extLst>
          </p:cNvPr>
          <p:cNvSpPr>
            <a:spLocks noGrp="1"/>
          </p:cNvSpPr>
          <p:nvPr>
            <p:ph type="title"/>
          </p:nvPr>
        </p:nvSpPr>
        <p:spPr/>
        <p:txBody>
          <a:bodyPr/>
          <a:lstStyle/>
          <a:p>
            <a:r>
              <a:rPr lang="en-SG" dirty="0"/>
              <a:t>SCS Code of Conduct - Competence</a:t>
            </a:r>
          </a:p>
        </p:txBody>
      </p:sp>
      <p:sp>
        <p:nvSpPr>
          <p:cNvPr id="3" name="Content Placeholder 2">
            <a:extLst>
              <a:ext uri="{FF2B5EF4-FFF2-40B4-BE49-F238E27FC236}">
                <a16:creationId xmlns:a16="http://schemas.microsoft.com/office/drawing/2014/main" id="{80AEEA0A-0AF3-5804-FE09-567BCB5D1144}"/>
              </a:ext>
            </a:extLst>
          </p:cNvPr>
          <p:cNvSpPr>
            <a:spLocks noGrp="1"/>
          </p:cNvSpPr>
          <p:nvPr>
            <p:ph sz="quarter" idx="13"/>
          </p:nvPr>
        </p:nvSpPr>
        <p:spPr/>
        <p:txBody>
          <a:bodyPr/>
          <a:lstStyle/>
          <a:p>
            <a:r>
              <a:rPr lang="en-US" dirty="0"/>
              <a:t>SCS members will always aim to increase their competence. They will:</a:t>
            </a:r>
          </a:p>
          <a:p>
            <a:pPr lvl="1"/>
            <a:r>
              <a:rPr lang="en-US" dirty="0"/>
              <a:t>continue to upgrade their knowledge and skills, and be aware of relevant development in the technology they are involved in</a:t>
            </a:r>
          </a:p>
          <a:p>
            <a:pPr lvl="1"/>
            <a:r>
              <a:rPr lang="en-US" dirty="0"/>
              <a:t>provide opportunity and encouragement for professional development and advancement to fellow professionals and aspirants to the profession</a:t>
            </a:r>
          </a:p>
          <a:p>
            <a:pPr lvl="1"/>
            <a:r>
              <a:rPr lang="en-US" dirty="0"/>
              <a:t>extend public knowledge, understanding and appreciation of information technology and to oppose false or deceptive statements related to information technology of which they are aware</a:t>
            </a:r>
            <a:endParaRPr lang="en-SG" dirty="0"/>
          </a:p>
        </p:txBody>
      </p:sp>
      <p:sp>
        <p:nvSpPr>
          <p:cNvPr id="4" name="Slide Number Placeholder 3">
            <a:extLst>
              <a:ext uri="{FF2B5EF4-FFF2-40B4-BE49-F238E27FC236}">
                <a16:creationId xmlns:a16="http://schemas.microsoft.com/office/drawing/2014/main" id="{27713606-246E-5AB8-77AD-E37BB38874B9}"/>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31</a:t>
            </a:fld>
            <a:endParaRPr lang="en-US" sz="900" dirty="0">
              <a:solidFill>
                <a:schemeClr val="lt1"/>
              </a:solidFill>
            </a:endParaRPr>
          </a:p>
        </p:txBody>
      </p:sp>
    </p:spTree>
    <p:extLst>
      <p:ext uri="{BB962C8B-B14F-4D97-AF65-F5344CB8AC3E}">
        <p14:creationId xmlns:p14="http://schemas.microsoft.com/office/powerpoint/2010/main" val="1511991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79D1-4AD7-E052-7065-875235C29671}"/>
              </a:ext>
            </a:extLst>
          </p:cNvPr>
          <p:cNvSpPr>
            <a:spLocks noGrp="1"/>
          </p:cNvSpPr>
          <p:nvPr>
            <p:ph type="title"/>
          </p:nvPr>
        </p:nvSpPr>
        <p:spPr/>
        <p:txBody>
          <a:bodyPr/>
          <a:lstStyle/>
          <a:p>
            <a:r>
              <a:rPr lang="en-SG" dirty="0"/>
              <a:t>SCS Code of Conduct - Professionalism</a:t>
            </a:r>
          </a:p>
        </p:txBody>
      </p:sp>
      <p:sp>
        <p:nvSpPr>
          <p:cNvPr id="3" name="Content Placeholder 2">
            <a:extLst>
              <a:ext uri="{FF2B5EF4-FFF2-40B4-BE49-F238E27FC236}">
                <a16:creationId xmlns:a16="http://schemas.microsoft.com/office/drawing/2014/main" id="{80AEEA0A-0AF3-5804-FE09-567BCB5D1144}"/>
              </a:ext>
            </a:extLst>
          </p:cNvPr>
          <p:cNvSpPr>
            <a:spLocks noGrp="1"/>
          </p:cNvSpPr>
          <p:nvPr>
            <p:ph sz="quarter" idx="13"/>
          </p:nvPr>
        </p:nvSpPr>
        <p:spPr/>
        <p:txBody>
          <a:bodyPr/>
          <a:lstStyle/>
          <a:p>
            <a:r>
              <a:rPr lang="en-US" dirty="0"/>
              <a:t>SCS members will act with professionalism to enhance the prestige of the profession and the Society. They will:</a:t>
            </a:r>
          </a:p>
          <a:p>
            <a:pPr lvl="1"/>
            <a:r>
              <a:rPr lang="en-US" dirty="0"/>
              <a:t>uphold and improve the professional standards of the Society through participation in their formulation, establishment and enforcement</a:t>
            </a:r>
          </a:p>
          <a:p>
            <a:pPr lvl="1"/>
            <a:r>
              <a:rPr lang="en-US" dirty="0"/>
              <a:t>not seek personal advantage to the detriment of the Society</a:t>
            </a:r>
          </a:p>
          <a:p>
            <a:pPr lvl="1"/>
            <a:r>
              <a:rPr lang="en-US" dirty="0"/>
              <a:t>not speak on behalf of the Society without proper authority</a:t>
            </a:r>
          </a:p>
          <a:p>
            <a:pPr lvl="1"/>
            <a:r>
              <a:rPr lang="en-US" dirty="0"/>
              <a:t>not slander the professional reputation of any other person</a:t>
            </a:r>
          </a:p>
          <a:p>
            <a:pPr lvl="1"/>
            <a:r>
              <a:rPr lang="en-US" dirty="0"/>
              <a:t>use their special knowledge and skill for the advancement of human welfare</a:t>
            </a:r>
            <a:endParaRPr lang="en-SG" dirty="0"/>
          </a:p>
        </p:txBody>
      </p:sp>
      <p:sp>
        <p:nvSpPr>
          <p:cNvPr id="4" name="Slide Number Placeholder 3">
            <a:extLst>
              <a:ext uri="{FF2B5EF4-FFF2-40B4-BE49-F238E27FC236}">
                <a16:creationId xmlns:a16="http://schemas.microsoft.com/office/drawing/2014/main" id="{C1F9E0E4-C048-2D20-E888-6347E1BE78AC}"/>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32</a:t>
            </a:fld>
            <a:endParaRPr lang="en-US" sz="900" dirty="0">
              <a:solidFill>
                <a:schemeClr val="lt1"/>
              </a:solidFill>
            </a:endParaRPr>
          </a:p>
        </p:txBody>
      </p:sp>
    </p:spTree>
    <p:extLst>
      <p:ext uri="{BB962C8B-B14F-4D97-AF65-F5344CB8AC3E}">
        <p14:creationId xmlns:p14="http://schemas.microsoft.com/office/powerpoint/2010/main" val="71525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C4E3-1802-9620-7D89-09BE67F1B5EC}"/>
              </a:ext>
            </a:extLst>
          </p:cNvPr>
          <p:cNvSpPr>
            <a:spLocks noGrp="1"/>
          </p:cNvSpPr>
          <p:nvPr>
            <p:ph type="title"/>
          </p:nvPr>
        </p:nvSpPr>
        <p:spPr/>
        <p:txBody>
          <a:bodyPr/>
          <a:lstStyle/>
          <a:p>
            <a:r>
              <a:rPr lang="en-US" dirty="0"/>
              <a:t>ACM Code of Ethics and Professional Conduct</a:t>
            </a:r>
            <a:endParaRPr lang="en-SG" dirty="0"/>
          </a:p>
        </p:txBody>
      </p:sp>
      <p:sp>
        <p:nvSpPr>
          <p:cNvPr id="3" name="Content Placeholder 2">
            <a:extLst>
              <a:ext uri="{FF2B5EF4-FFF2-40B4-BE49-F238E27FC236}">
                <a16:creationId xmlns:a16="http://schemas.microsoft.com/office/drawing/2014/main" id="{394D3F5D-51F9-A330-423A-5FE0D2BEEE3E}"/>
              </a:ext>
            </a:extLst>
          </p:cNvPr>
          <p:cNvSpPr>
            <a:spLocks noGrp="1"/>
          </p:cNvSpPr>
          <p:nvPr>
            <p:ph sz="quarter" idx="13"/>
          </p:nvPr>
        </p:nvSpPr>
        <p:spPr/>
        <p:txBody>
          <a:bodyPr/>
          <a:lstStyle/>
          <a:p>
            <a:r>
              <a:rPr lang="en-SG" dirty="0"/>
              <a:t>1. General Ethical Principles:</a:t>
            </a:r>
          </a:p>
          <a:p>
            <a:pPr lvl="1"/>
            <a:r>
              <a:rPr lang="en-US" dirty="0"/>
              <a:t>1.1 Contribute to society and to human well-being, acknowledging that all people are stakeholders in computing.</a:t>
            </a:r>
          </a:p>
          <a:p>
            <a:pPr lvl="1"/>
            <a:r>
              <a:rPr lang="en-SG" dirty="0"/>
              <a:t>1.2 Avoid harm.</a:t>
            </a:r>
          </a:p>
          <a:p>
            <a:pPr lvl="1"/>
            <a:r>
              <a:rPr lang="en-US" dirty="0"/>
              <a:t>1.3 Be honest and trustworthy.</a:t>
            </a:r>
          </a:p>
          <a:p>
            <a:pPr lvl="1"/>
            <a:r>
              <a:rPr lang="en-US" dirty="0"/>
              <a:t>1.4 Be fair and take action not to discriminate.</a:t>
            </a:r>
          </a:p>
          <a:p>
            <a:pPr lvl="1"/>
            <a:r>
              <a:rPr lang="en-US" dirty="0"/>
              <a:t>1.5 Respect the work required to produce new ideas, inventions, creative works, and computing artifacts.</a:t>
            </a:r>
          </a:p>
          <a:p>
            <a:pPr lvl="1"/>
            <a:r>
              <a:rPr lang="en-SG" dirty="0"/>
              <a:t>1.6 Respect privacy.</a:t>
            </a:r>
          </a:p>
          <a:p>
            <a:pPr lvl="1"/>
            <a:r>
              <a:rPr lang="en-SG" dirty="0"/>
              <a:t>1.7 </a:t>
            </a:r>
            <a:r>
              <a:rPr lang="en-SG" dirty="0" err="1"/>
              <a:t>Honor</a:t>
            </a:r>
            <a:r>
              <a:rPr lang="en-SG" dirty="0"/>
              <a:t> confidentiality.</a:t>
            </a:r>
          </a:p>
        </p:txBody>
      </p:sp>
      <p:sp>
        <p:nvSpPr>
          <p:cNvPr id="4" name="Slide Number Placeholder 3">
            <a:extLst>
              <a:ext uri="{FF2B5EF4-FFF2-40B4-BE49-F238E27FC236}">
                <a16:creationId xmlns:a16="http://schemas.microsoft.com/office/drawing/2014/main" id="{ED4DB023-2476-7824-0926-B9E28D5B0BFF}"/>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33</a:t>
            </a:fld>
            <a:endParaRPr lang="en-US" sz="900" dirty="0">
              <a:solidFill>
                <a:schemeClr val="lt1"/>
              </a:solidFill>
            </a:endParaRPr>
          </a:p>
        </p:txBody>
      </p:sp>
    </p:spTree>
    <p:extLst>
      <p:ext uri="{BB962C8B-B14F-4D97-AF65-F5344CB8AC3E}">
        <p14:creationId xmlns:p14="http://schemas.microsoft.com/office/powerpoint/2010/main" val="1816979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31537-809C-E672-9508-FA766387EE32}"/>
              </a:ext>
            </a:extLst>
          </p:cNvPr>
          <p:cNvSpPr>
            <a:spLocks noGrp="1"/>
          </p:cNvSpPr>
          <p:nvPr>
            <p:ph sz="quarter" idx="13"/>
          </p:nvPr>
        </p:nvSpPr>
        <p:spPr>
          <a:xfrm>
            <a:off x="609600" y="998290"/>
            <a:ext cx="10972800" cy="5150839"/>
          </a:xfrm>
        </p:spPr>
        <p:txBody>
          <a:bodyPr/>
          <a:lstStyle/>
          <a:p>
            <a:r>
              <a:rPr lang="en-US" sz="2100" dirty="0"/>
              <a:t>2. Professional Responsibilities</a:t>
            </a:r>
          </a:p>
          <a:p>
            <a:pPr lvl="1"/>
            <a:r>
              <a:rPr lang="en-US" sz="2100" dirty="0"/>
              <a:t>2.1 Strive to achieve high quality in both the processes and products of professional work.</a:t>
            </a:r>
          </a:p>
          <a:p>
            <a:pPr lvl="1"/>
            <a:r>
              <a:rPr lang="en-US" sz="2100" dirty="0"/>
              <a:t>2.2 Maintain high standards of professional competence, conduct, and ethical practice.</a:t>
            </a:r>
          </a:p>
          <a:p>
            <a:pPr lvl="1"/>
            <a:r>
              <a:rPr lang="en-US" sz="2100" dirty="0"/>
              <a:t>2.3 Know and respect existing rules pertaining to professional work.</a:t>
            </a:r>
          </a:p>
          <a:p>
            <a:pPr lvl="1"/>
            <a:r>
              <a:rPr lang="en-US" sz="2100" dirty="0"/>
              <a:t>2.4 Accept and provide appropriate professional review.</a:t>
            </a:r>
          </a:p>
          <a:p>
            <a:pPr lvl="1"/>
            <a:r>
              <a:rPr lang="en-US" sz="2100" dirty="0"/>
              <a:t>2.5 Give comprehensive and thorough evaluations of computer systems and their impacts, including analysis of possible risks.</a:t>
            </a:r>
          </a:p>
          <a:p>
            <a:pPr lvl="1"/>
            <a:r>
              <a:rPr lang="en-US" sz="2100" dirty="0"/>
              <a:t>2.6 Perform work only in areas of competence.</a:t>
            </a:r>
          </a:p>
          <a:p>
            <a:pPr lvl="1"/>
            <a:r>
              <a:rPr lang="en-US" sz="2100" dirty="0"/>
              <a:t>2.7 Foster public awareness and understanding of computing, related technologies, and their consequences.</a:t>
            </a:r>
          </a:p>
          <a:p>
            <a:pPr lvl="1"/>
            <a:r>
              <a:rPr lang="en-US" sz="2100" dirty="0"/>
              <a:t>2.8 Access computing and communication resources only when authorized or when compelled by the public good.</a:t>
            </a:r>
          </a:p>
          <a:p>
            <a:pPr lvl="1"/>
            <a:r>
              <a:rPr lang="en-US" sz="2100" dirty="0"/>
              <a:t>2.9 Design and implement systems that are robustly and usably secure.</a:t>
            </a:r>
          </a:p>
          <a:p>
            <a:pPr lvl="1"/>
            <a:endParaRPr lang="en-US" sz="2100" dirty="0"/>
          </a:p>
          <a:p>
            <a:pPr lvl="1"/>
            <a:endParaRPr lang="en-SG" sz="2100" dirty="0"/>
          </a:p>
        </p:txBody>
      </p:sp>
      <p:sp>
        <p:nvSpPr>
          <p:cNvPr id="2" name="Slide Number Placeholder 1">
            <a:extLst>
              <a:ext uri="{FF2B5EF4-FFF2-40B4-BE49-F238E27FC236}">
                <a16:creationId xmlns:a16="http://schemas.microsoft.com/office/drawing/2014/main" id="{EBFDA3E5-ED4C-BA8A-8444-5E9A6BCA12C0}"/>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34</a:t>
            </a:fld>
            <a:endParaRPr lang="en-US" sz="900" dirty="0">
              <a:solidFill>
                <a:schemeClr val="lt1"/>
              </a:solidFill>
            </a:endParaRPr>
          </a:p>
        </p:txBody>
      </p:sp>
    </p:spTree>
    <p:extLst>
      <p:ext uri="{BB962C8B-B14F-4D97-AF65-F5344CB8AC3E}">
        <p14:creationId xmlns:p14="http://schemas.microsoft.com/office/powerpoint/2010/main" val="1946321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85769-B635-466E-C67C-4B08F79D2715}"/>
              </a:ext>
            </a:extLst>
          </p:cNvPr>
          <p:cNvSpPr>
            <a:spLocks noGrp="1"/>
          </p:cNvSpPr>
          <p:nvPr>
            <p:ph sz="quarter" idx="13"/>
          </p:nvPr>
        </p:nvSpPr>
        <p:spPr>
          <a:xfrm>
            <a:off x="609600" y="721453"/>
            <a:ext cx="10972800" cy="5269149"/>
          </a:xfrm>
        </p:spPr>
        <p:txBody>
          <a:bodyPr/>
          <a:lstStyle/>
          <a:p>
            <a:r>
              <a:rPr lang="en-SG" dirty="0"/>
              <a:t>3. Professional Leadership Principles</a:t>
            </a:r>
          </a:p>
          <a:p>
            <a:pPr lvl="1"/>
            <a:r>
              <a:rPr lang="en-US" dirty="0"/>
              <a:t>3.1 Ensure that the public good is the central concern during all professional computing work.</a:t>
            </a:r>
          </a:p>
          <a:p>
            <a:pPr lvl="1"/>
            <a:r>
              <a:rPr lang="en-US" dirty="0"/>
              <a:t>3.2 Articulate, encourage acceptance of, and evaluate fulfillment of social responsibilities by members of the organization or group.</a:t>
            </a:r>
          </a:p>
          <a:p>
            <a:pPr lvl="1"/>
            <a:r>
              <a:rPr lang="en-US" dirty="0"/>
              <a:t>3.3 Manage personnel and resources to enhance the quality of working life.</a:t>
            </a:r>
          </a:p>
          <a:p>
            <a:pPr lvl="1"/>
            <a:r>
              <a:rPr lang="en-US" dirty="0"/>
              <a:t>3.4 Articulate, apply, and support policies and processes that reflect the principles of the Code.</a:t>
            </a:r>
          </a:p>
          <a:p>
            <a:pPr lvl="1"/>
            <a:r>
              <a:rPr lang="en-US" dirty="0"/>
              <a:t>3.5 Create opportunities for members of the organization or group to grow as professionals.</a:t>
            </a:r>
          </a:p>
          <a:p>
            <a:pPr lvl="1"/>
            <a:r>
              <a:rPr lang="en-US" dirty="0"/>
              <a:t>3.6 Use care when modifying or retiring systems.</a:t>
            </a:r>
          </a:p>
          <a:p>
            <a:pPr lvl="1"/>
            <a:r>
              <a:rPr lang="en-US" dirty="0"/>
              <a:t>3.7 Recognize and take special care of systems that become integrated into the infrastructure of society.</a:t>
            </a:r>
          </a:p>
          <a:p>
            <a:pPr lvl="1"/>
            <a:endParaRPr lang="en-SG" dirty="0"/>
          </a:p>
        </p:txBody>
      </p:sp>
      <p:sp>
        <p:nvSpPr>
          <p:cNvPr id="2" name="Slide Number Placeholder 1">
            <a:extLst>
              <a:ext uri="{FF2B5EF4-FFF2-40B4-BE49-F238E27FC236}">
                <a16:creationId xmlns:a16="http://schemas.microsoft.com/office/drawing/2014/main" id="{D3207324-B400-2E42-69CD-2EAE391100A2}"/>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35</a:t>
            </a:fld>
            <a:endParaRPr lang="en-US" sz="900" dirty="0">
              <a:solidFill>
                <a:schemeClr val="lt1"/>
              </a:solidFill>
            </a:endParaRPr>
          </a:p>
        </p:txBody>
      </p:sp>
    </p:spTree>
    <p:extLst>
      <p:ext uri="{BB962C8B-B14F-4D97-AF65-F5344CB8AC3E}">
        <p14:creationId xmlns:p14="http://schemas.microsoft.com/office/powerpoint/2010/main" val="1996672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A7DDB-9586-1461-2528-EF9AA97D3976}"/>
              </a:ext>
            </a:extLst>
          </p:cNvPr>
          <p:cNvSpPr>
            <a:spLocks noGrp="1"/>
          </p:cNvSpPr>
          <p:nvPr>
            <p:ph sz="quarter" idx="13"/>
          </p:nvPr>
        </p:nvSpPr>
        <p:spPr/>
        <p:txBody>
          <a:bodyPr/>
          <a:lstStyle/>
          <a:p>
            <a:r>
              <a:rPr lang="en-SG" dirty="0"/>
              <a:t>4. Compliance with the Code</a:t>
            </a:r>
          </a:p>
          <a:p>
            <a:pPr lvl="1"/>
            <a:r>
              <a:rPr lang="en-US" dirty="0"/>
              <a:t>4.1 Uphold, promote, and respect the principles of the Code.</a:t>
            </a:r>
          </a:p>
          <a:p>
            <a:pPr lvl="1"/>
            <a:r>
              <a:rPr lang="en-US" dirty="0"/>
              <a:t>4.2 Treat violations of the Code as inconsistent with membership in the ACM.</a:t>
            </a:r>
            <a:endParaRPr lang="en-SG" dirty="0"/>
          </a:p>
        </p:txBody>
      </p:sp>
      <p:sp>
        <p:nvSpPr>
          <p:cNvPr id="2" name="Slide Number Placeholder 1">
            <a:extLst>
              <a:ext uri="{FF2B5EF4-FFF2-40B4-BE49-F238E27FC236}">
                <a16:creationId xmlns:a16="http://schemas.microsoft.com/office/drawing/2014/main" id="{18C0CED2-5B2A-D853-72C7-8E0FC14197D0}"/>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36</a:t>
            </a:fld>
            <a:endParaRPr lang="en-US" sz="900" dirty="0">
              <a:solidFill>
                <a:schemeClr val="lt1"/>
              </a:solidFill>
            </a:endParaRPr>
          </a:p>
        </p:txBody>
      </p:sp>
    </p:spTree>
    <p:extLst>
      <p:ext uri="{BB962C8B-B14F-4D97-AF65-F5344CB8AC3E}">
        <p14:creationId xmlns:p14="http://schemas.microsoft.com/office/powerpoint/2010/main" val="4036579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FCDD-5CC6-67FC-8EC2-991C5B4A5319}"/>
              </a:ext>
            </a:extLst>
          </p:cNvPr>
          <p:cNvSpPr>
            <a:spLocks noGrp="1"/>
          </p:cNvSpPr>
          <p:nvPr>
            <p:ph type="title"/>
          </p:nvPr>
        </p:nvSpPr>
        <p:spPr/>
        <p:txBody>
          <a:bodyPr/>
          <a:lstStyle/>
          <a:p>
            <a:r>
              <a:rPr lang="en-SG" dirty="0"/>
              <a:t>The IT Professional</a:t>
            </a:r>
          </a:p>
        </p:txBody>
      </p:sp>
      <p:sp>
        <p:nvSpPr>
          <p:cNvPr id="3" name="Content Placeholder 2">
            <a:extLst>
              <a:ext uri="{FF2B5EF4-FFF2-40B4-BE49-F238E27FC236}">
                <a16:creationId xmlns:a16="http://schemas.microsoft.com/office/drawing/2014/main" id="{0DECE837-3A59-A639-CCA1-468E9D14C88F}"/>
              </a:ext>
            </a:extLst>
          </p:cNvPr>
          <p:cNvSpPr>
            <a:spLocks noGrp="1"/>
          </p:cNvSpPr>
          <p:nvPr>
            <p:ph sz="quarter" idx="13"/>
          </p:nvPr>
        </p:nvSpPr>
        <p:spPr/>
        <p:txBody>
          <a:bodyPr/>
          <a:lstStyle/>
          <a:p>
            <a:r>
              <a:rPr lang="en-US" dirty="0"/>
              <a:t>“A profession is a calling that requires specialized knowledge and often long and intensive academic preparation” (Reynolds 2012)</a:t>
            </a:r>
          </a:p>
          <a:p>
            <a:r>
              <a:rPr lang="en-US" dirty="0"/>
              <a:t>In the context of this module, an IT Professional is an employee who can:</a:t>
            </a:r>
          </a:p>
          <a:p>
            <a:pPr lvl="1"/>
            <a:r>
              <a:rPr lang="en-US" dirty="0"/>
              <a:t>Apply knowledge and understanding of information issues to solve problems and complete tasks</a:t>
            </a:r>
          </a:p>
          <a:p>
            <a:pPr lvl="1"/>
            <a:r>
              <a:rPr lang="en-US" dirty="0"/>
              <a:t>Communicate and negotiate effectively</a:t>
            </a:r>
          </a:p>
          <a:p>
            <a:pPr lvl="1"/>
            <a:r>
              <a:rPr lang="en-US" dirty="0"/>
              <a:t>Demonstrate a commitment to ethical professional </a:t>
            </a:r>
            <a:r>
              <a:rPr lang="en-US" dirty="0" err="1"/>
              <a:t>behaviour</a:t>
            </a:r>
            <a:endParaRPr lang="en-SG" dirty="0"/>
          </a:p>
        </p:txBody>
      </p:sp>
      <p:sp>
        <p:nvSpPr>
          <p:cNvPr id="4" name="Slide Number Placeholder 3">
            <a:extLst>
              <a:ext uri="{FF2B5EF4-FFF2-40B4-BE49-F238E27FC236}">
                <a16:creationId xmlns:a16="http://schemas.microsoft.com/office/drawing/2014/main" id="{B8C49C6A-A92B-3AB3-5C9D-30EC4CCAE6A7}"/>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37</a:t>
            </a:fld>
            <a:endParaRPr lang="en-US" sz="900" dirty="0">
              <a:solidFill>
                <a:schemeClr val="lt1"/>
              </a:solidFill>
            </a:endParaRPr>
          </a:p>
        </p:txBody>
      </p:sp>
    </p:spTree>
    <p:extLst>
      <p:ext uri="{BB962C8B-B14F-4D97-AF65-F5344CB8AC3E}">
        <p14:creationId xmlns:p14="http://schemas.microsoft.com/office/powerpoint/2010/main" val="2127808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7EBE-4D21-DC88-BCF0-D821B62EDA7D}"/>
              </a:ext>
            </a:extLst>
          </p:cNvPr>
          <p:cNvSpPr>
            <a:spLocks noGrp="1"/>
          </p:cNvSpPr>
          <p:nvPr>
            <p:ph type="title"/>
          </p:nvPr>
        </p:nvSpPr>
        <p:spPr>
          <a:xfrm>
            <a:off x="609600" y="215372"/>
            <a:ext cx="10972800" cy="824863"/>
          </a:xfrm>
        </p:spPr>
        <p:txBody>
          <a:bodyPr/>
          <a:lstStyle/>
          <a:p>
            <a:r>
              <a:rPr lang="en-SG" dirty="0"/>
              <a:t>IT Professional Skills</a:t>
            </a:r>
          </a:p>
        </p:txBody>
      </p:sp>
      <p:sp>
        <p:nvSpPr>
          <p:cNvPr id="3" name="Content Placeholder 2">
            <a:extLst>
              <a:ext uri="{FF2B5EF4-FFF2-40B4-BE49-F238E27FC236}">
                <a16:creationId xmlns:a16="http://schemas.microsoft.com/office/drawing/2014/main" id="{8A78784E-8615-CB6C-FAF2-CAE92DC99579}"/>
              </a:ext>
            </a:extLst>
          </p:cNvPr>
          <p:cNvSpPr>
            <a:spLocks noGrp="1"/>
          </p:cNvSpPr>
          <p:nvPr>
            <p:ph sz="quarter" idx="13"/>
          </p:nvPr>
        </p:nvSpPr>
        <p:spPr>
          <a:xfrm>
            <a:off x="609600" y="1325461"/>
            <a:ext cx="10972800" cy="4665141"/>
          </a:xfrm>
        </p:spPr>
        <p:txBody>
          <a:bodyPr/>
          <a:lstStyle/>
          <a:p>
            <a:pPr>
              <a:spcBef>
                <a:spcPts val="600"/>
              </a:spcBef>
            </a:pPr>
            <a:r>
              <a:rPr lang="en-US" sz="2000" dirty="0"/>
              <a:t>Interpersonal communication and teamwork</a:t>
            </a:r>
          </a:p>
          <a:p>
            <a:pPr lvl="1"/>
            <a:r>
              <a:rPr lang="en-US" sz="2000" dirty="0"/>
              <a:t>Internal and external</a:t>
            </a:r>
          </a:p>
          <a:p>
            <a:pPr lvl="1"/>
            <a:r>
              <a:rPr lang="en-US" sz="2000" dirty="0"/>
              <a:t>Formats and settings</a:t>
            </a:r>
          </a:p>
          <a:p>
            <a:pPr lvl="1"/>
            <a:r>
              <a:rPr lang="en-US" sz="2000" dirty="0"/>
              <a:t>Client/customer service</a:t>
            </a:r>
          </a:p>
          <a:p>
            <a:pPr>
              <a:spcBef>
                <a:spcPts val="600"/>
              </a:spcBef>
            </a:pPr>
            <a:r>
              <a:rPr lang="en-US" sz="2000" dirty="0"/>
              <a:t>Problem solving and initiative/leadership</a:t>
            </a:r>
          </a:p>
          <a:p>
            <a:pPr>
              <a:spcBef>
                <a:spcPts val="600"/>
              </a:spcBef>
            </a:pPr>
            <a:r>
              <a:rPr lang="en-US" sz="2000" dirty="0"/>
              <a:t>Continuous learning</a:t>
            </a:r>
          </a:p>
          <a:p>
            <a:pPr>
              <a:spcBef>
                <a:spcPts val="600"/>
              </a:spcBef>
            </a:pPr>
            <a:r>
              <a:rPr lang="en-US" sz="2000" dirty="0"/>
              <a:t>Information management and technology skills</a:t>
            </a:r>
          </a:p>
          <a:p>
            <a:pPr>
              <a:spcBef>
                <a:spcPts val="600"/>
              </a:spcBef>
            </a:pPr>
            <a:r>
              <a:rPr lang="en-US" sz="2000" dirty="0"/>
              <a:t>Business and project management</a:t>
            </a:r>
          </a:p>
          <a:p>
            <a:pPr>
              <a:spcBef>
                <a:spcPts val="600"/>
              </a:spcBef>
            </a:pPr>
            <a:r>
              <a:rPr lang="en-US" sz="2000" dirty="0"/>
              <a:t>Commitment to ethical conduct</a:t>
            </a:r>
          </a:p>
          <a:p>
            <a:pPr lvl="1"/>
            <a:r>
              <a:rPr lang="en-US" sz="2000" dirty="0"/>
              <a:t>Acting with Honesty, Integrity, Fairness</a:t>
            </a:r>
          </a:p>
          <a:p>
            <a:pPr lvl="1"/>
            <a:r>
              <a:rPr lang="en-US" sz="2000" dirty="0"/>
              <a:t>Ensuring CIA</a:t>
            </a:r>
          </a:p>
          <a:p>
            <a:pPr lvl="1"/>
            <a:r>
              <a:rPr lang="en-US" sz="2000" dirty="0"/>
              <a:t>Adhering to professional codes of conduct</a:t>
            </a:r>
            <a:endParaRPr lang="en-SG" sz="2000" dirty="0"/>
          </a:p>
        </p:txBody>
      </p:sp>
      <p:sp>
        <p:nvSpPr>
          <p:cNvPr id="4" name="Slide Number Placeholder 3">
            <a:extLst>
              <a:ext uri="{FF2B5EF4-FFF2-40B4-BE49-F238E27FC236}">
                <a16:creationId xmlns:a16="http://schemas.microsoft.com/office/drawing/2014/main" id="{8CE3426A-629F-9F4F-8460-D929F6742C06}"/>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38</a:t>
            </a:fld>
            <a:endParaRPr lang="en-US" sz="900" dirty="0">
              <a:solidFill>
                <a:schemeClr val="lt1"/>
              </a:solidFill>
            </a:endParaRPr>
          </a:p>
        </p:txBody>
      </p:sp>
    </p:spTree>
    <p:extLst>
      <p:ext uri="{BB962C8B-B14F-4D97-AF65-F5344CB8AC3E}">
        <p14:creationId xmlns:p14="http://schemas.microsoft.com/office/powerpoint/2010/main" val="397931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E21C-5ED8-8D88-5826-F7FF76864B99}"/>
              </a:ext>
            </a:extLst>
          </p:cNvPr>
          <p:cNvSpPr>
            <a:spLocks noGrp="1"/>
          </p:cNvSpPr>
          <p:nvPr>
            <p:ph type="title"/>
          </p:nvPr>
        </p:nvSpPr>
        <p:spPr/>
        <p:txBody>
          <a:bodyPr/>
          <a:lstStyle/>
          <a:p>
            <a:r>
              <a:rPr lang="en-SG" dirty="0"/>
              <a:t>Preparing for the first Tutorial</a:t>
            </a:r>
          </a:p>
        </p:txBody>
      </p:sp>
      <p:sp>
        <p:nvSpPr>
          <p:cNvPr id="3" name="Content Placeholder 2">
            <a:extLst>
              <a:ext uri="{FF2B5EF4-FFF2-40B4-BE49-F238E27FC236}">
                <a16:creationId xmlns:a16="http://schemas.microsoft.com/office/drawing/2014/main" id="{A8033771-16A7-1416-7056-D109AD606CF2}"/>
              </a:ext>
            </a:extLst>
          </p:cNvPr>
          <p:cNvSpPr>
            <a:spLocks noGrp="1"/>
          </p:cNvSpPr>
          <p:nvPr>
            <p:ph sz="quarter" idx="13"/>
          </p:nvPr>
        </p:nvSpPr>
        <p:spPr/>
        <p:txBody>
          <a:bodyPr/>
          <a:lstStyle/>
          <a:p>
            <a:r>
              <a:rPr lang="en-SG" dirty="0"/>
              <a:t>Please go through the following before coming to the tutorial:</a:t>
            </a:r>
          </a:p>
          <a:p>
            <a:pPr lvl="1"/>
            <a:r>
              <a:rPr lang="en-US" dirty="0"/>
              <a:t>ACM Code of Ethics and Professional Conduct</a:t>
            </a:r>
          </a:p>
          <a:p>
            <a:pPr lvl="1"/>
            <a:r>
              <a:rPr lang="en-US" dirty="0"/>
              <a:t>Singapore Computer Society Code of Conduct</a:t>
            </a:r>
          </a:p>
        </p:txBody>
      </p:sp>
      <p:sp>
        <p:nvSpPr>
          <p:cNvPr id="4" name="Slide Number Placeholder 3">
            <a:extLst>
              <a:ext uri="{FF2B5EF4-FFF2-40B4-BE49-F238E27FC236}">
                <a16:creationId xmlns:a16="http://schemas.microsoft.com/office/drawing/2014/main" id="{DD016F94-9ADB-F7B2-90D0-95BD33AE45DB}"/>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39</a:t>
            </a:fld>
            <a:endParaRPr lang="en-US" sz="900" dirty="0">
              <a:solidFill>
                <a:schemeClr val="lt1"/>
              </a:solidFill>
            </a:endParaRPr>
          </a:p>
        </p:txBody>
      </p:sp>
    </p:spTree>
    <p:extLst>
      <p:ext uri="{BB962C8B-B14F-4D97-AF65-F5344CB8AC3E}">
        <p14:creationId xmlns:p14="http://schemas.microsoft.com/office/powerpoint/2010/main" val="106999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A867-8293-6ABB-A48A-A6D098423570}"/>
              </a:ext>
            </a:extLst>
          </p:cNvPr>
          <p:cNvSpPr>
            <a:spLocks noGrp="1"/>
          </p:cNvSpPr>
          <p:nvPr>
            <p:ph type="title"/>
          </p:nvPr>
        </p:nvSpPr>
        <p:spPr/>
        <p:txBody>
          <a:bodyPr/>
          <a:lstStyle/>
          <a:p>
            <a:r>
              <a:rPr lang="en-SG" dirty="0"/>
              <a:t>Lecture and Workshop Schedule</a:t>
            </a:r>
          </a:p>
        </p:txBody>
      </p:sp>
      <p:sp>
        <p:nvSpPr>
          <p:cNvPr id="3" name="Slide Number Placeholder 2">
            <a:extLst>
              <a:ext uri="{FF2B5EF4-FFF2-40B4-BE49-F238E27FC236}">
                <a16:creationId xmlns:a16="http://schemas.microsoft.com/office/drawing/2014/main" id="{737AF633-6642-D98C-AF64-16DCA5E5D0FE}"/>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4</a:t>
            </a:fld>
            <a:endParaRPr lang="en-US" sz="900" dirty="0">
              <a:solidFill>
                <a:schemeClr val="lt1"/>
              </a:solidFill>
            </a:endParaRPr>
          </a:p>
        </p:txBody>
      </p:sp>
      <p:pic>
        <p:nvPicPr>
          <p:cNvPr id="6" name="Picture 5">
            <a:extLst>
              <a:ext uri="{FF2B5EF4-FFF2-40B4-BE49-F238E27FC236}">
                <a16:creationId xmlns:a16="http://schemas.microsoft.com/office/drawing/2014/main" id="{9EC951F5-0485-E046-4ADD-7F90DDE1E7AD}"/>
              </a:ext>
            </a:extLst>
          </p:cNvPr>
          <p:cNvPicPr>
            <a:picLocks noChangeAspect="1"/>
          </p:cNvPicPr>
          <p:nvPr/>
        </p:nvPicPr>
        <p:blipFill>
          <a:blip r:embed="rId2"/>
          <a:stretch>
            <a:fillRect/>
          </a:stretch>
        </p:blipFill>
        <p:spPr>
          <a:xfrm>
            <a:off x="609600" y="1509516"/>
            <a:ext cx="11181347" cy="4897674"/>
          </a:xfrm>
          <a:prstGeom prst="rect">
            <a:avLst/>
          </a:prstGeom>
        </p:spPr>
      </p:pic>
    </p:spTree>
    <p:extLst>
      <p:ext uri="{BB962C8B-B14F-4D97-AF65-F5344CB8AC3E}">
        <p14:creationId xmlns:p14="http://schemas.microsoft.com/office/powerpoint/2010/main" val="110120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A867-8293-6ABB-A48A-A6D098423570}"/>
              </a:ext>
            </a:extLst>
          </p:cNvPr>
          <p:cNvSpPr>
            <a:spLocks noGrp="1"/>
          </p:cNvSpPr>
          <p:nvPr>
            <p:ph type="title"/>
          </p:nvPr>
        </p:nvSpPr>
        <p:spPr/>
        <p:txBody>
          <a:bodyPr/>
          <a:lstStyle/>
          <a:p>
            <a:r>
              <a:rPr lang="en-SG" dirty="0"/>
              <a:t>Lecture and Workshop Schedule (Cont’d)</a:t>
            </a:r>
          </a:p>
        </p:txBody>
      </p:sp>
      <p:sp>
        <p:nvSpPr>
          <p:cNvPr id="3" name="Slide Number Placeholder 2">
            <a:extLst>
              <a:ext uri="{FF2B5EF4-FFF2-40B4-BE49-F238E27FC236}">
                <a16:creationId xmlns:a16="http://schemas.microsoft.com/office/drawing/2014/main" id="{F3F6C707-0508-6560-52C6-35668989B403}"/>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5</a:t>
            </a:fld>
            <a:endParaRPr lang="en-US" sz="900" dirty="0">
              <a:solidFill>
                <a:schemeClr val="lt1"/>
              </a:solidFill>
            </a:endParaRPr>
          </a:p>
        </p:txBody>
      </p:sp>
      <p:pic>
        <p:nvPicPr>
          <p:cNvPr id="5" name="Picture 4">
            <a:extLst>
              <a:ext uri="{FF2B5EF4-FFF2-40B4-BE49-F238E27FC236}">
                <a16:creationId xmlns:a16="http://schemas.microsoft.com/office/drawing/2014/main" id="{236CA7F5-C1D7-C98D-7FD8-B2BE2038E5F6}"/>
              </a:ext>
            </a:extLst>
          </p:cNvPr>
          <p:cNvPicPr>
            <a:picLocks noChangeAspect="1"/>
          </p:cNvPicPr>
          <p:nvPr/>
        </p:nvPicPr>
        <p:blipFill rotWithShape="1">
          <a:blip r:embed="rId2"/>
          <a:srcRect r="11181"/>
          <a:stretch/>
        </p:blipFill>
        <p:spPr>
          <a:xfrm>
            <a:off x="609600" y="1414951"/>
            <a:ext cx="11192128" cy="4970832"/>
          </a:xfrm>
          <a:prstGeom prst="rect">
            <a:avLst/>
          </a:prstGeom>
        </p:spPr>
      </p:pic>
    </p:spTree>
    <p:extLst>
      <p:ext uri="{BB962C8B-B14F-4D97-AF65-F5344CB8AC3E}">
        <p14:creationId xmlns:p14="http://schemas.microsoft.com/office/powerpoint/2010/main" val="135565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A867-8293-6ABB-A48A-A6D098423570}"/>
              </a:ext>
            </a:extLst>
          </p:cNvPr>
          <p:cNvSpPr>
            <a:spLocks noGrp="1"/>
          </p:cNvSpPr>
          <p:nvPr>
            <p:ph type="title"/>
          </p:nvPr>
        </p:nvSpPr>
        <p:spPr/>
        <p:txBody>
          <a:bodyPr/>
          <a:lstStyle/>
          <a:p>
            <a:r>
              <a:rPr lang="en-SG" dirty="0"/>
              <a:t>Lecture and Workshop Schedule (Cont’d)</a:t>
            </a:r>
          </a:p>
        </p:txBody>
      </p:sp>
      <p:sp>
        <p:nvSpPr>
          <p:cNvPr id="3" name="Slide Number Placeholder 2">
            <a:extLst>
              <a:ext uri="{FF2B5EF4-FFF2-40B4-BE49-F238E27FC236}">
                <a16:creationId xmlns:a16="http://schemas.microsoft.com/office/drawing/2014/main" id="{671B71B4-4F6D-C439-968C-823170A3E706}"/>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6</a:t>
            </a:fld>
            <a:endParaRPr lang="en-US" sz="900" dirty="0">
              <a:solidFill>
                <a:schemeClr val="lt1"/>
              </a:solidFill>
            </a:endParaRPr>
          </a:p>
        </p:txBody>
      </p:sp>
      <p:pic>
        <p:nvPicPr>
          <p:cNvPr id="6" name="Picture 5">
            <a:extLst>
              <a:ext uri="{FF2B5EF4-FFF2-40B4-BE49-F238E27FC236}">
                <a16:creationId xmlns:a16="http://schemas.microsoft.com/office/drawing/2014/main" id="{57E08DC4-D2E0-5876-534A-8CA32F9A8F87}"/>
              </a:ext>
            </a:extLst>
          </p:cNvPr>
          <p:cNvPicPr>
            <a:picLocks noChangeAspect="1"/>
          </p:cNvPicPr>
          <p:nvPr/>
        </p:nvPicPr>
        <p:blipFill>
          <a:blip r:embed="rId3"/>
          <a:stretch>
            <a:fillRect/>
          </a:stretch>
        </p:blipFill>
        <p:spPr>
          <a:xfrm>
            <a:off x="609600" y="1414950"/>
            <a:ext cx="11330763" cy="5092175"/>
          </a:xfrm>
          <a:prstGeom prst="rect">
            <a:avLst/>
          </a:prstGeom>
        </p:spPr>
      </p:pic>
    </p:spTree>
    <p:extLst>
      <p:ext uri="{BB962C8B-B14F-4D97-AF65-F5344CB8AC3E}">
        <p14:creationId xmlns:p14="http://schemas.microsoft.com/office/powerpoint/2010/main" val="183765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A867-8293-6ABB-A48A-A6D098423570}"/>
              </a:ext>
            </a:extLst>
          </p:cNvPr>
          <p:cNvSpPr>
            <a:spLocks noGrp="1"/>
          </p:cNvSpPr>
          <p:nvPr>
            <p:ph type="title"/>
          </p:nvPr>
        </p:nvSpPr>
        <p:spPr/>
        <p:txBody>
          <a:bodyPr/>
          <a:lstStyle/>
          <a:p>
            <a:r>
              <a:rPr lang="en-SG" dirty="0"/>
              <a:t>Lecture and Workshop Schedule (Cont’d)</a:t>
            </a:r>
          </a:p>
        </p:txBody>
      </p:sp>
      <p:sp>
        <p:nvSpPr>
          <p:cNvPr id="3" name="Slide Number Placeholder 2">
            <a:extLst>
              <a:ext uri="{FF2B5EF4-FFF2-40B4-BE49-F238E27FC236}">
                <a16:creationId xmlns:a16="http://schemas.microsoft.com/office/drawing/2014/main" id="{ADD1DB24-6B87-6A9A-45F9-B1FBB9425400}"/>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7</a:t>
            </a:fld>
            <a:endParaRPr lang="en-US" sz="900" dirty="0">
              <a:solidFill>
                <a:schemeClr val="lt1"/>
              </a:solidFill>
            </a:endParaRPr>
          </a:p>
        </p:txBody>
      </p:sp>
      <p:pic>
        <p:nvPicPr>
          <p:cNvPr id="8" name="Picture 7">
            <a:extLst>
              <a:ext uri="{FF2B5EF4-FFF2-40B4-BE49-F238E27FC236}">
                <a16:creationId xmlns:a16="http://schemas.microsoft.com/office/drawing/2014/main" id="{D8D15311-CE31-8DD2-696F-51CEB2E702C3}"/>
              </a:ext>
            </a:extLst>
          </p:cNvPr>
          <p:cNvPicPr>
            <a:picLocks noChangeAspect="1"/>
          </p:cNvPicPr>
          <p:nvPr/>
        </p:nvPicPr>
        <p:blipFill>
          <a:blip r:embed="rId2"/>
          <a:stretch>
            <a:fillRect/>
          </a:stretch>
        </p:blipFill>
        <p:spPr>
          <a:xfrm>
            <a:off x="581637" y="1552585"/>
            <a:ext cx="11446489" cy="4251449"/>
          </a:xfrm>
          <a:prstGeom prst="rect">
            <a:avLst/>
          </a:prstGeom>
        </p:spPr>
      </p:pic>
    </p:spTree>
    <p:extLst>
      <p:ext uri="{BB962C8B-B14F-4D97-AF65-F5344CB8AC3E}">
        <p14:creationId xmlns:p14="http://schemas.microsoft.com/office/powerpoint/2010/main" val="118899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7B64-ECA7-A0C6-2645-CF20CAFC15A5}"/>
              </a:ext>
            </a:extLst>
          </p:cNvPr>
          <p:cNvSpPr>
            <a:spLocks noGrp="1"/>
          </p:cNvSpPr>
          <p:nvPr>
            <p:ph type="title"/>
          </p:nvPr>
        </p:nvSpPr>
        <p:spPr/>
        <p:txBody>
          <a:bodyPr/>
          <a:lstStyle/>
          <a:p>
            <a:r>
              <a:rPr lang="en-SG" dirty="0"/>
              <a:t>Learning Outcomes</a:t>
            </a:r>
          </a:p>
        </p:txBody>
      </p:sp>
      <p:sp>
        <p:nvSpPr>
          <p:cNvPr id="3" name="Content Placeholder 2">
            <a:extLst>
              <a:ext uri="{FF2B5EF4-FFF2-40B4-BE49-F238E27FC236}">
                <a16:creationId xmlns:a16="http://schemas.microsoft.com/office/drawing/2014/main" id="{1FDCA3F8-AB6E-8A1C-8775-B15D39F4B300}"/>
              </a:ext>
            </a:extLst>
          </p:cNvPr>
          <p:cNvSpPr>
            <a:spLocks noGrp="1"/>
          </p:cNvSpPr>
          <p:nvPr>
            <p:ph sz="quarter" idx="13"/>
          </p:nvPr>
        </p:nvSpPr>
        <p:spPr/>
        <p:txBody>
          <a:bodyPr/>
          <a:lstStyle/>
          <a:p>
            <a:r>
              <a:rPr lang="en-US" dirty="0"/>
              <a:t>After successfully completing this module you should be able to:</a:t>
            </a:r>
          </a:p>
          <a:p>
            <a:pPr marL="944550" lvl="1" indent="-457200">
              <a:buFont typeface="+mj-lt"/>
              <a:buAutoNum type="arabicPeriod"/>
            </a:pPr>
            <a:r>
              <a:rPr lang="en-US" dirty="0"/>
              <a:t>Describe the contemporary ethical and professional issues in computing.</a:t>
            </a:r>
          </a:p>
          <a:p>
            <a:pPr marL="944550" lvl="1" indent="-457200">
              <a:buFont typeface="+mj-lt"/>
              <a:buAutoNum type="arabicPeriod"/>
            </a:pPr>
            <a:r>
              <a:rPr lang="en-US" dirty="0"/>
              <a:t>Apply different ethical theories in a work environment.</a:t>
            </a:r>
          </a:p>
          <a:p>
            <a:pPr marL="944550" lvl="1" indent="-457200">
              <a:buFont typeface="+mj-lt"/>
              <a:buAutoNum type="arabicPeriod"/>
            </a:pPr>
            <a:r>
              <a:rPr lang="en-US" dirty="0"/>
              <a:t>Demonstrate effective presentation of moral reasoning about ethical issues in the computing profession.</a:t>
            </a:r>
          </a:p>
          <a:p>
            <a:pPr marL="944550" lvl="1" indent="-457200">
              <a:buFont typeface="+mj-lt"/>
              <a:buAutoNum type="arabicPeriod"/>
            </a:pPr>
            <a:r>
              <a:rPr lang="en-US" dirty="0"/>
              <a:t>Understand how culture may shape the moral beliefs in a society and be able to work with people who may hold different views.</a:t>
            </a:r>
          </a:p>
          <a:p>
            <a:pPr marL="944550" lvl="1" indent="-457200">
              <a:buFont typeface="+mj-lt"/>
              <a:buAutoNum type="arabicPeriod"/>
            </a:pPr>
            <a:r>
              <a:rPr lang="en-US" dirty="0"/>
              <a:t>Understand your duties and responsibilities as a computing professional.</a:t>
            </a:r>
          </a:p>
        </p:txBody>
      </p:sp>
      <p:sp>
        <p:nvSpPr>
          <p:cNvPr id="4" name="Slide Number Placeholder 3">
            <a:extLst>
              <a:ext uri="{FF2B5EF4-FFF2-40B4-BE49-F238E27FC236}">
                <a16:creationId xmlns:a16="http://schemas.microsoft.com/office/drawing/2014/main" id="{ECD16F16-1586-4107-1F8F-DC483BD1F608}"/>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8</a:t>
            </a:fld>
            <a:endParaRPr lang="en-US" sz="900" dirty="0">
              <a:solidFill>
                <a:schemeClr val="lt1"/>
              </a:solidFill>
            </a:endParaRPr>
          </a:p>
        </p:txBody>
      </p:sp>
    </p:spTree>
    <p:extLst>
      <p:ext uri="{BB962C8B-B14F-4D97-AF65-F5344CB8AC3E}">
        <p14:creationId xmlns:p14="http://schemas.microsoft.com/office/powerpoint/2010/main" val="45462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ECDB-D945-9AD6-7934-A32B7963D316}"/>
              </a:ext>
            </a:extLst>
          </p:cNvPr>
          <p:cNvSpPr>
            <a:spLocks noGrp="1"/>
          </p:cNvSpPr>
          <p:nvPr>
            <p:ph type="title"/>
          </p:nvPr>
        </p:nvSpPr>
        <p:spPr>
          <a:xfrm>
            <a:off x="609600" y="107409"/>
            <a:ext cx="10972800" cy="759988"/>
          </a:xfrm>
        </p:spPr>
        <p:txBody>
          <a:bodyPr/>
          <a:lstStyle/>
          <a:p>
            <a:r>
              <a:rPr lang="en-SG" dirty="0"/>
              <a:t>Assessments</a:t>
            </a:r>
          </a:p>
        </p:txBody>
      </p:sp>
      <p:sp>
        <p:nvSpPr>
          <p:cNvPr id="3" name="Content Placeholder 2">
            <a:extLst>
              <a:ext uri="{FF2B5EF4-FFF2-40B4-BE49-F238E27FC236}">
                <a16:creationId xmlns:a16="http://schemas.microsoft.com/office/drawing/2014/main" id="{576DFC73-633E-FFC6-1D00-4B505A1BF1D1}"/>
              </a:ext>
            </a:extLst>
          </p:cNvPr>
          <p:cNvSpPr>
            <a:spLocks noGrp="1"/>
          </p:cNvSpPr>
          <p:nvPr>
            <p:ph sz="quarter" idx="13"/>
          </p:nvPr>
        </p:nvSpPr>
        <p:spPr>
          <a:xfrm>
            <a:off x="609600" y="958675"/>
            <a:ext cx="10972800" cy="5442125"/>
          </a:xfrm>
        </p:spPr>
        <p:txBody>
          <a:bodyPr/>
          <a:lstStyle/>
          <a:p>
            <a:r>
              <a:rPr lang="en-SG" sz="2200" b="1" dirty="0"/>
              <a:t>Quizzes (Individual) (30%): </a:t>
            </a:r>
            <a:r>
              <a:rPr lang="en-SG" sz="2200" dirty="0"/>
              <a:t>Weekly quizzes to test your understanding of the lecture materials.</a:t>
            </a:r>
          </a:p>
          <a:p>
            <a:r>
              <a:rPr lang="en-SG" sz="2200" b="1" dirty="0"/>
              <a:t>Debate (Group) (Total 35%)</a:t>
            </a:r>
          </a:p>
          <a:p>
            <a:pPr lvl="1"/>
            <a:r>
              <a:rPr lang="en-SG" sz="2200" dirty="0"/>
              <a:t>Oral debate (15%)</a:t>
            </a:r>
          </a:p>
          <a:p>
            <a:pPr lvl="1"/>
            <a:r>
              <a:rPr lang="en-SG" sz="2200" dirty="0"/>
              <a:t>Written report (20%)</a:t>
            </a:r>
          </a:p>
          <a:p>
            <a:r>
              <a:rPr lang="en-SG" sz="2200" b="1" dirty="0"/>
              <a:t>Final Exam (Individual) (35%)</a:t>
            </a:r>
          </a:p>
          <a:p>
            <a:pPr lvl="1"/>
            <a:r>
              <a:rPr lang="en-SG" sz="2200" dirty="0"/>
              <a:t>More information will be given near the end of the trimester</a:t>
            </a:r>
          </a:p>
          <a:p>
            <a:r>
              <a:rPr lang="en-SG" sz="2200" dirty="0"/>
              <a:t>Peer review, attendance and class participation (0%): </a:t>
            </a:r>
            <a:r>
              <a:rPr lang="en-SG" sz="2200" dirty="0">
                <a:solidFill>
                  <a:schemeClr val="tx2"/>
                </a:solidFill>
              </a:rPr>
              <a:t>May be consulted </a:t>
            </a:r>
          </a:p>
          <a:p>
            <a:pPr lvl="1"/>
            <a:r>
              <a:rPr lang="en-SG" sz="2200" dirty="0"/>
              <a:t>Peer review will be conducted at the end of the trimester. You will be asked to evaluate each team member’s contribution in survey.</a:t>
            </a:r>
          </a:p>
          <a:p>
            <a:pPr lvl="1"/>
            <a:r>
              <a:rPr lang="en-SG" sz="2200" dirty="0"/>
              <a:t>Workshop attendance will be recorded </a:t>
            </a:r>
          </a:p>
          <a:p>
            <a:pPr lvl="1"/>
            <a:r>
              <a:rPr lang="en-SG" sz="2200" dirty="0"/>
              <a:t>Class participation will be recorded by </a:t>
            </a:r>
            <a:r>
              <a:rPr lang="en-SG" sz="2200" dirty="0" err="1"/>
              <a:t>Classpoint</a:t>
            </a:r>
            <a:r>
              <a:rPr lang="en-SG" sz="2200" dirty="0"/>
              <a:t> / interactive quizzes within videos (</a:t>
            </a:r>
            <a:r>
              <a:rPr lang="en-SG" sz="2200" dirty="0">
                <a:solidFill>
                  <a:srgbClr val="FF0000"/>
                </a:solidFill>
              </a:rPr>
              <a:t>please use your real name or student ID</a:t>
            </a:r>
            <a:r>
              <a:rPr lang="en-SG" sz="2200" dirty="0"/>
              <a:t>)</a:t>
            </a:r>
          </a:p>
        </p:txBody>
      </p:sp>
      <p:sp>
        <p:nvSpPr>
          <p:cNvPr id="4" name="Slide Number Placeholder 3">
            <a:extLst>
              <a:ext uri="{FF2B5EF4-FFF2-40B4-BE49-F238E27FC236}">
                <a16:creationId xmlns:a16="http://schemas.microsoft.com/office/drawing/2014/main" id="{F3C0DF24-05E9-AC53-385E-D5E54430D62E}"/>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9</a:t>
            </a:fld>
            <a:endParaRPr lang="en-US" sz="900" dirty="0">
              <a:solidFill>
                <a:schemeClr val="lt1"/>
              </a:solidFill>
            </a:endParaRPr>
          </a:p>
        </p:txBody>
      </p:sp>
    </p:spTree>
    <p:extLst>
      <p:ext uri="{BB962C8B-B14F-4D97-AF65-F5344CB8AC3E}">
        <p14:creationId xmlns:p14="http://schemas.microsoft.com/office/powerpoint/2010/main" val="1793377732"/>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11012</TotalTime>
  <Words>2276</Words>
  <Application>Microsoft Office PowerPoint</Application>
  <PresentationFormat>Widescreen</PresentationFormat>
  <Paragraphs>267</Paragraphs>
  <Slides>39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39</vt:i4>
      </vt:variant>
    </vt:vector>
  </HeadingPairs>
  <TitlesOfParts>
    <vt:vector size="46" baseType="lpstr">
      <vt:lpstr>Noto Sans Symbols</vt:lpstr>
      <vt:lpstr>Arial</vt:lpstr>
      <vt:lpstr>Calibri</vt:lpstr>
      <vt:lpstr>Times New Roman</vt:lpstr>
      <vt:lpstr>Verdana</vt:lpstr>
      <vt:lpstr>508 Lecture</vt:lpstr>
      <vt:lpstr>1_508 Lecture</vt:lpstr>
      <vt:lpstr>Overview</vt:lpstr>
      <vt:lpstr>INF1007  ETHICS AND PROFESSIONAL CONDUCTS  </vt:lpstr>
      <vt:lpstr>Teaching Staff</vt:lpstr>
      <vt:lpstr>Lecture and Workshop Schedule</vt:lpstr>
      <vt:lpstr>Lecture and Workshop Schedule (Cont’d)</vt:lpstr>
      <vt:lpstr>Lecture and Workshop Schedule (Cont’d)</vt:lpstr>
      <vt:lpstr>Lecture and Workshop Schedule (Cont’d)</vt:lpstr>
      <vt:lpstr>Learning Outcomes</vt:lpstr>
      <vt:lpstr>Assessments</vt:lpstr>
      <vt:lpstr>Quizzes</vt:lpstr>
      <vt:lpstr>Groups</vt:lpstr>
      <vt:lpstr>Debate</vt:lpstr>
      <vt:lpstr>Example of a debate</vt:lpstr>
      <vt:lpstr>Our Debate Format (much less stressful)</vt:lpstr>
      <vt:lpstr>Preparation for the Debate</vt:lpstr>
      <vt:lpstr>Ethics for the Information Age</vt:lpstr>
      <vt:lpstr>Ethics for the Information Age</vt:lpstr>
      <vt:lpstr>Information Age</vt:lpstr>
      <vt:lpstr>Our Relationship with Technology</vt:lpstr>
      <vt:lpstr>Our Relationship with Technology (Cont’d)</vt:lpstr>
      <vt:lpstr>Why Ethics?</vt:lpstr>
      <vt:lpstr>Ethical Issues Related to IT</vt:lpstr>
      <vt:lpstr>Guidance from Rules, Ethical Principles, Ethical Frameworks</vt:lpstr>
      <vt:lpstr>Code of Ethics</vt:lpstr>
      <vt:lpstr>Definitions</vt:lpstr>
      <vt:lpstr>Definitions (Cont’d)</vt:lpstr>
      <vt:lpstr>Codes of Ethics / Conduct</vt:lpstr>
      <vt:lpstr>SCS Code of Conduct</vt:lpstr>
      <vt:lpstr>SCS Code of Conduct - Integrity</vt:lpstr>
      <vt:lpstr>SCS Code of Conduct – Full Responsibility</vt:lpstr>
      <vt:lpstr>SCS Code of Conduct - Competence</vt:lpstr>
      <vt:lpstr>SCS Code of Conduct - Professionalism</vt:lpstr>
      <vt:lpstr>ACM Code of Ethics and Professional Conduct</vt:lpstr>
      <vt:lpstr>PowerPoint Presentation</vt:lpstr>
      <vt:lpstr>PowerPoint Presentation</vt:lpstr>
      <vt:lpstr>PowerPoint Presentation</vt:lpstr>
      <vt:lpstr>The IT Professional</vt:lpstr>
      <vt:lpstr>IT Professional Skills</vt:lpstr>
      <vt:lpstr>Preparing for the first Tutorial</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for the Information Age, Eighth Edition, Chapter 1, Catalysts for Change</dc:title>
  <dc:subject>SEG-ABSE</dc:subject>
  <dc:creator>Quinn</dc:creator>
  <cp:keywords>Ethics for the Information Age</cp:keywords>
  <cp:lastModifiedBy>Wendy Hui Wan Yee</cp:lastModifiedBy>
  <cp:revision>1321</cp:revision>
  <dcterms:modified xsi:type="dcterms:W3CDTF">2023-04-27T02:44:04Z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MSIP_Label_3ef8e180-8f22-4ead-b44a-2d560df875da_Enabled">
    <vt:lpwstr>true</vt:lpwstr>
  </property>
  <property fmtid="{D5CDD505-2E9C-101B-9397-08002B2CF9AE}" pid="9" name="MSIP_Label_3ef8e180-8f22-4ead-b44a-2d560df875da_SetDate">
    <vt:lpwstr>2023-04-24T03:38:44Z</vt:lpwstr>
  </property>
  <property fmtid="{D5CDD505-2E9C-101B-9397-08002B2CF9AE}" pid="10" name="MSIP_Label_3ef8e180-8f22-4ead-b44a-2d560df875da_Method">
    <vt:lpwstr>Privileged</vt:lpwstr>
  </property>
  <property fmtid="{D5CDD505-2E9C-101B-9397-08002B2CF9AE}" pid="11" name="MSIP_Label_3ef8e180-8f22-4ead-b44a-2d560df875da_Name">
    <vt:lpwstr>Public</vt:lpwstr>
  </property>
  <property fmtid="{D5CDD505-2E9C-101B-9397-08002B2CF9AE}" pid="12" name="MSIP_Label_3ef8e180-8f22-4ead-b44a-2d560df875da_SiteId">
    <vt:lpwstr>64991f7f-44d6-4d8c-9cd4-7862e8cb94c6</vt:lpwstr>
  </property>
  <property fmtid="{D5CDD505-2E9C-101B-9397-08002B2CF9AE}" pid="13" name="MSIP_Label_3ef8e180-8f22-4ead-b44a-2d560df875da_ActionId">
    <vt:lpwstr>eba4c824-7c06-41e5-a8ae-b4aff15f9237</vt:lpwstr>
  </property>
  <property fmtid="{D5CDD505-2E9C-101B-9397-08002B2CF9AE}" pid="14" name="MSIP_Label_3ef8e180-8f22-4ead-b44a-2d560df875da_ContentBits">
    <vt:lpwstr>0</vt:lpwstr>
  </property>
</Properties>
</file>