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73" r:id="rId4"/>
    <p:sldId id="272" r:id="rId5"/>
    <p:sldId id="275" r:id="rId6"/>
    <p:sldId id="271" r:id="rId7"/>
    <p:sldId id="282" r:id="rId8"/>
    <p:sldId id="281" r:id="rId9"/>
    <p:sldId id="283" r:id="rId10"/>
    <p:sldId id="276" r:id="rId11"/>
    <p:sldId id="279" r:id="rId12"/>
    <p:sldId id="280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942"/>
    <a:srgbClr val="080B10"/>
    <a:srgbClr val="2151A4"/>
    <a:srgbClr val="0000FF"/>
    <a:srgbClr val="0E11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94640" autoAdjust="0"/>
  </p:normalViewPr>
  <p:slideViewPr>
    <p:cSldViewPr snapToGrid="0" snapToObjects="1" showGuides="1">
      <p:cViewPr>
        <p:scale>
          <a:sx n="102" d="100"/>
          <a:sy n="102" d="100"/>
        </p:scale>
        <p:origin x="1992" y="72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3909" y="1541599"/>
            <a:ext cx="5916181" cy="1471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Light" pitchFamily="2" charset="0"/>
              </a:rPr>
              <a:t>Автоматизация индексирования базы данных на основе истории запросов</a:t>
            </a:r>
            <a:endParaRPr lang="en-US" dirty="0">
              <a:latin typeface="Muller Light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000" dirty="0" err="1">
                <a:latin typeface="ALS Schlange sans" panose="02000506030000020004" pitchFamily="2" charset="0"/>
              </a:rPr>
              <a:t>Кульбако</a:t>
            </a:r>
            <a:r>
              <a:rPr lang="ru-RU" sz="2000" dirty="0">
                <a:latin typeface="ALS Schlange sans" panose="02000506030000020004" pitchFamily="2" charset="0"/>
              </a:rPr>
              <a:t> Артемий Юрьевич, </a:t>
            </a:r>
            <a:r>
              <a:rPr lang="ru-RU" sz="2000" dirty="0" err="1">
                <a:latin typeface="ALS Schlange sans" panose="02000506030000020004" pitchFamily="2" charset="0"/>
              </a:rPr>
              <a:t>P</a:t>
            </a:r>
            <a:r>
              <a:rPr lang="en-US" sz="2000" dirty="0">
                <a:latin typeface="ALS Schlange sans" panose="02000506030000020004" pitchFamily="2" charset="0"/>
              </a:rPr>
              <a:t>34112</a:t>
            </a:r>
            <a:endParaRPr lang="nl-NL" sz="2000" dirty="0">
              <a:latin typeface="ALS Schlange sans" panose="02000506030000020004" pitchFamily="2" charset="0"/>
            </a:endParaRPr>
          </a:p>
          <a:p>
            <a:r>
              <a:rPr lang="ru-RU" sz="2000" dirty="0">
                <a:latin typeface="ALS Schlange sans" panose="02000506030000020004" pitchFamily="2" charset="0"/>
              </a:rPr>
              <a:t>Гаврилов Антон Валерьевич, преподаватель </a:t>
            </a:r>
            <a:r>
              <a:rPr lang="ru-RU" sz="2000" dirty="0" err="1">
                <a:latin typeface="ALS Schlange sans" panose="02000506030000020004" pitchFamily="2" charset="0"/>
              </a:rPr>
              <a:t>ПИиКТ</a:t>
            </a:r>
            <a:endParaRPr lang="en-US" sz="2000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A87AA7-0EED-D54C-985C-5C0817FD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13" y="1899401"/>
            <a:ext cx="6914530" cy="2647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44132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Результаты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500131" y="1010000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Запрос: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7A5F40-A15A-CC4F-B825-C5A412A5F284}"/>
              </a:ext>
            </a:extLst>
          </p:cNvPr>
          <p:cNvSpPr/>
          <p:nvPr/>
        </p:nvSpPr>
        <p:spPr>
          <a:xfrm>
            <a:off x="1616313" y="1068404"/>
            <a:ext cx="6914530" cy="830997"/>
          </a:xfrm>
          <a:prstGeom prst="rect">
            <a:avLst/>
          </a:prstGeom>
          <a:solidFill>
            <a:srgbClr val="080B10"/>
          </a:solidFill>
        </p:spPr>
        <p:txBody>
          <a:bodyPr wrap="square">
            <a:spAutoFit/>
          </a:bodyPr>
          <a:lstStyle/>
          <a:p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SELECT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FROM 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employee</a:t>
            </a:r>
            <a:r>
              <a:rPr lang="en" sz="1200" i="1" dirty="0">
                <a:solidFill>
                  <a:srgbClr val="FFCB6B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JOIN </a:t>
            </a:r>
            <a:r>
              <a:rPr lang="en" sz="1200" i="1" dirty="0">
                <a:solidFill>
                  <a:srgbClr val="FFCB6B"/>
                </a:solidFill>
                <a:latin typeface="JetBrains Mono" pitchFamily="2" charset="0"/>
              </a:rPr>
              <a:t>position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pos_id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)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JOIN </a:t>
            </a:r>
            <a:r>
              <a:rPr lang="en" sz="1200" dirty="0" err="1">
                <a:solidFill>
                  <a:srgbClr val="FFCB6B"/>
                </a:solidFill>
                <a:latin typeface="JetBrains Mono" pitchFamily="2" charset="0"/>
              </a:rPr>
              <a:t>missions_emp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)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JOIN 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mission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miss_id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)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WHERE 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rank 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!~~ </a:t>
            </a:r>
            <a:r>
              <a:rPr lang="en" sz="1200" dirty="0">
                <a:solidFill>
                  <a:srgbClr val="C3E88D"/>
                </a:solidFill>
                <a:latin typeface="JetBrains Mono" pitchFamily="2" charset="0"/>
              </a:rPr>
              <a:t>''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ORDER BY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is_married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end_date_and_time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hiring_date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DESC LIMIT </a:t>
            </a:r>
            <a:r>
              <a:rPr lang="en" sz="1200" dirty="0">
                <a:solidFill>
                  <a:srgbClr val="F78C6C"/>
                </a:solidFill>
                <a:latin typeface="JetBrains Mono" pitchFamily="2" charset="0"/>
              </a:rPr>
              <a:t>20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;</a:t>
            </a:r>
            <a:endParaRPr lang="ru-RU" sz="1200" dirty="0">
              <a:latin typeface="JetBrains Mon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6BD6B-8A6C-9C46-BF39-76BC8774A49B}"/>
              </a:ext>
            </a:extLst>
          </p:cNvPr>
          <p:cNvSpPr txBox="1"/>
          <p:nvPr/>
        </p:nvSpPr>
        <p:spPr>
          <a:xfrm>
            <a:off x="500131" y="1846538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S Schlange sans" panose="02000506030000020004" pitchFamily="2" charset="0"/>
              </a:rPr>
              <a:t>О</a:t>
            </a:r>
            <a:r>
              <a:rPr lang="ru-RU" dirty="0" err="1">
                <a:latin typeface="ALS Schlange sans" panose="02000506030000020004" pitchFamily="2" charset="0"/>
              </a:rPr>
              <a:t>тчёт</a:t>
            </a:r>
            <a:r>
              <a:rPr lang="ru-RU" dirty="0">
                <a:latin typeface="ALS Schlange sans" panose="02000506030000020004" pitchFamily="2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7329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722343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Выводы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</a:t>
            </a:r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3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845811" y="1833086"/>
            <a:ext cx="7452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Приложение выполняет поставленные задачи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Минимизирует время, затрачиваемое на оптимизацию базы пользователем (программа выполняет индексацию автоматически)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Ускоряет запросы к базе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Расширяемая архитектура позволяет легко добавлять новые СУБД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Мои навыки и компетенции были улучшены</a:t>
            </a:r>
          </a:p>
        </p:txBody>
      </p:sp>
    </p:spTree>
    <p:extLst>
      <p:ext uri="{BB962C8B-B14F-4D97-AF65-F5344CB8AC3E}">
        <p14:creationId xmlns:p14="http://schemas.microsoft.com/office/powerpoint/2010/main" val="198295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>
                <a:latin typeface="ALS Schlange sans" panose="02000506030000020004" pitchFamily="2" charset="0"/>
              </a:rPr>
              <a:t>Спасибо за внимание</a:t>
            </a:r>
            <a:r>
              <a:rPr lang="en-US" dirty="0">
                <a:latin typeface="ALS Schlange sans" panose="02000506030000020004" pitchFamily="2" charset="0"/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>
                <a:latin typeface="ALS Schlange sans" panose="02000506030000020004" pitchFamily="2" charset="0"/>
              </a:rPr>
              <a:t>www.</a:t>
            </a:r>
            <a:r>
              <a:rPr lang="pl-PL" dirty="0">
                <a:latin typeface="ALS Schlange sans" panose="02000506030000020004" pitchFamily="2" charset="0"/>
              </a:rPr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Проблема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476691" y="1354199"/>
            <a:ext cx="3369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Старые базы данных могут содержать очень сложные и непонятные запросы, скорость выполнения которых необходимо увеличить. Ручная оптимизации займёт много времени и напрямую зависит от опыта работы сотрудника с данной </a:t>
            </a:r>
            <a:r>
              <a:rPr lang="ru-RU" dirty="0" err="1">
                <a:latin typeface="ALS Schlange sans" panose="02000506030000020004" pitchFamily="2" charset="0"/>
              </a:rPr>
              <a:t>даталогической</a:t>
            </a:r>
            <a:r>
              <a:rPr lang="ru-RU" dirty="0">
                <a:latin typeface="ALS Schlange sans" panose="02000506030000020004" pitchFamily="2" charset="0"/>
              </a:rPr>
              <a:t> моделью.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1022C-F6C1-4341-966A-2F9B34C7EECD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3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FAD14-14EC-594E-BC65-0F23C71702EC}"/>
              </a:ext>
            </a:extLst>
          </p:cNvPr>
          <p:cNvSpPr txBox="1"/>
          <p:nvPr/>
        </p:nvSpPr>
        <p:spPr>
          <a:xfrm>
            <a:off x="6249577" y="2074935"/>
            <a:ext cx="274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Пример запроса к БД из рабочего проекта на 200+ строк, который тут даже не разглядеть.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311568-CA17-DA45-947F-0E5A1FA01FC4}"/>
              </a:ext>
            </a:extLst>
          </p:cNvPr>
          <p:cNvSpPr/>
          <p:nvPr/>
        </p:nvSpPr>
        <p:spPr>
          <a:xfrm>
            <a:off x="4572000" y="735291"/>
            <a:ext cx="1550660" cy="4212999"/>
          </a:xfrm>
          <a:prstGeom prst="rect">
            <a:avLst/>
          </a:prstGeom>
          <a:solidFill>
            <a:srgbClr val="0E111A"/>
          </a:solidFill>
        </p:spPr>
        <p:txBody>
          <a:bodyPr wrap="square">
            <a:spAutoFit/>
          </a:bodyPr>
          <a:lstStyle/>
          <a:p>
            <a:r>
              <a:rPr lang="en" sz="150" i="1" dirty="0">
                <a:solidFill>
                  <a:srgbClr val="C792EA"/>
                </a:solidFill>
              </a:rPr>
              <a:t>def </a:t>
            </a:r>
            <a:r>
              <a:rPr lang="en" sz="150" dirty="0">
                <a:solidFill>
                  <a:srgbClr val="82AAFF"/>
                </a:solidFill>
              </a:rPr>
              <a:t>post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i="1" dirty="0">
                <a:solidFill>
                  <a:srgbClr val="FF5370"/>
                </a:solidFill>
              </a:rPr>
              <a:t>self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72737A"/>
                </a:solidFill>
              </a:rPr>
              <a:t>payloads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):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arguments parsing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/>
              <a:t>product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Product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product_id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/>
              <a:t>config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productConfig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 err="1">
                <a:solidFill>
                  <a:srgbClr val="82AAFF"/>
                </a:solidFill>
              </a:rPr>
              <a:t>find_one</a:t>
            </a:r>
            <a:r>
              <a:rPr lang="en" sz="150" dirty="0">
                <a:solidFill>
                  <a:srgbClr val="89DDFF"/>
                </a:solidFill>
              </a:rPr>
              <a:t>({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config_scheme_id</a:t>
            </a:r>
            <a:br>
              <a:rPr lang="en" sz="150" dirty="0"/>
            </a:br>
            <a:r>
              <a:rPr lang="en" sz="150" dirty="0"/>
              <a:t>    </a:t>
            </a:r>
            <a:r>
              <a:rPr lang="en" sz="150" dirty="0">
                <a:solidFill>
                  <a:srgbClr val="89DDFF"/>
                </a:solidFill>
              </a:rPr>
              <a:t>})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Compute statistics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suite_metrics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: [],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pipeline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/>
              <a:t>pipeline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/>
              <a:t>config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"config"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test_suite_config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items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load build @from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build_from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Build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job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/>
              <a:t>product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from_build_id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load build @to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build_to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82AAFF"/>
                </a:solidFill>
              </a:rPr>
              <a:t>Build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>
                <a:solidFill>
                  <a:srgbClr val="F78C6C"/>
                </a:solidFill>
              </a:rPr>
              <a:t>job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/>
              <a:t>product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F78C6C"/>
                </a:solidFill>
              </a:rPr>
              <a:t>_id</a:t>
            </a:r>
            <a:r>
              <a:rPr lang="en" sz="150" dirty="0">
                <a:solidFill>
                  <a:srgbClr val="89DDFF"/>
                </a:solidFill>
              </a:rPr>
              <a:t>=</a:t>
            </a:r>
            <a:r>
              <a:rPr lang="en" sz="150" dirty="0" err="1">
                <a:solidFill>
                  <a:srgbClr val="F78C6C"/>
                </a:solidFill>
              </a:rPr>
              <a:t>args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to_build_id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]).</a:t>
            </a:r>
            <a:r>
              <a:rPr lang="en" sz="150" dirty="0" err="1">
                <a:solidFill>
                  <a:srgbClr val="82AAFF"/>
                </a:solidFill>
              </a:rPr>
              <a:t>load_by_id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parent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or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parent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parent builds"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dirty="0" err="1"/>
              <a:t>blocked_statuses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inprogress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"pending"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status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blocked_statuses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or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statistic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blocked_statuses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parent builds"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engine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!=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engine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"can't merge builds with different engines"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400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</a:t>
            </a:r>
            <a:r>
              <a:rPr lang="en" sz="150" i="1" dirty="0">
                <a:solidFill>
                  <a:srgbClr val="717CB4"/>
                </a:solidFill>
              </a:rPr>
              <a:t># merge</a:t>
            </a:r>
            <a:br>
              <a:rPr lang="en" sz="150" i="1" dirty="0">
                <a:solidFill>
                  <a:srgbClr val="717CB4"/>
                </a:solidFill>
              </a:rPr>
            </a:br>
            <a:r>
              <a:rPr lang="en" sz="150" i="1" dirty="0">
                <a:solidFill>
                  <a:srgbClr val="717CB4"/>
                </a:solidFill>
              </a:rPr>
              <a:t>    </a:t>
            </a:r>
            <a:r>
              <a:rPr lang="en" sz="150" dirty="0" err="1"/>
              <a:t>collection_tsr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C3E88D"/>
                </a:solidFill>
              </a:rPr>
              <a:t>f"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r>
              <a:rPr lang="en" sz="150" dirty="0" err="1">
                <a:solidFill>
                  <a:srgbClr val="C3E88D"/>
                </a:solidFill>
              </a:rPr>
              <a:t>TestSuiteResults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</a:t>
            </a:r>
            <a:r>
              <a:rPr lang="en" sz="150" dirty="0" err="1"/>
              <a:t>collection_tcr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>
                <a:solidFill>
                  <a:srgbClr val="C3E88D"/>
                </a:solidFill>
              </a:rPr>
              <a:t>f"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 err="1"/>
              <a:t>product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r>
              <a:rPr lang="en" sz="150" dirty="0" err="1">
                <a:solidFill>
                  <a:srgbClr val="C3E88D"/>
                </a:solidFill>
              </a:rPr>
              <a:t>TestCaseResult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br>
              <a:rPr lang="en" sz="150" dirty="0">
                <a:solidFill>
                  <a:srgbClr val="C3E88D"/>
                </a:solidFill>
              </a:rPr>
            </a:b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</a:t>
            </a:r>
            <a:r>
              <a:rPr lang="en" sz="150" dirty="0" err="1"/>
              <a:t>tsr_group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"$group"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"suite"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"env" 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maxAttempt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"$max"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"$results"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"attempt"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"$status"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"$_id"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 err="1"/>
              <a:t>tcr_group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>
                <a:solidFill>
                  <a:srgbClr val="C3E88D"/>
                </a:solidFill>
              </a:rPr>
              <a:t>"$group"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test_case_id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, </a:t>
            </a:r>
            <a:r>
              <a:rPr lang="en" sz="150" dirty="0">
                <a:solidFill>
                  <a:srgbClr val="C3E88D"/>
                </a:solidFill>
              </a:rPr>
              <a:t>"env" 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maxAttempt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"$max"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"attempt"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"$attempt"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r>
              <a:rPr lang="en" sz="150" dirty="0">
                <a:solidFill>
                  <a:srgbClr val="C3E88D"/>
                </a:solidFill>
              </a:rPr>
              <a:t>"$last"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"$_id"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}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dirty="0" err="1"/>
              <a:t>to_tsrs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), 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"$ne"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"passed"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"$ne"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"failed"</a:t>
            </a:r>
            <a:br>
              <a:rPr lang="en" sz="150" dirty="0">
                <a:solidFill>
                  <a:srgbClr val="C3E88D"/>
                </a:solidFill>
              </a:rPr>
            </a:br>
            <a:r>
              <a:rPr lang="en" sz="150" dirty="0">
                <a:solidFill>
                  <a:srgbClr val="C3E88D"/>
                </a:solidFill>
              </a:rPr>
              <a:t>            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tsr_group</a:t>
            </a:r>
            <a:br>
              <a:rPr lang="en" sz="150" dirty="0"/>
            </a:br>
            <a:r>
              <a:rPr lang="en" sz="150" dirty="0"/>
              <a:t>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to_tsr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to_tsrs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results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from_tsr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tsr_group</a:t>
            </a:r>
            <a:br>
              <a:rPr lang="en" sz="150" dirty="0"/>
            </a:br>
            <a:r>
              <a:rPr lang="en" sz="150" dirty="0"/>
              <a:t>    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).</a:t>
            </a:r>
            <a:r>
              <a:rPr lang="en" sz="150" dirty="0">
                <a:solidFill>
                  <a:srgbClr val="82AAFF"/>
                </a:solidFill>
              </a:rPr>
              <a:t>next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except </a:t>
            </a:r>
            <a:r>
              <a:rPr lang="en" sz="150" i="1" dirty="0" err="1">
                <a:solidFill>
                  <a:srgbClr val="82AAFF"/>
                </a:solidFill>
              </a:rPr>
              <a:t>StopIteration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continue</a:t>
            </a:r>
            <a:br>
              <a:rPr lang="en" sz="150" i="1" dirty="0">
                <a:solidFill>
                  <a:srgbClr val="C792EA"/>
                </a:solidFill>
              </a:rPr>
            </a:br>
            <a:br>
              <a:rPr lang="en" sz="150" i="1" dirty="0">
                <a:solidFill>
                  <a:srgbClr val="C792EA"/>
                </a:solidFill>
              </a:rPr>
            </a:br>
            <a:r>
              <a:rPr lang="en" sz="150" i="1" dirty="0">
                <a:solidFill>
                  <a:srgbClr val="C792EA"/>
                </a:solidFill>
              </a:rPr>
              <a:t>        </a:t>
            </a:r>
            <a:r>
              <a:rPr lang="en" sz="150" dirty="0" err="1"/>
              <a:t>tcrs_to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 err="1"/>
              <a:t>tcr_group</a:t>
            </a:r>
            <a:br>
              <a:rPr lang="en" sz="150" dirty="0"/>
            </a:br>
            <a:r>
              <a:rPr lang="en" sz="150" dirty="0"/>
              <a:t>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tcrs_from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aggregate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[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"$match"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from_tsr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suite_id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from_tsr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env_label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build_id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>
                <a:solidFill>
                  <a:srgbClr val="82AAFF"/>
                </a:solidFill>
              </a:rPr>
              <a:t>ObjectId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build_from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/>
              <a:t>_id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 err="1"/>
              <a:t>tcr_group</a:t>
            </a:r>
            <a:br>
              <a:rPr lang="en" sz="150" dirty="0"/>
            </a:br>
            <a:r>
              <a:rPr lang="en" sz="150" dirty="0"/>
              <a:t>            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tcrs_from_aggregated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'_id'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]: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tcrs_from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tcrs_to_aggregated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'_id'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tc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]: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tcrs_to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merged </a:t>
            </a:r>
            <a:r>
              <a:rPr lang="en" sz="150" dirty="0">
                <a:solidFill>
                  <a:srgbClr val="89DDFF"/>
                </a:solidFill>
              </a:rPr>
              <a:t>= {}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statistic </a:t>
            </a:r>
            <a:r>
              <a:rPr lang="en" sz="150" dirty="0">
                <a:solidFill>
                  <a:srgbClr val="89DDFF"/>
                </a:solidFill>
              </a:rPr>
              <a:t>=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"passed"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"failed"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"error"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"pending"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inprogress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"skipped"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>
                <a:solidFill>
                  <a:srgbClr val="C3E88D"/>
                </a:solidFill>
              </a:rPr>
              <a:t>"aborted"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tcrs_to_aggregated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keys</a:t>
            </a:r>
            <a:r>
              <a:rPr lang="en" sz="150" dirty="0">
                <a:solidFill>
                  <a:srgbClr val="89DDFF"/>
                </a:solidFill>
              </a:rPr>
              <a:t>():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from_status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tcrs_from_aggregated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to_status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tcrs_to_aggregated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status_weight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from_status</a:t>
            </a:r>
            <a:r>
              <a:rPr lang="en" sz="150" dirty="0">
                <a:solidFill>
                  <a:srgbClr val="89DDFF"/>
                </a:solidFill>
              </a:rPr>
              <a:t>] &gt; </a:t>
            </a:r>
            <a:r>
              <a:rPr lang="en" sz="150" dirty="0" err="1"/>
              <a:t>status_weight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to_status</a:t>
            </a:r>
            <a:r>
              <a:rPr lang="en" sz="150" dirty="0">
                <a:solidFill>
                  <a:srgbClr val="89DDFF"/>
                </a:solidFill>
              </a:rPr>
              <a:t>]: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merged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tcrs_to_aggregated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]] = </a:t>
            </a:r>
            <a:r>
              <a:rPr lang="en" sz="150" dirty="0" err="1"/>
              <a:t>tcrs_from_aggregated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updated </a:t>
            </a:r>
            <a:r>
              <a:rPr lang="en" sz="150" dirty="0">
                <a:solidFill>
                  <a:srgbClr val="89DDFF"/>
                </a:solidFill>
              </a:rPr>
              <a:t>= []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 err="1"/>
              <a:t>tcr_id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/>
              <a:t>results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_id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/>
              <a:t>merged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tcr_id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except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/>
              <a:t>_id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tcr_id</a:t>
            </a:r>
            <a:br>
              <a:rPr lang="en" sz="150" dirty="0"/>
            </a:br>
            <a:r>
              <a:rPr lang="en" sz="150" dirty="0"/>
              <a:t>            updated </a:t>
            </a:r>
            <a:r>
              <a:rPr lang="en" sz="150" dirty="0">
                <a:solidFill>
                  <a:srgbClr val="89DDFF"/>
                </a:solidFill>
              </a:rPr>
              <a:t>+= [</a:t>
            </a:r>
            <a:r>
              <a:rPr lang="en" sz="150" dirty="0"/>
              <a:t>_id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 err="1"/>
              <a:t>tcr</a:t>
            </a:r>
            <a:r>
              <a:rPr lang="en" sz="150" dirty="0"/>
              <a:t>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collection_tcr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 err="1">
                <a:solidFill>
                  <a:srgbClr val="82AAFF"/>
                </a:solidFill>
              </a:rPr>
              <a:t>find_one</a:t>
            </a:r>
            <a:r>
              <a:rPr lang="en" sz="150" dirty="0">
                <a:solidFill>
                  <a:srgbClr val="89DDFF"/>
                </a:solidFill>
              </a:rPr>
              <a:t>({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_id</a:t>
            </a:r>
            <a:r>
              <a:rPr lang="en" sz="150" dirty="0">
                <a:solidFill>
                  <a:srgbClr val="89DDFF"/>
                </a:solidFill>
              </a:rPr>
              <a:t>},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"metrics"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</a:t>
            </a:r>
            <a:r>
              <a:rPr lang="en" sz="150" dirty="0">
                <a:solidFill>
                  <a:srgbClr val="89DDFF"/>
                </a:solidFill>
              </a:rPr>
              <a:t>})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]] += </a:t>
            </a:r>
            <a:r>
              <a:rPr lang="en" sz="150" dirty="0">
                <a:solidFill>
                  <a:srgbClr val="F78C6C"/>
                </a:solidFill>
              </a:rPr>
              <a:t>1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'metrics'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update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</a:t>
            </a:r>
            <a:r>
              <a:rPr lang="en" sz="150" i="1" dirty="0">
                <a:solidFill>
                  <a:srgbClr val="C792EA"/>
                </a:solidFill>
              </a:rPr>
              <a:t>for </a:t>
            </a:r>
            <a:r>
              <a:rPr lang="en" sz="150" dirty="0"/>
              <a:t>f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i="1" dirty="0">
                <a:solidFill>
                  <a:srgbClr val="C792EA"/>
                </a:solidFill>
              </a:rPr>
              <a:t>try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 += [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r>
              <a:rPr lang="en" sz="150" dirty="0">
                <a:solidFill>
                  <a:srgbClr val="89DDFF"/>
                </a:solidFill>
              </a:rPr>
              <a:t>]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 err="1">
                <a:solidFill>
                  <a:srgbClr val="C3E88D"/>
                </a:solidFill>
              </a:rPr>
              <a:t>compared_status</a:t>
            </a:r>
            <a:r>
              <a:rPr lang="en" sz="150" dirty="0">
                <a:solidFill>
                  <a:srgbClr val="C3E88D"/>
                </a:solidFill>
              </a:rPr>
              <a:t>'</a:t>
            </a:r>
            <a:r>
              <a:rPr lang="en" sz="150" dirty="0">
                <a:solidFill>
                  <a:srgbClr val="89DDFF"/>
                </a:solidFill>
              </a:rPr>
              <a:t>] == </a:t>
            </a:r>
            <a:r>
              <a:rPr lang="en" sz="150" dirty="0">
                <a:solidFill>
                  <a:srgbClr val="C3E88D"/>
                </a:solidFill>
              </a:rPr>
              <a:t>'skipped' </a:t>
            </a:r>
            <a:r>
              <a:rPr lang="en" sz="150" i="1" dirty="0">
                <a:solidFill>
                  <a:srgbClr val="C792EA"/>
                </a:solidFill>
              </a:rPr>
              <a:t>else 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tcr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'metrics'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/>
              <a:t>f</a:t>
            </a:r>
            <a:r>
              <a:rPr lang="en" sz="150" dirty="0">
                <a:solidFill>
                  <a:srgbClr val="89DDFF"/>
                </a:solidFill>
              </a:rPr>
              <a:t>]]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i="1" dirty="0">
                <a:solidFill>
                  <a:srgbClr val="C792EA"/>
                </a:solidFill>
              </a:rPr>
              <a:t>except </a:t>
            </a:r>
            <a:r>
              <a:rPr lang="en" sz="150" i="1" dirty="0" err="1">
                <a:solidFill>
                  <a:srgbClr val="82AAFF"/>
                </a:solidFill>
              </a:rPr>
              <a:t>KeyError</a:t>
            </a:r>
            <a:r>
              <a:rPr lang="en" sz="150" dirty="0">
                <a:solidFill>
                  <a:srgbClr val="89DDFF"/>
                </a:solidFill>
              </a:rPr>
              <a:t>: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 err="1"/>
              <a:t>logging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error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traceback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format_exc</a:t>
            </a:r>
            <a:r>
              <a:rPr lang="en" sz="150" dirty="0">
                <a:solidFill>
                  <a:srgbClr val="89DDFF"/>
                </a:solidFill>
              </a:rPr>
              <a:t>())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/>
              <a:t>status </a:t>
            </a:r>
            <a:r>
              <a:rPr lang="en" sz="150" dirty="0">
                <a:solidFill>
                  <a:srgbClr val="89DDFF"/>
                </a:solidFill>
              </a:rPr>
              <a:t>= </a:t>
            </a:r>
            <a:r>
              <a:rPr lang="en" sz="150" dirty="0" err="1">
                <a:solidFill>
                  <a:srgbClr val="82AAFF"/>
                </a:solidFill>
              </a:rPr>
              <a:t>get_status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db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collection_tsr</a:t>
            </a:r>
            <a:r>
              <a:rPr lang="en" sz="150" dirty="0">
                <a:solidFill>
                  <a:srgbClr val="89DDFF"/>
                </a:solidFill>
              </a:rPr>
              <a:t>].</a:t>
            </a:r>
            <a:r>
              <a:rPr lang="en" sz="150" dirty="0">
                <a:solidFill>
                  <a:srgbClr val="82AAFF"/>
                </a:solidFill>
              </a:rPr>
              <a:t>update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"_id"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to_tsr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>
                <a:solidFill>
                  <a:srgbClr val="C3E88D"/>
                </a:solidFill>
              </a:rPr>
              <a:t>"id"</a:t>
            </a:r>
            <a:r>
              <a:rPr lang="en" sz="150" dirty="0">
                <a:solidFill>
                  <a:srgbClr val="89DDFF"/>
                </a:solidFill>
              </a:rPr>
              <a:t>]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</a:t>
            </a:r>
            <a:r>
              <a:rPr lang="en" sz="150" dirty="0">
                <a:solidFill>
                  <a:srgbClr val="C3E88D"/>
                </a:solidFill>
              </a:rPr>
              <a:t>"$set"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"results"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updated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"statistic"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statistic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"status"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/>
              <a:t>status</a:t>
            </a:r>
            <a:r>
              <a:rPr lang="en" sz="150" dirty="0">
                <a:solidFill>
                  <a:srgbClr val="89DDFF"/>
                </a:solidFill>
              </a:rPr>
              <a:t>,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 err="1">
                <a:solidFill>
                  <a:srgbClr val="C3E88D"/>
                </a:solidFill>
              </a:rPr>
              <a:t>computed_metrics</a:t>
            </a:r>
            <a:r>
              <a:rPr lang="en" sz="150" dirty="0">
                <a:solidFill>
                  <a:srgbClr val="C3E88D"/>
                </a:solidFill>
              </a:rPr>
              <a:t>"</a:t>
            </a:r>
            <a:r>
              <a:rPr lang="en" sz="150" dirty="0">
                <a:solidFill>
                  <a:srgbClr val="89DDFF"/>
                </a:solidFill>
              </a:rPr>
              <a:t>: {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        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 err="1"/>
              <a:t>algs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"algorithm"</a:t>
            </a:r>
            <a:r>
              <a:rPr lang="en" sz="150" dirty="0">
                <a:solidFill>
                  <a:srgbClr val="89DDFF"/>
                </a:solidFill>
              </a:rPr>
              <a:t>]](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]) </a:t>
            </a:r>
            <a:r>
              <a:rPr lang="en" sz="150" i="1" dirty="0">
                <a:solidFill>
                  <a:srgbClr val="C792EA"/>
                </a:solidFill>
              </a:rPr>
              <a:t>for</a:t>
            </a:r>
            <a:br>
              <a:rPr lang="en" sz="150" i="1" dirty="0">
                <a:solidFill>
                  <a:srgbClr val="C792EA"/>
                </a:solidFill>
              </a:rPr>
            </a:br>
            <a:r>
              <a:rPr lang="en" sz="150" i="1" dirty="0">
                <a:solidFill>
                  <a:srgbClr val="C792EA"/>
                </a:solidFill>
              </a:rPr>
              <a:t>                        </a:t>
            </a:r>
            <a:r>
              <a:rPr lang="en" sz="150" dirty="0"/>
              <a:t>it </a:t>
            </a:r>
            <a:r>
              <a:rPr lang="en" sz="150" i="1" dirty="0">
                <a:solidFill>
                  <a:srgbClr val="C792EA"/>
                </a:solidFill>
              </a:rPr>
              <a:t>in </a:t>
            </a:r>
            <a:r>
              <a:rPr lang="en" sz="150" dirty="0" err="1"/>
              <a:t>suite_metrics</a:t>
            </a:r>
            <a:r>
              <a:rPr lang="en" sz="150" dirty="0"/>
              <a:t> </a:t>
            </a:r>
            <a:r>
              <a:rPr lang="en" sz="150" i="1" dirty="0">
                <a:solidFill>
                  <a:srgbClr val="C792EA"/>
                </a:solidFill>
              </a:rPr>
              <a:t>if </a:t>
            </a:r>
            <a:r>
              <a:rPr lang="en" sz="150" i="1" dirty="0" err="1">
                <a:solidFill>
                  <a:srgbClr val="82AAFF"/>
                </a:solidFill>
              </a:rPr>
              <a:t>len</a:t>
            </a:r>
            <a:r>
              <a:rPr lang="en" sz="150" dirty="0">
                <a:solidFill>
                  <a:srgbClr val="89DDFF"/>
                </a:solidFill>
              </a:rPr>
              <a:t>(</a:t>
            </a:r>
            <a:r>
              <a:rPr lang="en" sz="150" dirty="0" err="1"/>
              <a:t>suite_metrics</a:t>
            </a:r>
            <a:r>
              <a:rPr lang="en" sz="150" dirty="0">
                <a:solidFill>
                  <a:srgbClr val="89DDFF"/>
                </a:solidFill>
              </a:rPr>
              <a:t>[</a:t>
            </a:r>
            <a:r>
              <a:rPr lang="en" sz="150" dirty="0"/>
              <a:t>it</a:t>
            </a:r>
            <a:r>
              <a:rPr lang="en" sz="150" dirty="0">
                <a:solidFill>
                  <a:srgbClr val="89DDFF"/>
                </a:solidFill>
              </a:rPr>
              <a:t>][</a:t>
            </a:r>
            <a:r>
              <a:rPr lang="en" sz="150" dirty="0">
                <a:solidFill>
                  <a:srgbClr val="C3E88D"/>
                </a:solidFill>
              </a:rPr>
              <a:t>"values"</a:t>
            </a:r>
            <a:r>
              <a:rPr lang="en" sz="150" dirty="0">
                <a:solidFill>
                  <a:srgbClr val="89DDFF"/>
                </a:solidFill>
              </a:rPr>
              <a:t>]) != </a:t>
            </a:r>
            <a:r>
              <a:rPr lang="en" sz="150" dirty="0">
                <a:solidFill>
                  <a:srgbClr val="F78C6C"/>
                </a:solidFill>
              </a:rPr>
              <a:t>0</a:t>
            </a:r>
            <a:br>
              <a:rPr lang="en" sz="150" dirty="0">
                <a:solidFill>
                  <a:srgbClr val="F78C6C"/>
                </a:solidFill>
              </a:rPr>
            </a:br>
            <a:r>
              <a:rPr lang="en" sz="150" dirty="0">
                <a:solidFill>
                  <a:srgbClr val="F78C6C"/>
                </a:solidFill>
              </a:rPr>
              <a:t>                    </a:t>
            </a:r>
            <a:r>
              <a:rPr lang="en" sz="150" dirty="0">
                <a:solidFill>
                  <a:srgbClr val="89DDFF"/>
                </a:solidFill>
              </a:rPr>
              <a:t>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    }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    </a:t>
            </a:r>
            <a:r>
              <a:rPr lang="en" sz="150" dirty="0" err="1"/>
              <a:t>build_to</a:t>
            </a:r>
            <a:r>
              <a:rPr lang="en" sz="150" dirty="0" err="1">
                <a:solidFill>
                  <a:srgbClr val="89DDFF"/>
                </a:solidFill>
              </a:rPr>
              <a:t>.</a:t>
            </a:r>
            <a:r>
              <a:rPr lang="en" sz="150" dirty="0" err="1">
                <a:solidFill>
                  <a:srgbClr val="82AAFF"/>
                </a:solidFill>
              </a:rPr>
              <a:t>set_status</a:t>
            </a:r>
            <a:r>
              <a:rPr lang="en" sz="150" dirty="0">
                <a:solidFill>
                  <a:srgbClr val="89DDFF"/>
                </a:solidFill>
              </a:rPr>
              <a:t>()</a:t>
            </a:r>
            <a:br>
              <a:rPr lang="en" sz="150" dirty="0">
                <a:solidFill>
                  <a:srgbClr val="89DDFF"/>
                </a:solidFill>
              </a:rPr>
            </a:br>
            <a:r>
              <a:rPr lang="en" sz="150" dirty="0">
                <a:solidFill>
                  <a:srgbClr val="89DDFF"/>
                </a:solidFill>
              </a:rPr>
              <a:t>    </a:t>
            </a:r>
            <a:r>
              <a:rPr lang="en" sz="150" i="1" dirty="0">
                <a:solidFill>
                  <a:srgbClr val="C792EA"/>
                </a:solidFill>
              </a:rPr>
              <a:t>return </a:t>
            </a:r>
            <a:r>
              <a:rPr lang="en" sz="150" dirty="0">
                <a:solidFill>
                  <a:srgbClr val="89DDFF"/>
                </a:solidFill>
              </a:rPr>
              <a:t>{</a:t>
            </a:r>
            <a:r>
              <a:rPr lang="en" sz="150" dirty="0">
                <a:solidFill>
                  <a:srgbClr val="C3E88D"/>
                </a:solidFill>
              </a:rPr>
              <a:t>"message"</a:t>
            </a:r>
            <a:r>
              <a:rPr lang="en" sz="150" dirty="0">
                <a:solidFill>
                  <a:srgbClr val="89DDFF"/>
                </a:solidFill>
              </a:rPr>
              <a:t>: </a:t>
            </a:r>
            <a:r>
              <a:rPr lang="en" sz="150" dirty="0">
                <a:solidFill>
                  <a:srgbClr val="C3E88D"/>
                </a:solidFill>
              </a:rPr>
              <a:t>"builds was merged"</a:t>
            </a:r>
            <a:r>
              <a:rPr lang="en" sz="150" dirty="0">
                <a:solidFill>
                  <a:srgbClr val="89DDFF"/>
                </a:solidFill>
              </a:rPr>
              <a:t>}, </a:t>
            </a:r>
            <a:r>
              <a:rPr lang="en" sz="150" dirty="0">
                <a:solidFill>
                  <a:srgbClr val="F78C6C"/>
                </a:solidFill>
              </a:rPr>
              <a:t>200</a:t>
            </a:r>
            <a:br>
              <a:rPr lang="en" sz="150" dirty="0">
                <a:solidFill>
                  <a:srgbClr val="F78C6C"/>
                </a:solidFill>
              </a:rPr>
            </a:br>
            <a:endParaRPr lang="ru-RU" sz="150" dirty="0"/>
          </a:p>
        </p:txBody>
      </p:sp>
    </p:spTree>
    <p:extLst>
      <p:ext uri="{BB962C8B-B14F-4D97-AF65-F5344CB8AC3E}">
        <p14:creationId xmlns:p14="http://schemas.microsoft.com/office/powerpoint/2010/main" val="75844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9" y="458715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Задачи и цели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68318-CE04-C740-B0A5-E7FEC0854C09}"/>
              </a:ext>
            </a:extLst>
          </p:cNvPr>
          <p:cNvSpPr txBox="1"/>
          <p:nvPr/>
        </p:nvSpPr>
        <p:spPr>
          <a:xfrm>
            <a:off x="972843" y="1034533"/>
            <a:ext cx="7805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LS Schlange sans" panose="02000506030000020004" pitchFamily="2" charset="0"/>
              </a:rPr>
              <a:t>Цели: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Минимизировать время на оптимизацию БД пользователем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Максимально увеличить скорость выполнения запросов к БД</a:t>
            </a:r>
          </a:p>
          <a:p>
            <a:endParaRPr lang="ru-RU" dirty="0">
              <a:latin typeface="ALS Schlange sans" panose="02000506030000020004" pitchFamily="2" charset="0"/>
            </a:endParaRPr>
          </a:p>
          <a:p>
            <a:r>
              <a:rPr lang="ru-RU" b="1" dirty="0">
                <a:latin typeface="ALS Schlange sans" panose="02000506030000020004" pitchFamily="2" charset="0"/>
              </a:rPr>
              <a:t>Задачи: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Обзор существующих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Разработка требований, предъявляемых к создаваемому приложению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Выбор средств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Проектирование и создание тестовой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>
                <a:latin typeface="ALS Schlange sans" panose="02000506030000020004" pitchFamily="2" charset="0"/>
              </a:rPr>
              <a:t>СОЗДАНИЕ ПРИЛОЖЕНИЯ АВТОИНДЕКСИРОВАНИЯ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Тестирование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Анализ полученных результатов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72D0-888F-6A4E-8552-DCCFAD7A21D8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5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6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01CED-72C8-FB4C-B4C0-B73462038A57}"/>
              </a:ext>
            </a:extLst>
          </p:cNvPr>
          <p:cNvSpPr txBox="1"/>
          <p:nvPr/>
        </p:nvSpPr>
        <p:spPr>
          <a:xfrm>
            <a:off x="156506" y="1063390"/>
            <a:ext cx="89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Остальные 8 из 10 самых популярных* СУБД подобной функциональности не имеют.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C19DC-4FC9-1648-9F2C-D619528963C3}"/>
              </a:ext>
            </a:extLst>
          </p:cNvPr>
          <p:cNvSpPr txBox="1"/>
          <p:nvPr/>
        </p:nvSpPr>
        <p:spPr>
          <a:xfrm>
            <a:off x="5500621" y="4482308"/>
            <a:ext cx="311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LS Schlange sans" panose="02000506030000020004" pitchFamily="2" charset="0"/>
              </a:rPr>
              <a:t>*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ru-RU" sz="1400" dirty="0">
                <a:latin typeface="ALS Schlange sans" panose="02000506030000020004" pitchFamily="2" charset="0"/>
              </a:rPr>
              <a:t>по </a:t>
            </a:r>
            <a:r>
              <a:rPr lang="en-US" sz="1400" dirty="0" err="1">
                <a:latin typeface="ALS Schlange sans" panose="02000506030000020004" pitchFamily="2" charset="0"/>
              </a:rPr>
              <a:t>в</a:t>
            </a:r>
            <a:r>
              <a:rPr lang="ru-RU" sz="1400" dirty="0" err="1">
                <a:latin typeface="ALS Schlange sans" panose="02000506030000020004" pitchFamily="2" charset="0"/>
              </a:rPr>
              <a:t>ерсии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ALS Schlange sans" panose="0200050603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db-engines.com</a:t>
            </a:r>
            <a:endParaRPr lang="ru-RU" sz="1400" dirty="0">
              <a:solidFill>
                <a:srgbClr val="0000FF"/>
              </a:solidFill>
              <a:latin typeface="ALS Schlange sans" panose="02000506030000020004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672855-F004-144A-BFAC-17C0F063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67" y="4711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аналогов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C37B67-5F2A-EA42-A807-48F249CA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8" y="1444031"/>
            <a:ext cx="8431050" cy="28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9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A2EEE-E9C8-B746-9D93-58A047EC517C}"/>
              </a:ext>
            </a:extLst>
          </p:cNvPr>
          <p:cNvSpPr txBox="1"/>
          <p:nvPr/>
        </p:nvSpPr>
        <p:spPr>
          <a:xfrm>
            <a:off x="860961" y="1348697"/>
            <a:ext cx="7422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Muller Light" pitchFamily="2" charset="0"/>
              </a:rPr>
              <a:t>Oracle Database</a:t>
            </a:r>
            <a:r>
              <a:rPr lang="ru-RU" dirty="0">
                <a:latin typeface="ALS Schlange sans" panose="02000506030000020004" pitchFamily="2" charset="0"/>
              </a:rPr>
              <a:t> и </a:t>
            </a:r>
            <a:r>
              <a:rPr lang="en-US" dirty="0">
                <a:latin typeface="Muller Light" pitchFamily="2" charset="0"/>
              </a:rPr>
              <a:t>Microsoft </a:t>
            </a:r>
            <a:r>
              <a:rPr lang="en-US" dirty="0" err="1">
                <a:latin typeface="Muller Light" pitchFamily="2" charset="0"/>
              </a:rPr>
              <a:t>SQLSer</a:t>
            </a:r>
            <a:r>
              <a:rPr lang="en-US" dirty="0" err="1">
                <a:latin typeface="ALS Schlange sans" panose="02000506030000020004" pitchFamily="2" charset="0"/>
              </a:rPr>
              <a:t>ver</a:t>
            </a:r>
            <a:r>
              <a:rPr lang="ru-RU" dirty="0">
                <a:latin typeface="ALS Schlange sans" panose="02000506030000020004" pitchFamily="2" charset="0"/>
              </a:rPr>
              <a:t> имеют функцию </a:t>
            </a:r>
            <a:r>
              <a:rPr lang="ru-RU" dirty="0" err="1">
                <a:latin typeface="ALS Schlange sans" panose="02000506030000020004" pitchFamily="2" charset="0"/>
              </a:rPr>
              <a:t>автоиндексирования</a:t>
            </a:r>
            <a:r>
              <a:rPr lang="ru-RU" dirty="0">
                <a:latin typeface="ALS Schlange sans" panose="02000506030000020004" pitchFamily="2" charset="0"/>
              </a:rPr>
              <a:t>, но это дорогие коммерческие продукты, а сам процесс представляет из себя «черный ящик».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dirty="0">
                <a:latin typeface="ALS Schlange sans" panose="02000506030000020004" pitchFamily="2" charset="0"/>
              </a:rPr>
              <a:t>Нельзя официально приобрести в России.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b="1" dirty="0">
                <a:latin typeface="ALS Schlange sans" panose="02000506030000020004" pitchFamily="2" charset="0"/>
              </a:rPr>
              <a:t>Преимущества моего решения: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Поддержка любой БД с </a:t>
            </a:r>
            <a:r>
              <a:rPr lang="ru-RU" dirty="0" err="1">
                <a:latin typeface="ALS Schlange sans" panose="02000506030000020004" pitchFamily="2" charset="0"/>
              </a:rPr>
              <a:t>J</a:t>
            </a:r>
            <a:r>
              <a:rPr lang="en-US" dirty="0">
                <a:latin typeface="ALS Schlange sans" panose="02000506030000020004" pitchFamily="2" charset="0"/>
              </a:rPr>
              <a:t>DBC-</a:t>
            </a:r>
            <a:r>
              <a:rPr lang="ru-RU" dirty="0">
                <a:latin typeface="ALS Schlange sans" panose="02000506030000020004" pitchFamily="2" charset="0"/>
              </a:rPr>
              <a:t>драйвером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Контролируемые процесс (формирование отчётов)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7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9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7CB153-CE6E-304B-9DDD-F700BE24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28137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Рабочий конвейер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A12ED4-8322-664C-B3AA-FC219168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434"/>
            <a:ext cx="9144000" cy="30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28AB4-000E-444D-ADFC-0077445A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4753"/>
            <a:ext cx="7480014" cy="14964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Алгоритм формирования</a:t>
            </a:r>
            <a:r>
              <a:rPr lang="en-US" dirty="0">
                <a:solidFill>
                  <a:srgbClr val="000000"/>
                </a:solidFill>
                <a:latin typeface="ALS Schlange sans" panose="0200050603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индексов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E270-8411-1B40-8696-BE3C0A553F18}"/>
              </a:ext>
            </a:extLst>
          </p:cNvPr>
          <p:cNvSpPr txBox="1"/>
          <p:nvPr/>
        </p:nvSpPr>
        <p:spPr>
          <a:xfrm>
            <a:off x="466783" y="1405259"/>
            <a:ext cx="286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uller Light" pitchFamily="2" charset="0"/>
              </a:rPr>
              <a:t>Создаёт для каждого уникального </a:t>
            </a:r>
            <a:r>
              <a:rPr lang="en-US" dirty="0">
                <a:latin typeface="Muller Light" pitchFamily="2" charset="0"/>
              </a:rPr>
              <a:t>SQL-</a:t>
            </a:r>
            <a:r>
              <a:rPr lang="ru-RU" dirty="0">
                <a:latin typeface="Muller Light" pitchFamily="2" charset="0"/>
              </a:rPr>
              <a:t>запроса все возможные</a:t>
            </a:r>
            <a:r>
              <a:rPr lang="en-US" dirty="0">
                <a:latin typeface="Muller Light" pitchFamily="2" charset="0"/>
              </a:rPr>
              <a:t> </a:t>
            </a:r>
            <a:r>
              <a:rPr lang="ru-RU" dirty="0">
                <a:latin typeface="Muller Light" pitchFamily="2" charset="0"/>
              </a:rPr>
              <a:t>комбинации:</a:t>
            </a:r>
            <a:r>
              <a:rPr lang="en-US" dirty="0">
                <a:latin typeface="Muller Light" pitchFamily="2" charset="0"/>
              </a:rPr>
              <a:t> </a:t>
            </a:r>
          </a:p>
          <a:p>
            <a:endParaRPr lang="en-US" dirty="0">
              <a:latin typeface="Muller Light" pitchFamily="2" charset="0"/>
            </a:endParaRPr>
          </a:p>
          <a:p>
            <a:r>
              <a:rPr lang="ru-RU" dirty="0">
                <a:latin typeface="Muller Light" pitchFamily="2" charset="0"/>
              </a:rPr>
              <a:t>«</a:t>
            </a:r>
            <a:r>
              <a:rPr lang="ru-RU" dirty="0">
                <a:solidFill>
                  <a:schemeClr val="accent1"/>
                </a:solidFill>
                <a:latin typeface="JetBrains Mono" pitchFamily="2" charset="0"/>
              </a:rPr>
              <a:t>Таблица-поле-тип индекса</a:t>
            </a:r>
            <a:r>
              <a:rPr lang="ru-RU" dirty="0">
                <a:latin typeface="Muller Light" pitchFamily="2" charset="0"/>
              </a:rPr>
              <a:t>»</a:t>
            </a:r>
            <a:endParaRPr lang="ru-RU" dirty="0">
              <a:latin typeface="ALS Schlange sans" panose="02000506030000020004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D3F31B-1E74-1147-B1B3-A7E202AD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69" y="1150990"/>
            <a:ext cx="5016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4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1E7590-1D59-0640-83AA-B5A4790C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409283"/>
            <a:ext cx="5965438" cy="776860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И</a:t>
            </a:r>
            <a:r>
              <a:rPr lang="ru-RU" dirty="0" err="1">
                <a:solidFill>
                  <a:srgbClr val="000000"/>
                </a:solidFill>
                <a:latin typeface="ALS Schlange sans" panose="02000506030000020004" pitchFamily="2" charset="0"/>
              </a:rPr>
              <a:t>нтеграция</a:t>
            </a:r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 СУБД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B6F86-637E-B446-8E48-F41A9866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21" y="764088"/>
            <a:ext cx="2567618" cy="42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3" y="494126"/>
            <a:ext cx="5965438" cy="6501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Графический интерфейс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8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-651782" y="1006731"/>
            <a:ext cx="77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Приложение для автоматизации индексирования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9FE0BF-B84B-B142-A833-C705E478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44" y="1272618"/>
            <a:ext cx="6792125" cy="39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07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6632</TotalTime>
  <Words>1844</Words>
  <Application>Microsoft Macintosh PowerPoint</Application>
  <PresentationFormat>Экран (16:9)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ALS Schlange sans</vt:lpstr>
      <vt:lpstr>Arial</vt:lpstr>
      <vt:lpstr>Calibri</vt:lpstr>
      <vt:lpstr>JetBrains Mono</vt:lpstr>
      <vt:lpstr>Muller Light</vt:lpstr>
      <vt:lpstr>Cover</vt:lpstr>
      <vt:lpstr>1_Cover</vt:lpstr>
      <vt:lpstr>Автоматизация индексирования базы данных на основе истории запросов</vt:lpstr>
      <vt:lpstr>Проблема</vt:lpstr>
      <vt:lpstr>Задачи и цели</vt:lpstr>
      <vt:lpstr>Обзор аналогов</vt:lpstr>
      <vt:lpstr>Презентация PowerPoint</vt:lpstr>
      <vt:lpstr>Рабочий конвейер</vt:lpstr>
      <vt:lpstr>Алгоритм формирования индексов</vt:lpstr>
      <vt:lpstr>Интеграция СУБД</vt:lpstr>
      <vt:lpstr>Графический интерфейс</vt:lpstr>
      <vt:lpstr>Результаты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132</cp:revision>
  <dcterms:created xsi:type="dcterms:W3CDTF">2014-06-27T12:30:22Z</dcterms:created>
  <dcterms:modified xsi:type="dcterms:W3CDTF">2022-05-23T21:50:08Z</dcterms:modified>
</cp:coreProperties>
</file>