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73" r:id="rId4"/>
    <p:sldId id="272" r:id="rId5"/>
    <p:sldId id="275" r:id="rId6"/>
    <p:sldId id="271" r:id="rId7"/>
    <p:sldId id="282" r:id="rId8"/>
    <p:sldId id="281" r:id="rId9"/>
    <p:sldId id="283" r:id="rId10"/>
    <p:sldId id="276" r:id="rId11"/>
    <p:sldId id="284" r:id="rId12"/>
    <p:sldId id="285" r:id="rId13"/>
    <p:sldId id="280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B10"/>
    <a:srgbClr val="ED0942"/>
    <a:srgbClr val="2151A4"/>
    <a:srgbClr val="0000FF"/>
    <a:srgbClr val="0E11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 autoAdjust="0"/>
    <p:restoredTop sz="78880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616" y="19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меньше – лучше;</a:t>
            </a:r>
            <a:r>
              <a:rPr lang="en-US" sz="1600" dirty="0"/>
              <a:t> </a:t>
            </a:r>
            <a:r>
              <a:rPr lang="en-US" sz="1600" dirty="0" err="1"/>
              <a:t>в</a:t>
            </a:r>
            <a:r>
              <a:rPr lang="ru-RU" sz="1600" dirty="0" err="1"/>
              <a:t>ремя</a:t>
            </a:r>
            <a:r>
              <a:rPr lang="ru-RU" sz="1600" dirty="0"/>
              <a:t> в</a:t>
            </a:r>
            <a:r>
              <a:rPr lang="ru-RU" sz="1600" baseline="0" dirty="0"/>
              <a:t> наносекундах</a:t>
            </a:r>
            <a:endParaRPr lang="ru-RU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оптимизированный запрос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SQL запрос 1</c:v>
                </c:pt>
                <c:pt idx="1">
                  <c:v>SQL запрос 2</c:v>
                </c:pt>
                <c:pt idx="2">
                  <c:v>SQL запрос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1301375</c:v>
                </c:pt>
                <c:pt idx="1">
                  <c:v>3704416</c:v>
                </c:pt>
                <c:pt idx="2">
                  <c:v>4956042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5-DF41-9907-A009B32DC8C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оригинальный запрос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SQL запрос 1</c:v>
                </c:pt>
                <c:pt idx="1">
                  <c:v>SQL запрос 2</c:v>
                </c:pt>
                <c:pt idx="2">
                  <c:v>SQL запрос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1439775</c:v>
                </c:pt>
                <c:pt idx="1">
                  <c:v>3735892</c:v>
                </c:pt>
                <c:pt idx="2">
                  <c:v>5249608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5-DF41-9907-A009B32DC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35232400"/>
        <c:axId val="1335234080"/>
      </c:barChart>
      <c:catAx>
        <c:axId val="133523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5234080"/>
        <c:crosses val="autoZero"/>
        <c:auto val="1"/>
        <c:lblAlgn val="ctr"/>
        <c:lblOffset val="100"/>
        <c:noMultiLvlLbl val="0"/>
      </c:catAx>
      <c:valAx>
        <c:axId val="133523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523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ru-RU" dirty="0"/>
              <a:t>, меня зовут </a:t>
            </a:r>
            <a:r>
              <a:rPr lang="ru-RU" dirty="0" err="1"/>
              <a:t>Кульбако</a:t>
            </a:r>
            <a:r>
              <a:rPr lang="ru-RU" dirty="0"/>
              <a:t> Артемий Юрьевич, мой руководитель Гаврилов Антон Валерьевич, с работой »Автоматизация индексирования базы данных на основе истории запросов».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отрывка из отчёта, формируемого для каждого </a:t>
            </a:r>
            <a:r>
              <a:rPr lang="ru-RU" dirty="0" err="1"/>
              <a:t>S</a:t>
            </a:r>
            <a:r>
              <a:rPr lang="en-US" dirty="0"/>
              <a:t>QL-</a:t>
            </a:r>
            <a:r>
              <a:rPr lang="en-US" dirty="0" err="1"/>
              <a:t>з</a:t>
            </a:r>
            <a:r>
              <a:rPr lang="ru-RU" dirty="0" err="1"/>
              <a:t>апроса</a:t>
            </a:r>
            <a:r>
              <a:rPr lang="ru-RU" dirty="0"/>
              <a:t> истории, где указан используемый индекс, разница времени выполнения с оригинальных запросов и общее время выполнения запроса вместе с индексом.</a:t>
            </a:r>
          </a:p>
          <a:p>
            <a:endParaRPr lang="ru-RU" dirty="0"/>
          </a:p>
          <a:p>
            <a:r>
              <a:rPr lang="ru-RU" dirty="0"/>
              <a:t>При поставке задачи </a:t>
            </a:r>
            <a:r>
              <a:rPr lang="ru-RU" dirty="0" err="1"/>
              <a:t>автоиндексации</a:t>
            </a:r>
            <a:r>
              <a:rPr lang="ru-RU" dirty="0"/>
              <a:t>, пользователь может указать, должно ли система сохранять наилучший индекс или он сделает это сам на основе отчётов.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9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можно увидеть, как изменилось время выполнения нескольких запросов к БД после работы программы. Наблюдается тенденция, что чем сложнее запрос, тем больше уменьшается время.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выполняет поставленные цели, а потому я считаю, что работы выполнена успешно.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ALS Schlange sans" panose="02000506030000020004" pitchFamily="2" charset="0"/>
              </a:rPr>
              <a:t>Спасибо за внимание</a:t>
            </a:r>
            <a:r>
              <a:rPr lang="en-US" dirty="0">
                <a:latin typeface="ALS Schlange sans" panose="02000506030000020004" pitchFamily="2" charset="0"/>
              </a:rPr>
              <a:t>!</a:t>
            </a:r>
            <a:r>
              <a:rPr lang="ru-RU" dirty="0">
                <a:latin typeface="ALS Schlange sans" panose="02000506030000020004" pitchFamily="2" charset="0"/>
              </a:rPr>
              <a:t> Готов к вашим вопросам.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Проблема: старые базы данных могут содержать сложные и непонятные запросы, скорость выполнения которых необходимо увеличить, но ручная оптимизация таких запросов дело долгое, сложное, и сильно зависящее от опыта работы сотрудника с конкретной СУБД и </a:t>
            </a:r>
            <a:r>
              <a:rPr lang="ru-RU" dirty="0" err="1"/>
              <a:t>даталогической</a:t>
            </a:r>
            <a:r>
              <a:rPr lang="ru-RU" dirty="0"/>
              <a:t> моделью, а бизнес как обычно требует сделать это «уже вчера». </a:t>
            </a:r>
          </a:p>
          <a:p>
            <a:endParaRPr lang="ru-RU" dirty="0"/>
          </a:p>
          <a:p>
            <a:r>
              <a:rPr lang="ru-RU" dirty="0"/>
              <a:t>Как мы можете НЕ видеть, на слайде пример такого запроса, состоящего из более чем двухсот строк, который попался мне на работе.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целями работы является минимизация времени на оптимизацию БД пользователем и увеличение скорости выполнения запросов к БД. </a:t>
            </a:r>
          </a:p>
          <a:p>
            <a:endParaRPr lang="ru-RU" dirty="0"/>
          </a:p>
          <a:p>
            <a:r>
              <a:rPr lang="ru-RU" dirty="0"/>
              <a:t>Главной задачей для достижения цели является разработка приложения, которое автоматизирует процесс построения индексов. </a:t>
            </a:r>
          </a:p>
          <a:p>
            <a:endParaRPr lang="ru-RU" dirty="0"/>
          </a:p>
          <a:p>
            <a:r>
              <a:rPr lang="ru-RU" dirty="0"/>
              <a:t>Автоматизация освободит время пользователя: полностью, или для тех запросов, которые он не будет разбирать вручную, а индексация увеличит скорость выполнения.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Идея не нова, но если обратиться к рейтингу самых популярных СУБД, только две имеют схожую функциональность.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9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Такими являются </a:t>
            </a:r>
            <a:r>
              <a:rPr lang="en-US" dirty="0"/>
              <a:t>Oracle Database </a:t>
            </a:r>
            <a:r>
              <a:rPr lang="ru-RU" dirty="0"/>
              <a:t>и </a:t>
            </a:r>
            <a:r>
              <a:rPr lang="ru-RU" dirty="0" err="1"/>
              <a:t>M</a:t>
            </a:r>
            <a:r>
              <a:rPr lang="en-US" dirty="0" err="1"/>
              <a:t>icrosoft</a:t>
            </a:r>
            <a:r>
              <a:rPr lang="en-US" dirty="0"/>
              <a:t> SQL Server </a:t>
            </a:r>
            <a:r>
              <a:rPr lang="en-US" dirty="0" err="1"/>
              <a:t>в</a:t>
            </a:r>
            <a:r>
              <a:rPr lang="ru-RU" dirty="0"/>
              <a:t> составе подписки </a:t>
            </a:r>
            <a:r>
              <a:rPr lang="ru-RU" dirty="0" err="1"/>
              <a:t>A</a:t>
            </a:r>
            <a:r>
              <a:rPr lang="en-US" dirty="0" err="1"/>
              <a:t>zure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Это платные решения, процесс </a:t>
            </a:r>
            <a:r>
              <a:rPr lang="ru-RU" dirty="0" err="1"/>
              <a:t>автоиндексирования</a:t>
            </a:r>
            <a:r>
              <a:rPr lang="ru-RU" dirty="0"/>
              <a:t> представляет из себя «чёрный ящик», неконтролируем, а с недавних пор их нельзя официально приобрести в России.</a:t>
            </a:r>
          </a:p>
          <a:p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Преимуществами моего решения является поддержка любой СУБД, при наличии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драйвера к ней, и контролируемость процесса, путём построения отчётов о работе.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поделено на клиент-сервер: сделано это потому, что если приложения будет развернуто в локальной сети предприятия, несколько клиентов смогут получить к нему доступ для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автоиндексирования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своих баз данных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написан на 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Kotlin,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потому что была важна поддержка как можно большего количества конфигураций операционная система - архитектура компьютера, клиентская часть на 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</a:t>
            </a:r>
          </a:p>
          <a:p>
            <a:endParaRPr lang="ru-RU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Пользователь формирует историю запрос</a:t>
            </a:r>
            <a:r>
              <a:rPr lang="en-US" dirty="0" err="1"/>
              <a:t>о</a:t>
            </a:r>
            <a:r>
              <a:rPr lang="ru-RU" dirty="0"/>
              <a:t>в </a:t>
            </a:r>
            <a:r>
              <a:rPr lang="ru-RU" dirty="0" err="1"/>
              <a:t>S</a:t>
            </a:r>
            <a:r>
              <a:rPr lang="en-US" dirty="0"/>
              <a:t>QL</a:t>
            </a:r>
            <a:r>
              <a:rPr lang="ru-RU" dirty="0"/>
              <a:t>, импортированную из СУБД, кода информационной системы предприятия, путём </a:t>
            </a:r>
            <a:r>
              <a:rPr lang="ru-RU" dirty="0" err="1"/>
              <a:t>проксирования</a:t>
            </a:r>
            <a:r>
              <a:rPr lang="ru-RU" dirty="0"/>
              <a:t> запрос, вручную заполняя запроса в интерфейсе клиента, </a:t>
            </a:r>
            <a:r>
              <a:rPr lang="ru-RU" dirty="0" err="1"/>
              <a:t>вообщем</a:t>
            </a:r>
            <a:r>
              <a:rPr lang="ru-RU" dirty="0"/>
              <a:t>, как ему удобно, и запускает через клиент задачу на </a:t>
            </a:r>
            <a:r>
              <a:rPr lang="ru-RU" dirty="0" err="1"/>
              <a:t>автоиндексирование</a:t>
            </a:r>
            <a:r>
              <a:rPr lang="ru-RU" dirty="0"/>
              <a:t> этой истории.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 как процесс </a:t>
            </a:r>
            <a:r>
              <a:rPr lang="ru-RU" dirty="0" err="1"/>
              <a:t>автоиндексирования</a:t>
            </a:r>
            <a:r>
              <a:rPr lang="ru-RU" dirty="0"/>
              <a:t> может быть длительным, а потому формирования отчёта происходит асинхронно: пользователь указывает куда ему получить отчёт из списка поддерживаемых методов, к примеру почта или </a:t>
            </a:r>
            <a:r>
              <a:rPr lang="en-US" dirty="0"/>
              <a:t>sftp</a:t>
            </a:r>
            <a:r>
              <a:rPr lang="ru-RU" dirty="0"/>
              <a:t>-</a:t>
            </a:r>
            <a:r>
              <a:rPr lang="en-US" dirty="0" err="1"/>
              <a:t>д</a:t>
            </a:r>
            <a:r>
              <a:rPr lang="ru-RU" dirty="0"/>
              <a:t>иск, и после постановки задачи клиент освобождается.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автоиндексирования</a:t>
            </a:r>
            <a:r>
              <a:rPr lang="ru-RU" dirty="0"/>
              <a:t> система перебирает все возможные комбинации »таблица-поле-индекс» каждого запроса в истории, измеряет время выполнения до и после, выбирая лучший индекс по скорости выполнения.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систему легко добавить поддержку новой СУБД, для этого нужно лишь подключить соответствующий </a:t>
            </a:r>
            <a:r>
              <a:rPr lang="ru-RU" dirty="0" err="1"/>
              <a:t>J</a:t>
            </a:r>
            <a:r>
              <a:rPr lang="en-US" dirty="0"/>
              <a:t>DBC-</a:t>
            </a:r>
            <a:r>
              <a:rPr lang="en-US" dirty="0" err="1"/>
              <a:t>д</a:t>
            </a:r>
            <a:r>
              <a:rPr lang="ru-RU" dirty="0" err="1"/>
              <a:t>райвер</a:t>
            </a:r>
            <a:r>
              <a:rPr lang="ru-RU" dirty="0"/>
              <a:t> и переопределить один единственный метод, который отвечает за конвертацию выражений построения индексов из </a:t>
            </a:r>
            <a:r>
              <a:rPr lang="en-US" dirty="0"/>
              <a:t>ANSI-SQL </a:t>
            </a:r>
            <a:r>
              <a:rPr lang="ru-RU" dirty="0"/>
              <a:t>в СУБД-специфичный синтаксис.</a:t>
            </a:r>
          </a:p>
          <a:p>
            <a:endParaRPr lang="ru-RU" dirty="0"/>
          </a:p>
          <a:p>
            <a:r>
              <a:rPr lang="ru-RU" dirty="0"/>
              <a:t>В рамках выпускной квалификационной работы я реализовал поддержку </a:t>
            </a:r>
            <a:r>
              <a:rPr lang="ru-RU" dirty="0" err="1"/>
              <a:t>P</a:t>
            </a:r>
            <a:r>
              <a:rPr lang="en-US" dirty="0" err="1"/>
              <a:t>ostgreSQL</a:t>
            </a:r>
            <a:r>
              <a:rPr lang="en-US" dirty="0"/>
              <a:t> </a:t>
            </a:r>
            <a:r>
              <a:rPr lang="ru-RU" dirty="0"/>
              <a:t>и для своих целей </a:t>
            </a:r>
            <a:r>
              <a:rPr lang="en-US" dirty="0" err="1"/>
              <a:t>SQLServer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Н</a:t>
            </a:r>
            <a:r>
              <a:rPr lang="ru-RU" dirty="0"/>
              <a:t>а этом слайде представлен графический интерфейс клиента, который позволяет вручную добавлять SQ</a:t>
            </a:r>
            <a:r>
              <a:rPr lang="en-US" dirty="0"/>
              <a:t>L-</a:t>
            </a:r>
            <a:r>
              <a:rPr lang="en-US" dirty="0" err="1"/>
              <a:t>в</a:t>
            </a:r>
            <a:r>
              <a:rPr lang="ru-RU" dirty="0" err="1"/>
              <a:t>ыражения</a:t>
            </a:r>
            <a:r>
              <a:rPr lang="ru-RU" dirty="0"/>
              <a:t>, есть подсветка синтаксиса.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0332" y="2025332"/>
            <a:ext cx="6983336" cy="97951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Light" pitchFamily="2" charset="0"/>
              </a:rPr>
              <a:t>Автоматизация индексирования базы данных на основе истории запросов</a:t>
            </a:r>
            <a:endParaRPr lang="en-US" dirty="0">
              <a:latin typeface="Muller Light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58153" y="3646842"/>
            <a:ext cx="6427694" cy="840543"/>
          </a:xfrm>
        </p:spPr>
        <p:txBody>
          <a:bodyPr>
            <a:normAutofit/>
          </a:bodyPr>
          <a:lstStyle/>
          <a:p>
            <a:r>
              <a:rPr lang="ru-RU" sz="2000" dirty="0" err="1">
                <a:latin typeface="ALS Schlange sans" panose="02000506030000020004" pitchFamily="2" charset="0"/>
              </a:rPr>
              <a:t>Кульбако</a:t>
            </a:r>
            <a:r>
              <a:rPr lang="ru-RU" sz="2000" dirty="0">
                <a:latin typeface="ALS Schlange sans" panose="02000506030000020004" pitchFamily="2" charset="0"/>
              </a:rPr>
              <a:t> Артемий Юрьевич, </a:t>
            </a:r>
            <a:r>
              <a:rPr lang="ru-RU" sz="2000" dirty="0" err="1">
                <a:latin typeface="ALS Schlange sans" panose="02000506030000020004" pitchFamily="2" charset="0"/>
              </a:rPr>
              <a:t>P</a:t>
            </a:r>
            <a:r>
              <a:rPr lang="en-US" sz="2000" dirty="0">
                <a:latin typeface="ALS Schlange sans" panose="02000506030000020004" pitchFamily="2" charset="0"/>
              </a:rPr>
              <a:t>34112</a:t>
            </a:r>
            <a:endParaRPr lang="nl-NL" sz="2000" dirty="0">
              <a:latin typeface="ALS Schlange sans" panose="02000506030000020004" pitchFamily="2" charset="0"/>
            </a:endParaRPr>
          </a:p>
          <a:p>
            <a:r>
              <a:rPr lang="ru-RU" sz="2000" dirty="0">
                <a:latin typeface="ALS Schlange sans" panose="02000506030000020004" pitchFamily="2" charset="0"/>
              </a:rPr>
              <a:t>Гаврилов Антон Валерьевич, преподаватель </a:t>
            </a:r>
            <a:r>
              <a:rPr lang="ru-RU" sz="2000" dirty="0" err="1">
                <a:latin typeface="ALS Schlange sans" panose="02000506030000020004" pitchFamily="2" charset="0"/>
              </a:rPr>
              <a:t>ПИиКТ</a:t>
            </a:r>
            <a:endParaRPr lang="en-US" sz="2000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44132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Результаты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0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612411" y="1009394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Запрос: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6BD6B-8A6C-9C46-BF39-76BC8774A49B}"/>
              </a:ext>
            </a:extLst>
          </p:cNvPr>
          <p:cNvSpPr txBox="1"/>
          <p:nvPr/>
        </p:nvSpPr>
        <p:spPr>
          <a:xfrm>
            <a:off x="612411" y="1731182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S Schlange sans" panose="02000506030000020004" pitchFamily="2" charset="0"/>
              </a:rPr>
              <a:t>О</a:t>
            </a:r>
            <a:r>
              <a:rPr lang="ru-RU" dirty="0" err="1">
                <a:latin typeface="ALS Schlange sans" panose="02000506030000020004" pitchFamily="2" charset="0"/>
              </a:rPr>
              <a:t>тчёт</a:t>
            </a:r>
            <a:r>
              <a:rPr lang="ru-RU" dirty="0">
                <a:latin typeface="ALS Schlange sans" panose="02000506030000020004" pitchFamily="2" charset="0"/>
              </a:rPr>
              <a:t>: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A47302-1E1A-6849-A57B-AE21B6202E64}"/>
              </a:ext>
            </a:extLst>
          </p:cNvPr>
          <p:cNvSpPr/>
          <p:nvPr/>
        </p:nvSpPr>
        <p:spPr>
          <a:xfrm>
            <a:off x="1600395" y="1018458"/>
            <a:ext cx="6931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SELECT 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FROM 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employee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JOIN 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position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pos_id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)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JOIN </a:t>
            </a:r>
            <a:r>
              <a:rPr lang="en" sz="1200" dirty="0" err="1">
                <a:solidFill>
                  <a:srgbClr val="000000"/>
                </a:solidFill>
                <a:latin typeface="JetBrains Mono" pitchFamily="2" charset="0"/>
              </a:rPr>
              <a:t>missions_emp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)</a:t>
            </a:r>
            <a:r>
              <a:rPr lang="ru-RU" sz="1200" dirty="0">
                <a:solidFill>
                  <a:srgbClr val="090909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JOIN 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mission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miss_id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)</a:t>
            </a:r>
            <a:r>
              <a:rPr lang="ru-RU" sz="1200" dirty="0">
                <a:solidFill>
                  <a:srgbClr val="090909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WHERE 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rank </a:t>
            </a:r>
            <a:r>
              <a:rPr lang="en" sz="1200" dirty="0">
                <a:solidFill>
                  <a:srgbClr val="000000"/>
                </a:solidFill>
                <a:latin typeface="JetBrains Mono" pitchFamily="2" charset="0"/>
              </a:rPr>
              <a:t>!~~ </a:t>
            </a:r>
            <a:r>
              <a:rPr lang="en" sz="1200" dirty="0">
                <a:solidFill>
                  <a:srgbClr val="116D12"/>
                </a:solidFill>
                <a:latin typeface="JetBrains Mono" pitchFamily="2" charset="0"/>
              </a:rPr>
              <a:t>''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ORDER BY 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is_married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end_date_and_time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720082"/>
                </a:solidFill>
                <a:latin typeface="JetBrains Mono" pitchFamily="2" charset="0"/>
              </a:rPr>
              <a:t>hiring_date</a:t>
            </a:r>
            <a:r>
              <a:rPr lang="en" sz="12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200" dirty="0">
                <a:solidFill>
                  <a:srgbClr val="001DA4"/>
                </a:solidFill>
                <a:latin typeface="JetBrains Mono" pitchFamily="2" charset="0"/>
              </a:rPr>
              <a:t>DESC</a:t>
            </a:r>
            <a:r>
              <a:rPr lang="ru-RU" sz="1200">
                <a:solidFill>
                  <a:srgbClr val="001DA4"/>
                </a:solidFill>
                <a:latin typeface="JetBrains Mono" pitchFamily="2" charset="0"/>
              </a:rPr>
              <a:t> </a:t>
            </a:r>
            <a:r>
              <a:rPr lang="en" sz="1200">
                <a:solidFill>
                  <a:srgbClr val="001DA4"/>
                </a:solidFill>
                <a:latin typeface="JetBrains Mono" pitchFamily="2" charset="0"/>
              </a:rPr>
              <a:t>LIMIT </a:t>
            </a:r>
            <a:r>
              <a:rPr lang="en" sz="1200" dirty="0">
                <a:solidFill>
                  <a:srgbClr val="1233E6"/>
                </a:solidFill>
                <a:latin typeface="JetBrains Mono" pitchFamily="2" charset="0"/>
              </a:rPr>
              <a:t>20</a:t>
            </a:r>
            <a:r>
              <a:rPr lang="en" sz="1200" dirty="0">
                <a:solidFill>
                  <a:srgbClr val="090909"/>
                </a:solidFill>
                <a:latin typeface="JetBrains Mono" pitchFamily="2" charset="0"/>
              </a:rPr>
              <a:t>;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62157A-080A-904A-812F-73F40644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46" y="1824790"/>
            <a:ext cx="6835343" cy="2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D7298E1D-4DAA-EC4B-966E-8610521D6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55256"/>
              </p:ext>
            </p:extLst>
          </p:nvPr>
        </p:nvGraphicFramePr>
        <p:xfrm>
          <a:off x="826416" y="520895"/>
          <a:ext cx="6385089" cy="427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0F0EFA-4071-884B-8F2A-027AC8FAD2CB}"/>
              </a:ext>
            </a:extLst>
          </p:cNvPr>
          <p:cNvSpPr txBox="1"/>
          <p:nvPr/>
        </p:nvSpPr>
        <p:spPr>
          <a:xfrm>
            <a:off x="7211505" y="3478491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- 10%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49169-D7FB-CB4B-BED4-A71F0B41BC43}"/>
              </a:ext>
            </a:extLst>
          </p:cNvPr>
          <p:cNvSpPr txBox="1"/>
          <p:nvPr/>
        </p:nvSpPr>
        <p:spPr>
          <a:xfrm>
            <a:off x="7211505" y="2387084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- 1%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17A00-F95C-EA4A-A231-BDE55E206AE2}"/>
              </a:ext>
            </a:extLst>
          </p:cNvPr>
          <p:cNvSpPr txBox="1"/>
          <p:nvPr/>
        </p:nvSpPr>
        <p:spPr>
          <a:xfrm>
            <a:off x="7211505" y="1269324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- 6%</a:t>
            </a:r>
          </a:p>
        </p:txBody>
      </p:sp>
    </p:spTree>
    <p:extLst>
      <p:ext uri="{BB962C8B-B14F-4D97-AF65-F5344CB8AC3E}">
        <p14:creationId xmlns:p14="http://schemas.microsoft.com/office/powerpoint/2010/main" val="314578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722343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Выводы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845811" y="1824225"/>
            <a:ext cx="7452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Приложение выполняет поставленные задачи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Минимизирует время, затрачиваемое на оптимизацию базы пользователем (программа выполняет индексацию автоматически)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Ускоряет запросы к базе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Расширяемая архитектура позволяет легко добавлять новые СУБД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Мои навыки и компетенции были улучшены</a:t>
            </a:r>
          </a:p>
        </p:txBody>
      </p:sp>
    </p:spTree>
    <p:extLst>
      <p:ext uri="{BB962C8B-B14F-4D97-AF65-F5344CB8AC3E}">
        <p14:creationId xmlns:p14="http://schemas.microsoft.com/office/powerpoint/2010/main" val="198295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Спасибо за внимание</a:t>
            </a:r>
            <a:r>
              <a:rPr lang="en-US" dirty="0">
                <a:latin typeface="ALS Schlange sans" panose="02000506030000020004" pitchFamily="2" charset="0"/>
              </a:rPr>
              <a:t>!</a:t>
            </a:r>
            <a:r>
              <a:rPr lang="ru-RU" dirty="0">
                <a:latin typeface="ALS Schlange sans" panose="02000506030000020004" pitchFamily="2" charset="0"/>
              </a:rPr>
              <a:t> Готов к вашим вопросам.</a:t>
            </a:r>
            <a:endParaRPr lang="en-US" dirty="0">
              <a:latin typeface="ALS Schlange sans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>
                <a:latin typeface="ALS Schlange sans" panose="02000506030000020004" pitchFamily="2" charset="0"/>
              </a:rPr>
              <a:t>www.</a:t>
            </a:r>
            <a:r>
              <a:rPr lang="pl-PL" dirty="0">
                <a:latin typeface="ALS Schlange sans" panose="02000506030000020004" pitchFamily="2" charset="0"/>
              </a:rPr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Проблема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476691" y="1354199"/>
            <a:ext cx="3369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Старые базы данных могут содержать очень сложные и непонятные запросы, скорость выполнения которых необходимо увеличить. Ручная оптимизации займёт много времени и напрямую зависит от опыта работы сотрудника с данной </a:t>
            </a:r>
            <a:r>
              <a:rPr lang="ru-RU" dirty="0" err="1">
                <a:latin typeface="ALS Schlange sans" panose="02000506030000020004" pitchFamily="2" charset="0"/>
              </a:rPr>
              <a:t>даталогической</a:t>
            </a:r>
            <a:r>
              <a:rPr lang="ru-RU" dirty="0">
                <a:latin typeface="ALS Schlange sans" panose="02000506030000020004" pitchFamily="2" charset="0"/>
              </a:rPr>
              <a:t> моделью.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1022C-F6C1-4341-966A-2F9B34C7EECD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AD14-14EC-594E-BC65-0F23C71702EC}"/>
              </a:ext>
            </a:extLst>
          </p:cNvPr>
          <p:cNvSpPr txBox="1"/>
          <p:nvPr/>
        </p:nvSpPr>
        <p:spPr>
          <a:xfrm>
            <a:off x="6249577" y="2074935"/>
            <a:ext cx="274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Пример запроса к БД из рабочего проекта на 200+ строк, который тут даже не разглядеть.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311568-CA17-DA45-947F-0E5A1FA01FC4}"/>
              </a:ext>
            </a:extLst>
          </p:cNvPr>
          <p:cNvSpPr/>
          <p:nvPr/>
        </p:nvSpPr>
        <p:spPr>
          <a:xfrm>
            <a:off x="4572000" y="735291"/>
            <a:ext cx="1550660" cy="4212999"/>
          </a:xfrm>
          <a:prstGeom prst="rect">
            <a:avLst/>
          </a:prstGeom>
          <a:solidFill>
            <a:srgbClr val="0E111A"/>
          </a:solidFill>
        </p:spPr>
        <p:txBody>
          <a:bodyPr wrap="square">
            <a:spAutoFit/>
          </a:bodyPr>
          <a:lstStyle/>
          <a:p>
            <a:r>
              <a:rPr lang="en" sz="150" i="1" dirty="0">
                <a:solidFill>
                  <a:srgbClr val="C792EA"/>
                </a:solidFill>
              </a:rPr>
              <a:t>def </a:t>
            </a:r>
            <a:r>
              <a:rPr lang="en" sz="150" dirty="0">
                <a:solidFill>
                  <a:srgbClr val="82AAFF"/>
                </a:solidFill>
              </a:rPr>
              <a:t>post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i="1" dirty="0">
                <a:solidFill>
                  <a:srgbClr val="FF5370"/>
                </a:solidFill>
              </a:rPr>
              <a:t>self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72737A"/>
                </a:solidFill>
              </a:rPr>
              <a:t>payloads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):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arguments parsing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/>
              <a:t>product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Product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product_id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/>
              <a:t>config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productConfig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 err="1">
                <a:solidFill>
                  <a:srgbClr val="82AAFF"/>
                </a:solidFill>
              </a:rPr>
              <a:t>find_one</a:t>
            </a:r>
            <a:r>
              <a:rPr lang="en" sz="150" dirty="0">
                <a:solidFill>
                  <a:srgbClr val="89DDFF"/>
                </a:solidFill>
              </a:rPr>
              <a:t>({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config_scheme_id</a:t>
            </a:r>
            <a:br>
              <a:rPr lang="en" sz="150" dirty="0"/>
            </a:br>
            <a:r>
              <a:rPr lang="en" sz="150" dirty="0"/>
              <a:t>    </a:t>
            </a:r>
            <a:r>
              <a:rPr lang="en" sz="150" dirty="0">
                <a:solidFill>
                  <a:srgbClr val="89DDFF"/>
                </a:solidFill>
              </a:rPr>
              <a:t>})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Compute statistics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suite_metrics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: [],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pipeline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/>
              <a:t>pipeline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/>
              <a:t>config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"config"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test_suite_config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items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load build @from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build_from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Build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job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/>
              <a:t>product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from_build_id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load build @to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build_to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Build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job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/>
              <a:t>product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to_build_id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parent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or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parent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parent builds"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dirty="0" err="1"/>
              <a:t>blocked_statuses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inprogress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"pending"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status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blocked_statuses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or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statistic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blocked_statuses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parent builds"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engine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!=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engine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builds with different engines"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merge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collection_tsr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C3E88D"/>
                </a:solidFill>
              </a:rPr>
              <a:t>f"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r>
              <a:rPr lang="en" sz="150" dirty="0" err="1">
                <a:solidFill>
                  <a:srgbClr val="C3E88D"/>
                </a:solidFill>
              </a:rPr>
              <a:t>TestSuiteResults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</a:t>
            </a:r>
            <a:r>
              <a:rPr lang="en" sz="150" dirty="0" err="1"/>
              <a:t>collection_tcr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C3E88D"/>
                </a:solidFill>
              </a:rPr>
              <a:t>f"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r>
              <a:rPr lang="en" sz="150" dirty="0" err="1">
                <a:solidFill>
                  <a:srgbClr val="C3E88D"/>
                </a:solidFill>
              </a:rPr>
              <a:t>TestCaseResult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br>
              <a:rPr lang="en" sz="150" dirty="0">
                <a:solidFill>
                  <a:srgbClr val="C3E88D"/>
                </a:solidFill>
              </a:rPr>
            </a:b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</a:t>
            </a:r>
            <a:r>
              <a:rPr lang="en" sz="150" dirty="0" err="1"/>
              <a:t>tsr_group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"$group"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"suite"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"env" 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maxAttempt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"$max"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"$results"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"attempt"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"$status"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"$_id"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 err="1"/>
              <a:t>tcr_group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"$group"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test_case_id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"env" 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maxAttempt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"$max"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"attempt"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"$_id"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 err="1"/>
              <a:t>to_tsrs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), 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"$ne"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"passed"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"$ne"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"failed"</a:t>
            </a: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        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tsr_group</a:t>
            </a:r>
            <a:br>
              <a:rPr lang="en" sz="150" dirty="0"/>
            </a:br>
            <a:r>
              <a:rPr lang="en" sz="150" dirty="0"/>
              <a:t>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to_tsr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to_tsrs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results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from_tsr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tsr_group</a:t>
            </a:r>
            <a:br>
              <a:rPr lang="en" sz="150" dirty="0"/>
            </a:br>
            <a:r>
              <a:rPr lang="en" sz="150" dirty="0"/>
              <a:t>    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).</a:t>
            </a:r>
            <a:r>
              <a:rPr lang="en" sz="150" dirty="0">
                <a:solidFill>
                  <a:srgbClr val="82AAFF"/>
                </a:solidFill>
              </a:rPr>
              <a:t>next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except </a:t>
            </a:r>
            <a:r>
              <a:rPr lang="en" sz="150" i="1" dirty="0" err="1">
                <a:solidFill>
                  <a:srgbClr val="82AAFF"/>
                </a:solidFill>
              </a:rPr>
              <a:t>StopIteration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continue</a:t>
            </a:r>
            <a:br>
              <a:rPr lang="en" sz="150" i="1" dirty="0">
                <a:solidFill>
                  <a:srgbClr val="C792EA"/>
                </a:solidFill>
              </a:rPr>
            </a:br>
            <a:br>
              <a:rPr lang="en" sz="150" i="1" dirty="0">
                <a:solidFill>
                  <a:srgbClr val="C792EA"/>
                </a:solidFill>
              </a:rPr>
            </a:br>
            <a:r>
              <a:rPr lang="en" sz="150" i="1" dirty="0">
                <a:solidFill>
                  <a:srgbClr val="C792EA"/>
                </a:solidFill>
              </a:rPr>
              <a:t>        </a:t>
            </a:r>
            <a:r>
              <a:rPr lang="en" sz="150" dirty="0" err="1"/>
              <a:t>tcrs_to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 err="1"/>
              <a:t>tcr_group</a:t>
            </a:r>
            <a:br>
              <a:rPr lang="en" sz="150" dirty="0"/>
            </a:br>
            <a:r>
              <a:rPr lang="en" sz="150" dirty="0"/>
              <a:t>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tcrs_from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from_tsr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from_tsr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 err="1"/>
              <a:t>tcr_group</a:t>
            </a:r>
            <a:br>
              <a:rPr lang="en" sz="150" dirty="0"/>
            </a:br>
            <a:r>
              <a:rPr lang="en" sz="150" dirty="0"/>
              <a:t>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tcrs_from_aggregated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'_id'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]: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tcrs_from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tcrs_to_aggregated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'_id'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]: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tcrs_to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merged </a:t>
            </a:r>
            <a:r>
              <a:rPr lang="en" sz="150" dirty="0">
                <a:solidFill>
                  <a:srgbClr val="89DDFF"/>
                </a:solidFill>
              </a:rPr>
              <a:t>= {}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statistic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"passed"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"failed"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"error"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"pending"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inprogress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"skipped"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"aborted"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tcrs_to_aggregated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keys</a:t>
            </a:r>
            <a:r>
              <a:rPr lang="en" sz="150" dirty="0">
                <a:solidFill>
                  <a:srgbClr val="89DDFF"/>
                </a:solidFill>
              </a:rPr>
              <a:t>():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from_status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tcrs_from_aggregated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to_status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tcrs_to_aggregated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status_weight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from_status</a:t>
            </a:r>
            <a:r>
              <a:rPr lang="en" sz="150" dirty="0">
                <a:solidFill>
                  <a:srgbClr val="89DDFF"/>
                </a:solidFill>
              </a:rPr>
              <a:t>] &gt; </a:t>
            </a:r>
            <a:r>
              <a:rPr lang="en" sz="150" dirty="0" err="1"/>
              <a:t>status_weight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to_status</a:t>
            </a:r>
            <a:r>
              <a:rPr lang="en" sz="150" dirty="0">
                <a:solidFill>
                  <a:srgbClr val="89DDFF"/>
                </a:solidFill>
              </a:rPr>
              <a:t>]: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merged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tcrs_to_aggregated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]] = </a:t>
            </a:r>
            <a:r>
              <a:rPr lang="en" sz="150" dirty="0" err="1"/>
              <a:t>tcrs_from_aggregated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updated </a:t>
            </a:r>
            <a:r>
              <a:rPr lang="en" sz="150" dirty="0">
                <a:solidFill>
                  <a:srgbClr val="89DDFF"/>
                </a:solidFill>
              </a:rPr>
              <a:t>= []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tcr_id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/>
              <a:t>results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_id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/>
              <a:t>merged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tcr_id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except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_id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tcr_id</a:t>
            </a:r>
            <a:br>
              <a:rPr lang="en" sz="150" dirty="0"/>
            </a:br>
            <a:r>
              <a:rPr lang="en" sz="150" dirty="0"/>
              <a:t>            updated </a:t>
            </a:r>
            <a:r>
              <a:rPr lang="en" sz="150" dirty="0">
                <a:solidFill>
                  <a:srgbClr val="89DDFF"/>
                </a:solidFill>
              </a:rPr>
              <a:t>+= [</a:t>
            </a:r>
            <a:r>
              <a:rPr lang="en" sz="150" dirty="0"/>
              <a:t>_id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 err="1">
                <a:solidFill>
                  <a:srgbClr val="82AAFF"/>
                </a:solidFill>
              </a:rPr>
              <a:t>find_one</a:t>
            </a:r>
            <a:r>
              <a:rPr lang="en" sz="150" dirty="0">
                <a:solidFill>
                  <a:srgbClr val="89DDFF"/>
                </a:solidFill>
              </a:rPr>
              <a:t>({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_id</a:t>
            </a:r>
            <a:r>
              <a:rPr lang="en" sz="150" dirty="0">
                <a:solidFill>
                  <a:srgbClr val="89DDFF"/>
                </a:solidFill>
              </a:rPr>
              <a:t>},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"metrics"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</a:t>
            </a:r>
            <a:r>
              <a:rPr lang="en" sz="150" dirty="0">
                <a:solidFill>
                  <a:srgbClr val="89DDFF"/>
                </a:solidFill>
              </a:rPr>
              <a:t>})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]] +=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'metrics'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update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/>
              <a:t>f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 += [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]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 == </a:t>
            </a:r>
            <a:r>
              <a:rPr lang="en" sz="150" dirty="0">
                <a:solidFill>
                  <a:srgbClr val="C3E88D"/>
                </a:solidFill>
              </a:rPr>
              <a:t>'skipped' </a:t>
            </a:r>
            <a:r>
              <a:rPr lang="en" sz="150" i="1" dirty="0">
                <a:solidFill>
                  <a:srgbClr val="C792EA"/>
                </a:solidFill>
              </a:rPr>
              <a:t>else 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'metrics'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]]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i="1" dirty="0">
                <a:solidFill>
                  <a:srgbClr val="C792EA"/>
                </a:solidFill>
              </a:rPr>
              <a:t>except </a:t>
            </a:r>
            <a:r>
              <a:rPr lang="en" sz="150" i="1" dirty="0" err="1">
                <a:solidFill>
                  <a:srgbClr val="82AAFF"/>
                </a:solidFill>
              </a:rPr>
              <a:t>KeyError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logging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error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traceback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format_exc</a:t>
            </a:r>
            <a:r>
              <a:rPr lang="en" sz="150" dirty="0">
                <a:solidFill>
                  <a:srgbClr val="89DDFF"/>
                </a:solidFill>
              </a:rPr>
              <a:t>())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status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>
                <a:solidFill>
                  <a:srgbClr val="82AAFF"/>
                </a:solidFill>
              </a:rPr>
              <a:t>get_status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update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"$set"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updated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"statistic"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status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algs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]](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]) </a:t>
            </a:r>
            <a:r>
              <a:rPr lang="en" sz="150" i="1" dirty="0">
                <a:solidFill>
                  <a:srgbClr val="C792EA"/>
                </a:solidFill>
              </a:rPr>
              <a:t>for</a:t>
            </a:r>
            <a:br>
              <a:rPr lang="en" sz="150" i="1" dirty="0">
                <a:solidFill>
                  <a:srgbClr val="C792EA"/>
                </a:solidFill>
              </a:rPr>
            </a:br>
            <a:r>
              <a:rPr lang="en" sz="150" i="1" dirty="0">
                <a:solidFill>
                  <a:srgbClr val="C792EA"/>
                </a:solidFill>
              </a:rPr>
              <a:t>                        </a:t>
            </a:r>
            <a:r>
              <a:rPr lang="en" sz="150" dirty="0"/>
              <a:t>it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suite_metrics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i="1" dirty="0" err="1">
                <a:solidFill>
                  <a:srgbClr val="82AAFF"/>
                </a:solidFill>
              </a:rPr>
              <a:t>len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]) !=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set_status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"builds was merged"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200</a:t>
            </a:r>
            <a:br>
              <a:rPr lang="en" sz="150" dirty="0">
                <a:solidFill>
                  <a:srgbClr val="F78C6C"/>
                </a:solidFill>
              </a:rPr>
            </a:br>
            <a:endParaRPr lang="ru-RU" sz="150" dirty="0"/>
          </a:p>
        </p:txBody>
      </p:sp>
    </p:spTree>
    <p:extLst>
      <p:ext uri="{BB962C8B-B14F-4D97-AF65-F5344CB8AC3E}">
        <p14:creationId xmlns:p14="http://schemas.microsoft.com/office/powerpoint/2010/main" val="75844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9" y="458715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Задачи и цели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68318-CE04-C740-B0A5-E7FEC0854C09}"/>
              </a:ext>
            </a:extLst>
          </p:cNvPr>
          <p:cNvSpPr txBox="1"/>
          <p:nvPr/>
        </p:nvSpPr>
        <p:spPr>
          <a:xfrm>
            <a:off x="972843" y="1034533"/>
            <a:ext cx="7805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LS Schlange sans" panose="02000506030000020004" pitchFamily="2" charset="0"/>
              </a:rPr>
              <a:t>Цели: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Минимизировать время на оптимизацию БД пользователем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Максимально увеличить скорость выполнения запросов к БД</a:t>
            </a:r>
          </a:p>
          <a:p>
            <a:endParaRPr lang="ru-RU" dirty="0">
              <a:latin typeface="ALS Schlange sans" panose="02000506030000020004" pitchFamily="2" charset="0"/>
            </a:endParaRPr>
          </a:p>
          <a:p>
            <a:r>
              <a:rPr lang="ru-RU" b="1" dirty="0">
                <a:latin typeface="ALS Schlange sans" panose="02000506030000020004" pitchFamily="2" charset="0"/>
              </a:rPr>
              <a:t>Задачи: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Обзор существующих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Разработка требований, предъявляемых к создаваемому приложению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Выбор средств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Проектирование и создание тестовой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>
                <a:latin typeface="ALS Schlange sans" panose="02000506030000020004" pitchFamily="2" charset="0"/>
              </a:rPr>
              <a:t>СОЗДАНИЕ ПРИЛОЖЕНИЯ АВТОИНДЕКСИРОВАНИЯ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Тестирование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Анализ полученных результатов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72D0-888F-6A4E-8552-DCCFAD7A21D8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3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4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01CED-72C8-FB4C-B4C0-B73462038A57}"/>
              </a:ext>
            </a:extLst>
          </p:cNvPr>
          <p:cNvSpPr txBox="1"/>
          <p:nvPr/>
        </p:nvSpPr>
        <p:spPr>
          <a:xfrm>
            <a:off x="156506" y="1063390"/>
            <a:ext cx="89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8 из 10 самых популярных* СУБД подобной функциональности не имеют.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C19DC-4FC9-1648-9F2C-D619528963C3}"/>
              </a:ext>
            </a:extLst>
          </p:cNvPr>
          <p:cNvSpPr txBox="1"/>
          <p:nvPr/>
        </p:nvSpPr>
        <p:spPr>
          <a:xfrm>
            <a:off x="5500621" y="4482308"/>
            <a:ext cx="311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LS Schlange sans" panose="02000506030000020004" pitchFamily="2" charset="0"/>
              </a:rPr>
              <a:t>*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ru-RU" sz="1400" dirty="0">
                <a:latin typeface="ALS Schlange sans" panose="02000506030000020004" pitchFamily="2" charset="0"/>
              </a:rPr>
              <a:t>по </a:t>
            </a:r>
            <a:r>
              <a:rPr lang="en-US" sz="1400" dirty="0" err="1">
                <a:latin typeface="ALS Schlange sans" panose="02000506030000020004" pitchFamily="2" charset="0"/>
              </a:rPr>
              <a:t>в</a:t>
            </a:r>
            <a:r>
              <a:rPr lang="ru-RU" sz="1400" dirty="0" err="1">
                <a:latin typeface="ALS Schlange sans" panose="02000506030000020004" pitchFamily="2" charset="0"/>
              </a:rPr>
              <a:t>ерсии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ALS Schlange sans" panose="0200050603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db-engines.com</a:t>
            </a:r>
            <a:endParaRPr lang="ru-RU" sz="1400" dirty="0">
              <a:solidFill>
                <a:srgbClr val="0000FF"/>
              </a:solidFill>
              <a:latin typeface="ALS Schlange sans" panose="02000506030000020004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672855-F004-144A-BFAC-17C0F063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67" y="4711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аналогов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C37B67-5F2A-EA42-A807-48F249CA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28" y="1444031"/>
            <a:ext cx="8431050" cy="28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9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A2EEE-E9C8-B746-9D93-58A047EC517C}"/>
              </a:ext>
            </a:extLst>
          </p:cNvPr>
          <p:cNvSpPr txBox="1"/>
          <p:nvPr/>
        </p:nvSpPr>
        <p:spPr>
          <a:xfrm>
            <a:off x="860961" y="1348697"/>
            <a:ext cx="7422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Muller Light" pitchFamily="2" charset="0"/>
              </a:rPr>
              <a:t>Oracle Database</a:t>
            </a:r>
            <a:r>
              <a:rPr lang="ru-RU" dirty="0">
                <a:latin typeface="ALS Schlange sans" panose="02000506030000020004" pitchFamily="2" charset="0"/>
              </a:rPr>
              <a:t> и </a:t>
            </a:r>
            <a:r>
              <a:rPr lang="en-US" dirty="0">
                <a:latin typeface="Muller Light" pitchFamily="2" charset="0"/>
              </a:rPr>
              <a:t>Microsoft </a:t>
            </a:r>
            <a:r>
              <a:rPr lang="en-US" dirty="0" err="1">
                <a:latin typeface="Muller Light" pitchFamily="2" charset="0"/>
              </a:rPr>
              <a:t>SQLSer</a:t>
            </a:r>
            <a:r>
              <a:rPr lang="en-US" dirty="0" err="1">
                <a:latin typeface="ALS Schlange sans" panose="02000506030000020004" pitchFamily="2" charset="0"/>
              </a:rPr>
              <a:t>ver</a:t>
            </a:r>
            <a:r>
              <a:rPr lang="ru-RU" dirty="0">
                <a:latin typeface="ALS Schlange sans" panose="02000506030000020004" pitchFamily="2" charset="0"/>
              </a:rPr>
              <a:t> имеют функцию </a:t>
            </a:r>
            <a:r>
              <a:rPr lang="ru-RU" dirty="0" err="1">
                <a:latin typeface="ALS Schlange sans" panose="02000506030000020004" pitchFamily="2" charset="0"/>
              </a:rPr>
              <a:t>автоиндексирования</a:t>
            </a:r>
            <a:r>
              <a:rPr lang="ru-RU" dirty="0">
                <a:latin typeface="ALS Schlange sans" panose="02000506030000020004" pitchFamily="2" charset="0"/>
              </a:rPr>
              <a:t>, но это дорогие коммерческие продукты, а сам процесс представляет собой «черный ящик».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dirty="0">
                <a:latin typeface="ALS Schlange sans" panose="02000506030000020004" pitchFamily="2" charset="0"/>
              </a:rPr>
              <a:t>Нельзя официально приобрести в России.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b="1" dirty="0">
                <a:latin typeface="ALS Schlange sans" panose="02000506030000020004" pitchFamily="2" charset="0"/>
              </a:rPr>
              <a:t>Преимущества моего решения: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Поддержка любой БД с </a:t>
            </a:r>
            <a:r>
              <a:rPr lang="ru-RU" dirty="0" err="1">
                <a:latin typeface="ALS Schlange sans" panose="02000506030000020004" pitchFamily="2" charset="0"/>
              </a:rPr>
              <a:t>J</a:t>
            </a:r>
            <a:r>
              <a:rPr lang="en-US" dirty="0">
                <a:latin typeface="ALS Schlange sans" panose="02000506030000020004" pitchFamily="2" charset="0"/>
              </a:rPr>
              <a:t>DBC-</a:t>
            </a:r>
            <a:r>
              <a:rPr lang="ru-RU" dirty="0">
                <a:latin typeface="ALS Schlange sans" panose="02000506030000020004" pitchFamily="2" charset="0"/>
              </a:rPr>
              <a:t>драйвером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Контролируемые процесс (формирование отчётов)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Открытый исходный код.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5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9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6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7CB153-CE6E-304B-9DDD-F700BE24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28137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Рабочий конвейер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A12ED4-8322-664C-B3AA-FC219168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8434"/>
            <a:ext cx="9144000" cy="30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D3F31B-1E74-1147-B1B3-A7E202AD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34368" y="1046376"/>
            <a:ext cx="5341509" cy="4043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7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28AB4-000E-444D-ADFC-0077445A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4753"/>
            <a:ext cx="7480014" cy="14964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Алгоритм формирования</a:t>
            </a:r>
            <a:r>
              <a:rPr lang="en-US" dirty="0">
                <a:solidFill>
                  <a:srgbClr val="000000"/>
                </a:solidFill>
                <a:latin typeface="ALS Schlange sans" panose="0200050603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индексов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E270-8411-1B40-8696-BE3C0A553F18}"/>
              </a:ext>
            </a:extLst>
          </p:cNvPr>
          <p:cNvSpPr txBox="1"/>
          <p:nvPr/>
        </p:nvSpPr>
        <p:spPr>
          <a:xfrm>
            <a:off x="495062" y="1541189"/>
            <a:ext cx="286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uller Light" pitchFamily="2" charset="0"/>
              </a:rPr>
              <a:t>Программа создаёт для каждого уникального </a:t>
            </a:r>
            <a:r>
              <a:rPr lang="en-US" dirty="0">
                <a:latin typeface="Muller Light" pitchFamily="2" charset="0"/>
              </a:rPr>
              <a:t>SQL-</a:t>
            </a:r>
            <a:r>
              <a:rPr lang="ru-RU" dirty="0">
                <a:latin typeface="Muller Light" pitchFamily="2" charset="0"/>
              </a:rPr>
              <a:t>запроса из истории все возможные</a:t>
            </a:r>
            <a:r>
              <a:rPr lang="en-US" dirty="0">
                <a:latin typeface="Muller Light" pitchFamily="2" charset="0"/>
              </a:rPr>
              <a:t> </a:t>
            </a:r>
            <a:r>
              <a:rPr lang="ru-RU" dirty="0">
                <a:latin typeface="Muller Light" pitchFamily="2" charset="0"/>
              </a:rPr>
              <a:t>комбинации:</a:t>
            </a:r>
            <a:r>
              <a:rPr lang="en-US" dirty="0">
                <a:latin typeface="Muller Light" pitchFamily="2" charset="0"/>
              </a:rPr>
              <a:t> </a:t>
            </a:r>
          </a:p>
          <a:p>
            <a:endParaRPr lang="en-US" dirty="0">
              <a:latin typeface="Muller Light" pitchFamily="2" charset="0"/>
            </a:endParaRPr>
          </a:p>
          <a:p>
            <a:r>
              <a:rPr lang="ru-RU" dirty="0">
                <a:latin typeface="Muller Light" pitchFamily="2" charset="0"/>
              </a:rPr>
              <a:t>«</a:t>
            </a:r>
            <a:r>
              <a:rPr lang="ru-RU" dirty="0">
                <a:solidFill>
                  <a:schemeClr val="accent1"/>
                </a:solidFill>
                <a:latin typeface="JetBrains Mono" pitchFamily="2" charset="0"/>
              </a:rPr>
              <a:t>Таблица-поле-тип индекса</a:t>
            </a:r>
            <a:r>
              <a:rPr lang="ru-RU" dirty="0">
                <a:latin typeface="Muller Light" pitchFamily="2" charset="0"/>
              </a:rPr>
              <a:t>»</a:t>
            </a:r>
            <a:endParaRPr lang="ru-RU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4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8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1E7590-1D59-0640-83AA-B5A4790C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09283"/>
            <a:ext cx="5965438" cy="776860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И</a:t>
            </a:r>
            <a:r>
              <a:rPr lang="ru-RU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нтеграция</a:t>
            </a:r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 СУБД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B6F86-637E-B446-8E48-F41A9866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21" y="764088"/>
            <a:ext cx="2567618" cy="4295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1B15A-519A-C341-BBB6-0D2D861A6521}"/>
              </a:ext>
            </a:extLst>
          </p:cNvPr>
          <p:cNvSpPr txBox="1"/>
          <p:nvPr/>
        </p:nvSpPr>
        <p:spPr>
          <a:xfrm>
            <a:off x="495062" y="1400337"/>
            <a:ext cx="4350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Muller Light" pitchFamily="2" charset="0"/>
              </a:rPr>
              <a:t>З</a:t>
            </a:r>
            <a:r>
              <a:rPr lang="ru-RU" dirty="0">
                <a:latin typeface="Muller Light" pitchFamily="2" charset="0"/>
              </a:rPr>
              <a:t>а трансформацию выражений из </a:t>
            </a:r>
            <a:r>
              <a:rPr lang="ru-RU" dirty="0" err="1">
                <a:latin typeface="Muller Light" pitchFamily="2" charset="0"/>
              </a:rPr>
              <a:t>A</a:t>
            </a:r>
            <a:r>
              <a:rPr lang="en-US" dirty="0">
                <a:latin typeface="Muller Light" pitchFamily="2" charset="0"/>
              </a:rPr>
              <a:t>NSI SQL </a:t>
            </a:r>
            <a:r>
              <a:rPr lang="en-US" dirty="0" err="1">
                <a:latin typeface="Muller Light" pitchFamily="2" charset="0"/>
              </a:rPr>
              <a:t>в</a:t>
            </a:r>
            <a:r>
              <a:rPr lang="ru-RU" dirty="0">
                <a:latin typeface="Muller Light" pitchFamily="2" charset="0"/>
              </a:rPr>
              <a:t> специфичный для СУБД </a:t>
            </a:r>
            <a:r>
              <a:rPr lang="ru-RU" dirty="0" err="1">
                <a:latin typeface="Muller Light" pitchFamily="2" charset="0"/>
              </a:rPr>
              <a:t>S</a:t>
            </a:r>
            <a:r>
              <a:rPr lang="en-US" dirty="0">
                <a:latin typeface="Muller Light" pitchFamily="2" charset="0"/>
              </a:rPr>
              <a:t>QL </a:t>
            </a:r>
            <a:r>
              <a:rPr lang="en-US" dirty="0" err="1">
                <a:latin typeface="Muller Light" pitchFamily="2" charset="0"/>
              </a:rPr>
              <a:t>о</a:t>
            </a:r>
            <a:r>
              <a:rPr lang="ru-RU" dirty="0" err="1">
                <a:latin typeface="Muller Light" pitchFamily="2" charset="0"/>
              </a:rPr>
              <a:t>твечает</a:t>
            </a:r>
            <a:r>
              <a:rPr lang="ru-RU" dirty="0">
                <a:latin typeface="Muller Light" pitchFamily="2" charset="0"/>
              </a:rPr>
              <a:t> модуль</a:t>
            </a:r>
            <a:r>
              <a:rPr lang="en-US" dirty="0">
                <a:latin typeface="Muller Light" pitchFamily="2" charset="0"/>
              </a:rPr>
              <a:t> </a:t>
            </a:r>
            <a:r>
              <a:rPr lang="en-US" dirty="0" err="1">
                <a:latin typeface="Muller Light" pitchFamily="2" charset="0"/>
              </a:rPr>
              <a:t>к</a:t>
            </a:r>
            <a:r>
              <a:rPr lang="ru-RU" dirty="0" err="1">
                <a:latin typeface="Muller Light" pitchFamily="2" charset="0"/>
              </a:rPr>
              <a:t>онвертации</a:t>
            </a:r>
            <a:r>
              <a:rPr lang="ru-RU" dirty="0">
                <a:latin typeface="Muller Light" pitchFamily="2" charset="0"/>
              </a:rPr>
              <a:t>.</a:t>
            </a:r>
          </a:p>
          <a:p>
            <a:pPr algn="just"/>
            <a:endParaRPr lang="ru-RU" dirty="0">
              <a:latin typeface="Muller Light" pitchFamily="2" charset="0"/>
            </a:endParaRPr>
          </a:p>
          <a:p>
            <a:pPr algn="just"/>
            <a:r>
              <a:rPr lang="ru-RU" dirty="0">
                <a:latin typeface="Muller Light" pitchFamily="2" charset="0"/>
              </a:rPr>
              <a:t>Для добавления поддержки новой СУБД необходимо переопределить </a:t>
            </a:r>
            <a:r>
              <a:rPr lang="ru-RU" dirty="0">
                <a:solidFill>
                  <a:srgbClr val="ED0942"/>
                </a:solidFill>
                <a:latin typeface="Muller Light" pitchFamily="2" charset="0"/>
              </a:rPr>
              <a:t>ОДИН</a:t>
            </a:r>
            <a:r>
              <a:rPr lang="en-US" dirty="0">
                <a:solidFill>
                  <a:srgbClr val="ED0942"/>
                </a:solidFill>
                <a:latin typeface="Muller Light" pitchFamily="2" charset="0"/>
              </a:rPr>
              <a:t> </a:t>
            </a:r>
            <a:r>
              <a:rPr lang="en-US" dirty="0" err="1">
                <a:solidFill>
                  <a:srgbClr val="080B10"/>
                </a:solidFill>
                <a:latin typeface="Muller Light" pitchFamily="2" charset="0"/>
              </a:rPr>
              <a:t>м</a:t>
            </a:r>
            <a:r>
              <a:rPr lang="ru-RU" dirty="0" err="1">
                <a:solidFill>
                  <a:srgbClr val="080B10"/>
                </a:solidFill>
                <a:latin typeface="Muller Light" pitchFamily="2" charset="0"/>
              </a:rPr>
              <a:t>етод</a:t>
            </a:r>
            <a:r>
              <a:rPr lang="ru-RU" dirty="0">
                <a:solidFill>
                  <a:srgbClr val="080B10"/>
                </a:solidFill>
                <a:latin typeface="Muller Light" pitchFamily="2" charset="0"/>
              </a:rPr>
              <a:t>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88B9F1-8560-EF4D-9039-F5DDC6EB1937}"/>
              </a:ext>
            </a:extLst>
          </p:cNvPr>
          <p:cNvSpPr/>
          <p:nvPr/>
        </p:nvSpPr>
        <p:spPr>
          <a:xfrm>
            <a:off x="740158" y="3645857"/>
            <a:ext cx="3999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001DA4"/>
                </a:solidFill>
                <a:latin typeface="JetBrains Mono" pitchFamily="2" charset="0"/>
              </a:rPr>
              <a:t>private fun </a:t>
            </a:r>
            <a:r>
              <a:rPr lang="en" sz="1400" dirty="0" err="1">
                <a:solidFill>
                  <a:srgbClr val="0A4F67"/>
                </a:solidFill>
                <a:latin typeface="JetBrains Mono" pitchFamily="2" charset="0"/>
              </a:rPr>
              <a:t>formIndexesQueries</a:t>
            </a:r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(): </a:t>
            </a:r>
          </a:p>
          <a:p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	</a:t>
            </a:r>
            <a:r>
              <a:rPr lang="en" sz="1400" dirty="0">
                <a:solidFill>
                  <a:srgbClr val="000000"/>
                </a:solidFill>
                <a:latin typeface="JetBrains Mono" pitchFamily="2" charset="0"/>
              </a:rPr>
              <a:t>List</a:t>
            </a:r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&lt;</a:t>
            </a:r>
            <a:r>
              <a:rPr lang="en" sz="1400" dirty="0" err="1">
                <a:solidFill>
                  <a:srgbClr val="000000"/>
                </a:solidFill>
                <a:latin typeface="JetBrains Mono" pitchFamily="2" charset="0"/>
              </a:rPr>
              <a:t>IndexQueryStatement</a:t>
            </a:r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943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3" y="494126"/>
            <a:ext cx="5965438" cy="6501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Графический интерфейс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9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-651782" y="1006731"/>
            <a:ext cx="77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Приложение для автоматизации индексирования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9FE0BF-B84B-B142-A833-C705E478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8558" y="1177715"/>
            <a:ext cx="6922935" cy="40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07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7138</TotalTime>
  <Words>2536</Words>
  <Application>Microsoft Macintosh PowerPoint</Application>
  <PresentationFormat>Экран (16:9)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ALS Schlange sans</vt:lpstr>
      <vt:lpstr>Arial</vt:lpstr>
      <vt:lpstr>Calibri</vt:lpstr>
      <vt:lpstr>JetBrains Mono</vt:lpstr>
      <vt:lpstr>Muller Light</vt:lpstr>
      <vt:lpstr>Cover</vt:lpstr>
      <vt:lpstr>1_Cover</vt:lpstr>
      <vt:lpstr>Автоматизация индексирования базы данных на основе истории запросов</vt:lpstr>
      <vt:lpstr>Проблема</vt:lpstr>
      <vt:lpstr>Задачи и цели</vt:lpstr>
      <vt:lpstr>Обзор аналогов</vt:lpstr>
      <vt:lpstr>Презентация PowerPoint</vt:lpstr>
      <vt:lpstr>Рабочий конвейер</vt:lpstr>
      <vt:lpstr>Алгоритм формирования индексов</vt:lpstr>
      <vt:lpstr>Интеграция СУБД</vt:lpstr>
      <vt:lpstr>Графический интерфейс</vt:lpstr>
      <vt:lpstr>Результаты</vt:lpstr>
      <vt:lpstr>Презентация PowerPoint</vt:lpstr>
      <vt:lpstr>Выводы</vt:lpstr>
      <vt:lpstr>Спасибо за внимание! Готов к вашим вопросам.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202</cp:revision>
  <dcterms:created xsi:type="dcterms:W3CDTF">2014-06-27T12:30:22Z</dcterms:created>
  <dcterms:modified xsi:type="dcterms:W3CDTF">2022-06-07T10:34:50Z</dcterms:modified>
</cp:coreProperties>
</file>