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8" r:id="rId4"/>
    <p:sldId id="273" r:id="rId5"/>
    <p:sldId id="274" r:id="rId6"/>
    <p:sldId id="272" r:id="rId7"/>
    <p:sldId id="27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1A4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650" autoAdjust="0"/>
  </p:normalViewPr>
  <p:slideViewPr>
    <p:cSldViewPr snapToGrid="0" snapToObjects="1" showGuides="1">
      <p:cViewPr varScale="1">
        <p:scale>
          <a:sx n="160" d="100"/>
          <a:sy n="160" d="100"/>
        </p:scale>
        <p:origin x="256" y="1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3909" y="1541599"/>
            <a:ext cx="5916181" cy="1471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предметной области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764693" y="1339034"/>
            <a:ext cx="7512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База данных — совокупность данных, хранимых в соответствии со схемой данных, манипулирование которыми выполняют по правилам средств моделирования данных. Базы данных используются повсеместно</a:t>
            </a:r>
            <a:r>
              <a:rPr lang="en-US" dirty="0">
                <a:latin typeface="ALS Schlange sans" panose="02000506030000020004" pitchFamily="2" charset="0"/>
              </a:rPr>
              <a:t>: </a:t>
            </a:r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>
                <a:latin typeface="ALS Schlange sans" panose="02000506030000020004" pitchFamily="2" charset="0"/>
              </a:rPr>
              <a:t>т глобальных веб-сервисов до </a:t>
            </a:r>
            <a:r>
              <a:rPr lang="ru-RU" dirty="0" err="1">
                <a:latin typeface="ALS Schlange sans" panose="02000506030000020004" pitchFamily="2" charset="0"/>
              </a:rPr>
              <a:t>I</a:t>
            </a:r>
            <a:r>
              <a:rPr lang="en-US" dirty="0" err="1">
                <a:latin typeface="ALS Schlange sans" panose="02000506030000020004" pitchFamily="2" charset="0"/>
              </a:rPr>
              <a:t>oT</a:t>
            </a:r>
            <a:r>
              <a:rPr lang="en-US" dirty="0">
                <a:latin typeface="ALS Schlange sans" panose="02000506030000020004" pitchFamily="2" charset="0"/>
              </a:rPr>
              <a:t>.</a:t>
            </a:r>
            <a:r>
              <a:rPr lang="ru-RU" dirty="0">
                <a:latin typeface="ALS Schlange sans" panose="02000506030000020004" pitchFamily="2" charset="0"/>
              </a:rPr>
              <a:t>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Индекс — объект базы данных, создаваемый с целью повышения производительности поиска требуемых данных из множества существующих.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A4D92-AC52-BC4D-AC33-BB5A406C3AE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764693" y="1365256"/>
            <a:ext cx="750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и/или непонятные запросы из десятка таблиц и сотен полей, скорость выполнения которых бывает необходимо увеличить. В случае, если таких запросов много, возможность ручной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Пример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21C74D-7CA2-F841-AD49-4BAA11B184F9}"/>
              </a:ext>
            </a:extLst>
          </p:cNvPr>
          <p:cNvSpPr/>
          <p:nvPr/>
        </p:nvSpPr>
        <p:spPr>
          <a:xfrm>
            <a:off x="1282537" y="1376725"/>
            <a:ext cx="961900" cy="2785378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00" i="1" dirty="0">
                <a:solidFill>
                  <a:srgbClr val="C792EA"/>
                </a:solidFill>
              </a:rPr>
              <a:t>def </a:t>
            </a:r>
            <a:r>
              <a:rPr lang="en" sz="100" dirty="0">
                <a:solidFill>
                  <a:srgbClr val="82AAFF"/>
                </a:solidFill>
              </a:rPr>
              <a:t>post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i="1" dirty="0">
                <a:solidFill>
                  <a:srgbClr val="FF5370"/>
                </a:solidFill>
              </a:rPr>
              <a:t>self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72737A"/>
                </a:solidFill>
              </a:rPr>
              <a:t>payloads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arguments parsing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/>
              <a:t>product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Product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product_id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/>
              <a:t>config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productConfig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config_scheme_id</a:t>
            </a:r>
            <a:br>
              <a:rPr lang="en" sz="100" dirty="0"/>
            </a:br>
            <a:r>
              <a:rPr lang="en" sz="100" dirty="0"/>
              <a:t>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Compute statistics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: [],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pipeline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/>
              <a:t>pipeline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config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"config"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test_suite_config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items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@from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from_build_id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@to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to_build_id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status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statistic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!=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merge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collection_tsr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TestSuiteResults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collection_tcr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TestCaseResult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tsr_group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"suite"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"$results"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"$status"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tcr_group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test_case_id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to_tsrs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 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to_tsr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to_tsrs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results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).</a:t>
            </a:r>
            <a:r>
              <a:rPr lang="en" sz="100" dirty="0">
                <a:solidFill>
                  <a:srgbClr val="82AAFF"/>
                </a:solidFill>
              </a:rPr>
              <a:t>next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StopIteration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continue</a:t>
            </a:r>
            <a:br>
              <a:rPr lang="en" sz="100" i="1" dirty="0">
                <a:solidFill>
                  <a:srgbClr val="C792EA"/>
                </a:solidFill>
              </a:rPr>
            </a:b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</a:t>
            </a:r>
            <a:r>
              <a:rPr lang="en" sz="100" dirty="0" err="1"/>
              <a:t>tcrs_to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tcrs_from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tcrs_to_aggregated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merged </a:t>
            </a:r>
            <a:r>
              <a:rPr lang="en" sz="100" dirty="0">
                <a:solidFill>
                  <a:srgbClr val="89DDFF"/>
                </a:solidFill>
              </a:rPr>
              <a:t>= {}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statistic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"error"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"skipped"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"aborted"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tcrs_to_aggregated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keys</a:t>
            </a:r>
            <a:r>
              <a:rPr lang="en" sz="100" dirty="0">
                <a:solidFill>
                  <a:srgbClr val="89DDFF"/>
                </a:solidFill>
              </a:rPr>
              <a:t>():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to_status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from_status</a:t>
            </a:r>
            <a:r>
              <a:rPr lang="en" sz="100" dirty="0">
                <a:solidFill>
                  <a:srgbClr val="89DDFF"/>
                </a:solidFill>
              </a:rPr>
              <a:t>] &gt;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to_status</a:t>
            </a:r>
            <a:r>
              <a:rPr lang="en" sz="100" dirty="0">
                <a:solidFill>
                  <a:srgbClr val="89DDFF"/>
                </a:solidFill>
              </a:rPr>
              <a:t>]: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]] 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updated </a:t>
            </a:r>
            <a:r>
              <a:rPr lang="en" sz="100" dirty="0">
                <a:solidFill>
                  <a:srgbClr val="89DDFF"/>
                </a:solidFill>
              </a:rPr>
              <a:t>= []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tcr_id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results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except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tcr_id</a:t>
            </a:r>
            <a:br>
              <a:rPr lang="en" sz="100" dirty="0"/>
            </a:br>
            <a:r>
              <a:rPr lang="en" sz="100" dirty="0"/>
              <a:t>            updated </a:t>
            </a:r>
            <a:r>
              <a:rPr lang="en" sz="100" dirty="0">
                <a:solidFill>
                  <a:srgbClr val="89DDFF"/>
                </a:solidFill>
              </a:rPr>
              <a:t>+= [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},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"metrics"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]] +=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 += [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]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 == </a:t>
            </a:r>
            <a:r>
              <a:rPr lang="en" sz="100" dirty="0">
                <a:solidFill>
                  <a:srgbClr val="C3E88D"/>
                </a:solidFill>
              </a:rPr>
              <a:t>'skipped' </a:t>
            </a:r>
            <a:r>
              <a:rPr lang="en" sz="100" i="1" dirty="0">
                <a:solidFill>
                  <a:srgbClr val="C792EA"/>
                </a:solidFill>
              </a:rPr>
              <a:t>else 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KeyError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logging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error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traceback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format_exc</a:t>
            </a:r>
            <a:r>
              <a:rPr lang="en" sz="100" dirty="0">
                <a:solidFill>
                  <a:srgbClr val="89DDFF"/>
                </a:solidFill>
              </a:rPr>
              <a:t>())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status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>
                <a:solidFill>
                  <a:srgbClr val="82AAFF"/>
                </a:solidFill>
              </a:rPr>
              <a:t>get_status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"$set"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updated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"statistic"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status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algs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]](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</a:t>
            </a:r>
            <a:r>
              <a:rPr lang="en" sz="100" i="1" dirty="0">
                <a:solidFill>
                  <a:srgbClr val="C792EA"/>
                </a:solidFill>
              </a:rPr>
              <a:t>for</a:t>
            </a: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                </a:t>
            </a:r>
            <a:r>
              <a:rPr lang="en" sz="100" dirty="0"/>
              <a:t>it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i="1" dirty="0" err="1">
                <a:solidFill>
                  <a:srgbClr val="82AAFF"/>
                </a:solidFill>
              </a:rPr>
              <a:t>len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!=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set_status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"builds was merged"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200</a:t>
            </a:r>
            <a:br>
              <a:rPr lang="en" sz="100" dirty="0">
                <a:solidFill>
                  <a:srgbClr val="F78C6C"/>
                </a:solidFill>
              </a:rPr>
            </a:br>
            <a:endParaRPr lang="ru-RU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2B3AE-0EEB-CA45-80D0-906D88651205}"/>
              </a:ext>
            </a:extLst>
          </p:cNvPr>
          <p:cNvSpPr txBox="1"/>
          <p:nvPr/>
        </p:nvSpPr>
        <p:spPr>
          <a:xfrm>
            <a:off x="3078335" y="2446248"/>
            <a:ext cx="50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45C3-6024-ED47-8D4E-626148E7CF75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4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1189981" y="1830759"/>
            <a:ext cx="6764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время, затрачиваемое на оптимизацию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Создать программу для автоматического процесса индексирования БД на основе истории запросов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902525" y="1365256"/>
            <a:ext cx="742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1739</Words>
  <Application>Microsoft Macintosh PowerPoint</Application>
  <PresentationFormat>Экран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ALS Schlange sans</vt:lpstr>
      <vt:lpstr>Arial</vt:lpstr>
      <vt:lpstr>Calibri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Обзор предметной области</vt:lpstr>
      <vt:lpstr>Проблема</vt:lpstr>
      <vt:lpstr>Пример</vt:lpstr>
      <vt:lpstr>Задачи и цели</vt:lpstr>
      <vt:lpstr>Обзор аналогов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76</cp:revision>
  <dcterms:created xsi:type="dcterms:W3CDTF">2014-06-27T12:30:22Z</dcterms:created>
  <dcterms:modified xsi:type="dcterms:W3CDTF">2022-03-03T16:53:59Z</dcterms:modified>
</cp:coreProperties>
</file>