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73" r:id="rId4"/>
    <p:sldId id="272" r:id="rId5"/>
    <p:sldId id="271" r:id="rId6"/>
    <p:sldId id="282" r:id="rId7"/>
    <p:sldId id="287" r:id="rId8"/>
    <p:sldId id="283" r:id="rId9"/>
    <p:sldId id="284" r:id="rId10"/>
    <p:sldId id="285" r:id="rId11"/>
    <p:sldId id="28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2151A4"/>
    <a:srgbClr val="080B10"/>
    <a:srgbClr val="ED0942"/>
    <a:srgbClr val="0E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83520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616" y="1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>
                <a:solidFill>
                  <a:schemeClr val="tx1"/>
                </a:solidFill>
                <a:latin typeface="ALS Schlange sans" panose="02000506030000020004" pitchFamily="2" charset="0"/>
              </a:rPr>
              <a:t>меньше – лучше;</a:t>
            </a:r>
            <a:r>
              <a:rPr lang="en-US" sz="1600" dirty="0">
                <a:solidFill>
                  <a:schemeClr val="tx1"/>
                </a:solidFill>
                <a:latin typeface="ALS Schlange sans" panose="02000506030000020004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S Schlange sans" panose="02000506030000020004" pitchFamily="2" charset="0"/>
              </a:rPr>
              <a:t>в</a:t>
            </a:r>
            <a:r>
              <a:rPr lang="ru-RU" sz="1600" dirty="0" err="1">
                <a:solidFill>
                  <a:schemeClr val="tx1"/>
                </a:solidFill>
                <a:latin typeface="ALS Schlange sans" panose="02000506030000020004" pitchFamily="2" charset="0"/>
              </a:rPr>
              <a:t>ремя</a:t>
            </a:r>
            <a:r>
              <a:rPr lang="ru-RU" sz="1600" dirty="0">
                <a:solidFill>
                  <a:schemeClr val="tx1"/>
                </a:solidFill>
                <a:latin typeface="ALS Schlange sans" panose="02000506030000020004" pitchFamily="2" charset="0"/>
              </a:rPr>
              <a:t> в</a:t>
            </a:r>
            <a:r>
              <a:rPr lang="ru-RU" sz="1600" baseline="0" dirty="0">
                <a:solidFill>
                  <a:schemeClr val="tx1"/>
                </a:solidFill>
                <a:latin typeface="ALS Schlange sans" panose="02000506030000020004" pitchFamily="2" charset="0"/>
              </a:rPr>
              <a:t> наносекундах</a:t>
            </a:r>
            <a:endParaRPr lang="ru-RU" sz="1600" dirty="0">
              <a:solidFill>
                <a:schemeClr val="tx1"/>
              </a:solidFill>
              <a:latin typeface="ALS Schlange sans" panose="02000506030000020004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оптимизированный запрос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SQL запрос 1</c:v>
                </c:pt>
                <c:pt idx="1">
                  <c:v>SQL запрос 2</c:v>
                </c:pt>
                <c:pt idx="2">
                  <c:v>SQL запрос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1301375</c:v>
                </c:pt>
                <c:pt idx="1">
                  <c:v>3704416</c:v>
                </c:pt>
                <c:pt idx="2">
                  <c:v>4956042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5-DF41-9907-A009B32DC8C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оригинальный запрос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SQL запрос 1</c:v>
                </c:pt>
                <c:pt idx="1">
                  <c:v>SQL запрос 2</c:v>
                </c:pt>
                <c:pt idx="2">
                  <c:v>SQL запрос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1439775</c:v>
                </c:pt>
                <c:pt idx="1">
                  <c:v>3735892</c:v>
                </c:pt>
                <c:pt idx="2">
                  <c:v>5249608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5-DF41-9907-A009B32DC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5232400"/>
        <c:axId val="1335234080"/>
      </c:barChart>
      <c:catAx>
        <c:axId val="133523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5234080"/>
        <c:crosses val="autoZero"/>
        <c:auto val="1"/>
        <c:lblAlgn val="ctr"/>
        <c:lblOffset val="100"/>
        <c:noMultiLvlLbl val="0"/>
      </c:catAx>
      <c:valAx>
        <c:axId val="133523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523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9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it.itmo.ru/program/1585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testpassword/Database-auto-indexing-based-on-query-histo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hyperlink" Target="https://github.com/testpassword/Database-auto-indexing-based-on-query-history/blob/master/README.md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testpassword/Database-auto-indexing-based-on-query-history/tree/master/product/docs/repor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8043" y="1133199"/>
            <a:ext cx="8407913" cy="84054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sz="2400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01562" y="2050755"/>
            <a:ext cx="6427694" cy="520995"/>
          </a:xfrm>
        </p:spPr>
        <p:txBody>
          <a:bodyPr>
            <a:normAutofit/>
          </a:bodyPr>
          <a:lstStyle/>
          <a:p>
            <a:r>
              <a:rPr lang="ru-RU" sz="1800" dirty="0" err="1">
                <a:latin typeface="ALS Schlange sans" panose="02000506030000020004" pitchFamily="2" charset="0"/>
              </a:rPr>
              <a:t>Кульбако</a:t>
            </a:r>
            <a:r>
              <a:rPr lang="ru-RU" sz="18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1800" dirty="0" err="1">
                <a:latin typeface="ALS Schlange sans" panose="02000506030000020004" pitchFamily="2" charset="0"/>
              </a:rPr>
              <a:t>P</a:t>
            </a:r>
            <a:r>
              <a:rPr lang="en-US" sz="1800" dirty="0">
                <a:latin typeface="ALS Schlange sans" panose="02000506030000020004" pitchFamily="2" charset="0"/>
              </a:rPr>
              <a:t>34112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88991E7-F07A-1144-B7B9-11B54349D709}"/>
              </a:ext>
            </a:extLst>
          </p:cNvPr>
          <p:cNvSpPr txBox="1">
            <a:spLocks/>
          </p:cNvSpPr>
          <p:nvPr/>
        </p:nvSpPr>
        <p:spPr>
          <a:xfrm>
            <a:off x="393327" y="3915086"/>
            <a:ext cx="8244165" cy="932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ALS Schlange sans" panose="02000506030000020004" pitchFamily="2" charset="0"/>
              </a:rPr>
              <a:t>Исходный код проекта: </a:t>
            </a:r>
          </a:p>
          <a:p>
            <a:pPr algn="just"/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80B10"/>
                </a:highlight>
                <a:latin typeface="ALS Schlange sans" panose="0200050603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https://github.com/testpassword/Database-auto-indexing-based-on-query-history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80B10"/>
                </a:highlight>
                <a:latin typeface="ALS Schlange sans" panose="02000506030000020004" pitchFamily="2" charset="0"/>
              </a:rPr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highlight>
                <a:srgbClr val="080B10"/>
              </a:highlight>
              <a:latin typeface="ALS Schlange sans" panose="02000506030000020004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F33132-C0E0-3548-A356-CC1E30425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664" y="3947360"/>
            <a:ext cx="840544" cy="84054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BA5E6BD-3348-9045-B332-D725F5D6812E}"/>
              </a:ext>
            </a:extLst>
          </p:cNvPr>
          <p:cNvSpPr txBox="1">
            <a:spLocks/>
          </p:cNvSpPr>
          <p:nvPr/>
        </p:nvSpPr>
        <p:spPr>
          <a:xfrm>
            <a:off x="393327" y="2982452"/>
            <a:ext cx="8244165" cy="932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ALS Schlange sans" panose="02000506030000020004" pitchFamily="2" charset="0"/>
              </a:rPr>
              <a:t>Образовательная программа для поступления: </a:t>
            </a:r>
          </a:p>
          <a:p>
            <a:pPr algn="just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ALS Schlange sans" panose="0200050603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09.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ALS Schlange sans" panose="0200050603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04.04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ALS Schlange sans" panose="0200050603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Программная инженерия: системное и прикладное ПО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highlight>
                <a:srgbClr val="000000"/>
              </a:highlight>
              <a:latin typeface="ALS Schlange sans" panose="02000506030000020004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B98B45-4D59-794C-9C0F-957BC2521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7664" y="2938651"/>
            <a:ext cx="840544" cy="8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33A5EA-823D-F741-B005-5672CA5F1FBE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149134"/>
            <a:ext cx="5965438" cy="85119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Соответствие результатов оцениваемым показателям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313A-B7C7-C541-8ACE-9FE2295F916C}"/>
              </a:ext>
            </a:extLst>
          </p:cNvPr>
          <p:cNvSpPr txBox="1"/>
          <p:nvPr/>
        </p:nvSpPr>
        <p:spPr>
          <a:xfrm>
            <a:off x="8674389" y="4629758"/>
            <a:ext cx="46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10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B75A8D4B-24C7-2B4F-BC73-924B6BEA7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273"/>
              </p:ext>
            </p:extLst>
          </p:nvPr>
        </p:nvGraphicFramePr>
        <p:xfrm>
          <a:off x="495510" y="1200448"/>
          <a:ext cx="8152980" cy="3296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55728">
                  <a:extLst>
                    <a:ext uri="{9D8B030D-6E8A-4147-A177-3AD203B41FA5}">
                      <a16:colId xmlns:a16="http://schemas.microsoft.com/office/drawing/2014/main" val="3208656884"/>
                    </a:ext>
                  </a:extLst>
                </a:gridCol>
                <a:gridCol w="4797252">
                  <a:extLst>
                    <a:ext uri="{9D8B030D-6E8A-4147-A177-3AD203B41FA5}">
                      <a16:colId xmlns:a16="http://schemas.microsoft.com/office/drawing/2014/main" val="187626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LS Schlange sans" panose="02000506030000020004" pitchFamily="2" charset="0"/>
                        </a:rPr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ALS Schlange sans" panose="02000506030000020004" pitchFamily="2" charset="0"/>
                        </a:rPr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LS Schlange sans" panose="02000506030000020004" pitchFamily="2" charset="0"/>
                        </a:rPr>
                        <a:t>Минимизировать время на оптимизацию БД пользователем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LS Schlange sans" panose="02000506030000020004" pitchFamily="2" charset="0"/>
                        </a:rPr>
                        <a:t>Пользователю нужно лишь отдать программе список запросов, которые необходимо оптимизировать, приложение подберёт наилучшие индексы и даже может сохранить их, тем самым полностью избавив его от необходимость оптимизировать БД самостоятельно.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LS Schlange sans" panose="02000506030000020004" pitchFamily="2" charset="0"/>
                        </a:rPr>
                        <a:t>Максимально увеличить скорость выполнения запросов к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LS Schlange sans" panose="02000506030000020004" pitchFamily="2" charset="0"/>
                        </a:rPr>
                        <a:t>Приложение полным перебором найдёт индекс, который сделает запрос наиболее быстрым.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7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75301"/>
            <a:ext cx="5965438" cy="676765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76691" y="1354199"/>
            <a:ext cx="3794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 непонятные запросы, скорость выполнения которых необходимо увеличить. Ручная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AD14-14EC-594E-BC65-0F23C71702EC}"/>
              </a:ext>
            </a:extLst>
          </p:cNvPr>
          <p:cNvSpPr txBox="1"/>
          <p:nvPr/>
        </p:nvSpPr>
        <p:spPr>
          <a:xfrm>
            <a:off x="6165690" y="1971585"/>
            <a:ext cx="282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311568-CA17-DA45-947F-0E5A1FA01FC4}"/>
              </a:ext>
            </a:extLst>
          </p:cNvPr>
          <p:cNvSpPr/>
          <p:nvPr/>
        </p:nvSpPr>
        <p:spPr>
          <a:xfrm>
            <a:off x="4442908" y="740339"/>
            <a:ext cx="1550660" cy="4212999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50" i="1" dirty="0">
                <a:solidFill>
                  <a:srgbClr val="C792EA"/>
                </a:solidFill>
              </a:rPr>
              <a:t>def </a:t>
            </a:r>
            <a:r>
              <a:rPr lang="en" sz="150" dirty="0">
                <a:solidFill>
                  <a:srgbClr val="82AAFF"/>
                </a:solidFill>
              </a:rPr>
              <a:t>post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i="1" dirty="0">
                <a:solidFill>
                  <a:srgbClr val="FF5370"/>
                </a:solidFill>
              </a:rPr>
              <a:t>self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72737A"/>
                </a:solidFill>
              </a:rPr>
              <a:t>payloads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arguments parsing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/>
              <a:t>product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Product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product_id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/>
              <a:t>config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productConfig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config_scheme_id</a:t>
            </a:r>
            <a:br>
              <a:rPr lang="en" sz="150" dirty="0"/>
            </a:br>
            <a:r>
              <a:rPr lang="en" sz="150" dirty="0"/>
              <a:t>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Compute statistics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: [],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pipeline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/>
              <a:t>pipeline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config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"config"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test_suite_config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items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@from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from_build_id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@to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to_build_id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status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statistic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!=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merge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collection_tsr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TestSuiteResults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collection_tcr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TestCaseResult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tsr_group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"suite"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"$results"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"$status"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tcr_group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test_case_id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to_tsrs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 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to_tsr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to_tsrs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results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).</a:t>
            </a:r>
            <a:r>
              <a:rPr lang="en" sz="150" dirty="0">
                <a:solidFill>
                  <a:srgbClr val="82AAFF"/>
                </a:solidFill>
              </a:rPr>
              <a:t>next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StopIteration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continue</a:t>
            </a:r>
            <a:br>
              <a:rPr lang="en" sz="150" i="1" dirty="0">
                <a:solidFill>
                  <a:srgbClr val="C792EA"/>
                </a:solidFill>
              </a:rPr>
            </a:b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</a:t>
            </a:r>
            <a:r>
              <a:rPr lang="en" sz="150" dirty="0" err="1"/>
              <a:t>tcrs_to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tcrs_from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tcrs_to_aggregated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merged </a:t>
            </a:r>
            <a:r>
              <a:rPr lang="en" sz="150" dirty="0">
                <a:solidFill>
                  <a:srgbClr val="89DDFF"/>
                </a:solidFill>
              </a:rPr>
              <a:t>= {}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statistic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"error"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"skipped"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"aborted"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tcrs_to_aggregated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keys</a:t>
            </a:r>
            <a:r>
              <a:rPr lang="en" sz="150" dirty="0">
                <a:solidFill>
                  <a:srgbClr val="89DDFF"/>
                </a:solidFill>
              </a:rPr>
              <a:t>():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to_status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from_status</a:t>
            </a:r>
            <a:r>
              <a:rPr lang="en" sz="150" dirty="0">
                <a:solidFill>
                  <a:srgbClr val="89DDFF"/>
                </a:solidFill>
              </a:rPr>
              <a:t>] &gt;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to_status</a:t>
            </a:r>
            <a:r>
              <a:rPr lang="en" sz="150" dirty="0">
                <a:solidFill>
                  <a:srgbClr val="89DDFF"/>
                </a:solidFill>
              </a:rPr>
              <a:t>]: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]] 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updated </a:t>
            </a:r>
            <a:r>
              <a:rPr lang="en" sz="150" dirty="0">
                <a:solidFill>
                  <a:srgbClr val="89DDFF"/>
                </a:solidFill>
              </a:rPr>
              <a:t>= []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tcr_id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results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except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tcr_id</a:t>
            </a:r>
            <a:br>
              <a:rPr lang="en" sz="150" dirty="0"/>
            </a:br>
            <a:r>
              <a:rPr lang="en" sz="150" dirty="0"/>
              <a:t>            updated </a:t>
            </a:r>
            <a:r>
              <a:rPr lang="en" sz="150" dirty="0">
                <a:solidFill>
                  <a:srgbClr val="89DDFF"/>
                </a:solidFill>
              </a:rPr>
              <a:t>+= [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},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"metrics"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]] +=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 += [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]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 == </a:t>
            </a:r>
            <a:r>
              <a:rPr lang="en" sz="150" dirty="0">
                <a:solidFill>
                  <a:srgbClr val="C3E88D"/>
                </a:solidFill>
              </a:rPr>
              <a:t>'skipped' </a:t>
            </a:r>
            <a:r>
              <a:rPr lang="en" sz="150" i="1" dirty="0">
                <a:solidFill>
                  <a:srgbClr val="C792EA"/>
                </a:solidFill>
              </a:rPr>
              <a:t>else 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KeyError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logging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error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traceback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format_exc</a:t>
            </a:r>
            <a:r>
              <a:rPr lang="en" sz="150" dirty="0">
                <a:solidFill>
                  <a:srgbClr val="89DDFF"/>
                </a:solidFill>
              </a:rPr>
              <a:t>())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status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>
                <a:solidFill>
                  <a:srgbClr val="82AAFF"/>
                </a:solidFill>
              </a:rPr>
              <a:t>get_status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"$set"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updated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"statistic"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status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algs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]](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</a:t>
            </a:r>
            <a:r>
              <a:rPr lang="en" sz="150" i="1" dirty="0">
                <a:solidFill>
                  <a:srgbClr val="C792EA"/>
                </a:solidFill>
              </a:rPr>
              <a:t>for</a:t>
            </a: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                </a:t>
            </a:r>
            <a:r>
              <a:rPr lang="en" sz="150" dirty="0"/>
              <a:t>it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i="1" dirty="0" err="1">
                <a:solidFill>
                  <a:srgbClr val="82AAFF"/>
                </a:solidFill>
              </a:rPr>
              <a:t>len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!=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set_status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"builds was merged"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200</a:t>
            </a:r>
            <a:br>
              <a:rPr lang="en" sz="150" dirty="0">
                <a:solidFill>
                  <a:srgbClr val="F78C6C"/>
                </a:solidFill>
              </a:rPr>
            </a:br>
            <a:endParaRPr lang="ru-RU" sz="15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3C77A0-242C-0348-856B-577916ACC375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28410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669301" y="1279088"/>
            <a:ext cx="780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 на оптимизацию БД пользователем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Проектирование и создание тестовой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latin typeface="ALS Schlange sans" panose="02000506030000020004" pitchFamily="2" charset="0"/>
              </a:rPr>
              <a:t>СОЗДАНИЕ ПРИЛОЖЕНИЯ АВТОИНДЕКСИРОВАНИЯ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Тестирование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Анализ полученных результатов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1C7559-5ED6-A24F-9CDE-AA4069DE3322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4033-2C43-9045-B6FB-DF6275F056E2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E7194F-5C81-3F4A-B894-A579FF60FD97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860961" y="1079473"/>
            <a:ext cx="7422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8 из 10 самых популярных</a:t>
            </a:r>
            <a:r>
              <a:rPr lang="ru-RU" b="1" dirty="0">
                <a:latin typeface="ALS Schlange sans" panose="02000506030000020004" pitchFamily="2" charset="0"/>
              </a:rPr>
              <a:t>*</a:t>
            </a:r>
            <a:r>
              <a:rPr lang="ru-RU" dirty="0">
                <a:latin typeface="ALS Schlange sans" panose="02000506030000020004" pitchFamily="2" charset="0"/>
              </a:rPr>
              <a:t> СУБД подобной функциональности не имеют. </a:t>
            </a:r>
            <a:r>
              <a:rPr lang="ru-RU" dirty="0">
                <a:latin typeface="Muller Light" pitchFamily="2" charset="0"/>
              </a:rPr>
              <a:t>Только </a:t>
            </a:r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в составе подписки </a:t>
            </a:r>
            <a:r>
              <a:rPr lang="ru-RU" dirty="0" err="1">
                <a:latin typeface="ALS Schlange sans" panose="02000506030000020004" pitchFamily="2" charset="0"/>
              </a:rPr>
              <a:t>A</a:t>
            </a:r>
            <a:r>
              <a:rPr lang="en-US" dirty="0" err="1">
                <a:latin typeface="ALS Schlange sans" panose="02000506030000020004" pitchFamily="2" charset="0"/>
              </a:rPr>
              <a:t>zure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из себя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Нельзя официально приобрести в России.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 при его подключении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Открытый исходный код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446A7-8957-864F-B654-DA052C40F19E}"/>
              </a:ext>
            </a:extLst>
          </p:cNvPr>
          <p:cNvSpPr txBox="1"/>
          <p:nvPr/>
        </p:nvSpPr>
        <p:spPr>
          <a:xfrm>
            <a:off x="5360771" y="4439275"/>
            <a:ext cx="311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ALS Schlange sans" panose="02000506030000020004" pitchFamily="2" charset="0"/>
              </a:rPr>
              <a:t>*по </a:t>
            </a:r>
            <a:r>
              <a:rPr lang="en-US" sz="1400" dirty="0" err="1">
                <a:latin typeface="ALS Schlange sans" panose="02000506030000020004" pitchFamily="2" charset="0"/>
              </a:rPr>
              <a:t>в</a:t>
            </a:r>
            <a:r>
              <a:rPr lang="ru-RU" sz="1400" dirty="0" err="1">
                <a:latin typeface="ALS Schlange sans" panose="02000506030000020004" pitchFamily="2" charset="0"/>
              </a:rPr>
              <a:t>ерсии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db-engines.com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C8BEA1-D0F4-3340-BB80-6CB21D15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23385"/>
            <a:ext cx="7799700" cy="7768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О</a:t>
            </a:r>
            <a:r>
              <a:rPr lang="ru-RU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боснование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 оригинальности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DE3A-BEA9-1540-A039-D1851F8F9E4B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A7CB153-CE6E-304B-9DDD-F700BE24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19342"/>
            <a:ext cx="5965438" cy="77686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И</a:t>
            </a:r>
            <a:r>
              <a:rPr lang="ru-RU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спользуемые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 технологии*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899990-4EFB-5F4A-8925-91333FBC53E3}"/>
              </a:ext>
            </a:extLst>
          </p:cNvPr>
          <p:cNvSpPr/>
          <p:nvPr/>
        </p:nvSpPr>
        <p:spPr>
          <a:xfrm>
            <a:off x="225911" y="422118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6C829-C3A8-3A46-A17C-D6F8742DD826}"/>
              </a:ext>
            </a:extLst>
          </p:cNvPr>
          <p:cNvSpPr txBox="1"/>
          <p:nvPr/>
        </p:nvSpPr>
        <p:spPr>
          <a:xfrm>
            <a:off x="599005" y="971970"/>
            <a:ext cx="40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LS Schlange sans" panose="02000506030000020004" pitchFamily="2" charset="0"/>
              </a:rPr>
              <a:t>Клиент: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3F29A-387B-3F48-82B5-106A7650A1A5}"/>
              </a:ext>
            </a:extLst>
          </p:cNvPr>
          <p:cNvSpPr txBox="1"/>
          <p:nvPr/>
        </p:nvSpPr>
        <p:spPr>
          <a:xfrm>
            <a:off x="4693921" y="963984"/>
            <a:ext cx="40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LS Schlange sans" panose="02000506030000020004" pitchFamily="2" charset="0"/>
              </a:rPr>
              <a:t>Сервер: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E1FF1-12CB-9849-8490-BA8C232B8868}"/>
              </a:ext>
            </a:extLst>
          </p:cNvPr>
          <p:cNvSpPr txBox="1"/>
          <p:nvPr/>
        </p:nvSpPr>
        <p:spPr>
          <a:xfrm>
            <a:off x="121920" y="1442805"/>
            <a:ext cx="40949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ALS Schlange sans" panose="02000506030000020004" pitchFamily="2" charset="0"/>
              </a:rPr>
              <a:t>язык программирования</a:t>
            </a:r>
          </a:p>
          <a:p>
            <a:pPr algn="r"/>
            <a:r>
              <a:rPr lang="en-US" dirty="0">
                <a:latin typeface="ALS Schlange sans" panose="02000506030000020004" pitchFamily="2" charset="0"/>
              </a:rPr>
              <a:t>JavaScript</a:t>
            </a:r>
            <a:endParaRPr lang="ru-RU" dirty="0">
              <a:latin typeface="ALS Schlange sans" panose="02000506030000020004" pitchFamily="2" charset="0"/>
            </a:endParaRPr>
          </a:p>
          <a:p>
            <a:pPr algn="r"/>
            <a:endParaRPr lang="en-US" dirty="0">
              <a:latin typeface="ALS Schlange sans" panose="02000506030000020004" pitchFamily="2" charset="0"/>
            </a:endParaRPr>
          </a:p>
          <a:p>
            <a:pPr algn="r"/>
            <a:r>
              <a:rPr lang="ru-RU" sz="1400" dirty="0">
                <a:latin typeface="ALS Schlange sans" panose="02000506030000020004" pitchFamily="2" charset="0"/>
              </a:rPr>
              <a:t>построение интерфейса</a:t>
            </a:r>
          </a:p>
          <a:p>
            <a:pPr algn="r"/>
            <a:r>
              <a:rPr lang="en-US" dirty="0">
                <a:latin typeface="ALS Schlange sans" panose="02000506030000020004" pitchFamily="2" charset="0"/>
              </a:rPr>
              <a:t>React</a:t>
            </a:r>
          </a:p>
          <a:p>
            <a:pPr algn="r"/>
            <a:endParaRPr lang="ru-RU" dirty="0">
              <a:latin typeface="ALS Schlange sans" panose="02000506030000020004" pitchFamily="2" charset="0"/>
            </a:endParaRPr>
          </a:p>
          <a:p>
            <a:pPr algn="r"/>
            <a:r>
              <a:rPr lang="ru-RU" sz="1400" dirty="0">
                <a:latin typeface="ALS Schlange sans" panose="02000506030000020004" pitchFamily="2" charset="0"/>
              </a:rPr>
              <a:t>библиотека компонентов</a:t>
            </a:r>
            <a:endParaRPr lang="en-US" sz="1400" dirty="0">
              <a:latin typeface="ALS Schlange sans" panose="02000506030000020004" pitchFamily="2" charset="0"/>
            </a:endParaRPr>
          </a:p>
          <a:p>
            <a:pPr algn="r"/>
            <a:r>
              <a:rPr lang="en-US" dirty="0">
                <a:latin typeface="ALS Schlange sans" panose="02000506030000020004" pitchFamily="2" charset="0"/>
              </a:rPr>
              <a:t>Ant Design</a:t>
            </a:r>
            <a:endParaRPr lang="ru-RU" dirty="0">
              <a:latin typeface="ALS Schlange sans" panose="02000506030000020004" pitchFamily="2" charset="0"/>
            </a:endParaRPr>
          </a:p>
          <a:p>
            <a:pPr algn="r"/>
            <a:endParaRPr lang="ru-RU" dirty="0">
              <a:latin typeface="ALS Schlange sans" panose="02000506030000020004" pitchFamily="2" charset="0"/>
            </a:endParaRPr>
          </a:p>
          <a:p>
            <a:pPr algn="r"/>
            <a:r>
              <a:rPr lang="en-US" sz="1400" dirty="0">
                <a:latin typeface="ALS Schlange sans" panose="02000506030000020004" pitchFamily="2" charset="0"/>
              </a:rPr>
              <a:t>		</a:t>
            </a:r>
            <a:r>
              <a:rPr lang="ru-RU" sz="1400" dirty="0">
                <a:latin typeface="ALS Schlange sans" panose="02000506030000020004" pitchFamily="2" charset="0"/>
              </a:rPr>
              <a:t>отображение </a:t>
            </a:r>
            <a:r>
              <a:rPr lang="en-US" sz="1400" dirty="0">
                <a:latin typeface="ALS Schlange sans" panose="02000506030000020004" pitchFamily="2" charset="0"/>
              </a:rPr>
              <a:t>SQL-</a:t>
            </a:r>
            <a:r>
              <a:rPr lang="ru-RU" sz="1400" dirty="0">
                <a:latin typeface="ALS Schlange sans" panose="02000506030000020004" pitchFamily="2" charset="0"/>
              </a:rPr>
              <a:t>выражений</a:t>
            </a:r>
            <a:endParaRPr lang="en-US" sz="1400" dirty="0">
              <a:latin typeface="ALS Schlange sans" panose="02000506030000020004" pitchFamily="2" charset="0"/>
            </a:endParaRPr>
          </a:p>
          <a:p>
            <a:pPr algn="r"/>
            <a:r>
              <a:rPr lang="en-US" dirty="0">
                <a:latin typeface="ALS Schlange sans" panose="02000506030000020004" pitchFamily="2" charset="0"/>
              </a:rPr>
              <a:t>React </a:t>
            </a:r>
            <a:r>
              <a:rPr lang="en-US" dirty="0" err="1">
                <a:latin typeface="ALS Schlange sans" panose="02000506030000020004" pitchFamily="2" charset="0"/>
              </a:rPr>
              <a:t>CodeMirror</a:t>
            </a:r>
            <a:endParaRPr lang="ru-RU" dirty="0">
              <a:latin typeface="ALS Schlange sans" panose="0200050603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563C0-43FC-7143-9F42-867C1362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2" y="3712739"/>
            <a:ext cx="604388" cy="5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5BDFDC-6F27-AC4E-B9AB-D9C40B1F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18" y="2898875"/>
            <a:ext cx="572776" cy="5616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9728D3-6D8A-7A48-A32A-81D969B4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6" y="2123325"/>
            <a:ext cx="645840" cy="5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D10DB2-AF90-4A4F-B8B8-D6F5E3755B4F}"/>
              </a:ext>
            </a:extLst>
          </p:cNvPr>
          <p:cNvSpPr txBox="1"/>
          <p:nvPr/>
        </p:nvSpPr>
        <p:spPr>
          <a:xfrm>
            <a:off x="4428743" y="1481759"/>
            <a:ext cx="4094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ALS Schlange sans" panose="02000506030000020004" pitchFamily="2" charset="0"/>
              </a:rPr>
              <a:t>язык программирования</a:t>
            </a:r>
          </a:p>
          <a:p>
            <a:pPr algn="r"/>
            <a:r>
              <a:rPr lang="ru-RU" dirty="0" err="1">
                <a:latin typeface="ALS Schlange sans" panose="02000506030000020004" pitchFamily="2" charset="0"/>
              </a:rPr>
              <a:t>K</a:t>
            </a:r>
            <a:r>
              <a:rPr lang="en-US" dirty="0" err="1">
                <a:latin typeface="ALS Schlange sans" panose="02000506030000020004" pitchFamily="2" charset="0"/>
              </a:rPr>
              <a:t>otlin</a:t>
            </a:r>
            <a:endParaRPr lang="en-US" dirty="0">
              <a:latin typeface="ALS Schlange sans" panose="02000506030000020004" pitchFamily="2" charset="0"/>
            </a:endParaRPr>
          </a:p>
          <a:p>
            <a:pPr algn="r"/>
            <a:endParaRPr lang="en-US" sz="1400" dirty="0">
              <a:latin typeface="ALS Schlange sans" panose="02000506030000020004" pitchFamily="2" charset="0"/>
            </a:endParaRPr>
          </a:p>
          <a:p>
            <a:pPr algn="r"/>
            <a:r>
              <a:rPr lang="ru-RU" sz="1400" dirty="0">
                <a:latin typeface="ALS Schlange sans" panose="02000506030000020004" pitchFamily="2" charset="0"/>
              </a:rPr>
              <a:t>обработка </a:t>
            </a:r>
            <a:r>
              <a:rPr lang="ru-RU" sz="1400" dirty="0" err="1">
                <a:latin typeface="ALS Schlange sans" panose="02000506030000020004" pitchFamily="2" charset="0"/>
              </a:rPr>
              <a:t>H</a:t>
            </a:r>
            <a:r>
              <a:rPr lang="en-US" sz="1400" dirty="0">
                <a:latin typeface="ALS Schlange sans" panose="02000506030000020004" pitchFamily="2" charset="0"/>
              </a:rPr>
              <a:t>TTP-</a:t>
            </a:r>
            <a:r>
              <a:rPr lang="en-US" sz="1400" dirty="0" err="1">
                <a:latin typeface="ALS Schlange sans" panose="02000506030000020004" pitchFamily="2" charset="0"/>
              </a:rPr>
              <a:t>з</a:t>
            </a:r>
            <a:r>
              <a:rPr lang="ru-RU" sz="1400" dirty="0" err="1">
                <a:latin typeface="ALS Schlange sans" panose="02000506030000020004" pitchFamily="2" charset="0"/>
              </a:rPr>
              <a:t>апросов</a:t>
            </a:r>
            <a:endParaRPr lang="ru-RU" sz="1400" dirty="0">
              <a:latin typeface="ALS Schlange sans" panose="02000506030000020004" pitchFamily="2" charset="0"/>
            </a:endParaRPr>
          </a:p>
          <a:p>
            <a:pPr algn="r"/>
            <a:r>
              <a:rPr lang="ru-RU" dirty="0" err="1">
                <a:latin typeface="ALS Schlange sans" panose="02000506030000020004" pitchFamily="2" charset="0"/>
              </a:rPr>
              <a:t>K</a:t>
            </a:r>
            <a:r>
              <a:rPr lang="en-US" dirty="0">
                <a:latin typeface="ALS Schlange sans" panose="02000506030000020004" pitchFamily="2" charset="0"/>
              </a:rPr>
              <a:t>tor</a:t>
            </a:r>
          </a:p>
          <a:p>
            <a:pPr algn="r"/>
            <a:endParaRPr lang="ru-RU" dirty="0">
              <a:latin typeface="ALS Schlange sans" panose="02000506030000020004" pitchFamily="2" charset="0"/>
            </a:endParaRPr>
          </a:p>
          <a:p>
            <a:pPr algn="r"/>
            <a:r>
              <a:rPr lang="ru-RU" sz="1400" dirty="0">
                <a:latin typeface="ALS Schlange sans" panose="02000506030000020004" pitchFamily="2" charset="0"/>
              </a:rPr>
              <a:t>в</a:t>
            </a:r>
            <a:r>
              <a:rPr lang="en-US" sz="1400" dirty="0" err="1">
                <a:latin typeface="ALS Schlange sans" panose="02000506030000020004" pitchFamily="2" charset="0"/>
              </a:rPr>
              <a:t>з</a:t>
            </a:r>
            <a:r>
              <a:rPr lang="ru-RU" sz="1400" dirty="0" err="1">
                <a:latin typeface="ALS Schlange sans" panose="02000506030000020004" pitchFamily="2" charset="0"/>
              </a:rPr>
              <a:t>аимодействие</a:t>
            </a:r>
            <a:r>
              <a:rPr lang="ru-RU" sz="1400" dirty="0">
                <a:latin typeface="ALS Schlange sans" panose="02000506030000020004" pitchFamily="2" charset="0"/>
              </a:rPr>
              <a:t> с СУБД</a:t>
            </a:r>
            <a:endParaRPr lang="en-US" sz="1400" dirty="0">
              <a:latin typeface="ALS Schlange sans" panose="02000506030000020004" pitchFamily="2" charset="0"/>
            </a:endParaRPr>
          </a:p>
          <a:p>
            <a:pPr algn="r"/>
            <a:r>
              <a:rPr lang="en-US" dirty="0">
                <a:latin typeface="ALS Schlange sans" panose="02000506030000020004" pitchFamily="2" charset="0"/>
              </a:rPr>
              <a:t>JDBC</a:t>
            </a:r>
            <a:endParaRPr lang="ru-RU" dirty="0">
              <a:latin typeface="ALS Schlange sans" panose="02000506030000020004" pitchFamily="2" charset="0"/>
            </a:endParaRPr>
          </a:p>
          <a:p>
            <a:pPr algn="r"/>
            <a:endParaRPr lang="ru-RU" dirty="0">
              <a:latin typeface="ALS Schlange sans" panose="02000506030000020004" pitchFamily="2" charset="0"/>
            </a:endParaRPr>
          </a:p>
          <a:p>
            <a:pPr algn="r"/>
            <a:r>
              <a:rPr lang="ru-RU" sz="1400" dirty="0">
                <a:latin typeface="ALS Schlange sans" panose="02000506030000020004" pitchFamily="2" charset="0"/>
              </a:rPr>
              <a:t>распределённый кэш</a:t>
            </a:r>
            <a:endParaRPr lang="en-US" sz="1400" dirty="0">
              <a:latin typeface="ALS Schlange sans" panose="02000506030000020004" pitchFamily="2" charset="0"/>
            </a:endParaRPr>
          </a:p>
          <a:p>
            <a:pPr algn="r"/>
            <a:r>
              <a:rPr lang="ru-RU" dirty="0" err="1">
                <a:latin typeface="ALS Schlange sans" panose="02000506030000020004" pitchFamily="2" charset="0"/>
              </a:rPr>
              <a:t>R</a:t>
            </a:r>
            <a:r>
              <a:rPr lang="en-US" dirty="0" err="1">
                <a:latin typeface="ALS Schlange sans" panose="02000506030000020004" pitchFamily="2" charset="0"/>
              </a:rPr>
              <a:t>edis</a:t>
            </a:r>
            <a:endParaRPr lang="ru-RU" dirty="0">
              <a:latin typeface="ALS Schlange sans" panose="02000506030000020004" pitchFamily="2" charset="0"/>
            </a:endParaRPr>
          </a:p>
        </p:txBody>
      </p:sp>
      <p:pic>
        <p:nvPicPr>
          <p:cNvPr id="1034" name="Picture 10" descr="Основы работы с базами данных Redis - как работает интерфейс командной  строки Redis, общие команды">
            <a:extLst>
              <a:ext uri="{FF2B5EF4-FFF2-40B4-BE49-F238E27FC236}">
                <a16:creationId xmlns:a16="http://schemas.microsoft.com/office/drawing/2014/main" id="{2C0B4F50-17C8-594D-B225-3825DB0E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19" y="3528469"/>
            <a:ext cx="1451381" cy="100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DBC - Persistence Services | openHAB">
            <a:extLst>
              <a:ext uri="{FF2B5EF4-FFF2-40B4-BE49-F238E27FC236}">
                <a16:creationId xmlns:a16="http://schemas.microsoft.com/office/drawing/2014/main" id="{B0FD3FBD-7F01-004A-8B49-0664C82C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27" y="2829871"/>
            <a:ext cx="457164" cy="7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tor.io · GitHub">
            <a:extLst>
              <a:ext uri="{FF2B5EF4-FFF2-40B4-BE49-F238E27FC236}">
                <a16:creationId xmlns:a16="http://schemas.microsoft.com/office/drawing/2014/main" id="{48E15BCE-ED12-5F4B-94CD-91300E91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27" y="2061355"/>
            <a:ext cx="645840" cy="6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62E4D4D-2FBA-0E4A-9865-007ED908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29" y="1428698"/>
            <a:ext cx="534865" cy="5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43F0D1F-C10E-DC43-9082-D2F05C34C0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7427" y="1458209"/>
            <a:ext cx="486164" cy="4861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77DE04-9F2A-8044-8FD9-12C11EAB8B03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924C0-6136-DA4A-B53B-E5A614F52635}"/>
              </a:ext>
            </a:extLst>
          </p:cNvPr>
          <p:cNvSpPr txBox="1"/>
          <p:nvPr/>
        </p:nvSpPr>
        <p:spPr>
          <a:xfrm>
            <a:off x="5360771" y="4439275"/>
            <a:ext cx="311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ALS Schlange sans" panose="02000506030000020004" pitchFamily="2" charset="0"/>
              </a:rPr>
              <a:t>*подробное обоснование выбора описано в </a:t>
            </a:r>
            <a:r>
              <a:rPr lang="ru-RU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sz="1400" dirty="0" err="1">
                <a:solidFill>
                  <a:srgbClr val="0000FF"/>
                </a:solidFill>
                <a:latin typeface="ALS Schlange sans" panose="02000506030000020004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EADME.md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 err="1">
                <a:latin typeface="ALS Schlange sans" panose="02000506030000020004" pitchFamily="2" charset="0"/>
              </a:rPr>
              <a:t>р</a:t>
            </a:r>
            <a:r>
              <a:rPr lang="ru-RU" sz="1400" dirty="0" err="1">
                <a:latin typeface="ALS Schlange sans" panose="02000506030000020004" pitchFamily="2" charset="0"/>
              </a:rPr>
              <a:t>епозитория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3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A7CB153-CE6E-304B-9DDD-F700BE24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21737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Описание проекта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A12ED4-8322-664C-B3AA-FC219168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34" y="804110"/>
            <a:ext cx="7305119" cy="241196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9574CE-ED74-5F46-BA60-32DF16B94980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47939-30BA-5F4B-82AE-AA5BF16DA266}"/>
              </a:ext>
            </a:extLst>
          </p:cNvPr>
          <p:cNvSpPr txBox="1"/>
          <p:nvPr/>
        </p:nvSpPr>
        <p:spPr>
          <a:xfrm>
            <a:off x="413798" y="3183208"/>
            <a:ext cx="8115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  <a:defRPr/>
            </a:pPr>
            <a:r>
              <a:rPr lang="ru-RU" sz="1400" dirty="0">
                <a:latin typeface="ALS Schlange sans" panose="02000506030000020004" pitchFamily="2" charset="0"/>
              </a:rPr>
              <a:t>Пользователь формирует историю запрос</a:t>
            </a:r>
            <a:r>
              <a:rPr lang="en-US" sz="1400" dirty="0" err="1">
                <a:latin typeface="ALS Schlange sans" panose="02000506030000020004" pitchFamily="2" charset="0"/>
              </a:rPr>
              <a:t>о</a:t>
            </a:r>
            <a:r>
              <a:rPr lang="ru-RU" sz="1400" dirty="0">
                <a:latin typeface="ALS Schlange sans" panose="02000506030000020004" pitchFamily="2" charset="0"/>
              </a:rPr>
              <a:t>в </a:t>
            </a:r>
            <a:r>
              <a:rPr lang="ru-RU" sz="1400" dirty="0" err="1">
                <a:latin typeface="ALS Schlange sans" panose="02000506030000020004" pitchFamily="2" charset="0"/>
              </a:rPr>
              <a:t>S</a:t>
            </a:r>
            <a:r>
              <a:rPr lang="en-US" sz="1400" dirty="0">
                <a:latin typeface="ALS Schlange sans" panose="02000506030000020004" pitchFamily="2" charset="0"/>
              </a:rPr>
              <a:t>QL</a:t>
            </a:r>
            <a:r>
              <a:rPr lang="ru-RU" sz="1400" dirty="0">
                <a:latin typeface="ALS Schlange sans" panose="02000506030000020004" pitchFamily="2" charset="0"/>
              </a:rPr>
              <a:t> и запускает через клиент задачу на </a:t>
            </a:r>
            <a:r>
              <a:rPr lang="ru-RU" sz="1400" dirty="0" err="1">
                <a:latin typeface="ALS Schlange sans" panose="02000506030000020004" pitchFamily="2" charset="0"/>
              </a:rPr>
              <a:t>автоиндексирование</a:t>
            </a:r>
            <a:r>
              <a:rPr lang="ru-RU" sz="1400" dirty="0">
                <a:latin typeface="ALS Schlange sans" panose="02000506030000020004" pitchFamily="2" charset="0"/>
              </a:rPr>
              <a:t> этой истории.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lang="ru-RU" sz="1400" dirty="0">
                <a:latin typeface="ALS Schlange sans" panose="02000506030000020004" pitchFamily="2" charset="0"/>
              </a:rPr>
              <a:t>Сервер подключение к БД пользователя, выбирает все уникальные запросы из истории и строит все возможные комбинации индексов.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lang="ru-RU" sz="1400" dirty="0">
                <a:latin typeface="ALS Schlange sans" panose="02000506030000020004" pitchFamily="2" charset="0"/>
              </a:rPr>
              <a:t>Система замеряет время выполнения запроса с каждым из индексов, выбирает, и, по желанию пользователя, сохраняет наилучший.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lang="ru-RU" sz="1400" dirty="0">
                <a:latin typeface="ALS Schlange sans" panose="02000506030000020004" pitchFamily="2" charset="0"/>
              </a:rPr>
              <a:t>После выполнения процесса </a:t>
            </a:r>
            <a:r>
              <a:rPr lang="ru-RU" sz="1400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sz="1400" dirty="0">
                <a:latin typeface="ALS Schlange sans" panose="02000506030000020004" pitchFamily="2" charset="0"/>
              </a:rPr>
              <a:t>, пользователь получает подробный отчёт о работе программы.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473D4-4AFE-D34A-97D4-F64AEF3683D2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74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B6F86-637E-B446-8E48-F41A9866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21" y="764088"/>
            <a:ext cx="2567618" cy="429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1B15A-519A-C341-BBB6-0D2D861A6521}"/>
              </a:ext>
            </a:extLst>
          </p:cNvPr>
          <p:cNvSpPr txBox="1"/>
          <p:nvPr/>
        </p:nvSpPr>
        <p:spPr>
          <a:xfrm>
            <a:off x="595846" y="695431"/>
            <a:ext cx="4350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uller Light" pitchFamily="2" charset="0"/>
              </a:rPr>
              <a:t>Архитектура системы построена таким образом, что за трансформацию выражений из </a:t>
            </a:r>
            <a:r>
              <a:rPr lang="ru-RU" dirty="0" err="1">
                <a:latin typeface="Muller Light" pitchFamily="2" charset="0"/>
              </a:rPr>
              <a:t>A</a:t>
            </a:r>
            <a:r>
              <a:rPr lang="en-US" dirty="0">
                <a:latin typeface="Muller Light" pitchFamily="2" charset="0"/>
              </a:rPr>
              <a:t>NSI SQL </a:t>
            </a:r>
            <a:r>
              <a:rPr lang="en-US" dirty="0" err="1">
                <a:latin typeface="Muller Light" pitchFamily="2" charset="0"/>
              </a:rPr>
              <a:t>в</a:t>
            </a:r>
            <a:r>
              <a:rPr lang="ru-RU" dirty="0">
                <a:latin typeface="Muller Light" pitchFamily="2" charset="0"/>
              </a:rPr>
              <a:t> специфичный для СУБД </a:t>
            </a:r>
            <a:r>
              <a:rPr lang="ru-RU" dirty="0" err="1">
                <a:latin typeface="Muller Light" pitchFamily="2" charset="0"/>
              </a:rPr>
              <a:t>S</a:t>
            </a:r>
            <a:r>
              <a:rPr lang="en-US" dirty="0">
                <a:latin typeface="Muller Light" pitchFamily="2" charset="0"/>
              </a:rPr>
              <a:t>QL </a:t>
            </a:r>
            <a:r>
              <a:rPr lang="en-US" dirty="0" err="1">
                <a:latin typeface="Muller Light" pitchFamily="2" charset="0"/>
              </a:rPr>
              <a:t>о</a:t>
            </a:r>
            <a:r>
              <a:rPr lang="ru-RU" dirty="0" err="1">
                <a:latin typeface="Muller Light" pitchFamily="2" charset="0"/>
              </a:rPr>
              <a:t>твечает</a:t>
            </a:r>
            <a:r>
              <a:rPr lang="ru-RU" dirty="0">
                <a:latin typeface="Muller Light" pitchFamily="2" charset="0"/>
              </a:rPr>
              <a:t> модуль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en-US" dirty="0" err="1">
                <a:latin typeface="Muller Light" pitchFamily="2" charset="0"/>
              </a:rPr>
              <a:t>к</a:t>
            </a:r>
            <a:r>
              <a:rPr lang="ru-RU" dirty="0" err="1">
                <a:latin typeface="Muller Light" pitchFamily="2" charset="0"/>
              </a:rPr>
              <a:t>онвертации</a:t>
            </a:r>
            <a:r>
              <a:rPr lang="ru-RU" dirty="0">
                <a:latin typeface="Muller Light" pitchFamily="2" charset="0"/>
              </a:rPr>
              <a:t>.</a:t>
            </a:r>
          </a:p>
          <a:p>
            <a:pPr algn="just"/>
            <a:endParaRPr lang="ru-RU" dirty="0">
              <a:latin typeface="Muller Light" pitchFamily="2" charset="0"/>
            </a:endParaRPr>
          </a:p>
          <a:p>
            <a:pPr algn="just"/>
            <a:r>
              <a:rPr lang="ru-RU" dirty="0">
                <a:latin typeface="Muller Light" pitchFamily="2" charset="0"/>
              </a:rPr>
              <a:t>Для добавления поддержки новой СУБД необходимо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ru-RU" dirty="0">
                <a:latin typeface="Muller Light" pitchFamily="2" charset="0"/>
              </a:rPr>
              <a:t>подключить соответствующий </a:t>
            </a:r>
            <a:r>
              <a:rPr lang="ru-RU" dirty="0" err="1">
                <a:latin typeface="Muller Light" pitchFamily="2" charset="0"/>
              </a:rPr>
              <a:t>J</a:t>
            </a:r>
            <a:r>
              <a:rPr lang="en-US" dirty="0">
                <a:latin typeface="Muller Light" pitchFamily="2" charset="0"/>
              </a:rPr>
              <a:t>DBC-</a:t>
            </a:r>
            <a:r>
              <a:rPr lang="en-US" dirty="0" err="1">
                <a:latin typeface="Muller Light" pitchFamily="2" charset="0"/>
              </a:rPr>
              <a:t>д</a:t>
            </a:r>
            <a:r>
              <a:rPr lang="ru-RU" dirty="0" err="1">
                <a:latin typeface="Muller Light" pitchFamily="2" charset="0"/>
              </a:rPr>
              <a:t>райвер</a:t>
            </a:r>
            <a:r>
              <a:rPr lang="ru-RU" dirty="0">
                <a:latin typeface="Muller Light" pitchFamily="2" charset="0"/>
              </a:rPr>
              <a:t> и  переопределить </a:t>
            </a:r>
            <a:r>
              <a:rPr lang="ru-RU" dirty="0">
                <a:solidFill>
                  <a:srgbClr val="ED0942"/>
                </a:solidFill>
                <a:latin typeface="Muller Light" pitchFamily="2" charset="0"/>
              </a:rPr>
              <a:t>ОДИН</a:t>
            </a:r>
            <a:r>
              <a:rPr lang="en-US" dirty="0">
                <a:solidFill>
                  <a:srgbClr val="ED0942"/>
                </a:solidFill>
                <a:latin typeface="Muller Light" pitchFamily="2" charset="0"/>
              </a:rPr>
              <a:t> 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м</a:t>
            </a:r>
            <a:r>
              <a:rPr lang="ru-RU" dirty="0" err="1">
                <a:solidFill>
                  <a:srgbClr val="080B10"/>
                </a:solidFill>
                <a:latin typeface="Muller Light" pitchFamily="2" charset="0"/>
              </a:rPr>
              <a:t>етод</a:t>
            </a:r>
            <a:r>
              <a:rPr lang="ru-RU" dirty="0">
                <a:solidFill>
                  <a:srgbClr val="080B10"/>
                </a:solidFill>
                <a:latin typeface="Muller Light" pitchFamily="2" charset="0"/>
              </a:rPr>
              <a:t>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88B9F1-8560-EF4D-9039-F5DDC6EB1937}"/>
              </a:ext>
            </a:extLst>
          </p:cNvPr>
          <p:cNvSpPr/>
          <p:nvPr/>
        </p:nvSpPr>
        <p:spPr>
          <a:xfrm>
            <a:off x="595846" y="3633055"/>
            <a:ext cx="4342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rgbClr val="001DA4"/>
                </a:solidFill>
                <a:latin typeface="JetBrains Mono" pitchFamily="2" charset="0"/>
              </a:rPr>
              <a:t>private fun </a:t>
            </a:r>
            <a:r>
              <a:rPr lang="en" sz="1400" dirty="0" err="1">
                <a:solidFill>
                  <a:srgbClr val="0A4F67"/>
                </a:solidFill>
                <a:latin typeface="JetBrains Mono" pitchFamily="2" charset="0"/>
              </a:rPr>
              <a:t>formIndexesQueries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(): 	</a:t>
            </a:r>
            <a:r>
              <a:rPr lang="en" sz="1400" dirty="0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&lt;</a:t>
            </a:r>
            <a:r>
              <a:rPr lang="en" sz="1400" dirty="0" err="1">
                <a:solidFill>
                  <a:srgbClr val="000000"/>
                </a:solidFill>
                <a:latin typeface="JetBrains Mono" pitchFamily="2" charset="0"/>
              </a:rPr>
              <a:t>IndexQueryStatement</a:t>
            </a:r>
            <a:r>
              <a:rPr lang="en" sz="1400" dirty="0">
                <a:solidFill>
                  <a:srgbClr val="090909"/>
                </a:solidFill>
                <a:latin typeface="JetBrains Mono" pitchFamily="2" charset="0"/>
              </a:rPr>
              <a:t>&gt;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AE0047-1F88-5143-8442-6695E7846034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13C3-2607-D241-BBD7-B21D5EDD8CFB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35EE2-5CD4-E04B-B2B8-1A0485489925}"/>
              </a:ext>
            </a:extLst>
          </p:cNvPr>
          <p:cNvSpPr txBox="1"/>
          <p:nvPr/>
        </p:nvSpPr>
        <p:spPr>
          <a:xfrm>
            <a:off x="588293" y="4207743"/>
            <a:ext cx="435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80B10"/>
                </a:solidFill>
                <a:latin typeface="Muller Light" pitchFamily="2" charset="0"/>
              </a:rPr>
              <a:t>Система тестировалась для </a:t>
            </a:r>
            <a:r>
              <a:rPr lang="ru-RU" dirty="0" err="1">
                <a:solidFill>
                  <a:srgbClr val="080B10"/>
                </a:solidFill>
                <a:latin typeface="Muller Light" pitchFamily="2" charset="0"/>
              </a:rPr>
              <a:t>P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ostgreSQL</a:t>
            </a:r>
            <a:r>
              <a:rPr lang="en-US" dirty="0">
                <a:solidFill>
                  <a:srgbClr val="080B10"/>
                </a:solidFill>
                <a:latin typeface="Muller Light" pitchFamily="2" charset="0"/>
              </a:rPr>
              <a:t> 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и</a:t>
            </a:r>
            <a:r>
              <a:rPr lang="ru-RU" dirty="0">
                <a:solidFill>
                  <a:srgbClr val="080B10"/>
                </a:solidFill>
                <a:latin typeface="Muller Light" pitchFamily="2" charset="0"/>
              </a:rPr>
              <a:t> </a:t>
            </a:r>
            <a:r>
              <a:rPr lang="ru-RU" dirty="0" err="1">
                <a:solidFill>
                  <a:srgbClr val="080B10"/>
                </a:solidFill>
                <a:latin typeface="Muller Light" pitchFamily="2" charset="0"/>
              </a:rPr>
              <a:t>M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icrosoft</a:t>
            </a:r>
            <a:r>
              <a:rPr lang="en-US" dirty="0">
                <a:solidFill>
                  <a:srgbClr val="080B10"/>
                </a:solidFill>
                <a:latin typeface="Muller Light" pitchFamily="2" charset="0"/>
              </a:rPr>
              <a:t> </a:t>
            </a:r>
            <a:r>
              <a:rPr lang="en-US" dirty="0" err="1">
                <a:solidFill>
                  <a:srgbClr val="080B10"/>
                </a:solidFill>
                <a:latin typeface="Muller Light" pitchFamily="2" charset="0"/>
              </a:rPr>
              <a:t>SQLServer</a:t>
            </a:r>
            <a:r>
              <a:rPr lang="ru-RU" dirty="0">
                <a:solidFill>
                  <a:srgbClr val="080B10"/>
                </a:solidFill>
                <a:latin typeface="Muller Ligh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4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D955777-8F58-5840-ADDF-83208223D3B4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136359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Оцениваемые результаты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589442" y="709536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Запрос: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6BD6B-8A6C-9C46-BF39-76BC8774A49B}"/>
              </a:ext>
            </a:extLst>
          </p:cNvPr>
          <p:cNvSpPr txBox="1"/>
          <p:nvPr/>
        </p:nvSpPr>
        <p:spPr>
          <a:xfrm>
            <a:off x="499718" y="1590294"/>
            <a:ext cx="160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 err="1">
                <a:latin typeface="ALS Schlange sans" panose="02000506030000020004" pitchFamily="2" charset="0"/>
              </a:rPr>
              <a:t>трывок</a:t>
            </a:r>
            <a:r>
              <a:rPr lang="ru-RU" dirty="0">
                <a:latin typeface="ALS Schlange sans" panose="02000506030000020004" pitchFamily="2" charset="0"/>
              </a:rPr>
              <a:t> отчёта*: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A47302-1E1A-6849-A57B-AE21B6202E64}"/>
              </a:ext>
            </a:extLst>
          </p:cNvPr>
          <p:cNvSpPr/>
          <p:nvPr/>
        </p:nvSpPr>
        <p:spPr>
          <a:xfrm>
            <a:off x="1600395" y="709536"/>
            <a:ext cx="693119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SELECT 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emp_id</a:t>
            </a:r>
            <a:r>
              <a:rPr lang="en" sz="11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FROM </a:t>
            </a:r>
            <a:r>
              <a:rPr lang="en" sz="1100" dirty="0">
                <a:solidFill>
                  <a:srgbClr val="000000"/>
                </a:solidFill>
                <a:latin typeface="JetBrains Mono" pitchFamily="2" charset="0"/>
              </a:rPr>
              <a:t>employee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100" dirty="0">
                <a:solidFill>
                  <a:srgbClr val="000000"/>
                </a:solidFill>
                <a:latin typeface="JetBrains Mono" pitchFamily="2" charset="0"/>
              </a:rPr>
              <a:t>position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pos_id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)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100" dirty="0" err="1">
                <a:solidFill>
                  <a:srgbClr val="000000"/>
                </a:solidFill>
                <a:latin typeface="JetBrains Mono" pitchFamily="2" charset="0"/>
              </a:rPr>
              <a:t>missions_emp</a:t>
            </a:r>
            <a:r>
              <a:rPr lang="en" sz="11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ru-RU" sz="1100" dirty="0">
                <a:solidFill>
                  <a:srgbClr val="001DA4"/>
                </a:solidFill>
                <a:latin typeface="JetBrains Mono" pitchFamily="2" charset="0"/>
              </a:rPr>
              <a:t>	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emp_id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)</a:t>
            </a:r>
            <a:r>
              <a:rPr lang="ru-RU" sz="1100" dirty="0">
                <a:solidFill>
                  <a:srgbClr val="090909"/>
                </a:solidFill>
                <a:latin typeface="JetBrains Mono" pitchFamily="2" charset="0"/>
              </a:rPr>
              <a:t>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JOIN </a:t>
            </a:r>
            <a:r>
              <a:rPr lang="en" sz="1100" dirty="0">
                <a:solidFill>
                  <a:srgbClr val="000000"/>
                </a:solidFill>
                <a:latin typeface="JetBrains Mono" pitchFamily="2" charset="0"/>
              </a:rPr>
              <a:t>mission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USING 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(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miss_id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)</a:t>
            </a:r>
            <a:r>
              <a:rPr lang="ru-RU" sz="1100" dirty="0">
                <a:solidFill>
                  <a:srgbClr val="090909"/>
                </a:solidFill>
                <a:latin typeface="JetBrains Mono" pitchFamily="2" charset="0"/>
              </a:rPr>
              <a:t> </a:t>
            </a:r>
          </a:p>
          <a:p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WHERE </a:t>
            </a:r>
            <a:r>
              <a:rPr lang="en" sz="1100" dirty="0">
                <a:solidFill>
                  <a:srgbClr val="720082"/>
                </a:solidFill>
                <a:latin typeface="JetBrains Mono" pitchFamily="2" charset="0"/>
              </a:rPr>
              <a:t>rank </a:t>
            </a:r>
            <a:r>
              <a:rPr lang="en" sz="1100" dirty="0">
                <a:solidFill>
                  <a:srgbClr val="000000"/>
                </a:solidFill>
                <a:latin typeface="JetBrains Mono" pitchFamily="2" charset="0"/>
              </a:rPr>
              <a:t>!~~ </a:t>
            </a:r>
            <a:r>
              <a:rPr lang="en" sz="1100" dirty="0">
                <a:solidFill>
                  <a:srgbClr val="116D12"/>
                </a:solidFill>
                <a:latin typeface="JetBrains Mono" pitchFamily="2" charset="0"/>
              </a:rPr>
              <a:t>’’ </a:t>
            </a:r>
            <a:endParaRPr lang="ru-RU" sz="1100" dirty="0">
              <a:solidFill>
                <a:srgbClr val="116D12"/>
              </a:solidFill>
              <a:latin typeface="JetBrains Mono" pitchFamily="2" charset="0"/>
            </a:endParaRPr>
          </a:p>
          <a:p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ORDER BY 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is_married</a:t>
            </a:r>
            <a:r>
              <a:rPr lang="en" sz="11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, 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end_date_and_time</a:t>
            </a:r>
            <a:r>
              <a:rPr lang="en" sz="11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, </a:t>
            </a:r>
            <a:r>
              <a:rPr lang="en" sz="1100" dirty="0" err="1">
                <a:solidFill>
                  <a:srgbClr val="720082"/>
                </a:solidFill>
                <a:latin typeface="JetBrains Mono" pitchFamily="2" charset="0"/>
              </a:rPr>
              <a:t>hiring_date</a:t>
            </a:r>
            <a:r>
              <a:rPr lang="en" sz="1100" dirty="0">
                <a:solidFill>
                  <a:srgbClr val="720082"/>
                </a:solidFill>
                <a:latin typeface="JetBrains Mono" pitchFamily="2" charset="0"/>
              </a:rPr>
              <a:t> </a:t>
            </a:r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DESC</a:t>
            </a:r>
            <a:endParaRPr lang="ru-RU" sz="1100" dirty="0">
              <a:solidFill>
                <a:srgbClr val="001DA4"/>
              </a:solidFill>
              <a:latin typeface="JetBrains Mono" pitchFamily="2" charset="0"/>
            </a:endParaRPr>
          </a:p>
          <a:p>
            <a:r>
              <a:rPr lang="en" sz="1100" dirty="0">
                <a:solidFill>
                  <a:srgbClr val="001DA4"/>
                </a:solidFill>
                <a:latin typeface="JetBrains Mono" pitchFamily="2" charset="0"/>
              </a:rPr>
              <a:t>LIMIT </a:t>
            </a:r>
            <a:r>
              <a:rPr lang="en" sz="1100" dirty="0">
                <a:solidFill>
                  <a:srgbClr val="1233E6"/>
                </a:solidFill>
                <a:latin typeface="JetBrains Mono" pitchFamily="2" charset="0"/>
              </a:rPr>
              <a:t>20</a:t>
            </a:r>
            <a:r>
              <a:rPr lang="en" sz="1100" dirty="0">
                <a:solidFill>
                  <a:srgbClr val="090909"/>
                </a:solidFill>
                <a:latin typeface="JetBrains Mono" pitchFamily="2" charset="0"/>
              </a:rPr>
              <a:t>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62157A-080A-904A-812F-73F40644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33" y="1666681"/>
            <a:ext cx="6835343" cy="2754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892DF-9EB7-8C4F-84EE-11EE4E67FD64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91BCC-ECFE-F24F-AE88-8A7E429C5E2C}"/>
              </a:ext>
            </a:extLst>
          </p:cNvPr>
          <p:cNvSpPr txBox="1"/>
          <p:nvPr/>
        </p:nvSpPr>
        <p:spPr>
          <a:xfrm>
            <a:off x="3904735" y="4439275"/>
            <a:ext cx="456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ALS Schlange sans" panose="02000506030000020004" pitchFamily="2" charset="0"/>
              </a:rPr>
              <a:t>*несколько полных отчётов можно найти в директории </a:t>
            </a:r>
            <a:r>
              <a:rPr lang="en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product/docs/reports</a:t>
            </a:r>
            <a:r>
              <a:rPr lang="ru-RU" sz="1400" dirty="0">
                <a:latin typeface="ALS Schlange sans" panose="02000506030000020004" pitchFamily="2" charset="0"/>
              </a:rPr>
              <a:t> </a:t>
            </a:r>
            <a:r>
              <a:rPr lang="ru-RU" sz="1400" dirty="0" err="1">
                <a:latin typeface="ALS Schlange sans" panose="02000506030000020004" pitchFamily="2" charset="0"/>
              </a:rPr>
              <a:t>репозитория</a:t>
            </a:r>
            <a:endParaRPr lang="ru-RU" sz="14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9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A0D9-A98F-0D4C-8D77-CC57CDBEDA67}"/>
              </a:ext>
            </a:extLst>
          </p:cNvPr>
          <p:cNvSpPr/>
          <p:nvPr/>
        </p:nvSpPr>
        <p:spPr>
          <a:xfrm>
            <a:off x="225911" y="4292301"/>
            <a:ext cx="1602889" cy="85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7298E1D-4DAA-EC4B-966E-8610521D6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62981"/>
              </p:ext>
            </p:extLst>
          </p:nvPr>
        </p:nvGraphicFramePr>
        <p:xfrm>
          <a:off x="826416" y="520895"/>
          <a:ext cx="6385089" cy="427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0F0EFA-4071-884B-8F2A-027AC8FAD2CB}"/>
              </a:ext>
            </a:extLst>
          </p:cNvPr>
          <p:cNvSpPr txBox="1"/>
          <p:nvPr/>
        </p:nvSpPr>
        <p:spPr>
          <a:xfrm>
            <a:off x="7211505" y="3478491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- 10%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49169-D7FB-CB4B-BED4-A71F0B41BC43}"/>
              </a:ext>
            </a:extLst>
          </p:cNvPr>
          <p:cNvSpPr txBox="1"/>
          <p:nvPr/>
        </p:nvSpPr>
        <p:spPr>
          <a:xfrm>
            <a:off x="7211505" y="238708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- 1%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17A00-F95C-EA4A-A231-BDE55E206AE2}"/>
              </a:ext>
            </a:extLst>
          </p:cNvPr>
          <p:cNvSpPr txBox="1"/>
          <p:nvPr/>
        </p:nvSpPr>
        <p:spPr>
          <a:xfrm>
            <a:off x="7211505" y="126932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- 6%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4D8E4-2C5A-2948-BEDB-1577DE38635B}"/>
              </a:ext>
            </a:extLst>
          </p:cNvPr>
          <p:cNvSpPr txBox="1"/>
          <p:nvPr/>
        </p:nvSpPr>
        <p:spPr>
          <a:xfrm>
            <a:off x="8674389" y="46297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457821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9039</TotalTime>
  <Words>2086</Words>
  <Application>Microsoft Macintosh PowerPoint</Application>
  <PresentationFormat>Экран 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ALS Schlange sans</vt:lpstr>
      <vt:lpstr>Arial</vt:lpstr>
      <vt:lpstr>Calibri</vt:lpstr>
      <vt:lpstr>JetBrains Mono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Проблема</vt:lpstr>
      <vt:lpstr>Задачи и цели</vt:lpstr>
      <vt:lpstr>Обоснование оригинальности</vt:lpstr>
      <vt:lpstr>Используемые технологии*</vt:lpstr>
      <vt:lpstr>Описание проекта</vt:lpstr>
      <vt:lpstr>Презентация PowerPoint</vt:lpstr>
      <vt:lpstr>Оцениваемые результаты</vt:lpstr>
      <vt:lpstr>Презентация PowerPoint</vt:lpstr>
      <vt:lpstr>Соответствие результатов оцениваемым показателям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255</cp:revision>
  <dcterms:created xsi:type="dcterms:W3CDTF">2014-06-27T12:30:22Z</dcterms:created>
  <dcterms:modified xsi:type="dcterms:W3CDTF">2022-06-16T18:12:30Z</dcterms:modified>
</cp:coreProperties>
</file>