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>
      <p:cViewPr varScale="1">
        <p:scale>
          <a:sx n="100" d="100"/>
          <a:sy n="100" d="100"/>
        </p:scale>
        <p:origin x="10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6FFD-F7E9-4B16-A79F-50EDABBE270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DDDA-F656-4FC9-A957-13CCD207DF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r>
              <a:rPr lang="ru-RU" sz="2800" dirty="0" smtClean="0"/>
              <a:t>) </a:t>
            </a:r>
            <a:r>
              <a:rPr lang="ru-RU" sz="2800" dirty="0"/>
              <a:t>Если А участвует в проекте (</a:t>
            </a:r>
            <a:r>
              <a:rPr lang="en-US" sz="2800" i="1" dirty="0"/>
              <a:t>a</a:t>
            </a:r>
            <a:r>
              <a:rPr lang="ru-RU" sz="2800" dirty="0"/>
              <a:t>), то не участвует В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):                        (</a:t>
            </a:r>
            <a:r>
              <a:rPr lang="en-US" sz="2800" i="1" dirty="0" smtClean="0"/>
              <a:t>a</a:t>
            </a:r>
            <a:r>
              <a:rPr lang="en-US" sz="2800" dirty="0" smtClean="0">
                <a:sym typeface="Symbol"/>
              </a:rPr>
              <a:t> 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). Если А участвует (</a:t>
            </a:r>
            <a:r>
              <a:rPr lang="en-US" sz="2800" i="1" dirty="0"/>
              <a:t>a</a:t>
            </a:r>
            <a:r>
              <a:rPr lang="ru-RU" sz="2800" dirty="0"/>
              <a:t>),  то участвует </a:t>
            </a:r>
            <a:r>
              <a:rPr lang="en-US" sz="2800" dirty="0"/>
              <a:t>D</a:t>
            </a:r>
            <a:r>
              <a:rPr lang="ru-RU" sz="2800" dirty="0"/>
              <a:t> и С:  </a:t>
            </a:r>
            <a:r>
              <a:rPr lang="en-US" sz="2800" i="1" dirty="0" smtClean="0"/>
              <a:t>a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/>
              <a:t>(</a:t>
            </a:r>
            <a:r>
              <a:rPr lang="en-US" sz="2800" i="1" dirty="0"/>
              <a:t>d c</a:t>
            </a:r>
            <a:r>
              <a:rPr lang="ru-RU" sz="2800" dirty="0" smtClean="0"/>
              <a:t>)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Участвует ли С, когда участвует В?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6876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Ф=(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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)(</a:t>
            </a:r>
            <a:r>
              <a:rPr lang="en-US" sz="2800" i="1" dirty="0"/>
              <a:t>a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/>
              <a:t> </a:t>
            </a:r>
            <a:r>
              <a:rPr lang="ru-RU" sz="2800" dirty="0"/>
              <a:t>(</a:t>
            </a:r>
            <a:r>
              <a:rPr lang="en-US" sz="2800" i="1" dirty="0"/>
              <a:t>dc</a:t>
            </a:r>
            <a:r>
              <a:rPr lang="ru-RU" sz="2800" dirty="0"/>
              <a:t>))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/>
              <a:t>c</a:t>
            </a:r>
            <a:r>
              <a:rPr lang="ru-RU" sz="2800" dirty="0"/>
              <a:t> =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/>
              <a:t>dc</a:t>
            </a:r>
            <a:r>
              <a:rPr lang="ru-RU" sz="2800" dirty="0"/>
              <a:t>)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i="1" dirty="0"/>
              <a:t>c</a:t>
            </a:r>
            <a:r>
              <a:rPr lang="ru-RU" sz="2800" dirty="0"/>
              <a:t> =</a:t>
            </a:r>
          </a:p>
          <a:p>
            <a:r>
              <a:rPr lang="ru-RU" sz="2800" dirty="0"/>
              <a:t>=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 smtClean="0"/>
              <a:t>bdc</a:t>
            </a:r>
            <a:r>
              <a:rPr lang="ru-RU" sz="2800" dirty="0"/>
              <a:t>)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i="1" dirty="0" smtClean="0"/>
              <a:t>c</a:t>
            </a:r>
            <a:r>
              <a:rPr lang="ru-RU" sz="2800" i="1" dirty="0" smtClean="0"/>
              <a:t> =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 smtClean="0"/>
              <a:t>bdc</a:t>
            </a:r>
            <a:r>
              <a:rPr lang="ru-RU" sz="2800" dirty="0"/>
              <a:t>)</a:t>
            </a:r>
            <a:r>
              <a:rPr lang="en-US" sz="2800" i="1" dirty="0"/>
              <a:t>b</a:t>
            </a:r>
            <a:r>
              <a:rPr lang="ru-RU" sz="2800" dirty="0"/>
              <a:t>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c</a:t>
            </a:r>
            <a:r>
              <a:rPr lang="ru-RU" sz="2800" dirty="0"/>
              <a:t> = </a:t>
            </a:r>
            <a:r>
              <a:rPr lang="en-US" sz="2800" i="1" dirty="0" err="1"/>
              <a:t>ab</a:t>
            </a:r>
            <a:r>
              <a:rPr lang="en-US" sz="2800" i="1" dirty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i="1" dirty="0" smtClean="0"/>
              <a:t>с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c</a:t>
            </a:r>
            <a:r>
              <a:rPr lang="ru-RU" sz="2800" i="1" dirty="0"/>
              <a:t> = </a:t>
            </a:r>
            <a:endParaRPr lang="ru-RU" sz="2800" dirty="0"/>
          </a:p>
          <a:p>
            <a:r>
              <a:rPr lang="ru-RU" sz="2800" i="1" dirty="0"/>
              <a:t>=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i="1" dirty="0" smtClean="0"/>
              <a:t>с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r>
              <a:rPr lang="ru-RU" sz="2800" dirty="0"/>
              <a:t>= </a:t>
            </a:r>
            <a:r>
              <a:rPr lang="ru-RU" sz="2800" i="1" dirty="0"/>
              <a:t>Т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9289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ru-RU" sz="2800" dirty="0" smtClean="0"/>
              <a:t>) </a:t>
            </a:r>
            <a:r>
              <a:rPr lang="ru-RU" sz="2800" dirty="0"/>
              <a:t>Если конгресс отказывается принять требования (</a:t>
            </a:r>
            <a:r>
              <a:rPr lang="en-US" sz="2800" i="1" dirty="0"/>
              <a:t>a</a:t>
            </a:r>
            <a:r>
              <a:rPr lang="ru-RU" sz="2800" dirty="0"/>
              <a:t>) или забастовка не длится более года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/>
              <a:t>), то забастовка на фирме не закончится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). Конгресс не отказывается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/>
              <a:t>) или (И) забастовка длится 2 месяца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/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210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sz="2800" dirty="0"/>
              <a:t>Следовательно, забастовка не закончится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)?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5811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  <a:r>
              <a:rPr lang="ru-RU" sz="2800" i="1" dirty="0"/>
              <a:t>, </a:t>
            </a:r>
            <a:r>
              <a:rPr lang="en-US" sz="2800" i="1" dirty="0"/>
              <a:t>b</a:t>
            </a:r>
            <a:r>
              <a:rPr lang="ru-RU" sz="2800" i="1" dirty="0"/>
              <a:t>, </a:t>
            </a:r>
            <a:r>
              <a:rPr lang="en-US" sz="2800" i="1" dirty="0"/>
              <a:t>c</a:t>
            </a:r>
            <a:r>
              <a:rPr lang="ru-RU" sz="2800" dirty="0"/>
              <a:t> – события       Ф</a:t>
            </a:r>
            <a:r>
              <a:rPr lang="ru-RU" sz="2800" dirty="0" smtClean="0"/>
              <a:t>=(((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/>
              <a:t>a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/>
              <a:t>))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((</a:t>
            </a:r>
            <a:r>
              <a:rPr lang="en-US" sz="2800" i="1" dirty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           </a:t>
            </a:r>
            <a:r>
              <a:rPr lang="ru-RU" sz="2800" dirty="0" smtClean="0"/>
              <a:t>    </a:t>
            </a:r>
            <a:r>
              <a:rPr lang="en-US" sz="2800" i="1" dirty="0"/>
              <a:t>c</a:t>
            </a:r>
            <a:endParaRPr lang="ru-RU" sz="2800" dirty="0"/>
          </a:p>
          <a:p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   </a:t>
            </a:r>
            <a:r>
              <a:rPr lang="en-US" sz="2800" i="1" dirty="0" smtClean="0"/>
              <a:t>b</a:t>
            </a:r>
            <a:r>
              <a:rPr lang="ru-RU" sz="2800" b="1" dirty="0"/>
              <a:t>/</a:t>
            </a:r>
            <a:r>
              <a:rPr lang="ru-RU" sz="2800" dirty="0"/>
              <a:t>1 </a:t>
            </a:r>
            <a:r>
              <a:rPr lang="ru-RU" sz="2800" dirty="0" smtClean="0"/>
              <a:t>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          </a:t>
            </a:r>
            <a:r>
              <a:rPr lang="en-US" sz="2800" i="1" dirty="0"/>
              <a:t>c</a:t>
            </a:r>
            <a:r>
              <a:rPr lang="ru-RU" sz="2800" b="1" dirty="0"/>
              <a:t>/</a:t>
            </a:r>
            <a:r>
              <a:rPr lang="ru-RU" sz="2800" dirty="0"/>
              <a:t>1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    </a:t>
            </a:r>
            <a:r>
              <a:rPr lang="en-US" sz="2800" i="1" dirty="0"/>
              <a:t>a</a:t>
            </a:r>
            <a:r>
              <a:rPr lang="ru-RU" sz="2800" dirty="0"/>
              <a:t>/0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Ф </a:t>
            </a:r>
            <a:r>
              <a:rPr lang="ru-RU" sz="2800" dirty="0"/>
              <a:t>выполнима.</a:t>
            </a:r>
          </a:p>
          <a:p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   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/>
              <a:t>  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  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>
                <a:sym typeface="Symbol"/>
              </a:rPr>
              <a:t>          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endParaRPr lang="ru-RU" sz="2800" dirty="0"/>
          </a:p>
          <a:p>
            <a:r>
              <a:rPr lang="ru-RU" sz="2800" dirty="0"/>
              <a:t>    </a:t>
            </a:r>
            <a:r>
              <a:rPr lang="en-US" sz="2800" i="1" dirty="0"/>
              <a:t>b</a:t>
            </a:r>
            <a:r>
              <a:rPr lang="ru-RU" sz="2800" i="1" dirty="0"/>
              <a:t>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4290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 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endParaRPr lang="ru-RU" sz="2800" dirty="0" smtClean="0"/>
          </a:p>
          <a:p>
            <a:r>
              <a:rPr lang="ru-RU" sz="2800" dirty="0" smtClean="0"/>
              <a:t> (</a:t>
            </a:r>
            <a:r>
              <a:rPr lang="en-US" sz="2800" i="1" dirty="0" smtClean="0"/>
              <a:t>a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</a:t>
            </a:r>
            <a:r>
              <a:rPr lang="ru-RU" sz="2800" i="1" dirty="0" smtClean="0"/>
              <a:t> 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/>
              <a:t>c</a:t>
            </a:r>
            <a:endParaRPr lang="ru-RU" sz="2800" dirty="0" smtClean="0"/>
          </a:p>
          <a:p>
            <a:r>
              <a:rPr lang="ru-RU" sz="2800" dirty="0" smtClean="0"/>
              <a:t> 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/>
              <a:t>)        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/>
              <a:t>)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endParaRPr lang="ru-RU" sz="2800" dirty="0" smtClean="0"/>
          </a:p>
          <a:p>
            <a:r>
              <a:rPr lang="ru-RU" sz="2800" dirty="0" smtClean="0"/>
              <a:t> 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i="1" dirty="0" smtClean="0"/>
              <a:t>а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i="1" dirty="0" smtClean="0"/>
              <a:t>а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9</a:t>
            </a:r>
            <a:r>
              <a:rPr lang="ru-RU" sz="2800" dirty="0" smtClean="0"/>
              <a:t>) Если завод не работает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), то не платит за </a:t>
            </a:r>
            <a:r>
              <a:rPr lang="ru-RU" sz="2800" dirty="0" err="1" smtClean="0"/>
              <a:t>электри-чество</a:t>
            </a:r>
            <a:r>
              <a:rPr lang="ru-RU" sz="2800" dirty="0" smtClean="0"/>
              <a:t>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 и нет заказов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67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завод не платит за электричество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), то нет </a:t>
            </a:r>
            <a:r>
              <a:rPr lang="ru-RU" sz="2800" dirty="0" err="1" smtClean="0"/>
              <a:t>электри-чества</a:t>
            </a:r>
            <a:r>
              <a:rPr lang="ru-RU" sz="2800" dirty="0" smtClean="0"/>
              <a:t>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/>
              <a:t>) и завод не работает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).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)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17008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Какие условия необходимы, чтобы завод работал (</a:t>
            </a:r>
            <a:r>
              <a:rPr lang="en-US" sz="2800" i="1" dirty="0" smtClean="0"/>
              <a:t>a</a:t>
            </a:r>
            <a:r>
              <a:rPr lang="ru-RU" sz="2800" dirty="0" smtClean="0"/>
              <a:t>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13285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),</a:t>
            </a:r>
            <a:r>
              <a:rPr lang="ru-RU" sz="2800" i="1" dirty="0" smtClean="0"/>
              <a:t>         </a:t>
            </a:r>
            <a:r>
              <a:rPr lang="ru-RU" sz="2800" dirty="0" smtClean="0"/>
              <a:t>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)(</a:t>
            </a:r>
            <a:r>
              <a:rPr lang="en-US" sz="2800" i="1" dirty="0" smtClean="0"/>
              <a:t>a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</a:t>
            </a:r>
            <a:r>
              <a:rPr lang="ru-RU" sz="2800" i="1" dirty="0" smtClean="0"/>
              <a:t>                                               </a:t>
            </a:r>
            <a:endParaRPr lang="ru-RU" sz="2800" dirty="0" smtClean="0"/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)</a:t>
            </a:r>
            <a:r>
              <a:rPr lang="ru-RU" sz="2800" i="1" dirty="0" smtClean="0"/>
              <a:t>,       </a:t>
            </a:r>
            <a:r>
              <a:rPr lang="ru-RU" sz="2800" dirty="0" smtClean="0"/>
              <a:t>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/>
              <a:t>)(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i="1" dirty="0" smtClean="0"/>
              <a:t>а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     </a:t>
            </a:r>
            <a:r>
              <a:rPr lang="en-US" sz="2800" i="1" dirty="0" smtClean="0"/>
              <a:t>a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661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того, чтобы завод работал, необходимое условие </a:t>
            </a:r>
            <a:r>
              <a:rPr lang="en-US" sz="2800" i="1" dirty="0" smtClean="0"/>
              <a:t>d </a:t>
            </a:r>
            <a:r>
              <a:rPr lang="ru-RU" sz="2800" dirty="0" smtClean="0"/>
              <a:t>- есть электричество или </a:t>
            </a:r>
            <a:r>
              <a:rPr lang="en-US" sz="2800" i="1" dirty="0"/>
              <a:t>c </a:t>
            </a:r>
            <a:r>
              <a:rPr lang="ru-RU" sz="2800" i="1" dirty="0" smtClean="0"/>
              <a:t>- </a:t>
            </a:r>
            <a:r>
              <a:rPr lang="ru-RU" sz="2800" dirty="0" smtClean="0"/>
              <a:t>есть заказы 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4635133"/>
            <a:ext cx="5796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/>
              <a:t>Для получения </a:t>
            </a:r>
          </a:p>
          <a:p>
            <a:pPr algn="r"/>
            <a:r>
              <a:rPr lang="ru-RU" sz="2800" dirty="0" smtClean="0"/>
              <a:t>противоречия не хватает </a:t>
            </a:r>
            <a:r>
              <a:rPr lang="en-US" sz="2800" i="1" dirty="0" smtClean="0"/>
              <a:t>d</a:t>
            </a:r>
            <a:r>
              <a:rPr lang="ru-RU" sz="2800" i="1" dirty="0" smtClean="0"/>
              <a:t> </a:t>
            </a:r>
            <a:r>
              <a:rPr lang="ru-RU" sz="2800" dirty="0" smtClean="0"/>
              <a:t>или </a:t>
            </a:r>
            <a:r>
              <a:rPr lang="en-US" sz="2800" i="1" dirty="0"/>
              <a:t>c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5699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</a:t>
            </a:r>
            <a:r>
              <a:rPr lang="ru-RU" sz="2800" dirty="0" smtClean="0"/>
              <a:t>→ 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i="1" dirty="0" smtClean="0"/>
              <a:t>,</a:t>
            </a:r>
            <a:r>
              <a:rPr lang="ru-RU" sz="2800" dirty="0" smtClean="0"/>
              <a:t>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dirty="0" smtClean="0"/>
              <a:t>          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 → 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i="1" dirty="0" smtClean="0"/>
              <a:t>,</a:t>
            </a:r>
            <a:r>
              <a:rPr lang="ru-RU" sz="2800" dirty="0" smtClean="0"/>
              <a:t>         (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)(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/>
              <a:t>)                  </a:t>
            </a:r>
          </a:p>
          <a:p>
            <a:r>
              <a:rPr lang="en-US" sz="2800" i="1" dirty="0" smtClean="0"/>
              <a:t>b</a:t>
            </a:r>
            <a:r>
              <a:rPr lang="ru-RU" sz="2800" dirty="0" smtClean="0"/>
              <a:t> →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dirty="0" smtClean="0"/>
              <a:t>a</a:t>
            </a:r>
            <a:r>
              <a:rPr lang="ru-RU" sz="2800" dirty="0" smtClean="0"/>
              <a:t>),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endParaRPr lang="ru-RU" sz="2800" dirty="0" smtClean="0"/>
          </a:p>
          <a:p>
            <a:endParaRPr lang="ru-R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</a:t>
            </a:r>
            <a:r>
              <a:rPr lang="en-US" sz="2800" dirty="0" smtClean="0"/>
              <a:t>0</a:t>
            </a:r>
            <a:r>
              <a:rPr lang="ru-RU" sz="2800" dirty="0" smtClean="0"/>
              <a:t>) Если курс ценных бумаг растет (</a:t>
            </a:r>
            <a:r>
              <a:rPr lang="en-US" sz="2800" i="1" dirty="0" smtClean="0"/>
              <a:t>a</a:t>
            </a:r>
            <a:r>
              <a:rPr lang="ru-RU" sz="2800" dirty="0" smtClean="0"/>
              <a:t>), то падает курс акций (</a:t>
            </a:r>
            <a:r>
              <a:rPr lang="en-US" sz="2800" i="1" dirty="0" smtClean="0"/>
              <a:t>c</a:t>
            </a:r>
            <a:r>
              <a:rPr lang="ru-RU" sz="2800" dirty="0" smtClean="0"/>
              <a:t>) или снижаются налоги (</a:t>
            </a:r>
            <a:r>
              <a:rPr lang="en-US" sz="2800" i="1" dirty="0" smtClean="0"/>
              <a:t>d</a:t>
            </a:r>
            <a:r>
              <a:rPr lang="ru-RU" sz="2800" dirty="0" smtClean="0"/>
              <a:t>).    </a:t>
            </a:r>
            <a:r>
              <a:rPr lang="ru-RU" sz="2800" i="1" dirty="0" smtClean="0"/>
              <a:t>а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8367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Курс  ценных бумаг растет (</a:t>
            </a:r>
            <a:r>
              <a:rPr lang="ru-RU" sz="2800" i="1" dirty="0" smtClean="0"/>
              <a:t>а</a:t>
            </a:r>
            <a:r>
              <a:rPr lang="ru-RU" sz="2800" dirty="0" smtClean="0"/>
              <a:t>) и налоги снижаются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/>
              <a:t>), когда курс акций  не понижается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ru-RU" sz="2800" dirty="0" smtClean="0"/>
              <a:t>→ 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7008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процентная ставка снижается (</a:t>
            </a:r>
            <a:r>
              <a:rPr lang="en-US" sz="2800" i="1" dirty="0" smtClean="0"/>
              <a:t>b</a:t>
            </a:r>
            <a:r>
              <a:rPr lang="ru-RU" sz="2800" dirty="0" smtClean="0"/>
              <a:t>), то курс акций </a:t>
            </a:r>
            <a:r>
              <a:rPr lang="ru-RU" sz="2800" dirty="0" err="1" smtClean="0"/>
              <a:t>сни-жается</a:t>
            </a:r>
            <a:r>
              <a:rPr lang="ru-RU" sz="2800" dirty="0" smtClean="0"/>
              <a:t>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 или курс ценных бумаг не растет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).    </a:t>
            </a:r>
          </a:p>
          <a:p>
            <a:r>
              <a:rPr lang="ru-RU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ru-RU" sz="2800" dirty="0" smtClean="0"/>
              <a:t>→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24944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Следовательно, курс акций  растет.  (</a:t>
            </a:r>
            <a:r>
              <a:rPr lang="en-US" sz="2800" i="1" dirty="0" smtClean="0"/>
              <a:t>c</a:t>
            </a:r>
            <a:r>
              <a:rPr lang="ru-RU" sz="2800" dirty="0" smtClean="0"/>
              <a:t>).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638615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i="1" dirty="0" smtClean="0"/>
              <a:t>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i="1" dirty="0" smtClean="0"/>
              <a:t>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i="1" dirty="0" smtClean="0"/>
              <a:t> </a:t>
            </a:r>
            <a:r>
              <a:rPr lang="ru-RU" sz="2800" dirty="0" smtClean="0"/>
              <a:t>              </a:t>
            </a:r>
          </a:p>
          <a:p>
            <a:r>
              <a:rPr lang="ru-RU" sz="2800" i="1" dirty="0" smtClean="0"/>
              <a:t>   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dirty="0" smtClean="0"/>
              <a:t>                 </a:t>
            </a:r>
            <a:r>
              <a:rPr lang="en-US" sz="2800" i="1" dirty="0" smtClean="0"/>
              <a:t>a</a:t>
            </a:r>
            <a:r>
              <a:rPr lang="ru-RU" sz="2800" i="1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</a:t>
            </a:r>
            <a:r>
              <a:rPr lang="en-US" sz="2800" i="1" dirty="0" smtClean="0"/>
              <a:t>a</a:t>
            </a:r>
            <a:r>
              <a:rPr lang="ru-RU" sz="2800" dirty="0" smtClean="0"/>
              <a:t>              </a:t>
            </a:r>
          </a:p>
          <a:p>
            <a:r>
              <a:rPr lang="ru-RU" sz="2800" i="1" dirty="0" smtClean="0"/>
              <a:t>   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 </a:t>
            </a:r>
            <a:r>
              <a:rPr lang="ru-RU" sz="2800" i="1" dirty="0" smtClean="0"/>
              <a:t>   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/>
              <a:t>              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endParaRPr lang="ru-RU" sz="2800" dirty="0" smtClean="0"/>
          </a:p>
          <a:p>
            <a:r>
              <a:rPr lang="ru-RU" sz="2800" dirty="0" smtClean="0"/>
              <a:t>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   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4653136"/>
            <a:ext cx="3707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/>
              <a:t>противоречие,</a:t>
            </a:r>
          </a:p>
          <a:p>
            <a:pPr algn="r"/>
            <a:r>
              <a:rPr lang="ru-RU" sz="2800" dirty="0" smtClean="0"/>
              <a:t> курс акций растет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</a:t>
            </a:r>
            <a:r>
              <a:rPr lang="en-US" sz="2800" dirty="0" smtClean="0"/>
              <a:t>1</a:t>
            </a:r>
            <a:r>
              <a:rPr lang="ru-RU" sz="2800" dirty="0" smtClean="0"/>
              <a:t>) В темной комнате лежали шляпы - 2 белые и 3 </a:t>
            </a:r>
            <a:r>
              <a:rPr lang="ru-RU" sz="2800" dirty="0" err="1" smtClean="0"/>
              <a:t>чер-ные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Трое вошли в комнату, одели шляпы и вышли, не зная, какие на них шляпы. По дороге каждый видел только шляпу впереди идущих. Первый спросил третьего, какая на нем шляпа - ответ: не знаю. Первый спросил второго - ответ: не знаю. Тогда первый понял, какая на нем шляпа.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4928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 </a:t>
            </a:r>
            <a:r>
              <a:rPr lang="en-US" sz="2800" i="1" dirty="0" smtClean="0"/>
              <a:t>a</a:t>
            </a:r>
            <a:r>
              <a:rPr lang="ru-RU" sz="2800" i="1" dirty="0" smtClean="0"/>
              <a:t>, </a:t>
            </a:r>
            <a:r>
              <a:rPr lang="en-US" sz="2800" i="1" dirty="0" smtClean="0"/>
              <a:t>b</a:t>
            </a:r>
            <a:r>
              <a:rPr lang="ru-RU" sz="2800" i="1" dirty="0" smtClean="0"/>
              <a:t>, 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ru-RU" sz="2800" dirty="0" smtClean="0">
                <a:sym typeface="Symbol"/>
              </a:rPr>
              <a:t></a:t>
            </a:r>
            <a:r>
              <a:rPr lang="ru-RU" sz="2800" dirty="0" smtClean="0"/>
              <a:t> {</a:t>
            </a:r>
            <a:r>
              <a:rPr lang="ru-RU" sz="2800" i="1" dirty="0" smtClean="0"/>
              <a:t>ч, б</a:t>
            </a:r>
            <a:r>
              <a:rPr lang="ru-RU" sz="2800" dirty="0" smtClean="0"/>
              <a:t>} = {0, 1}.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052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Следовательно,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en-US" sz="2800" i="1" dirty="0" err="1" smtClean="0"/>
              <a:t>bc</a:t>
            </a:r>
            <a:r>
              <a:rPr lang="ru-RU" sz="2800" dirty="0" smtClean="0"/>
              <a:t>)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 smtClean="0"/>
              <a:t>bc</a:t>
            </a:r>
            <a:r>
              <a:rPr lang="ru-RU" sz="2800" dirty="0" smtClean="0"/>
              <a:t>) =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 =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i="1" dirty="0" smtClean="0"/>
              <a:t>с</a:t>
            </a:r>
            <a:r>
              <a:rPr lang="ru-RU" sz="2800" dirty="0" smtClean="0"/>
              <a:t> – черная.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         </a:t>
            </a:r>
            <a:r>
              <a:rPr lang="en-US" sz="2800" i="1" dirty="0" smtClean="0"/>
              <a:t>a</a:t>
            </a:r>
            <a:r>
              <a:rPr lang="ru-RU" sz="2800" i="1" dirty="0" smtClean="0"/>
              <a:t> → </a:t>
            </a:r>
            <a:r>
              <a:rPr lang="en-US" sz="2800" i="1" dirty="0" smtClean="0"/>
              <a:t>b</a:t>
            </a:r>
            <a:r>
              <a:rPr lang="ru-RU" sz="2800" i="1" dirty="0" smtClean="0"/>
              <a:t> → </a:t>
            </a:r>
            <a:r>
              <a:rPr lang="en-US" sz="2800" i="1" dirty="0" smtClean="0"/>
              <a:t>c</a:t>
            </a:r>
            <a:endParaRPr lang="ru-RU" sz="2800" dirty="0" smtClean="0"/>
          </a:p>
          <a:p>
            <a:r>
              <a:rPr lang="ru-RU" sz="2800" dirty="0" smtClean="0"/>
              <a:t>         3      2      1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170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Универсальное множество для </a:t>
            </a:r>
            <a:r>
              <a:rPr lang="en-US" sz="2800" i="1" dirty="0" smtClean="0"/>
              <a:t>a</a:t>
            </a:r>
            <a:r>
              <a:rPr lang="ru-RU" sz="2800" dirty="0" smtClean="0"/>
              <a:t>  {</a:t>
            </a:r>
            <a:r>
              <a:rPr lang="en-US" sz="2800" i="1" dirty="0" err="1" smtClean="0"/>
              <a:t>bc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 smtClean="0"/>
              <a:t>bc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} = 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2930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en-US" sz="2800" i="1" dirty="0" err="1" smtClean="0"/>
              <a:t>bc</a:t>
            </a:r>
            <a:r>
              <a:rPr lang="ru-RU" sz="2800" dirty="0" smtClean="0"/>
              <a:t>), </a:t>
            </a:r>
            <a:r>
              <a:rPr lang="ru-RU" sz="2800" i="1" dirty="0" err="1" smtClean="0"/>
              <a:t>a</a:t>
            </a:r>
            <a:r>
              <a:rPr lang="ru-RU" sz="2800" dirty="0" smtClean="0"/>
              <a:t> знал бы, что он в черной, при условии, что белых 2.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6916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 smtClean="0"/>
              <a:t>bc</a:t>
            </a:r>
            <a:r>
              <a:rPr lang="ru-RU" sz="2800" dirty="0" smtClean="0"/>
              <a:t>), </a:t>
            </a:r>
            <a:r>
              <a:rPr lang="en-US" sz="2800" i="1" dirty="0" smtClean="0"/>
              <a:t>b</a:t>
            </a:r>
            <a:r>
              <a:rPr lang="ru-RU" sz="2800" i="1" dirty="0" smtClean="0"/>
              <a:t>, </a:t>
            </a:r>
            <a:r>
              <a:rPr lang="ru-RU" sz="2800" dirty="0" smtClean="0"/>
              <a:t>видя перед собой белую шляпу, знал бы, что при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en-US" sz="2800" i="1" dirty="0" err="1" smtClean="0"/>
              <a:t>bc</a:t>
            </a:r>
            <a:r>
              <a:rPr lang="ru-RU" sz="2800" dirty="0" smtClean="0"/>
              <a:t>), он не может быть в белой.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58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</a:t>
            </a:r>
            <a:r>
              <a:rPr lang="en-US" sz="2800" smtClean="0"/>
              <a:t>2</a:t>
            </a:r>
            <a:r>
              <a:rPr lang="ru-RU" sz="2800" smtClean="0"/>
              <a:t>) </a:t>
            </a:r>
            <a:r>
              <a:rPr lang="ru-RU" sz="2800" dirty="0" smtClean="0"/>
              <a:t>Три друга: Белов, Чернов, Рыжов, глядя друг на друга, замечают, что у всех цвет волос не совпадает с </a:t>
            </a:r>
            <a:r>
              <a:rPr lang="ru-RU" sz="2800" dirty="0" err="1" smtClean="0"/>
              <a:t>фами-лиями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Об этом заявляет черноволосый, а Белов подтвердил это мнение.</a:t>
            </a:r>
          </a:p>
          <a:p>
            <a:r>
              <a:rPr lang="ru-RU" sz="2800" dirty="0" smtClean="0"/>
              <a:t>Какой цвет волос у каждого из друзей?</a:t>
            </a:r>
          </a:p>
          <a:p>
            <a:r>
              <a:rPr lang="ru-RU" sz="2800" dirty="0" smtClean="0"/>
              <a:t>Прежде, чем использовать логику, решим задачу </a:t>
            </a:r>
            <a:r>
              <a:rPr lang="ru-RU" sz="2800" b="1" dirty="0" err="1" smtClean="0"/>
              <a:t>графи-чески</a:t>
            </a:r>
            <a:r>
              <a:rPr lang="ru-RU" sz="28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35437" t="55370" r="40348" b="23220"/>
          <a:stretch>
            <a:fillRect/>
          </a:stretch>
        </p:blipFill>
        <p:spPr bwMode="auto">
          <a:xfrm>
            <a:off x="2267744" y="4284315"/>
            <a:ext cx="3384376" cy="239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335699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Бинарный граф</a:t>
            </a:r>
            <a:r>
              <a:rPr lang="ru-RU" sz="2800" dirty="0" smtClean="0"/>
              <a:t> отношений между фамилиями (Б, Ч, Р) и цветом волос (б, ч, </a:t>
            </a:r>
            <a:r>
              <a:rPr lang="ru-RU" sz="2800" dirty="0" err="1" smtClean="0"/>
              <a:t>р</a:t>
            </a:r>
            <a:r>
              <a:rPr lang="ru-RU" sz="2800" dirty="0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Из условия – Белов не черноволосый, по графу выбираем не противоречивые условия: Белов – рыжий; Чернов – белый и Рыжов – черный.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Алгебраическое решение:</a:t>
            </a:r>
            <a:endParaRPr lang="ru-RU" sz="2800" dirty="0" smtClean="0"/>
          </a:p>
          <a:p>
            <a:r>
              <a:rPr lang="ru-RU" sz="2800" dirty="0" smtClean="0"/>
              <a:t>Ребра обозначим как 0-местные предикаты, и запишем возможные высказывания: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928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(Б, ч) = </a:t>
            </a:r>
            <a:r>
              <a:rPr lang="ru-RU" sz="2800" i="1" dirty="0" smtClean="0"/>
              <a:t>а</a:t>
            </a:r>
            <a:r>
              <a:rPr lang="ru-RU" sz="2800" dirty="0" smtClean="0"/>
              <a:t>, (Б, </a:t>
            </a:r>
            <a:r>
              <a:rPr lang="ru-RU" sz="2800" dirty="0" err="1" smtClean="0"/>
              <a:t>р</a:t>
            </a:r>
            <a:r>
              <a:rPr lang="ru-RU" sz="2800" dirty="0" smtClean="0"/>
              <a:t>) = </a:t>
            </a:r>
            <a:r>
              <a:rPr lang="en-US" sz="2800" i="1" dirty="0" smtClean="0"/>
              <a:t>b</a:t>
            </a:r>
            <a:r>
              <a:rPr lang="ru-RU" sz="2800" dirty="0" smtClean="0"/>
              <a:t>,  (Ч, б) = </a:t>
            </a:r>
            <a:r>
              <a:rPr lang="en-US" sz="2800" i="1" dirty="0" smtClean="0"/>
              <a:t>c</a:t>
            </a:r>
            <a:r>
              <a:rPr lang="ru-RU" sz="2800" dirty="0" smtClean="0"/>
              <a:t>,  (Ч,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) = </a:t>
            </a:r>
            <a:r>
              <a:rPr lang="en-US" sz="2800" i="1" dirty="0" smtClean="0"/>
              <a:t>d</a:t>
            </a:r>
            <a:r>
              <a:rPr lang="ru-RU" sz="2800" dirty="0" smtClean="0"/>
              <a:t>,   (Р, б) = </a:t>
            </a:r>
            <a:r>
              <a:rPr lang="en-US" sz="2800" i="1" dirty="0" smtClean="0"/>
              <a:t>e</a:t>
            </a:r>
            <a:r>
              <a:rPr lang="ru-RU" sz="2800" dirty="0" smtClean="0"/>
              <a:t>,   (Р, ч) = </a:t>
            </a:r>
            <a:r>
              <a:rPr lang="en-US" sz="2800" i="1" dirty="0" smtClean="0"/>
              <a:t>f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99695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Составим уравнение  </a:t>
            </a:r>
          </a:p>
          <a:p>
            <a:r>
              <a:rPr lang="ru-RU" sz="2800" dirty="0" smtClean="0"/>
              <a:t>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/>
              <a:t>)(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dirty="0" smtClean="0"/>
              <a:t>)(</a:t>
            </a:r>
            <a:r>
              <a:rPr lang="en-US" sz="2800" i="1" dirty="0" smtClean="0"/>
              <a:t>e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)(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)(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dirty="0" smtClean="0"/>
              <a:t>)(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e</a:t>
            </a:r>
            <a:r>
              <a:rPr lang="ru-RU" sz="2800" dirty="0" smtClean="0"/>
              <a:t>)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 = </a:t>
            </a:r>
          </a:p>
          <a:p>
            <a:r>
              <a:rPr lang="ru-RU" sz="2800" dirty="0" smtClean="0"/>
              <a:t>= </a:t>
            </a:r>
            <a:r>
              <a:rPr lang="en-US" sz="2800" i="1" dirty="0" smtClean="0"/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 smtClean="0"/>
              <a:t>af</a:t>
            </a:r>
            <a:r>
              <a:rPr lang="ru-RU" sz="2800" dirty="0" smtClean="0"/>
              <a:t>(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dirty="0" smtClean="0"/>
              <a:t>) (</a:t>
            </a:r>
            <a:r>
              <a:rPr lang="en-US" sz="2800" i="1" dirty="0" smtClean="0"/>
              <a:t>e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f</a:t>
            </a:r>
            <a:r>
              <a:rPr lang="ru-RU" sz="2800" dirty="0" smtClean="0"/>
              <a:t>) 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e</a:t>
            </a:r>
            <a:r>
              <a:rPr lang="ru-RU" sz="2800" dirty="0" smtClean="0"/>
              <a:t>) = </a:t>
            </a:r>
            <a:r>
              <a:rPr lang="en-US" sz="2800" i="1" dirty="0" smtClean="0"/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 smtClean="0"/>
              <a:t>af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e</a:t>
            </a:r>
            <a:r>
              <a:rPr lang="ru-RU" sz="2800" dirty="0" smtClean="0"/>
              <a:t> (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dirty="0" smtClean="0"/>
              <a:t>)(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e</a:t>
            </a:r>
            <a:r>
              <a:rPr lang="ru-RU" sz="2800" dirty="0" smtClean="0"/>
              <a:t>) = </a:t>
            </a:r>
          </a:p>
          <a:p>
            <a:r>
              <a:rPr lang="ru-RU" sz="2800" dirty="0" smtClean="0"/>
              <a:t>= </a:t>
            </a:r>
            <a:r>
              <a:rPr lang="en-US" sz="2800" i="1" dirty="0" smtClean="0"/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 smtClean="0"/>
              <a:t>af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 smtClean="0"/>
              <a:t>ec</a:t>
            </a:r>
            <a:r>
              <a:rPr lang="en-US" sz="2800" dirty="0" smtClean="0"/>
              <a:t> </a:t>
            </a:r>
            <a:r>
              <a:rPr lang="ru-RU" sz="2800" dirty="0" smtClean="0"/>
              <a:t>→ </a:t>
            </a:r>
            <a:r>
              <a:rPr lang="en-US" sz="2800" i="1" dirty="0" err="1" smtClean="0"/>
              <a:t>bfc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Значит (Б, </a:t>
            </a:r>
            <a:r>
              <a:rPr lang="ru-RU" sz="2800" dirty="0" err="1" smtClean="0"/>
              <a:t>р</a:t>
            </a:r>
            <a:r>
              <a:rPr lang="ru-RU" sz="2800" dirty="0" smtClean="0"/>
              <a:t>), (Р, ч) а (Ч, б).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"/>
            <a:ext cx="9144000" cy="2780927"/>
          </a:xfrm>
        </p:spPr>
        <p:txBody>
          <a:bodyPr>
            <a:normAutofit lnSpcReduction="10000"/>
          </a:bodyPr>
          <a:lstStyle/>
          <a:p>
            <a:pPr marL="0" indent="0" hangingPunct="0">
              <a:spcBef>
                <a:spcPts val="0"/>
              </a:spcBef>
              <a:buNone/>
            </a:pPr>
            <a:r>
              <a:rPr lang="ru-RU" sz="2800" dirty="0" smtClean="0"/>
              <a:t>13. Четырех </a:t>
            </a:r>
            <a:r>
              <a:rPr lang="ru-RU" sz="2800" dirty="0"/>
              <a:t>друзей зовут Альберт, Карл, Дитрих и Фридрих. Фамилии друзей такие же, как имена, но ни у кого из них имя и фамилия не одинаковы, кроме того, фамилия Дитриха не Альберт. Определите фамилию и имя каждого мальчика, если имя мальчика, у которого фамилия Фридрих, есть фамилия того мальчика, имя которого — фамилия Карла.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78092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Введем обозначения.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Y </a:t>
            </a:r>
            <a:r>
              <a:rPr lang="en-US" sz="2800" i="1" dirty="0" smtClean="0"/>
              <a:t> X – </a:t>
            </a:r>
            <a:r>
              <a:rPr lang="ru-RU" sz="2800" dirty="0" smtClean="0"/>
              <a:t>имя, </a:t>
            </a:r>
            <a:r>
              <a:rPr lang="en-US" sz="2800" i="1" dirty="0" smtClean="0"/>
              <a:t>Y – </a:t>
            </a:r>
            <a:r>
              <a:rPr lang="ru-RU" sz="2800" dirty="0" smtClean="0"/>
              <a:t>фамилия.</a:t>
            </a:r>
          </a:p>
          <a:p>
            <a:r>
              <a:rPr lang="ru-RU" sz="2800" dirty="0" smtClean="0"/>
              <a:t>Из условия ложны высказывания; </a:t>
            </a:r>
            <a:r>
              <a:rPr lang="ru-RU" sz="2800" i="1" dirty="0" err="1" smtClean="0"/>
              <a:t>А</a:t>
            </a:r>
            <a:r>
              <a:rPr lang="ru-RU" sz="2800" i="1" baseline="-25000" dirty="0" err="1" smtClean="0"/>
              <a:t>а</a:t>
            </a:r>
            <a:r>
              <a:rPr lang="ru-RU" sz="2800" i="1" dirty="0" smtClean="0"/>
              <a:t> , </a:t>
            </a:r>
            <a:r>
              <a:rPr lang="ru-RU" sz="2800" i="1" dirty="0" err="1" smtClean="0"/>
              <a:t>Д</a:t>
            </a:r>
            <a:r>
              <a:rPr lang="ru-RU" sz="2800" i="1" baseline="-25000" dirty="0" err="1" smtClean="0"/>
              <a:t>д</a:t>
            </a:r>
            <a:r>
              <a:rPr lang="ru-RU" sz="2800" i="1" dirty="0" smtClean="0"/>
              <a:t> , </a:t>
            </a:r>
            <a:r>
              <a:rPr lang="ru-RU" sz="2800" i="1" dirty="0" err="1" smtClean="0"/>
              <a:t>К</a:t>
            </a:r>
            <a:r>
              <a:rPr lang="ru-RU" sz="2800" i="1" baseline="-25000" dirty="0" err="1" smtClean="0"/>
              <a:t>к</a:t>
            </a:r>
            <a:r>
              <a:rPr lang="ru-RU" sz="2800" i="1" dirty="0" smtClean="0"/>
              <a:t> , </a:t>
            </a:r>
            <a:r>
              <a:rPr lang="ru-RU" sz="2800" i="1" dirty="0" err="1" smtClean="0"/>
              <a:t>Ф</a:t>
            </a:r>
            <a:r>
              <a:rPr lang="ru-RU" sz="2800" i="1" baseline="-25000" dirty="0" err="1"/>
              <a:t>ф</a:t>
            </a:r>
            <a:r>
              <a:rPr lang="ru-RU" sz="2800" i="1" dirty="0" smtClean="0"/>
              <a:t> и Д</a:t>
            </a:r>
            <a:r>
              <a:rPr lang="ru-RU" sz="2800" i="1" baseline="-25000" dirty="0" smtClean="0"/>
              <a:t>а</a:t>
            </a:r>
            <a:r>
              <a:rPr lang="ru-RU" sz="2800" i="1" dirty="0" smtClean="0"/>
              <a:t>.</a:t>
            </a:r>
          </a:p>
          <a:p>
            <a:r>
              <a:rPr lang="ru-RU" sz="2800" dirty="0" smtClean="0"/>
              <a:t>Но для одного мальчика справедливо </a:t>
            </a:r>
            <a:r>
              <a:rPr lang="en-US" sz="2800" i="1" dirty="0" smtClean="0"/>
              <a:t>X</a:t>
            </a:r>
            <a:r>
              <a:rPr lang="ru-RU" sz="2800" i="1" baseline="-25000" dirty="0" smtClean="0"/>
              <a:t>ф</a:t>
            </a:r>
            <a:r>
              <a:rPr lang="ru-RU" sz="2800" i="1" dirty="0" smtClean="0"/>
              <a:t> </a:t>
            </a:r>
            <a:r>
              <a:rPr lang="en-US" sz="2800" i="1" dirty="0" smtClean="0"/>
              <a:t>&amp;</a:t>
            </a:r>
            <a:r>
              <a:rPr lang="ru-RU" sz="2800" i="1" dirty="0" smtClean="0"/>
              <a:t> </a:t>
            </a:r>
            <a:r>
              <a:rPr lang="en-US" sz="2800" i="1" dirty="0" err="1" smtClean="0"/>
              <a:t>Y</a:t>
            </a:r>
            <a:r>
              <a:rPr lang="en-US" sz="2800" i="1" baseline="-25000" dirty="0" err="1"/>
              <a:t>x</a:t>
            </a:r>
            <a:r>
              <a:rPr lang="ru-RU" sz="2800" i="1" dirty="0" smtClean="0"/>
              <a:t> </a:t>
            </a:r>
            <a:r>
              <a:rPr lang="en-US" sz="2800" i="1" dirty="0" smtClean="0"/>
              <a:t>&amp;</a:t>
            </a:r>
            <a:r>
              <a:rPr lang="ru-RU" sz="2800" i="1" dirty="0" smtClean="0"/>
              <a:t> </a:t>
            </a:r>
            <a:r>
              <a:rPr lang="en-US" sz="2800" i="1" dirty="0" err="1" smtClean="0"/>
              <a:t>K</a:t>
            </a:r>
            <a:r>
              <a:rPr lang="en-US" sz="2800" i="1" baseline="-25000" dirty="0" err="1" smtClean="0"/>
              <a:t>y</a:t>
            </a:r>
            <a:r>
              <a:rPr lang="ru-RU" sz="2800" i="1" dirty="0" smtClean="0"/>
              <a:t> </a:t>
            </a:r>
            <a:r>
              <a:rPr lang="en-US" sz="2800" i="1" dirty="0" smtClean="0"/>
              <a:t>.</a:t>
            </a:r>
            <a:endParaRPr lang="ru-RU" sz="2800" i="1" dirty="0" smtClean="0"/>
          </a:p>
          <a:p>
            <a:r>
              <a:rPr lang="ru-RU" sz="2800" dirty="0" smtClean="0"/>
              <a:t>Значит </a:t>
            </a:r>
            <a:r>
              <a:rPr lang="ru-RU" sz="2800" i="1" dirty="0" smtClean="0"/>
              <a:t>Х≠Ф, </a:t>
            </a:r>
            <a:r>
              <a:rPr lang="ru-RU" sz="2800" i="1" dirty="0"/>
              <a:t>Х</a:t>
            </a:r>
            <a:r>
              <a:rPr lang="ru-RU" sz="2800" i="1" dirty="0" smtClean="0"/>
              <a:t>≠К, </a:t>
            </a:r>
            <a:r>
              <a:rPr lang="en-US" sz="2800" i="1" dirty="0" smtClean="0"/>
              <a:t>Y</a:t>
            </a:r>
            <a:r>
              <a:rPr lang="ru-RU" sz="2800" i="1" dirty="0" smtClean="0"/>
              <a:t>≠</a:t>
            </a:r>
            <a:r>
              <a:rPr lang="ru-RU" sz="2800" i="1" dirty="0"/>
              <a:t>Ф, </a:t>
            </a:r>
            <a:r>
              <a:rPr lang="en-US" sz="2800" i="1" dirty="0" smtClean="0"/>
              <a:t>Y</a:t>
            </a:r>
            <a:r>
              <a:rPr lang="ru-RU" sz="2800" i="1" dirty="0" smtClean="0"/>
              <a:t>≠К</a:t>
            </a:r>
            <a:r>
              <a:rPr lang="en-US" sz="2800" i="1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Тогда имя может быть Альберт и фамилия Дитрих или имя Дитрих, а фамилия Альберт.  Но по условию </a:t>
            </a:r>
            <a:r>
              <a:rPr lang="ru-RU" sz="2800" i="1" dirty="0" smtClean="0"/>
              <a:t>Д</a:t>
            </a:r>
            <a:r>
              <a:rPr lang="ru-RU" sz="2800" i="1" baseline="-25000" dirty="0" smtClean="0"/>
              <a:t>а </a:t>
            </a:r>
            <a:r>
              <a:rPr lang="ru-RU" sz="2800" dirty="0" smtClean="0"/>
              <a:t>ложно, поэтому истинно </a:t>
            </a:r>
            <a:r>
              <a:rPr lang="ru-RU" sz="2800" i="1" dirty="0" smtClean="0"/>
              <a:t>А</a:t>
            </a:r>
            <a:r>
              <a:rPr lang="ru-RU" sz="2800" i="1" baseline="-25000" dirty="0" smtClean="0"/>
              <a:t>д</a:t>
            </a:r>
            <a:r>
              <a:rPr lang="ru-RU" sz="2800" i="1" dirty="0" smtClean="0"/>
              <a:t>. </a:t>
            </a:r>
            <a:r>
              <a:rPr lang="ru-RU" sz="2800" dirty="0" smtClean="0"/>
              <a:t>Дальше </a:t>
            </a:r>
            <a:r>
              <a:rPr lang="en-US" sz="2800" i="1" dirty="0" smtClean="0"/>
              <a:t>K</a:t>
            </a:r>
            <a:r>
              <a:rPr lang="ru-RU" sz="2800" i="1" baseline="-25000" dirty="0" smtClean="0"/>
              <a:t>а</a:t>
            </a:r>
            <a:r>
              <a:rPr lang="ru-RU" sz="2800" i="1" dirty="0" smtClean="0"/>
              <a:t>, </a:t>
            </a:r>
            <a:r>
              <a:rPr lang="ru-RU" sz="2800" i="1" dirty="0" err="1" smtClean="0"/>
              <a:t>Д</a:t>
            </a:r>
            <a:r>
              <a:rPr lang="ru-RU" sz="2800" i="1" baseline="-25000" dirty="0" err="1" smtClean="0"/>
              <a:t>ф</a:t>
            </a:r>
            <a:r>
              <a:rPr lang="ru-RU" sz="2800" i="1" dirty="0"/>
              <a:t> </a:t>
            </a:r>
            <a:r>
              <a:rPr lang="ru-RU" sz="2800" i="1" dirty="0" smtClean="0"/>
              <a:t>и </a:t>
            </a:r>
            <a:r>
              <a:rPr lang="ru-RU" sz="2800" i="1" dirty="0" err="1" smtClean="0"/>
              <a:t>Ф</a:t>
            </a:r>
            <a:r>
              <a:rPr lang="ru-RU" sz="2800" i="1" baseline="-25000" dirty="0" err="1" smtClean="0"/>
              <a:t>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25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Проверим на выполнимость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Ф </a:t>
            </a:r>
            <a:r>
              <a:rPr lang="ru-RU" sz="2800" dirty="0"/>
              <a:t>для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i="1" dirty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((</a:t>
            </a:r>
            <a:r>
              <a:rPr lang="en-US" sz="2800" i="1" dirty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  </a:t>
            </a:r>
          </a:p>
          <a:p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    </a:t>
            </a:r>
            <a:r>
              <a:rPr lang="en-US" sz="2800" i="1" dirty="0"/>
              <a:t>b</a:t>
            </a:r>
            <a:r>
              <a:rPr lang="ru-RU" sz="2800" b="1" dirty="0"/>
              <a:t>/</a:t>
            </a:r>
            <a:r>
              <a:rPr lang="ru-RU" sz="2800" dirty="0"/>
              <a:t>0 </a:t>
            </a:r>
            <a:r>
              <a:rPr lang="ru-RU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sz="2800" i="1" dirty="0" smtClean="0"/>
              <a:t>a</a:t>
            </a:r>
            <a:r>
              <a:rPr lang="ru-RU" sz="2800" dirty="0"/>
              <a:t>/0 </a:t>
            </a:r>
            <a:r>
              <a:rPr lang="ru-RU" sz="2800" dirty="0" smtClean="0"/>
              <a:t>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Ф  </a:t>
            </a:r>
            <a:r>
              <a:rPr lang="ru-RU" sz="2800" dirty="0"/>
              <a:t>выполнима.</a:t>
            </a:r>
          </a:p>
          <a:p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/>
              <a:t>) </a:t>
            </a:r>
            <a:r>
              <a:rPr lang="ru-RU" sz="2800" dirty="0" smtClean="0"/>
              <a:t>   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/>
              <a:t>   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    </a:t>
            </a:r>
            <a:r>
              <a:rPr lang="en-US" sz="2800" dirty="0" smtClean="0">
                <a:sym typeface="Symbol"/>
              </a:rPr>
              <a:t></a:t>
            </a:r>
            <a:endParaRPr lang="ru-RU" sz="2800" dirty="0"/>
          </a:p>
          <a:p>
            <a:r>
              <a:rPr lang="ru-RU" sz="2800" dirty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857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Меняем связку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 </a:t>
            </a:r>
            <a:r>
              <a:rPr lang="ru-RU" sz="2800" dirty="0"/>
              <a:t>на  </a:t>
            </a:r>
            <a:r>
              <a:rPr lang="en-US" sz="2800" dirty="0"/>
              <a:t>&amp; </a:t>
            </a:r>
            <a:r>
              <a:rPr lang="ru-RU" sz="2800" dirty="0"/>
              <a:t>и проверяем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617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</a:t>
            </a:r>
            <a:r>
              <a:rPr lang="ru-RU" sz="2800" dirty="0" smtClean="0"/>
              <a:t>=(((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/>
              <a:t>a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en-US" sz="2800" dirty="0" smtClean="0"/>
              <a:t> &amp;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/>
              <a:t>))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70463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((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            </a:t>
            </a:r>
            <a:r>
              <a:rPr lang="ru-RU" sz="2800" dirty="0" smtClean="0"/>
              <a:t> </a:t>
            </a:r>
            <a:r>
              <a:rPr lang="ru-RU" sz="2800" dirty="0"/>
              <a:t>((</a:t>
            </a:r>
            <a:r>
              <a:rPr lang="en-US" sz="2800" i="1" dirty="0"/>
              <a:t>c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 </a:t>
            </a:r>
            <a:r>
              <a:rPr lang="ru-RU" sz="2800" dirty="0" smtClean="0"/>
              <a:t> 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endParaRPr lang="ru-RU" sz="2800" dirty="0"/>
          </a:p>
          <a:p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   </a:t>
            </a:r>
            <a:r>
              <a:rPr lang="ru-RU" sz="2800" dirty="0" smtClean="0"/>
              <a:t> </a:t>
            </a:r>
            <a:r>
              <a:rPr lang="en-US" sz="2800" i="1" dirty="0"/>
              <a:t>a</a:t>
            </a:r>
            <a:r>
              <a:rPr lang="ru-RU" sz="2800" dirty="0" smtClean="0"/>
              <a:t>/0</a:t>
            </a:r>
            <a:endParaRPr lang="ru-RU" sz="2800" dirty="0"/>
          </a:p>
          <a:p>
            <a:r>
              <a:rPr lang="ru-RU" sz="2800" dirty="0"/>
              <a:t> </a:t>
            </a:r>
            <a:r>
              <a:rPr lang="ru-RU" sz="2800" dirty="0" smtClean="0"/>
              <a:t>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           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/>
              <a:t>                  </a:t>
            </a:r>
            <a:r>
              <a:rPr lang="en-US" sz="2800" i="1" dirty="0"/>
              <a:t>c</a:t>
            </a:r>
            <a:r>
              <a:rPr lang="ru-RU" sz="2800" dirty="0"/>
              <a:t>/0 </a:t>
            </a:r>
            <a:r>
              <a:rPr lang="ru-RU" sz="2800" dirty="0" smtClean="0"/>
              <a:t>   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Ф  </a:t>
            </a:r>
            <a:r>
              <a:rPr lang="ru-RU" sz="2800" dirty="0"/>
              <a:t>противоречие, 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             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       </a:t>
            </a:r>
            <a:r>
              <a:rPr lang="ru-RU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ru-RU" sz="2800" dirty="0" smtClean="0"/>
              <a:t>               </a:t>
            </a:r>
            <a:r>
              <a:rPr lang="ru-RU" sz="2800" dirty="0"/>
              <a:t>забастовка не закончится.</a:t>
            </a:r>
          </a:p>
          <a:p>
            <a:r>
              <a:rPr lang="ru-RU" sz="2800" i="1" dirty="0"/>
              <a:t> </a:t>
            </a:r>
            <a:r>
              <a:rPr lang="ru-RU" sz="2800" i="1" dirty="0" smtClean="0"/>
              <a:t>    </a:t>
            </a:r>
            <a:r>
              <a:rPr lang="en-US" sz="2800" i="1" dirty="0"/>
              <a:t>b</a:t>
            </a:r>
            <a:r>
              <a:rPr lang="ru-RU" sz="2800" i="1" dirty="0"/>
              <a:t>      </a:t>
            </a:r>
            <a:r>
              <a:rPr lang="ru-RU" sz="2800" i="1" dirty="0" smtClean="0"/>
              <a:t>                  </a:t>
            </a:r>
            <a:r>
              <a:rPr lang="en-US" sz="2800" i="1" dirty="0"/>
              <a:t>b</a:t>
            </a:r>
            <a:r>
              <a:rPr lang="ru-RU" sz="2800" i="1" dirty="0"/>
              <a:t>                </a:t>
            </a:r>
            <a:r>
              <a:rPr lang="ru-RU" sz="2800" i="1" dirty="0" smtClean="0"/>
              <a:t>      </a:t>
            </a:r>
            <a:r>
              <a:rPr lang="en-US" sz="2800" i="1" dirty="0" smtClean="0"/>
              <a:t>b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r>
              <a:rPr lang="ru-RU" sz="2800" dirty="0" smtClean="0"/>
              <a:t>) Можно </a:t>
            </a:r>
            <a:r>
              <a:rPr lang="ru-RU" sz="2800" dirty="0"/>
              <a:t>ли получить </a:t>
            </a:r>
            <a:r>
              <a:rPr lang="en-US" sz="2800" dirty="0"/>
              <a:t>H</a:t>
            </a:r>
            <a:r>
              <a:rPr lang="ru-RU" sz="2800" baseline="-25000" dirty="0"/>
              <a:t>2</a:t>
            </a:r>
            <a:r>
              <a:rPr lang="en-US" sz="2800" dirty="0"/>
              <a:t>CO</a:t>
            </a:r>
            <a:r>
              <a:rPr lang="ru-RU" sz="2800" baseline="-25000" dirty="0"/>
              <a:t>3 </a:t>
            </a:r>
            <a:r>
              <a:rPr lang="ru-RU" sz="2800" dirty="0"/>
              <a:t> (</a:t>
            </a:r>
            <a:r>
              <a:rPr lang="en-US" sz="2800" i="1" dirty="0"/>
              <a:t>a</a:t>
            </a:r>
            <a:r>
              <a:rPr lang="ru-RU" sz="2800" dirty="0"/>
              <a:t>), </a:t>
            </a:r>
            <a:r>
              <a:rPr lang="ru-RU" sz="2800" dirty="0" smtClean="0"/>
              <a:t>если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28800"/>
            <a:ext cx="89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</a:t>
            </a:r>
            <a:r>
              <a:rPr lang="en-US" sz="2800" dirty="0" smtClean="0"/>
              <a:t>  </a:t>
            </a:r>
            <a:r>
              <a:rPr lang="ru-RU" sz="2800" dirty="0"/>
              <a:t>есть </a:t>
            </a:r>
            <a:r>
              <a:rPr lang="en-US" sz="2800" dirty="0" err="1"/>
              <a:t>MgO</a:t>
            </a:r>
            <a:r>
              <a:rPr lang="en-US" sz="2800" dirty="0"/>
              <a:t>, O</a:t>
            </a:r>
            <a:r>
              <a:rPr lang="en-US" sz="2800" baseline="-25000" dirty="0"/>
              <a:t>2</a:t>
            </a:r>
            <a:r>
              <a:rPr lang="en-US" sz="2800" dirty="0"/>
              <a:t>, C                    </a:t>
            </a:r>
            <a:r>
              <a:rPr lang="en-US" sz="2800" i="1" dirty="0" err="1"/>
              <a:t>gco</a:t>
            </a:r>
            <a:r>
              <a:rPr lang="en-US" sz="2800" i="1" dirty="0"/>
              <a:t>,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MgO</a:t>
            </a:r>
            <a:r>
              <a:rPr lang="ru-RU" sz="2800" dirty="0" smtClean="0"/>
              <a:t> + </a:t>
            </a:r>
            <a:r>
              <a:rPr lang="en-US" sz="2800" dirty="0" smtClean="0"/>
              <a:t>H</a:t>
            </a:r>
            <a:r>
              <a:rPr lang="ru-RU" sz="2800" baseline="-25000" dirty="0" smtClean="0"/>
              <a:t>2 </a:t>
            </a:r>
            <a:r>
              <a:rPr lang="ru-RU" sz="2800" dirty="0" smtClean="0"/>
              <a:t>  →   </a:t>
            </a:r>
            <a:r>
              <a:rPr lang="en-US" sz="2800" dirty="0" smtClean="0"/>
              <a:t>Mg</a:t>
            </a:r>
            <a:r>
              <a:rPr lang="ru-RU" sz="2800" dirty="0" smtClean="0"/>
              <a:t> + </a:t>
            </a:r>
            <a:r>
              <a:rPr lang="en-US" sz="2800" dirty="0" smtClean="0"/>
              <a:t>H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O</a:t>
            </a:r>
            <a:r>
              <a:rPr lang="ru-RU" sz="2800" dirty="0" smtClean="0"/>
              <a:t>    </a:t>
            </a:r>
            <a:r>
              <a:rPr lang="ru-RU" sz="2800" i="1" dirty="0" smtClean="0"/>
              <a:t>(</a:t>
            </a:r>
            <a:r>
              <a:rPr lang="en-US" sz="2800" i="1" dirty="0" err="1" smtClean="0"/>
              <a:t>gh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mv</a:t>
            </a:r>
            <a:r>
              <a:rPr lang="ru-RU" sz="2800" i="1" dirty="0" smtClean="0"/>
              <a:t>)</a:t>
            </a:r>
            <a:endParaRPr lang="ru-R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  →  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CO</a:t>
            </a:r>
            <a:r>
              <a:rPr lang="en-US" sz="2800" baseline="-25000" dirty="0" smtClean="0"/>
              <a:t>3               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uv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i="1" dirty="0" smtClean="0"/>
              <a:t> a)</a:t>
            </a: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  + 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   →   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          </a:t>
            </a:r>
            <a:r>
              <a:rPr lang="ru-RU" sz="2800" dirty="0" smtClean="0"/>
              <a:t>  </a:t>
            </a:r>
            <a:r>
              <a:rPr lang="en-US" sz="2800" dirty="0" smtClean="0"/>
              <a:t>  (</a:t>
            </a:r>
            <a:r>
              <a:rPr lang="en-US" sz="2800" i="1" dirty="0" smtClean="0"/>
              <a:t>co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smtClean="0"/>
              <a:t>u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9888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g, h, m, v, u, a, c, o – </a:t>
            </a:r>
            <a:r>
              <a:rPr lang="ru-RU" sz="2800" dirty="0"/>
              <a:t>событи</a:t>
            </a:r>
            <a:r>
              <a:rPr lang="ru-RU" sz="2800" i="1" dirty="0"/>
              <a:t>я</a:t>
            </a:r>
            <a:r>
              <a:rPr lang="en-US" sz="2800" i="1" dirty="0"/>
              <a:t>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9289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g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h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m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ru-RU" sz="2800" i="1" dirty="0" smtClean="0"/>
              <a:t>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h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m </a:t>
            </a:r>
            <a:r>
              <a:rPr lang="ru-RU" sz="2800" i="1" dirty="0" smtClean="0"/>
              <a:t>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h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m </a:t>
            </a:r>
            <a:r>
              <a:rPr lang="ru-RU" sz="2800" i="1" dirty="0" smtClean="0"/>
              <a:t>                        </a:t>
            </a:r>
            <a:r>
              <a:rPr lang="ru-RU" sz="2800" dirty="0" smtClean="0"/>
              <a:t>Для</a:t>
            </a:r>
            <a:endParaRPr lang="ru-RU" sz="2800" dirty="0"/>
          </a:p>
          <a:p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g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h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/>
              <a:t>v</a:t>
            </a:r>
            <a:r>
              <a:rPr lang="ru-RU" sz="2800" dirty="0" smtClean="0"/>
              <a:t>)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h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v</a:t>
            </a:r>
            <a:r>
              <a:rPr lang="ru-RU" sz="2800" i="1" dirty="0"/>
              <a:t>   </a:t>
            </a:r>
            <a:r>
              <a:rPr lang="ru-RU" sz="2800" i="1" dirty="0" smtClean="0"/>
              <a:t>  </a:t>
            </a:r>
            <a:r>
              <a:rPr lang="en-US" sz="2800" i="1" dirty="0"/>
              <a:t>u</a:t>
            </a:r>
            <a:r>
              <a:rPr lang="ru-RU" sz="2800" dirty="0" smtClean="0"/>
              <a:t>=1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h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v</a:t>
            </a:r>
            <a:r>
              <a:rPr lang="ru-RU" sz="2800" i="1" dirty="0" smtClean="0"/>
              <a:t>   </a:t>
            </a:r>
            <a:r>
              <a:rPr lang="en-US" sz="2800" i="1" dirty="0" smtClean="0"/>
              <a:t>v </a:t>
            </a:r>
            <a:r>
              <a:rPr lang="ru-RU" sz="2800" i="1" dirty="0" smtClean="0"/>
              <a:t>=0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h</a:t>
            </a:r>
            <a:r>
              <a:rPr lang="ru-RU" sz="2800" i="1" dirty="0"/>
              <a:t>. </a:t>
            </a:r>
            <a:r>
              <a:rPr lang="ru-RU" sz="2800" i="1" dirty="0" smtClean="0"/>
              <a:t>  </a:t>
            </a:r>
            <a:r>
              <a:rPr lang="ru-RU" sz="2800" dirty="0" smtClean="0"/>
              <a:t>получения</a:t>
            </a:r>
            <a:endParaRPr lang="ru-RU" sz="2800" dirty="0"/>
          </a:p>
          <a:p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u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v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a</a:t>
            </a:r>
            <a:r>
              <a:rPr lang="ru-RU" sz="2800" dirty="0"/>
              <a:t>) </a:t>
            </a:r>
            <a:r>
              <a:rPr lang="ru-RU" sz="2800" i="1" dirty="0" smtClean="0"/>
              <a:t>  </a:t>
            </a:r>
            <a:r>
              <a:rPr lang="ru-RU" sz="2800" dirty="0" smtClean="0"/>
              <a:t>→</a:t>
            </a:r>
            <a:r>
              <a:rPr lang="ru-RU" sz="2800" i="1" dirty="0" smtClean="0"/>
              <a:t>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u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v</a:t>
            </a:r>
            <a:r>
              <a:rPr lang="ru-RU" sz="2800" i="1" dirty="0" smtClean="0"/>
              <a:t>      </a:t>
            </a:r>
            <a:r>
              <a:rPr lang="ru-RU" sz="2800" dirty="0" smtClean="0"/>
              <a:t>→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v</a:t>
            </a:r>
            <a:r>
              <a:rPr lang="ru-RU" sz="2800" i="1" dirty="0" smtClean="0"/>
              <a:t>         </a:t>
            </a:r>
            <a:r>
              <a:rPr lang="ru-RU" sz="2800" dirty="0" smtClean="0"/>
              <a:t>→</a:t>
            </a:r>
            <a:r>
              <a:rPr lang="ru-RU" sz="2800" i="1" dirty="0" smtClean="0"/>
              <a:t>       </a:t>
            </a:r>
            <a:r>
              <a:rPr lang="en-US" sz="2800" i="1" dirty="0" smtClean="0"/>
              <a:t> </a:t>
            </a:r>
            <a:r>
              <a:rPr lang="ru-RU" sz="2800" dirty="0" smtClean="0"/>
              <a:t>противоречия</a:t>
            </a:r>
            <a:endParaRPr lang="ru-RU" sz="2800" dirty="0"/>
          </a:p>
          <a:p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o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/>
              <a:t>u</a:t>
            </a:r>
            <a:r>
              <a:rPr lang="ru-RU" sz="2800" dirty="0"/>
              <a:t>)              </a:t>
            </a:r>
            <a:r>
              <a:rPr lang="en-US" sz="2800" i="1" dirty="0"/>
              <a:t>u </a:t>
            </a:r>
            <a:r>
              <a:rPr lang="ru-RU" sz="2800" i="1" dirty="0" smtClean="0"/>
              <a:t>                                              </a:t>
            </a:r>
            <a:r>
              <a:rPr lang="ru-RU" sz="2800" dirty="0" smtClean="0"/>
              <a:t>не хватает </a:t>
            </a:r>
            <a:r>
              <a:rPr lang="en-US" sz="2800" i="1" dirty="0" smtClean="0"/>
              <a:t>h</a:t>
            </a:r>
            <a:r>
              <a:rPr lang="ru-RU" sz="2800" i="1" dirty="0" smtClean="0"/>
              <a:t>.</a:t>
            </a:r>
            <a:endParaRPr lang="ru-RU" sz="2800" dirty="0"/>
          </a:p>
          <a:p>
            <a:r>
              <a:rPr lang="ru-RU" sz="2800" i="1" dirty="0"/>
              <a:t>   </a:t>
            </a:r>
            <a:r>
              <a:rPr lang="ru-RU" sz="2800" i="1" dirty="0" smtClean="0"/>
              <a:t> </a:t>
            </a:r>
            <a:r>
              <a:rPr lang="en-US" sz="2800" i="1" dirty="0" err="1"/>
              <a:t>gco</a:t>
            </a:r>
            <a:r>
              <a:rPr lang="ru-RU" sz="2800" i="1" dirty="0"/>
              <a:t>             		            </a:t>
            </a:r>
            <a:endParaRPr lang="ru-RU" sz="2800" dirty="0"/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</a:t>
            </a:r>
            <a:r>
              <a:rPr lang="en-US" sz="2800" i="1" dirty="0" smtClean="0"/>
              <a:t>a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30120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Поэтому, если к гипотезам добавить </a:t>
            </a:r>
            <a:r>
              <a:rPr lang="en-US" sz="2800" i="1" dirty="0"/>
              <a:t>h </a:t>
            </a:r>
            <a:r>
              <a:rPr lang="ru-RU" sz="2800" dirty="0"/>
              <a:t>- есть </a:t>
            </a:r>
            <a:r>
              <a:rPr lang="en-US" sz="2800" dirty="0"/>
              <a:t>H</a:t>
            </a:r>
            <a:r>
              <a:rPr lang="ru-RU" sz="2800" baseline="-25000" dirty="0"/>
              <a:t>2</a:t>
            </a:r>
            <a:r>
              <a:rPr lang="ru-RU" sz="2800" dirty="0"/>
              <a:t>, то </a:t>
            </a:r>
            <a:r>
              <a:rPr lang="ru-RU" sz="2800" dirty="0" err="1" smtClean="0"/>
              <a:t>получе-ние</a:t>
            </a:r>
            <a:r>
              <a:rPr lang="ru-RU" sz="2800" dirty="0" smtClean="0"/>
              <a:t> </a:t>
            </a:r>
            <a:r>
              <a:rPr lang="en-US" sz="2800" dirty="0"/>
              <a:t>H</a:t>
            </a:r>
            <a:r>
              <a:rPr lang="ru-RU" sz="2800" baseline="-25000" dirty="0"/>
              <a:t>2</a:t>
            </a:r>
            <a:r>
              <a:rPr lang="en-US" sz="2800" dirty="0"/>
              <a:t>CO</a:t>
            </a:r>
            <a:r>
              <a:rPr lang="ru-RU" sz="2800" baseline="-25000" dirty="0"/>
              <a:t>3 </a:t>
            </a:r>
            <a:r>
              <a:rPr lang="ru-RU" sz="2800" dirty="0"/>
              <a:t>возможно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3920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</a:t>
            </a:r>
            <a:r>
              <a:rPr lang="ru-RU" sz="2800" i="1" dirty="0" smtClean="0"/>
              <a:t>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i="1" dirty="0" smtClean="0"/>
              <a:t>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i="1" dirty="0" smtClean="0"/>
              <a:t>      </a:t>
            </a:r>
            <a:endParaRPr lang="ru-RU" sz="2800" dirty="0"/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c</a:t>
            </a:r>
            <a:r>
              <a:rPr lang="ru-RU" sz="2800" i="1" dirty="0"/>
              <a:t> </a:t>
            </a:r>
            <a:r>
              <a:rPr lang="ru-RU" sz="2800" i="1" dirty="0" smtClean="0"/>
              <a:t>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c</a:t>
            </a:r>
            <a:r>
              <a:rPr lang="ru-RU" sz="2800" i="1" dirty="0"/>
              <a:t> </a:t>
            </a:r>
            <a:r>
              <a:rPr lang="ru-RU" sz="2800" i="1" dirty="0" smtClean="0"/>
              <a:t>                          </a:t>
            </a:r>
            <a:r>
              <a:rPr lang="ru-RU" sz="2800" dirty="0" smtClean="0"/>
              <a:t>Для получения противоречия</a:t>
            </a:r>
          </a:p>
          <a:p>
            <a:r>
              <a:rPr lang="ru-RU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i="1" dirty="0" smtClean="0"/>
              <a:t>         </a:t>
            </a:r>
            <a:r>
              <a:rPr lang="en-US" sz="2800" i="1" dirty="0" smtClean="0"/>
              <a:t>d</a:t>
            </a:r>
            <a:r>
              <a:rPr lang="ru-RU" sz="2800" i="1" dirty="0" smtClean="0"/>
              <a:t>            </a:t>
            </a:r>
            <a:r>
              <a:rPr lang="en-US" sz="2800" i="1" dirty="0" smtClean="0"/>
              <a:t>d</a:t>
            </a:r>
            <a:r>
              <a:rPr lang="ru-RU" sz="2800" i="1" dirty="0" smtClean="0"/>
              <a:t>                             </a:t>
            </a:r>
            <a:r>
              <a:rPr lang="ru-RU" sz="2800" dirty="0" smtClean="0"/>
              <a:t>не хватает </a:t>
            </a:r>
            <a:r>
              <a:rPr lang="en-US" sz="2800" i="1" dirty="0" smtClean="0"/>
              <a:t>a</a:t>
            </a:r>
            <a:r>
              <a:rPr lang="ru-RU" sz="2800" i="1" dirty="0" smtClean="0"/>
              <a:t> </a:t>
            </a:r>
            <a:r>
              <a:rPr lang="ru-RU" sz="2800" dirty="0" smtClean="0"/>
              <a:t>или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</a:t>
            </a:r>
            <a:r>
              <a:rPr lang="ru-RU" sz="2800" dirty="0" smtClean="0"/>
              <a:t>, т.е.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                 </a:t>
            </a:r>
            <a:r>
              <a:rPr lang="ru-RU" sz="2800" dirty="0" smtClean="0"/>
              <a:t>сохранения капиталовложений или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                  </a:t>
            </a:r>
            <a:r>
              <a:rPr lang="ru-RU" sz="2800" dirty="0" smtClean="0"/>
              <a:t>сохранения размеров налогов</a:t>
            </a:r>
          </a:p>
          <a:p>
            <a:r>
              <a:rPr lang="ru-RU" sz="2800" dirty="0" smtClean="0"/>
              <a:t>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i="1" dirty="0" smtClean="0"/>
              <a:t>  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r>
              <a:rPr lang="ru-RU" sz="2800" dirty="0" smtClean="0"/>
              <a:t>) Если капиталовложения сохранятся (</a:t>
            </a:r>
            <a:r>
              <a:rPr lang="en-US" sz="2800" i="1" dirty="0" smtClean="0"/>
              <a:t>a</a:t>
            </a:r>
            <a:r>
              <a:rPr lang="ru-RU" sz="2800" dirty="0" smtClean="0"/>
              <a:t>), то возрастут правительственные расходы (</a:t>
            </a:r>
            <a:r>
              <a:rPr lang="en-US" sz="2800" i="1" dirty="0" smtClean="0"/>
              <a:t>b</a:t>
            </a:r>
            <a:r>
              <a:rPr lang="ru-RU" sz="2800" dirty="0" smtClean="0"/>
              <a:t>) или будет безработица (</a:t>
            </a:r>
            <a:r>
              <a:rPr lang="en-US" sz="2800" i="1" dirty="0" smtClean="0"/>
              <a:t>c</a:t>
            </a:r>
            <a:r>
              <a:rPr lang="ru-RU" sz="2800" dirty="0" smtClean="0"/>
              <a:t>). Если расходы правительства не возрастут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), то налоги будут снижены (</a:t>
            </a:r>
            <a:r>
              <a:rPr lang="en-US" sz="2800" i="1" dirty="0" smtClean="0"/>
              <a:t>d</a:t>
            </a:r>
            <a:r>
              <a:rPr lang="ru-RU" sz="2800" dirty="0" smtClean="0"/>
              <a:t>). Если налоги будут снижены (</a:t>
            </a:r>
            <a:r>
              <a:rPr lang="en-US" sz="2800" i="1" dirty="0" smtClean="0"/>
              <a:t>d</a:t>
            </a:r>
            <a:r>
              <a:rPr lang="ru-RU" sz="2800" dirty="0" smtClean="0"/>
              <a:t>) и </a:t>
            </a:r>
            <a:r>
              <a:rPr lang="ru-RU" sz="2800" dirty="0" err="1" smtClean="0"/>
              <a:t>капи-таловложения</a:t>
            </a:r>
            <a:r>
              <a:rPr lang="ru-RU" sz="2800" dirty="0" smtClean="0"/>
              <a:t> останутся постоянными (</a:t>
            </a:r>
            <a:r>
              <a:rPr lang="en-US" sz="2800" i="1" dirty="0" smtClean="0"/>
              <a:t>a</a:t>
            </a:r>
            <a:r>
              <a:rPr lang="ru-RU" sz="2800" dirty="0" smtClean="0"/>
              <a:t>), то безработицы не будет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9289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Следовательно, правительственные расходы возрастут (</a:t>
            </a:r>
            <a:r>
              <a:rPr lang="en-US" sz="2800" i="1" dirty="0" smtClean="0"/>
              <a:t>b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3377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а, </a:t>
            </a:r>
            <a:r>
              <a:rPr lang="en-US" sz="2800" i="1" dirty="0" smtClean="0"/>
              <a:t>b</a:t>
            </a:r>
            <a:r>
              <a:rPr lang="ru-RU" sz="2800" i="1" dirty="0" smtClean="0"/>
              <a:t>, </a:t>
            </a:r>
            <a:r>
              <a:rPr lang="en-US" sz="2800" i="1" dirty="0" smtClean="0"/>
              <a:t>c</a:t>
            </a:r>
            <a:r>
              <a:rPr lang="ru-RU" sz="2800" i="1" dirty="0" smtClean="0"/>
              <a:t>, </a:t>
            </a:r>
            <a:r>
              <a:rPr lang="en-US" sz="2800" i="1" dirty="0" smtClean="0"/>
              <a:t>d</a:t>
            </a:r>
            <a:r>
              <a:rPr lang="ru-RU" sz="2800" i="1" dirty="0" smtClean="0"/>
              <a:t>  - </a:t>
            </a:r>
            <a:r>
              <a:rPr lang="ru-RU" sz="2800" dirty="0" smtClean="0"/>
              <a:t>события</a:t>
            </a:r>
            <a:r>
              <a:rPr lang="ru-RU" sz="2800" i="1" dirty="0" smtClean="0"/>
              <a:t>,    </a:t>
            </a:r>
            <a:r>
              <a:rPr lang="en-US" sz="2800" i="1" dirty="0" smtClean="0"/>
              <a:t> a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dirty="0" smtClean="0"/>
              <a:t>),</a:t>
            </a:r>
            <a:r>
              <a:rPr lang="ru-RU" sz="2800" i="1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dirty="0" smtClean="0"/>
              <a:t>,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ru-RU" sz="2800" dirty="0" smtClean="0"/>
              <a:t>→ </a:t>
            </a:r>
            <a:r>
              <a:rPr lang="en-US" sz="2800" i="1" dirty="0" smtClean="0"/>
              <a:t>d</a:t>
            </a:r>
            <a:r>
              <a:rPr lang="ru-RU" sz="2800" dirty="0" smtClean="0"/>
              <a:t>,   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d</a:t>
            </a:r>
            <a:r>
              <a:rPr lang="ru-RU" sz="2800" i="1" dirty="0" smtClean="0"/>
              <a:t>,</a:t>
            </a:r>
            <a:endParaRPr lang="ru-RU" sz="2800" dirty="0" smtClean="0"/>
          </a:p>
          <a:p>
            <a:r>
              <a:rPr lang="en-US" sz="2800" i="1" dirty="0" err="1" smtClean="0"/>
              <a:t>da</a:t>
            </a:r>
            <a:r>
              <a:rPr lang="en-US" sz="2800" i="1" dirty="0" smtClean="0"/>
              <a:t> 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d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,   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добавить </a:t>
            </a:r>
            <a:r>
              <a:rPr lang="en-US" sz="2800" i="1" dirty="0" smtClean="0"/>
              <a:t>a</a:t>
            </a:r>
            <a:r>
              <a:rPr lang="ru-RU" sz="2800" dirty="0" smtClean="0"/>
              <a:t> - “капиталовложения постоянные”  к гипотезам, то правительственные расходы возрастут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b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r>
              <a:rPr lang="ru-RU" sz="2800" dirty="0" smtClean="0"/>
              <a:t>) </a:t>
            </a:r>
            <a:r>
              <a:rPr lang="ru-RU" sz="2800" dirty="0"/>
              <a:t>По обвинению в ограблении арестованы три </a:t>
            </a:r>
            <a:r>
              <a:rPr lang="ru-RU" sz="2800" dirty="0" err="1" smtClean="0"/>
              <a:t>подозре-ваемых</a:t>
            </a:r>
            <a:r>
              <a:rPr lang="ru-RU" sz="2800" dirty="0" smtClean="0"/>
              <a:t> 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 и </a:t>
            </a:r>
            <a:r>
              <a:rPr lang="en-US" sz="2800" dirty="0"/>
              <a:t>C</a:t>
            </a:r>
            <a:r>
              <a:rPr lang="ru-RU" sz="2800" dirty="0"/>
              <a:t>. Из опроса свидетелей установлено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050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д</a:t>
            </a:r>
            <a:r>
              <a:rPr lang="ru-RU" sz="2800" dirty="0" smtClean="0"/>
              <a:t>) </a:t>
            </a:r>
            <a:r>
              <a:rPr lang="ru-RU" sz="2800" dirty="0"/>
              <a:t>Если С не виновен, то В тоже не виновен.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70080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а) Каждый из подозреваемых был в лавке  в течении дня     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9289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б) Если А виновен, то у него был ровно один  сообщник</a:t>
            </a:r>
          </a:p>
          <a:p>
            <a:r>
              <a:rPr lang="ru-RU" sz="2800" dirty="0" smtClean="0"/>
              <a:t> </a:t>
            </a:r>
            <a:r>
              <a:rPr lang="en-US" sz="2800" i="1" dirty="0" smtClean="0"/>
              <a:t>a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b </a:t>
            </a:r>
            <a:r>
              <a:rPr lang="ru-RU" sz="2800" dirty="0" smtClean="0">
                <a:sym typeface="Symbol"/>
              </a:rPr>
              <a:t></a:t>
            </a:r>
            <a:r>
              <a:rPr lang="ru-RU" sz="2800" i="1" dirty="0" smtClean="0"/>
              <a:t> </a:t>
            </a:r>
            <a:r>
              <a:rPr lang="en-US" sz="2800" i="1" dirty="0" smtClean="0"/>
              <a:t>c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849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в) Если В не виновен, то С тоже не виновен.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6450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г) Если виновны ровно двое, то А один из них.  (</a:t>
            </a:r>
            <a:r>
              <a:rPr lang="en-US" sz="2800" i="1" dirty="0" smtClean="0"/>
              <a:t>b </a:t>
            </a:r>
            <a:r>
              <a:rPr lang="ru-RU" sz="2800" dirty="0" smtClean="0">
                <a:sym typeface="Symbol"/>
              </a:rPr>
              <a:t></a:t>
            </a:r>
            <a:r>
              <a:rPr lang="ru-RU" sz="2800" i="1" dirty="0" smtClean="0"/>
              <a:t> </a:t>
            </a:r>
            <a:r>
              <a:rPr lang="en-US" sz="2800" i="1" dirty="0" smtClean="0"/>
              <a:t>c</a:t>
            </a:r>
            <a:r>
              <a:rPr lang="ru-RU" sz="2800" dirty="0" smtClean="0"/>
              <a:t>)</a:t>
            </a:r>
            <a:r>
              <a:rPr lang="ru-RU" sz="2800" i="1" dirty="0" smtClean="0"/>
              <a:t>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en-US" sz="2800" i="1" dirty="0" smtClean="0"/>
              <a:t>a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3651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Кто  виновен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7251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а)</a:t>
            </a:r>
            <a:r>
              <a:rPr lang="ru-RU" sz="2800" i="1" dirty="0" smtClean="0"/>
              <a:t>   </a:t>
            </a:r>
            <a:r>
              <a:rPr lang="en-US" sz="2800" i="1" dirty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c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08518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б), г)</a:t>
            </a:r>
            <a:r>
              <a:rPr lang="ru-RU" sz="2800" i="1" dirty="0" smtClean="0"/>
              <a:t> </a:t>
            </a:r>
            <a:r>
              <a:rPr lang="ru-RU" sz="2800" dirty="0"/>
              <a:t>(</a:t>
            </a:r>
            <a:r>
              <a:rPr lang="en-US" sz="2800" i="1" dirty="0"/>
              <a:t>a </a:t>
            </a:r>
            <a:r>
              <a:rPr lang="ru-RU" sz="2800" dirty="0"/>
              <a:t>→</a:t>
            </a:r>
            <a:r>
              <a:rPr lang="ru-RU" sz="2800" i="1" dirty="0"/>
              <a:t> </a:t>
            </a:r>
            <a:r>
              <a:rPr lang="ru-RU" sz="2800" dirty="0"/>
              <a:t>(</a:t>
            </a:r>
            <a:r>
              <a:rPr lang="en-US" sz="2800" i="1" dirty="0"/>
              <a:t>b </a:t>
            </a:r>
            <a:r>
              <a:rPr lang="ru-RU" sz="2800" dirty="0">
                <a:sym typeface="Symbol"/>
              </a:rPr>
              <a:t></a:t>
            </a:r>
            <a:r>
              <a:rPr lang="ru-RU" sz="2800" i="1" dirty="0"/>
              <a:t> </a:t>
            </a:r>
            <a:r>
              <a:rPr lang="en-US" sz="2800" i="1" dirty="0"/>
              <a:t>c</a:t>
            </a:r>
            <a:r>
              <a:rPr lang="ru-RU" sz="2800" dirty="0"/>
              <a:t>))((</a:t>
            </a:r>
            <a:r>
              <a:rPr lang="en-US" sz="2800" i="1" dirty="0"/>
              <a:t>b </a:t>
            </a:r>
            <a:r>
              <a:rPr lang="ru-RU" sz="2800" dirty="0">
                <a:sym typeface="Symbol"/>
              </a:rPr>
              <a:t></a:t>
            </a:r>
            <a:r>
              <a:rPr lang="ru-RU" sz="2800" dirty="0"/>
              <a:t> </a:t>
            </a:r>
            <a:r>
              <a:rPr lang="en-US" sz="2800" i="1" dirty="0"/>
              <a:t>c</a:t>
            </a:r>
            <a:r>
              <a:rPr lang="ru-RU" sz="2800" dirty="0"/>
              <a:t>)</a:t>
            </a:r>
            <a:r>
              <a:rPr lang="ru-RU" sz="2800" i="1" dirty="0"/>
              <a:t> </a:t>
            </a:r>
            <a:r>
              <a:rPr lang="ru-RU" sz="2800" dirty="0"/>
              <a:t>→</a:t>
            </a:r>
            <a:r>
              <a:rPr lang="ru-RU" sz="2800" i="1" dirty="0"/>
              <a:t> </a:t>
            </a:r>
            <a:r>
              <a:rPr lang="en-US" sz="2800" i="1" dirty="0"/>
              <a:t>a</a:t>
            </a:r>
            <a:r>
              <a:rPr lang="ru-RU" sz="2800" dirty="0"/>
              <a:t>) = </a:t>
            </a:r>
            <a:r>
              <a:rPr lang="ru-RU" sz="2800" i="1" dirty="0"/>
              <a:t>(</a:t>
            </a:r>
            <a:r>
              <a:rPr lang="en-US" sz="2800" i="1" dirty="0"/>
              <a:t>a</a:t>
            </a:r>
            <a:r>
              <a:rPr lang="ru-RU" sz="2800" i="1" dirty="0"/>
              <a:t>~</a:t>
            </a:r>
            <a:r>
              <a:rPr lang="ru-RU" sz="2800" dirty="0"/>
              <a:t>(</a:t>
            </a:r>
            <a:r>
              <a:rPr lang="en-US" sz="2800" i="1" dirty="0"/>
              <a:t>b </a:t>
            </a:r>
            <a:r>
              <a:rPr lang="ru-RU" sz="2800" dirty="0">
                <a:sym typeface="Symbol"/>
              </a:rPr>
              <a:t></a:t>
            </a:r>
            <a:r>
              <a:rPr lang="ru-RU" sz="2800" i="1" dirty="0"/>
              <a:t> </a:t>
            </a:r>
            <a:r>
              <a:rPr lang="en-US" sz="2800" i="1" dirty="0"/>
              <a:t>c</a:t>
            </a:r>
            <a:r>
              <a:rPr lang="ru-RU" sz="2800" dirty="0"/>
              <a:t>)) = </a:t>
            </a:r>
            <a:r>
              <a:rPr lang="en-US" sz="2800" dirty="0"/>
              <a:t>T</a:t>
            </a:r>
            <a:r>
              <a:rPr lang="ru-RU" sz="2800" dirty="0"/>
              <a:t>, по предположению. Следовательно,  </a:t>
            </a:r>
            <a:r>
              <a:rPr lang="en-US" sz="2800" i="1" dirty="0"/>
              <a:t>a</a:t>
            </a:r>
            <a:r>
              <a:rPr lang="ru-RU" sz="2800" i="1" dirty="0"/>
              <a:t> = </a:t>
            </a:r>
            <a:r>
              <a:rPr lang="ru-RU" sz="2800" dirty="0"/>
              <a:t>(</a:t>
            </a:r>
            <a:r>
              <a:rPr lang="ru-RU" sz="2800" i="1" dirty="0"/>
              <a:t> </a:t>
            </a:r>
            <a:r>
              <a:rPr lang="en-US" sz="2800" i="1" dirty="0"/>
              <a:t>b </a:t>
            </a:r>
            <a:r>
              <a:rPr lang="ru-RU" sz="2800" dirty="0">
                <a:sym typeface="Symbol"/>
              </a:rPr>
              <a:t></a:t>
            </a:r>
            <a:r>
              <a:rPr lang="ru-RU" sz="2800" i="1" dirty="0"/>
              <a:t> </a:t>
            </a:r>
            <a:r>
              <a:rPr lang="en-US" sz="2800" i="1" dirty="0"/>
              <a:t>c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9492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в), </a:t>
            </a:r>
            <a:r>
              <a:rPr lang="ru-RU" sz="2800" dirty="0" err="1" smtClean="0"/>
              <a:t>д</a:t>
            </a:r>
            <a:r>
              <a:rPr lang="ru-RU" sz="2800" dirty="0" smtClean="0"/>
              <a:t>)  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 ~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/>
              <a:t>) = (</a:t>
            </a:r>
            <a:r>
              <a:rPr lang="en-US" sz="2800" i="1" dirty="0"/>
              <a:t>c</a:t>
            </a:r>
            <a:r>
              <a:rPr lang="ru-RU" sz="2800" dirty="0"/>
              <a:t> ~</a:t>
            </a:r>
            <a:r>
              <a:rPr lang="en-US" sz="2800" i="1" dirty="0"/>
              <a:t>b</a:t>
            </a:r>
            <a:r>
              <a:rPr lang="ru-RU" sz="2800" dirty="0"/>
              <a:t>) </a:t>
            </a:r>
            <a:r>
              <a:rPr lang="ru-RU" sz="2800" i="1" dirty="0"/>
              <a:t> </a:t>
            </a:r>
            <a:r>
              <a:rPr lang="ru-RU" sz="2800" dirty="0" smtClean="0"/>
              <a:t>и </a:t>
            </a:r>
            <a:r>
              <a:rPr lang="ru-RU" sz="2800" i="1" dirty="0" smtClean="0"/>
              <a:t> </a:t>
            </a:r>
            <a:r>
              <a:rPr lang="en-US" sz="2800" i="1" dirty="0"/>
              <a:t>c</a:t>
            </a:r>
            <a:r>
              <a:rPr lang="ru-RU" sz="2800" i="1" dirty="0"/>
              <a:t> = </a:t>
            </a:r>
            <a:r>
              <a:rPr lang="en-US" sz="2800" i="1" dirty="0"/>
              <a:t>b</a:t>
            </a:r>
            <a:r>
              <a:rPr lang="ru-RU" sz="2800" i="1" dirty="0"/>
              <a:t>.</a:t>
            </a:r>
            <a:endParaRPr lang="ru-RU" sz="2800" dirty="0"/>
          </a:p>
          <a:p>
            <a:r>
              <a:rPr lang="ru-RU" sz="2800" dirty="0"/>
              <a:t>Тогда</a:t>
            </a:r>
            <a:r>
              <a:rPr lang="ru-RU" sz="2800" i="1" dirty="0"/>
              <a:t> </a:t>
            </a:r>
            <a:r>
              <a:rPr lang="en-US" sz="2800" i="1" dirty="0"/>
              <a:t>a</a:t>
            </a:r>
            <a:r>
              <a:rPr lang="ru-RU" sz="2800" i="1" dirty="0"/>
              <a:t> = </a:t>
            </a:r>
            <a:r>
              <a:rPr lang="en-US" sz="2800" i="1" dirty="0"/>
              <a:t>b </a:t>
            </a:r>
            <a:r>
              <a:rPr lang="ru-RU" sz="2800" dirty="0">
                <a:sym typeface="Symbol"/>
              </a:rPr>
              <a:t></a:t>
            </a:r>
            <a:r>
              <a:rPr lang="ru-RU" sz="2800" dirty="0"/>
              <a:t> </a:t>
            </a:r>
            <a:r>
              <a:rPr lang="en-US" sz="2800" i="1" dirty="0" smtClean="0"/>
              <a:t>c</a:t>
            </a:r>
            <a:r>
              <a:rPr lang="ru-RU" sz="2800" i="1" dirty="0" smtClean="0"/>
              <a:t> = </a:t>
            </a:r>
            <a:r>
              <a:rPr lang="en-US" sz="2800" i="1" dirty="0" smtClean="0"/>
              <a:t>F </a:t>
            </a:r>
            <a:r>
              <a:rPr lang="ru-RU" sz="2800" dirty="0"/>
              <a:t>и </a:t>
            </a:r>
            <a:r>
              <a:rPr lang="en-US" sz="2800" i="1" dirty="0"/>
              <a:t>a </a:t>
            </a:r>
            <a:r>
              <a:rPr lang="ru-RU" sz="2800" dirty="0"/>
              <a:t>не виновен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</a:t>
            </a:r>
            <a:r>
              <a:rPr lang="ru-RU" sz="2800" i="1" dirty="0"/>
              <a:t> </a:t>
            </a:r>
            <a:r>
              <a:rPr lang="ru-RU" sz="2800" dirty="0" smtClean="0"/>
              <a:t>а)</a:t>
            </a:r>
            <a:r>
              <a:rPr lang="ru-RU" sz="2800" i="1" dirty="0" smtClean="0"/>
              <a:t> </a:t>
            </a:r>
            <a:r>
              <a:rPr lang="en-US" sz="2800" i="1" dirty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c </a:t>
            </a:r>
            <a:r>
              <a:rPr lang="ru-RU" sz="2800" i="1" dirty="0"/>
              <a:t>= </a:t>
            </a:r>
            <a:r>
              <a:rPr lang="en-US" sz="2800" i="1" dirty="0"/>
              <a:t>b</a:t>
            </a:r>
            <a:r>
              <a:rPr lang="ru-RU" sz="2800" i="1" dirty="0"/>
              <a:t> = </a:t>
            </a:r>
            <a:r>
              <a:rPr lang="en-US" sz="2800" i="1" dirty="0"/>
              <a:t>c</a:t>
            </a:r>
            <a:r>
              <a:rPr lang="ru-RU" sz="2800" i="1" dirty="0"/>
              <a:t> </a:t>
            </a:r>
            <a:r>
              <a:rPr lang="ru-RU" sz="2800" i="1" dirty="0" smtClean="0"/>
              <a:t>= </a:t>
            </a:r>
            <a:r>
              <a:rPr lang="en-US" sz="2800" i="1" dirty="0" smtClean="0"/>
              <a:t>T </a:t>
            </a:r>
            <a:r>
              <a:rPr lang="ru-RU" sz="2800" dirty="0"/>
              <a:t>виновны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5649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Кто </a:t>
            </a:r>
            <a:r>
              <a:rPr lang="ru-RU" sz="2800" dirty="0"/>
              <a:t>может быть виновен</a:t>
            </a:r>
            <a:r>
              <a:rPr lang="ru-RU" sz="2800" dirty="0" smtClean="0"/>
              <a:t>?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</a:t>
            </a:r>
            <a:r>
              <a:rPr lang="ru-RU" sz="2800" dirty="0" smtClean="0"/>
              <a:t>) В следствии  установлены следующие факты: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9269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а) Если </a:t>
            </a:r>
            <a:r>
              <a:rPr lang="ru-RU" sz="2800" i="1" dirty="0" smtClean="0"/>
              <a:t>А</a:t>
            </a:r>
            <a:r>
              <a:rPr lang="ru-RU" sz="2800" dirty="0" smtClean="0"/>
              <a:t> виновен, а </a:t>
            </a:r>
            <a:r>
              <a:rPr lang="ru-RU" sz="2800" i="1" dirty="0" smtClean="0"/>
              <a:t>В</a:t>
            </a:r>
            <a:r>
              <a:rPr lang="ru-RU" sz="2800" dirty="0" smtClean="0"/>
              <a:t> не виновен, то в деле участвовал </a:t>
            </a:r>
            <a:r>
              <a:rPr lang="ru-RU" sz="2800" i="1" dirty="0" smtClean="0"/>
              <a:t>С.</a:t>
            </a:r>
            <a:endParaRPr lang="ru-RU" sz="2800" dirty="0" smtClean="0"/>
          </a:p>
          <a:p>
            <a:r>
              <a:rPr lang="ru-RU" sz="2800" dirty="0" smtClean="0"/>
              <a:t>                             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i="1" dirty="0" smtClean="0"/>
              <a:t> 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en-US" sz="2800" i="1" dirty="0" smtClean="0"/>
              <a:t>C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847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б) </a:t>
            </a:r>
            <a:r>
              <a:rPr lang="ru-RU" sz="2800" i="1" dirty="0" smtClean="0"/>
              <a:t>С</a:t>
            </a:r>
            <a:r>
              <a:rPr lang="ru-RU" sz="2800" dirty="0" smtClean="0"/>
              <a:t> никогда не действует в одиночку. </a:t>
            </a:r>
            <a:r>
              <a:rPr lang="ru-RU" sz="2800" i="1" dirty="0" smtClean="0"/>
              <a:t> </a:t>
            </a:r>
            <a:r>
              <a:rPr lang="en-US" sz="2800" i="1" dirty="0" smtClean="0"/>
              <a:t>C </a:t>
            </a:r>
            <a:r>
              <a:rPr lang="ru-RU" sz="2800" dirty="0" smtClean="0"/>
              <a:t>→ 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448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в) </a:t>
            </a:r>
            <a:r>
              <a:rPr lang="ru-RU" sz="2800" i="1" dirty="0" smtClean="0"/>
              <a:t>А</a:t>
            </a:r>
            <a:r>
              <a:rPr lang="ru-RU" sz="2800" dirty="0" smtClean="0"/>
              <a:t> никогда не участвует вместе с  </a:t>
            </a:r>
            <a:r>
              <a:rPr lang="ru-RU" sz="2800" i="1" dirty="0" smtClean="0"/>
              <a:t>С</a:t>
            </a:r>
            <a:r>
              <a:rPr lang="ru-RU" sz="2800" dirty="0" smtClean="0"/>
              <a:t>.   </a:t>
            </a:r>
            <a:r>
              <a:rPr lang="en-US" sz="2800" i="1" dirty="0" smtClean="0"/>
              <a:t>A 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2048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г) По крайней мере один из </a:t>
            </a:r>
            <a:r>
              <a:rPr lang="ru-RU" sz="2800" i="1" dirty="0" smtClean="0"/>
              <a:t>А, В, С</a:t>
            </a:r>
            <a:r>
              <a:rPr lang="ru-RU" sz="2800" dirty="0" smtClean="0"/>
              <a:t> виновен. 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292494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i="1" dirty="0" smtClean="0"/>
              <a:t>  </a:t>
            </a:r>
            <a:r>
              <a:rPr lang="ru-RU" sz="2800" dirty="0"/>
              <a:t>→</a:t>
            </a:r>
            <a:r>
              <a:rPr lang="ru-RU" sz="2800" i="1" dirty="0"/>
              <a:t> </a:t>
            </a:r>
            <a:r>
              <a:rPr lang="en-US" sz="2800" i="1" dirty="0"/>
              <a:t>C</a:t>
            </a:r>
            <a:r>
              <a:rPr lang="ru-RU" sz="2800" i="1" dirty="0"/>
              <a:t>, </a:t>
            </a:r>
            <a:r>
              <a:rPr lang="ru-RU" sz="2800" i="1" dirty="0" smtClean="0"/>
              <a:t>       </a:t>
            </a:r>
            <a:r>
              <a:rPr lang="en-US" sz="2800" i="1" dirty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C</a:t>
            </a:r>
            <a:r>
              <a:rPr lang="ru-RU" sz="2800" i="1" dirty="0"/>
              <a:t>        </a:t>
            </a:r>
            <a:endParaRPr lang="ru-RU" sz="2800" dirty="0"/>
          </a:p>
          <a:p>
            <a:r>
              <a:rPr lang="en-US" sz="2800" i="1" dirty="0"/>
              <a:t>C </a:t>
            </a:r>
            <a:r>
              <a:rPr lang="ru-RU" sz="2800" dirty="0"/>
              <a:t>→</a:t>
            </a:r>
            <a:r>
              <a:rPr lang="ru-RU" sz="2800" i="1" dirty="0"/>
              <a:t> </a:t>
            </a:r>
            <a:r>
              <a:rPr lang="ru-RU" sz="2800" dirty="0"/>
              <a:t>(</a:t>
            </a:r>
            <a:r>
              <a:rPr lang="en-US" sz="2800" i="1" dirty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A</a:t>
            </a:r>
            <a:r>
              <a:rPr lang="ru-RU" sz="2800" dirty="0" smtClean="0"/>
              <a:t>),  </a:t>
            </a:r>
            <a:r>
              <a:rPr lang="ru-RU" sz="2800" i="1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i="1" dirty="0" smtClean="0"/>
              <a:t> </a:t>
            </a:r>
            <a:r>
              <a:rPr lang="en-US" sz="2800" i="1" dirty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A</a:t>
            </a:r>
            <a:r>
              <a:rPr lang="ru-RU" sz="2800" i="1" dirty="0"/>
              <a:t>          </a:t>
            </a:r>
            <a:endParaRPr lang="ru-RU" sz="2800" dirty="0"/>
          </a:p>
          <a:p>
            <a:r>
              <a:rPr lang="en-US" sz="2800" i="1" dirty="0"/>
              <a:t>A 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,</a:t>
            </a:r>
            <a:r>
              <a:rPr lang="en-US" sz="2800" i="1" dirty="0" smtClean="0"/>
              <a:t>            </a:t>
            </a:r>
            <a:r>
              <a:rPr lang="ru-RU" sz="2800" i="1" dirty="0" smtClean="0"/>
              <a:t> </a:t>
            </a:r>
            <a:r>
              <a:rPr lang="en-US" sz="2800" i="1" dirty="0" smtClean="0"/>
              <a:t>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                </a:t>
            </a:r>
            <a:endParaRPr lang="ru-RU" sz="2800" dirty="0"/>
          </a:p>
          <a:p>
            <a:r>
              <a:rPr lang="en-US" sz="2800" i="1" dirty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i="1" dirty="0" smtClean="0"/>
              <a:t>. 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4201924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Предположим, что виновен </a:t>
            </a:r>
            <a:r>
              <a:rPr lang="ru-RU" sz="2800" i="1" dirty="0" smtClean="0"/>
              <a:t>А</a:t>
            </a:r>
            <a:r>
              <a:rPr lang="ru-RU" sz="2800" dirty="0" smtClean="0"/>
              <a:t>, тогда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638615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i="1" dirty="0" smtClean="0"/>
              <a:t>       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</a:t>
            </a:r>
            <a:r>
              <a:rPr lang="en-US" sz="2800" i="1" dirty="0"/>
              <a:t>C</a:t>
            </a:r>
            <a:r>
              <a:rPr lang="ru-RU" sz="2800" i="1" dirty="0"/>
              <a:t>        </a:t>
            </a:r>
            <a:r>
              <a:rPr lang="ru-RU" sz="2800" i="1" dirty="0" smtClean="0"/>
              <a:t> В</a:t>
            </a:r>
            <a:endParaRPr lang="ru-RU" sz="2800" dirty="0"/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</a:t>
            </a:r>
            <a:r>
              <a:rPr lang="ru-RU" sz="2800" i="1" dirty="0" smtClean="0"/>
              <a:t>    </a:t>
            </a:r>
          </a:p>
          <a:p>
            <a:r>
              <a:rPr lang="ru-RU" sz="2800" i="1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 </a:t>
            </a:r>
            <a:r>
              <a:rPr lang="ru-RU" sz="2800" i="1" dirty="0" smtClean="0"/>
              <a:t> 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endParaRPr lang="ru-RU" sz="2800" dirty="0"/>
          </a:p>
          <a:p>
            <a:r>
              <a:rPr lang="ru-RU" sz="2800" i="1" dirty="0" smtClean="0"/>
              <a:t> 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endParaRPr lang="ru-RU" sz="2800" i="1" dirty="0" smtClean="0"/>
          </a:p>
          <a:p>
            <a:r>
              <a:rPr lang="ru-RU" sz="2800" i="1" dirty="0" smtClean="0"/>
              <a:t>    А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779912" y="6334780"/>
            <a:ext cx="507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</a:t>
            </a:r>
            <a:r>
              <a:rPr lang="ru-RU" sz="2800" i="1" dirty="0"/>
              <a:t>А </a:t>
            </a:r>
            <a:r>
              <a:rPr lang="ru-RU" sz="2800" dirty="0"/>
              <a:t>виновен, то виновен и </a:t>
            </a:r>
            <a:r>
              <a:rPr lang="ru-RU" sz="2800" i="1" dirty="0"/>
              <a:t>В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Предположим, что виновен </a:t>
            </a:r>
            <a:r>
              <a:rPr lang="ru-RU" sz="2800" i="1" dirty="0"/>
              <a:t>В</a:t>
            </a:r>
            <a:r>
              <a:rPr lang="ru-RU" sz="2800" dirty="0"/>
              <a:t>, </a:t>
            </a:r>
            <a:r>
              <a:rPr lang="ru-RU" sz="2800" dirty="0" smtClean="0"/>
              <a:t>тогда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endParaRPr lang="ru-RU" sz="2800" dirty="0" smtClean="0"/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</a:t>
            </a:r>
            <a:r>
              <a:rPr lang="ru-RU" sz="2800" i="1" dirty="0" smtClean="0"/>
              <a:t>    </a:t>
            </a:r>
          </a:p>
          <a:p>
            <a:r>
              <a:rPr lang="ru-RU" sz="2800" i="1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 </a:t>
            </a:r>
            <a:r>
              <a:rPr lang="ru-RU" sz="2800" i="1" dirty="0" smtClean="0"/>
              <a:t>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 </a:t>
            </a:r>
            <a:endParaRPr lang="ru-RU" sz="2800" dirty="0" smtClean="0"/>
          </a:p>
          <a:p>
            <a:r>
              <a:rPr lang="ru-RU" sz="2800" i="1" dirty="0" smtClean="0"/>
              <a:t> 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endParaRPr lang="ru-RU" sz="2800" i="1" dirty="0" smtClean="0"/>
          </a:p>
          <a:p>
            <a:r>
              <a:rPr lang="ru-RU" sz="2800" i="1" dirty="0" smtClean="0"/>
              <a:t>    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206084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</a:t>
            </a:r>
            <a:r>
              <a:rPr lang="ru-RU" sz="2800" i="1" dirty="0"/>
              <a:t>В</a:t>
            </a:r>
            <a:r>
              <a:rPr lang="ru-RU" sz="2800" dirty="0"/>
              <a:t> виновен, то </a:t>
            </a:r>
            <a:r>
              <a:rPr lang="ru-RU" sz="2800" i="1" dirty="0" smtClean="0"/>
              <a:t>А</a:t>
            </a:r>
            <a:r>
              <a:rPr lang="ru-RU" sz="2800" dirty="0" smtClean="0"/>
              <a:t> или </a:t>
            </a:r>
            <a:r>
              <a:rPr lang="ru-RU" sz="2800" i="1" dirty="0" smtClean="0"/>
              <a:t>С</a:t>
            </a:r>
            <a:r>
              <a:rPr lang="ru-RU" sz="2800" dirty="0" smtClean="0"/>
              <a:t> не виновны.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928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Предположим, что виновен </a:t>
            </a:r>
            <a:r>
              <a:rPr lang="ru-RU" sz="2800" i="1" dirty="0" smtClean="0"/>
              <a:t>С</a:t>
            </a:r>
            <a:r>
              <a:rPr lang="ru-RU" sz="2800" dirty="0" smtClean="0"/>
              <a:t>, тогда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2494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i="1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endParaRPr lang="ru-RU" sz="2800" dirty="0" smtClean="0"/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</a:t>
            </a:r>
            <a:r>
              <a:rPr lang="ru-RU" sz="2800" i="1" dirty="0" smtClean="0"/>
              <a:t>     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A</a:t>
            </a:r>
            <a:r>
              <a:rPr lang="ru-RU" sz="2800" i="1" dirty="0" smtClean="0"/>
              <a:t>      </a:t>
            </a:r>
            <a:r>
              <a:rPr lang="en-US" sz="2800" i="1" dirty="0" smtClean="0"/>
              <a:t>B </a:t>
            </a:r>
            <a:r>
              <a:rPr lang="ru-RU" sz="2800" i="1" dirty="0" smtClean="0"/>
              <a:t> </a:t>
            </a:r>
          </a:p>
          <a:p>
            <a:r>
              <a:rPr lang="ru-RU" sz="2800" i="1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 </a:t>
            </a:r>
            <a:r>
              <a:rPr lang="ru-RU" sz="2800" i="1" dirty="0" smtClean="0"/>
              <a:t> 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endParaRPr lang="ru-RU" sz="2800" dirty="0" smtClean="0"/>
          </a:p>
          <a:p>
            <a:r>
              <a:rPr lang="ru-RU" sz="2800" i="1" dirty="0" smtClean="0"/>
              <a:t> 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endParaRPr lang="ru-RU" sz="2800" i="1" dirty="0" smtClean="0"/>
          </a:p>
          <a:p>
            <a:r>
              <a:rPr lang="ru-RU" sz="2800" i="1" dirty="0" smtClean="0"/>
              <a:t>    С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83160" y="4653136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</a:t>
            </a:r>
            <a:r>
              <a:rPr lang="ru-RU" sz="2800" i="1" dirty="0" smtClean="0"/>
              <a:t>С</a:t>
            </a:r>
            <a:r>
              <a:rPr lang="ru-RU" sz="2800" dirty="0" smtClean="0"/>
              <a:t> виновен, то виновен и </a:t>
            </a:r>
            <a:r>
              <a:rPr lang="ru-RU" sz="2800" i="1" dirty="0" smtClean="0"/>
              <a:t>В, </a:t>
            </a:r>
            <a:r>
              <a:rPr lang="ru-RU" sz="2800" dirty="0" smtClean="0"/>
              <a:t>а  </a:t>
            </a:r>
            <a:r>
              <a:rPr lang="ru-RU" sz="2800" i="1" dirty="0" smtClean="0"/>
              <a:t>А</a:t>
            </a:r>
            <a:r>
              <a:rPr lang="ru-RU" sz="2800" dirty="0" smtClean="0"/>
              <a:t> не виновен.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3012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Получается, что </a:t>
            </a:r>
            <a:r>
              <a:rPr lang="ru-RU" sz="2800" i="1" dirty="0"/>
              <a:t>В </a:t>
            </a:r>
            <a:r>
              <a:rPr lang="ru-RU" sz="2800" dirty="0"/>
              <a:t>виновен, а </a:t>
            </a:r>
            <a:r>
              <a:rPr lang="en-US" sz="2800" i="1" dirty="0"/>
              <a:t>A </a:t>
            </a:r>
            <a:r>
              <a:rPr lang="ru-RU" sz="2800" dirty="0"/>
              <a:t>и </a:t>
            </a:r>
            <a:r>
              <a:rPr lang="en-US" sz="2800" i="1" dirty="0"/>
              <a:t>C </a:t>
            </a:r>
            <a:r>
              <a:rPr lang="ru-RU" sz="2800" dirty="0"/>
              <a:t>не виновны вместе, но могут быть в отдельности.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 </a:t>
            </a:r>
            <a:r>
              <a:rPr lang="ru-RU" sz="2800" i="1" dirty="0" smtClean="0"/>
              <a:t>=</a:t>
            </a:r>
            <a:r>
              <a:rPr lang="ru-RU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en-US" sz="2800" i="1" dirty="0"/>
              <a:t>AC</a:t>
            </a:r>
            <a:r>
              <a:rPr lang="ru-RU" sz="2800" dirty="0"/>
              <a:t>)</a:t>
            </a:r>
            <a:r>
              <a:rPr lang="ru-RU" sz="2800" i="1" dirty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2971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Кто же обманывает?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</a:t>
            </a:r>
            <a:r>
              <a:rPr lang="ru-RU" sz="2800" dirty="0" smtClean="0"/>
              <a:t>) Если </a:t>
            </a:r>
            <a:r>
              <a:rPr lang="ru-RU" sz="2800" i="1" dirty="0" smtClean="0"/>
              <a:t>А</a:t>
            </a:r>
            <a:r>
              <a:rPr lang="ru-RU" sz="2800" dirty="0" smtClean="0"/>
              <a:t> утверждает правду, то </a:t>
            </a:r>
            <a:r>
              <a:rPr lang="ru-RU" sz="2800" i="1" dirty="0" smtClean="0"/>
              <a:t>В</a:t>
            </a:r>
            <a:r>
              <a:rPr lang="ru-RU" sz="2800" dirty="0" smtClean="0"/>
              <a:t> обманывает,  </a:t>
            </a:r>
            <a:r>
              <a:rPr lang="en-US" sz="2800" i="1" dirty="0" smtClean="0"/>
              <a:t>A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32656"/>
            <a:ext cx="874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</a:t>
            </a:r>
            <a:r>
              <a:rPr lang="ru-RU" sz="2800" i="1" dirty="0" smtClean="0"/>
              <a:t> </a:t>
            </a:r>
            <a:r>
              <a:rPr lang="en-US" sz="2800" i="1" dirty="0" smtClean="0"/>
              <a:t>A</a:t>
            </a:r>
            <a:r>
              <a:rPr lang="ru-RU" sz="2800" i="1" dirty="0" smtClean="0"/>
              <a:t>  </a:t>
            </a:r>
            <a:r>
              <a:rPr lang="ru-RU" sz="2800" dirty="0" smtClean="0"/>
              <a:t>обманывает, то</a:t>
            </a:r>
            <a:r>
              <a:rPr lang="ru-RU" sz="2800" i="1" dirty="0" smtClean="0"/>
              <a:t> </a:t>
            </a:r>
            <a:r>
              <a:rPr lang="en-US" sz="2800" i="1" dirty="0" smtClean="0"/>
              <a:t>B </a:t>
            </a:r>
            <a:r>
              <a:rPr lang="ru-RU" sz="2800" dirty="0" smtClean="0"/>
              <a:t>утверждает правду,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→</a:t>
            </a:r>
            <a:r>
              <a:rPr lang="en-US" sz="2800" i="1" dirty="0" smtClean="0"/>
              <a:t>B</a:t>
            </a:r>
            <a:r>
              <a:rPr lang="ru-RU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048" y="692696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</a:t>
            </a:r>
            <a:r>
              <a:rPr lang="ru-RU" sz="2800" i="1" dirty="0" smtClean="0"/>
              <a:t>В</a:t>
            </a:r>
            <a:r>
              <a:rPr lang="ru-RU" sz="2800" dirty="0" smtClean="0"/>
              <a:t> утверждает правду, то </a:t>
            </a:r>
            <a:r>
              <a:rPr lang="ru-RU" sz="2800" i="1" dirty="0" smtClean="0"/>
              <a:t>С</a:t>
            </a:r>
            <a:r>
              <a:rPr lang="ru-RU" sz="2800" dirty="0" smtClean="0"/>
              <a:t> обманывает,  </a:t>
            </a:r>
            <a:r>
              <a:rPr lang="en-US" sz="2800" i="1" dirty="0" smtClean="0"/>
              <a:t>B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2048" y="1105580"/>
            <a:ext cx="874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</a:t>
            </a:r>
            <a:r>
              <a:rPr lang="ru-RU" sz="2800" i="1" dirty="0" smtClean="0"/>
              <a:t> В  </a:t>
            </a:r>
            <a:r>
              <a:rPr lang="ru-RU" sz="2800" dirty="0" smtClean="0"/>
              <a:t>обманывает, то</a:t>
            </a:r>
            <a:r>
              <a:rPr lang="ru-RU" sz="2800" i="1" dirty="0" smtClean="0"/>
              <a:t> С </a:t>
            </a:r>
            <a:r>
              <a:rPr lang="ru-RU" sz="2800" dirty="0" smtClean="0"/>
              <a:t>утверждает правду,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ru-RU" sz="2800" dirty="0" smtClean="0"/>
              <a:t>→ </a:t>
            </a:r>
            <a:r>
              <a:rPr lang="en-US" sz="2800" i="1" dirty="0" smtClean="0"/>
              <a:t>C</a:t>
            </a:r>
            <a:r>
              <a:rPr lang="ru-RU" sz="28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74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</a:t>
            </a:r>
            <a:r>
              <a:rPr lang="ru-RU" sz="2800" i="1" dirty="0" smtClean="0"/>
              <a:t>С</a:t>
            </a:r>
            <a:r>
              <a:rPr lang="ru-RU" sz="2800" dirty="0" smtClean="0"/>
              <a:t> утверждает правду, то </a:t>
            </a:r>
            <a:r>
              <a:rPr lang="ru-RU" sz="2800" i="1" dirty="0" smtClean="0"/>
              <a:t>А</a:t>
            </a:r>
            <a:r>
              <a:rPr lang="ru-RU" sz="2800" dirty="0" smtClean="0"/>
              <a:t> и </a:t>
            </a:r>
            <a:r>
              <a:rPr lang="ru-RU" sz="2800" i="1" dirty="0" smtClean="0"/>
              <a:t>В</a:t>
            </a:r>
            <a:r>
              <a:rPr lang="ru-RU" sz="2800" dirty="0" smtClean="0"/>
              <a:t> обманывают, </a:t>
            </a:r>
          </a:p>
          <a:p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C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→ 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dirty="0" smtClean="0"/>
              <a:t>)).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Тогда из 2)</a:t>
            </a:r>
            <a:r>
              <a:rPr lang="ru-RU" sz="2800" i="1" dirty="0" smtClean="0"/>
              <a:t> </a:t>
            </a:r>
            <a:r>
              <a:rPr lang="en-US" sz="2800" i="1" dirty="0" smtClean="0"/>
              <a:t>B</a:t>
            </a:r>
            <a:r>
              <a:rPr lang="ru-RU" sz="2800" i="1" dirty="0" smtClean="0"/>
              <a:t>=</a:t>
            </a:r>
            <a:r>
              <a:rPr lang="en-US" sz="2800" i="1" dirty="0" smtClean="0"/>
              <a:t>T </a:t>
            </a:r>
            <a:r>
              <a:rPr lang="ru-RU" sz="2800" dirty="0" smtClean="0"/>
              <a:t>не обманывает и из 1)</a:t>
            </a:r>
            <a:r>
              <a:rPr lang="ru-RU" sz="2800" i="1" dirty="0" smtClean="0"/>
              <a:t> </a:t>
            </a:r>
            <a:r>
              <a:rPr lang="en-US" sz="2800" i="1" dirty="0" smtClean="0"/>
              <a:t>A</a:t>
            </a:r>
            <a:r>
              <a:rPr lang="ru-RU" sz="2800" i="1" dirty="0" smtClean="0"/>
              <a:t>=</a:t>
            </a:r>
            <a:r>
              <a:rPr lang="en-US" sz="2800" i="1" dirty="0" smtClean="0"/>
              <a:t>F </a:t>
            </a:r>
            <a:r>
              <a:rPr lang="ru-RU" sz="2800" dirty="0" smtClean="0"/>
              <a:t>обманывает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-36512" y="2780928"/>
            <a:ext cx="6865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а)  (</a:t>
            </a:r>
            <a:r>
              <a:rPr lang="en-US" sz="2800" i="1" dirty="0" smtClean="0"/>
              <a:t>A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→</a:t>
            </a:r>
            <a:r>
              <a:rPr lang="en-US" sz="2800" i="1" dirty="0" smtClean="0"/>
              <a:t>B</a:t>
            </a:r>
            <a:r>
              <a:rPr lang="ru-RU" sz="2800" dirty="0" smtClean="0"/>
              <a:t>)  = (</a:t>
            </a:r>
            <a:r>
              <a:rPr lang="en-US" sz="2800" i="1" dirty="0" smtClean="0"/>
              <a:t>A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→</a:t>
            </a:r>
            <a:r>
              <a:rPr lang="en-US" sz="2800" i="1" dirty="0" smtClean="0"/>
              <a:t>A</a:t>
            </a:r>
            <a:r>
              <a:rPr lang="ru-RU" sz="2800" dirty="0" smtClean="0"/>
              <a:t>)=(</a:t>
            </a:r>
            <a:r>
              <a:rPr lang="en-US" sz="2800" i="1" dirty="0" smtClean="0"/>
              <a:t>A</a:t>
            </a:r>
            <a:r>
              <a:rPr lang="ru-RU" sz="2800" dirty="0" smtClean="0"/>
              <a:t>~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). 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1409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б)  (</a:t>
            </a:r>
            <a:r>
              <a:rPr lang="en-US" sz="2800" i="1" dirty="0" smtClean="0"/>
              <a:t>B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ru-RU" sz="2800" dirty="0" smtClean="0"/>
              <a:t>→ </a:t>
            </a:r>
            <a:r>
              <a:rPr lang="en-US" sz="2800" i="1" dirty="0" smtClean="0"/>
              <a:t>C</a:t>
            </a:r>
            <a:r>
              <a:rPr lang="ru-RU" sz="2800" dirty="0" smtClean="0"/>
              <a:t>) = (</a:t>
            </a:r>
            <a:r>
              <a:rPr lang="en-US" sz="2800" i="1" dirty="0" smtClean="0"/>
              <a:t>B</a:t>
            </a:r>
            <a:r>
              <a:rPr lang="ru-RU" sz="2800" dirty="0" smtClean="0"/>
              <a:t>~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) =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~</a:t>
            </a:r>
            <a:r>
              <a:rPr lang="en-US" sz="2800" i="1" dirty="0" smtClean="0"/>
              <a:t>C</a:t>
            </a:r>
            <a:r>
              <a:rPr lang="ru-RU" sz="2800" dirty="0" smtClean="0"/>
              <a:t>).   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5010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Из а), б)  (</a:t>
            </a:r>
            <a:r>
              <a:rPr lang="en-US" sz="2800" dirty="0" smtClean="0"/>
              <a:t>A</a:t>
            </a:r>
            <a:r>
              <a:rPr lang="ru-RU" sz="2800" dirty="0" smtClean="0"/>
              <a:t>~</a:t>
            </a:r>
            <a:r>
              <a:rPr lang="en-US" sz="2800" dirty="0" smtClean="0"/>
              <a:t>C</a:t>
            </a:r>
            <a:r>
              <a:rPr lang="ru-RU" sz="2800" dirty="0" smtClean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8610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/>
              <a:t>в) (</a:t>
            </a:r>
            <a:r>
              <a:rPr lang="en-US" sz="2800" i="1" dirty="0" smtClean="0"/>
              <a:t>C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2739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/>
              <a:t>г)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</a:t>
            </a:r>
            <a:r>
              <a:rPr lang="ru-RU" sz="2800" dirty="0" smtClean="0"/>
              <a:t>→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</a:t>
            </a:r>
            <a:r>
              <a:rPr lang="ru-RU" sz="2800" i="1" dirty="0" smtClean="0"/>
              <a:t> </a:t>
            </a:r>
            <a:r>
              <a:rPr lang="ru-RU" sz="2800" dirty="0" smtClean="0"/>
              <a:t>)</a:t>
            </a:r>
            <a:r>
              <a:rPr lang="ru-RU" sz="2800" i="1" dirty="0" smtClean="0"/>
              <a:t> = </a:t>
            </a:r>
            <a:r>
              <a:rPr lang="ru-RU" sz="2800" dirty="0" smtClean="0"/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 </a:t>
            </a:r>
            <a:r>
              <a:rPr lang="ru-RU" sz="2800" dirty="0" smtClean="0"/>
              <a:t>→</a:t>
            </a:r>
            <a:r>
              <a:rPr lang="en-US" sz="2800" i="1" dirty="0" smtClean="0"/>
              <a:t>C</a:t>
            </a:r>
            <a:r>
              <a:rPr lang="ru-RU" sz="2800" dirty="0" smtClean="0"/>
              <a:t>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7251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Из в), г) (</a:t>
            </a:r>
            <a:r>
              <a:rPr lang="ru-RU" sz="2800" i="1" dirty="0" smtClean="0"/>
              <a:t> </a:t>
            </a:r>
            <a:r>
              <a:rPr lang="en-US" sz="2800" i="1" dirty="0" smtClean="0"/>
              <a:t>C</a:t>
            </a:r>
            <a:r>
              <a:rPr lang="ru-RU" sz="2800" i="1" dirty="0" smtClean="0"/>
              <a:t>~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139189"/>
            <a:ext cx="9324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Из а) и в)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C</a:t>
            </a:r>
            <a:r>
              <a:rPr lang="ru-RU" sz="2800" i="1" dirty="0" smtClean="0"/>
              <a:t>~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</a:t>
            </a:r>
            <a:r>
              <a:rPr lang="ru-RU" sz="2800" dirty="0" smtClean="0"/>
              <a:t>) = (</a:t>
            </a:r>
            <a:r>
              <a:rPr lang="ru-RU" sz="2800" i="1" dirty="0" smtClean="0"/>
              <a:t>С</a:t>
            </a:r>
            <a:r>
              <a:rPr lang="ru-RU" sz="2800" dirty="0" smtClean="0"/>
              <a:t>~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AA</a:t>
            </a:r>
            <a:r>
              <a:rPr lang="ru-RU" sz="2800" dirty="0" smtClean="0"/>
              <a:t>) = (</a:t>
            </a:r>
            <a:r>
              <a:rPr lang="en-US" sz="2800" i="1" dirty="0" smtClean="0"/>
              <a:t>C</a:t>
            </a:r>
            <a:r>
              <a:rPr lang="ru-RU" sz="2800" dirty="0" smtClean="0"/>
              <a:t>~</a:t>
            </a:r>
            <a:r>
              <a:rPr lang="en-US" sz="2800" i="1" dirty="0" smtClean="0"/>
              <a:t>F</a:t>
            </a:r>
            <a:r>
              <a:rPr lang="ru-RU" sz="2800" dirty="0" smtClean="0"/>
              <a:t>) и, следовательно, </a:t>
            </a:r>
            <a:r>
              <a:rPr lang="en-US" sz="2800" i="1" dirty="0" smtClean="0"/>
              <a:t>C</a:t>
            </a:r>
            <a:r>
              <a:rPr lang="ru-RU" sz="2800" i="1" dirty="0" smtClean="0"/>
              <a:t>=</a:t>
            </a:r>
            <a:r>
              <a:rPr lang="en-US" sz="2800" i="1" dirty="0" smtClean="0"/>
              <a:t>F</a:t>
            </a:r>
            <a:r>
              <a:rPr lang="ru-RU" sz="2800" dirty="0" smtClean="0"/>
              <a:t> обманывает.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369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Кто виновен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</a:t>
            </a:r>
            <a:r>
              <a:rPr lang="ru-RU" sz="2800" dirty="0" smtClean="0"/>
              <a:t>) В суде рассматривается следующее дело: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7670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а) Если </a:t>
            </a:r>
            <a:r>
              <a:rPr lang="ru-RU" sz="2800" i="1" dirty="0" smtClean="0"/>
              <a:t>А</a:t>
            </a:r>
            <a:r>
              <a:rPr lang="ru-RU" sz="2800" dirty="0" smtClean="0"/>
              <a:t> и </a:t>
            </a:r>
            <a:r>
              <a:rPr lang="ru-RU" sz="2800" i="1" dirty="0" smtClean="0"/>
              <a:t>В</a:t>
            </a:r>
            <a:r>
              <a:rPr lang="ru-RU" sz="2800" dirty="0" smtClean="0"/>
              <a:t> виновны, то </a:t>
            </a:r>
            <a:r>
              <a:rPr lang="ru-RU" sz="2800" i="1" dirty="0" smtClean="0"/>
              <a:t>С</a:t>
            </a:r>
            <a:r>
              <a:rPr lang="ru-RU" sz="2800" dirty="0" smtClean="0"/>
              <a:t> их соучастник. </a:t>
            </a:r>
            <a:r>
              <a:rPr lang="en-US" sz="2800" i="1" dirty="0" err="1" smtClean="0"/>
              <a:t>ab</a:t>
            </a:r>
            <a:r>
              <a:rPr lang="en-US" sz="2800" i="1" dirty="0" smtClean="0"/>
              <a:t> </a:t>
            </a:r>
            <a:r>
              <a:rPr lang="ru-RU" sz="2800" dirty="0" smtClean="0"/>
              <a:t>→</a:t>
            </a:r>
            <a:r>
              <a:rPr lang="en-US" sz="2800" i="1" dirty="0" smtClean="0"/>
              <a:t>c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6926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б) Если </a:t>
            </a:r>
            <a:r>
              <a:rPr lang="ru-RU" sz="2800" i="1" dirty="0" smtClean="0"/>
              <a:t>А</a:t>
            </a:r>
            <a:r>
              <a:rPr lang="ru-RU" sz="2800" dirty="0" smtClean="0"/>
              <a:t> виновен, то </a:t>
            </a:r>
            <a:r>
              <a:rPr lang="ru-RU" sz="2800" i="1" dirty="0" smtClean="0"/>
              <a:t>В</a:t>
            </a:r>
            <a:r>
              <a:rPr lang="ru-RU" sz="2800" dirty="0" smtClean="0"/>
              <a:t> или </a:t>
            </a:r>
            <a:r>
              <a:rPr lang="ru-RU" sz="2800" i="1" dirty="0" smtClean="0"/>
              <a:t>С</a:t>
            </a:r>
            <a:r>
              <a:rPr lang="ru-RU" sz="2800" dirty="0" smtClean="0"/>
              <a:t> его соучастники. </a:t>
            </a:r>
            <a:r>
              <a:rPr lang="ru-RU" sz="2800" i="1" dirty="0" smtClean="0"/>
              <a:t>а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dirty="0" smtClean="0"/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527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в) </a:t>
            </a:r>
            <a:r>
              <a:rPr lang="ru-RU" sz="2800" i="1" dirty="0" smtClean="0"/>
              <a:t>С</a:t>
            </a:r>
            <a:r>
              <a:rPr lang="ru-RU" sz="2800" dirty="0" smtClean="0"/>
              <a:t> всегда участвует вместе с </a:t>
            </a:r>
            <a:r>
              <a:rPr lang="en-US" sz="2800" i="1" dirty="0" smtClean="0"/>
              <a:t>B</a:t>
            </a:r>
            <a:r>
              <a:rPr lang="ru-RU" sz="2800" dirty="0" smtClean="0"/>
              <a:t>. </a:t>
            </a:r>
            <a:r>
              <a:rPr lang="en-US" sz="2800" i="1" dirty="0" smtClean="0"/>
              <a:t>c</a:t>
            </a:r>
            <a:r>
              <a:rPr lang="ru-RU" sz="2800" dirty="0"/>
              <a:t> </a:t>
            </a:r>
            <a:r>
              <a:rPr lang="ru-RU" sz="2800" dirty="0" smtClean="0"/>
              <a:t>→</a:t>
            </a:r>
            <a:r>
              <a:rPr lang="en-US" sz="2800" i="1" dirty="0" smtClean="0"/>
              <a:t>b</a:t>
            </a:r>
            <a:r>
              <a:rPr lang="ru-RU" sz="2800" i="1" dirty="0" smtClean="0"/>
              <a:t>.    </a:t>
            </a:r>
            <a:endParaRPr lang="ru-RU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13936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г) Если </a:t>
            </a:r>
            <a:r>
              <a:rPr lang="ru-RU" sz="2800" i="1" dirty="0" smtClean="0"/>
              <a:t>А</a:t>
            </a:r>
            <a:r>
              <a:rPr lang="ru-RU" sz="2800" dirty="0" smtClean="0"/>
              <a:t> не участвовал, то участвовал </a:t>
            </a:r>
            <a:r>
              <a:rPr lang="en-US" sz="2800" i="1" dirty="0" smtClean="0"/>
              <a:t>B</a:t>
            </a:r>
            <a:r>
              <a:rPr lang="ru-RU" sz="2800" dirty="0" smtClean="0"/>
              <a:t>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ru-RU" sz="2800" dirty="0" smtClean="0"/>
              <a:t>→</a:t>
            </a:r>
            <a:r>
              <a:rPr lang="ru-RU" sz="2800" i="1" dirty="0" smtClean="0"/>
              <a:t> </a:t>
            </a:r>
            <a:r>
              <a:rPr lang="en-US" sz="2800" i="1" dirty="0" smtClean="0"/>
              <a:t>b</a:t>
            </a:r>
            <a:r>
              <a:rPr lang="ru-RU" sz="2800" i="1" dirty="0" smtClean="0"/>
              <a:t>.</a:t>
            </a:r>
            <a:endParaRPr lang="ru-RU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177281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Предполагается также, что</a:t>
            </a:r>
            <a:r>
              <a:rPr lang="ru-RU" sz="2800" i="1" dirty="0" smtClean="0"/>
              <a:t> А, </a:t>
            </a:r>
            <a:r>
              <a:rPr lang="ru-RU" sz="2800" dirty="0" smtClean="0"/>
              <a:t>или</a:t>
            </a:r>
            <a:r>
              <a:rPr lang="ru-RU" sz="2800" i="1" dirty="0" smtClean="0"/>
              <a:t> В, </a:t>
            </a:r>
            <a:r>
              <a:rPr lang="ru-RU" sz="2800" dirty="0" smtClean="0"/>
              <a:t>или</a:t>
            </a:r>
            <a:r>
              <a:rPr lang="ru-RU" sz="2800" i="1" dirty="0" smtClean="0"/>
              <a:t> С </a:t>
            </a:r>
            <a:r>
              <a:rPr lang="ru-RU" sz="2800" dirty="0" smtClean="0"/>
              <a:t>виновны, так как преступление имело место.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c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99695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ab</a:t>
            </a:r>
            <a:r>
              <a:rPr lang="en-US" sz="2800" i="1" dirty="0" smtClean="0"/>
              <a:t> </a:t>
            </a:r>
            <a:r>
              <a:rPr lang="ru-RU" sz="2800" dirty="0" smtClean="0"/>
              <a:t>→ </a:t>
            </a:r>
            <a:r>
              <a:rPr lang="en-US" sz="2800" i="1" dirty="0" smtClean="0"/>
              <a:t>c</a:t>
            </a:r>
            <a:r>
              <a:rPr lang="ru-RU" sz="2800" i="1" dirty="0" smtClean="0"/>
              <a:t>,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i="1" dirty="0" smtClean="0"/>
              <a:t>.      </a:t>
            </a:r>
            <a:endParaRPr lang="ru-RU" sz="2800" dirty="0" smtClean="0"/>
          </a:p>
          <a:p>
            <a:r>
              <a:rPr lang="en-US" sz="2800" i="1" dirty="0" smtClean="0"/>
              <a:t>a </a:t>
            </a:r>
            <a:r>
              <a:rPr lang="ru-RU" sz="2800" dirty="0" smtClean="0"/>
              <a:t>→</a:t>
            </a:r>
            <a:r>
              <a:rPr lang="ru-RU" sz="2800" i="1" dirty="0" smtClean="0"/>
              <a:t> (</a:t>
            </a:r>
            <a:r>
              <a:rPr lang="en-US" sz="2800" i="1" dirty="0" smtClean="0"/>
              <a:t>b </a:t>
            </a:r>
            <a:r>
              <a:rPr lang="en-US" sz="2800" dirty="0" smtClean="0">
                <a:sym typeface="Symbol"/>
              </a:rPr>
              <a:t></a:t>
            </a:r>
            <a:r>
              <a:rPr lang="ru-RU" sz="2800" dirty="0" smtClean="0"/>
              <a:t> </a:t>
            </a:r>
            <a:r>
              <a:rPr lang="en-US" sz="2800" i="1" dirty="0" smtClean="0"/>
              <a:t>c</a:t>
            </a:r>
            <a:r>
              <a:rPr lang="ru-RU" sz="2800" i="1" dirty="0" smtClean="0"/>
              <a:t>),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b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i="1" dirty="0" smtClean="0"/>
              <a:t> c</a:t>
            </a:r>
            <a:r>
              <a:rPr lang="ru-RU" sz="2800" i="1" dirty="0" smtClean="0"/>
              <a:t>.           </a:t>
            </a:r>
            <a:endParaRPr lang="ru-RU" sz="2800" dirty="0" smtClean="0"/>
          </a:p>
          <a:p>
            <a:r>
              <a:rPr lang="en-US" sz="2800" i="1" dirty="0"/>
              <a:t>c</a:t>
            </a:r>
            <a:r>
              <a:rPr lang="ru-RU" sz="2800" dirty="0"/>
              <a:t> →</a:t>
            </a:r>
            <a:r>
              <a:rPr lang="en-US" sz="2800" i="1" dirty="0"/>
              <a:t>b</a:t>
            </a:r>
            <a:r>
              <a:rPr lang="ru-RU" sz="2800" i="1" dirty="0" smtClean="0"/>
              <a:t>, </a:t>
            </a:r>
            <a:r>
              <a:rPr lang="en-US" sz="2800" i="1" dirty="0" smtClean="0"/>
              <a:t>    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c </a:t>
            </a:r>
            <a:r>
              <a:rPr lang="en-US" sz="2800" dirty="0">
                <a:sym typeface="Symbol"/>
              </a:rPr>
              <a:t></a:t>
            </a:r>
            <a:r>
              <a:rPr lang="en-US" sz="2800" i="1" dirty="0"/>
              <a:t> b .</a:t>
            </a:r>
            <a:r>
              <a:rPr lang="ru-RU" sz="2800" i="1" dirty="0" smtClean="0"/>
              <a:t>               </a:t>
            </a:r>
            <a:endParaRPr lang="ru-RU" sz="2800" dirty="0" smtClean="0"/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/>
              <a:t>a</a:t>
            </a:r>
            <a:r>
              <a:rPr lang="ru-RU" sz="2800" dirty="0" smtClean="0"/>
              <a:t> → </a:t>
            </a:r>
            <a:r>
              <a:rPr lang="en-US" sz="2800" i="1" dirty="0" smtClean="0"/>
              <a:t>b</a:t>
            </a:r>
            <a:r>
              <a:rPr lang="ru-RU" sz="2800" i="1" dirty="0" smtClean="0"/>
              <a:t>,</a:t>
            </a:r>
            <a:r>
              <a:rPr lang="ru-RU" sz="2800" dirty="0" smtClean="0"/>
              <a:t>              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ru-RU" sz="2800" i="1" dirty="0" smtClean="0"/>
              <a:t>.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638615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/>
              <a:t>a 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/>
              <a:t>b </a:t>
            </a:r>
            <a:r>
              <a:rPr lang="en-US" sz="2800" dirty="0">
                <a:sym typeface="Symbol"/>
              </a:rPr>
              <a:t></a:t>
            </a:r>
            <a:r>
              <a:rPr lang="en-US" sz="2800" i="1" dirty="0"/>
              <a:t> c</a:t>
            </a:r>
            <a:r>
              <a:rPr lang="ru-RU" sz="2800" i="1" dirty="0"/>
              <a:t>    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/>
              <a:t>a </a:t>
            </a:r>
            <a:r>
              <a:rPr lang="en-US" sz="2800" dirty="0">
                <a:sym typeface="Symbol"/>
              </a:rPr>
              <a:t></a:t>
            </a:r>
            <a:r>
              <a:rPr lang="en-US" sz="2800" i="1" dirty="0"/>
              <a:t> c      </a:t>
            </a:r>
            <a:r>
              <a:rPr lang="ru-RU" sz="2800" i="1" dirty="0"/>
              <a:t> </a:t>
            </a:r>
            <a:r>
              <a:rPr lang="en-US" sz="2800" i="1" dirty="0"/>
              <a:t>  </a:t>
            </a:r>
            <a:r>
              <a:rPr lang="ru-RU" sz="2800" dirty="0"/>
              <a:t>→</a:t>
            </a:r>
            <a:r>
              <a:rPr lang="en-US" sz="2800" dirty="0"/>
              <a:t>    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/>
              <a:t>a </a:t>
            </a:r>
            <a:r>
              <a:rPr lang="en-US" sz="2800" dirty="0">
                <a:sym typeface="Symbol"/>
              </a:rPr>
              <a:t></a:t>
            </a:r>
            <a:r>
              <a:rPr lang="en-US" sz="2800" i="1" dirty="0"/>
              <a:t> c</a:t>
            </a:r>
            <a:r>
              <a:rPr lang="en-US" sz="2800" dirty="0"/>
              <a:t>         </a:t>
            </a:r>
            <a:endParaRPr lang="ru-RU" sz="2800" dirty="0"/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/>
              <a:t>a </a:t>
            </a:r>
            <a:r>
              <a:rPr lang="en-US" sz="2800" dirty="0">
                <a:sym typeface="Symbol"/>
              </a:rPr>
              <a:t></a:t>
            </a:r>
            <a:r>
              <a:rPr lang="en-US" sz="2800" i="1" dirty="0"/>
              <a:t> b </a:t>
            </a:r>
            <a:r>
              <a:rPr lang="en-US" sz="2800" dirty="0">
                <a:sym typeface="Symbol"/>
              </a:rPr>
              <a:t></a:t>
            </a:r>
            <a:r>
              <a:rPr lang="en-US" sz="2800" i="1" dirty="0"/>
              <a:t> c</a:t>
            </a:r>
            <a:r>
              <a:rPr lang="ru-RU" sz="2800" i="1" dirty="0"/>
              <a:t>           </a:t>
            </a:r>
            <a:endParaRPr lang="ru-RU" sz="2800" dirty="0"/>
          </a:p>
          <a:p>
            <a:r>
              <a:rPr lang="ru-RU" sz="2800" i="1" dirty="0"/>
              <a:t>   </a:t>
            </a:r>
            <a:r>
              <a:rPr lang="en-US" sz="2800" i="1" dirty="0"/>
              <a:t>b 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/>
              <a:t>c</a:t>
            </a:r>
            <a:r>
              <a:rPr lang="ru-RU" sz="2800" i="1" dirty="0"/>
              <a:t>            </a:t>
            </a:r>
            <a:r>
              <a:rPr lang="en-US" sz="2800" i="1" dirty="0"/>
              <a:t>b </a:t>
            </a:r>
            <a:r>
              <a:rPr lang="en-US" sz="2800" dirty="0">
                <a:sym typeface="Symbol"/>
              </a:rPr>
              <a:t>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/>
              <a:t>c</a:t>
            </a:r>
            <a:r>
              <a:rPr lang="ru-RU" sz="2800" i="1" dirty="0"/>
              <a:t>     </a:t>
            </a:r>
            <a:r>
              <a:rPr lang="en-US" sz="2800" i="1" dirty="0"/>
              <a:t>  </a:t>
            </a:r>
            <a:r>
              <a:rPr lang="ru-RU" sz="2800" i="1" dirty="0"/>
              <a:t> </a:t>
            </a:r>
            <a:r>
              <a:rPr lang="en-US" sz="2800" i="1" dirty="0"/>
              <a:t>b</a:t>
            </a:r>
            <a:r>
              <a:rPr lang="ru-RU" sz="2800" i="1" dirty="0"/>
              <a:t> = 1               </a:t>
            </a:r>
            <a:endParaRPr lang="ru-RU" sz="2800" dirty="0"/>
          </a:p>
          <a:p>
            <a:r>
              <a:rPr lang="ru-RU" sz="2800" i="1" dirty="0"/>
              <a:t>  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ru-RU" sz="2800" i="1" dirty="0"/>
              <a:t>           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ru-RU" sz="2800" dirty="0"/>
              <a:t>         </a:t>
            </a:r>
          </a:p>
          <a:p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c</a:t>
            </a:r>
            <a:r>
              <a:rPr lang="ru-RU" sz="2800" i="1" dirty="0"/>
              <a:t>        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/>
              <a:t>c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5473005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/>
              <a:t>Следовательно, </a:t>
            </a:r>
          </a:p>
          <a:p>
            <a:pPr algn="r"/>
            <a:r>
              <a:rPr lang="en-US" sz="2800" i="1" dirty="0" smtClean="0"/>
              <a:t>B </a:t>
            </a:r>
            <a:r>
              <a:rPr lang="ru-RU" sz="2800" dirty="0" smtClean="0"/>
              <a:t>– участник</a:t>
            </a:r>
            <a:r>
              <a:rPr lang="en-US" sz="2800" dirty="0" smtClean="0"/>
              <a:t>,</a:t>
            </a:r>
            <a:r>
              <a:rPr lang="ru-RU" sz="2800" dirty="0" smtClean="0"/>
              <a:t> а </a:t>
            </a:r>
            <a:r>
              <a:rPr lang="en-US" sz="2800" i="1" dirty="0" smtClean="0"/>
              <a:t>A</a:t>
            </a:r>
            <a:endParaRPr lang="ru-RU" sz="2800" dirty="0" smtClean="0"/>
          </a:p>
          <a:p>
            <a:pPr algn="r"/>
            <a:r>
              <a:rPr lang="ru-RU" sz="2800" dirty="0" smtClean="0"/>
              <a:t>и </a:t>
            </a:r>
            <a:r>
              <a:rPr lang="ru-RU" sz="2800" i="1" dirty="0" smtClean="0"/>
              <a:t>С</a:t>
            </a:r>
            <a:r>
              <a:rPr lang="ru-RU" sz="2800" dirty="0" smtClean="0"/>
              <a:t> под подозрением.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2769</Words>
  <Application>Microsoft Office PowerPoint</Application>
  <PresentationFormat>Экран (4:3)</PresentationFormat>
  <Paragraphs>186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24</cp:revision>
  <dcterms:created xsi:type="dcterms:W3CDTF">2014-04-05T02:54:06Z</dcterms:created>
  <dcterms:modified xsi:type="dcterms:W3CDTF">2019-05-09T18:42:05Z</dcterms:modified>
</cp:coreProperties>
</file>