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17" r:id="rId2"/>
    <p:sldId id="438" r:id="rId3"/>
    <p:sldId id="439" r:id="rId4"/>
    <p:sldId id="446" r:id="rId5"/>
    <p:sldId id="447" r:id="rId6"/>
    <p:sldId id="440" r:id="rId7"/>
    <p:sldId id="441" r:id="rId8"/>
    <p:sldId id="442" r:id="rId9"/>
    <p:sldId id="445" r:id="rId10"/>
    <p:sldId id="437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33CC33"/>
    <a:srgbClr val="009900"/>
    <a:srgbClr val="339933"/>
    <a:srgbClr val="008000"/>
    <a:srgbClr val="FF66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4" autoAdjust="0"/>
    <p:restoredTop sz="94599" autoAdjust="0"/>
  </p:normalViewPr>
  <p:slideViewPr>
    <p:cSldViewPr snapToObjects="1">
      <p:cViewPr>
        <p:scale>
          <a:sx n="100" d="100"/>
          <a:sy n="100" d="100"/>
        </p:scale>
        <p:origin x="1264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49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49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49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fld id="{0FB19322-C3DD-41EC-8E71-5499BD255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6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4318993-7D22-44D4-9AB0-EEAB5B3F38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0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9150" y="63436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7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5413" y="6361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0181D9A0-347B-4670-ABB0-73D466441D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 userDrawn="1"/>
        </p:nvSpPr>
        <p:spPr bwMode="auto">
          <a:xfrm>
            <a:off x="0" y="6705600"/>
            <a:ext cx="9144000" cy="212725"/>
          </a:xfrm>
          <a:prstGeom prst="rect">
            <a:avLst/>
          </a:prstGeom>
          <a:solidFill>
            <a:srgbClr val="C8DC28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lang="en-US" sz="400" b="1">
              <a:solidFill>
                <a:schemeClr val="bg2"/>
              </a:solidFill>
              <a:latin typeface="Futura Hv BT" pitchFamily="34" charset="0"/>
            </a:endParaRPr>
          </a:p>
        </p:txBody>
      </p:sp>
      <p:pic>
        <p:nvPicPr>
          <p:cNvPr id="36885" name="Picture 21" descr="banner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2288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5341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0274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914400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3" name="Rectangle 23"/>
          <p:cNvSpPr>
            <a:spLocks noChangeArrowheads="1"/>
          </p:cNvSpPr>
          <p:nvPr userDrawn="1"/>
        </p:nvSpPr>
        <p:spPr bwMode="auto">
          <a:xfrm>
            <a:off x="0" y="6705600"/>
            <a:ext cx="9144000" cy="212725"/>
          </a:xfrm>
          <a:prstGeom prst="rect">
            <a:avLst/>
          </a:prstGeom>
          <a:solidFill>
            <a:srgbClr val="C8DC28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lang="en-US" sz="400" b="1">
              <a:solidFill>
                <a:schemeClr val="bg2"/>
              </a:solidFill>
              <a:latin typeface="Futura Hv BT" pitchFamily="34" charset="0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2089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5141" name="Picture 21" descr="banner1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6413" y="152400"/>
            <a:ext cx="863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77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Tx/>
              <a:buChar char="©"/>
              <a:defRPr sz="1200">
                <a:solidFill>
                  <a:schemeClr val="bg2"/>
                </a:solidFill>
                <a:latin typeface="Futura Bk BT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156" name="Text Box 36"/>
          <p:cNvSpPr txBox="1">
            <a:spLocks noChangeArrowheads="1"/>
          </p:cNvSpPr>
          <p:nvPr userDrawn="1"/>
        </p:nvSpPr>
        <p:spPr bwMode="auto">
          <a:xfrm>
            <a:off x="7924800" y="6659563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4C8BF7F-4D87-4561-874E-BAE367542835}" type="slidenum">
              <a:rPr lang="en-US" sz="1200">
                <a:solidFill>
                  <a:schemeClr val="bg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sz="120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Futura Hv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FB11D"/>
        </a:buClr>
        <a:buSzPct val="65000"/>
        <a:buFont typeface="Wingdings" pitchFamily="2" charset="2"/>
        <a:buChar char="n"/>
        <a:defRPr sz="1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C98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E7C2C"/>
        </a:buClr>
        <a:buSzPct val="75000"/>
        <a:buFont typeface="Wingdings" pitchFamily="2" charset="2"/>
        <a:buChar char="n"/>
        <a:defRPr sz="12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76000"/>
        </a:buClr>
        <a:buSzPct val="65000"/>
        <a:buFont typeface="Wingdings" pitchFamily="2" charset="2"/>
        <a:buChar char="n"/>
        <a:defRPr sz="1200">
          <a:solidFill>
            <a:schemeClr val="bg2"/>
          </a:solidFill>
          <a:latin typeface="Futura Bk B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3492500" y="30480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Java 8 Features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67000"/>
            <a:ext cx="8637588" cy="519113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304800" y="842665"/>
            <a:ext cx="80772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1 Default and Static Methods in Interface</a:t>
            </a:r>
          </a:p>
          <a:p>
            <a:r>
              <a:rPr lang="en-US" sz="3200" dirty="0">
                <a:solidFill>
                  <a:schemeClr val="bg2"/>
                </a:solidFill>
              </a:rPr>
              <a:t>2 Functional Interface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3 Lambda Expression</a:t>
            </a:r>
          </a:p>
          <a:p>
            <a:r>
              <a:rPr lang="en-US" sz="3200" dirty="0">
                <a:solidFill>
                  <a:schemeClr val="bg2"/>
                </a:solidFill>
              </a:rPr>
              <a:t>4</a:t>
            </a:r>
            <a:r>
              <a:rPr lang="en-US" sz="3200" dirty="0" smtClean="0">
                <a:solidFill>
                  <a:schemeClr val="bg2"/>
                </a:solidFill>
              </a:rPr>
              <a:t> forEach() method in Iterable Interface</a:t>
            </a:r>
          </a:p>
          <a:p>
            <a:r>
              <a:rPr lang="en-US" sz="3200" dirty="0">
                <a:solidFill>
                  <a:schemeClr val="bg2"/>
                </a:solidFill>
              </a:rPr>
              <a:t>5</a:t>
            </a:r>
            <a:r>
              <a:rPr lang="en-US" sz="3200" dirty="0" smtClean="0">
                <a:solidFill>
                  <a:schemeClr val="bg2"/>
                </a:solidFill>
              </a:rPr>
              <a:t> Method Referencing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6 Streams (Intermediate &amp; Terminal operations)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7 Java Date/Time API improvements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8 Java Collection API improvements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9 Java </a:t>
            </a:r>
            <a:r>
              <a:rPr lang="en-US" sz="3200" dirty="0" smtClean="0">
                <a:solidFill>
                  <a:schemeClr val="bg2"/>
                </a:solidFill>
              </a:rPr>
              <a:t>IO improvements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10 Java </a:t>
            </a:r>
            <a:r>
              <a:rPr lang="en-US" sz="3200" dirty="0" smtClean="0">
                <a:solidFill>
                  <a:schemeClr val="bg2"/>
                </a:solidFill>
              </a:rPr>
              <a:t>Concurrency improvements</a:t>
            </a:r>
            <a:endParaRPr lang="en-US" sz="3200" dirty="0" smtClean="0">
              <a:solidFill>
                <a:schemeClr val="bg2"/>
              </a:solidFill>
            </a:endParaRPr>
          </a:p>
          <a:p>
            <a:r>
              <a:rPr lang="en-US" sz="3200" dirty="0" smtClean="0">
                <a:solidFill>
                  <a:schemeClr val="bg2"/>
                </a:solidFill>
              </a:rPr>
              <a:t>11 </a:t>
            </a:r>
            <a:r>
              <a:rPr lang="en-US" sz="3200" dirty="0" smtClean="0">
                <a:solidFill>
                  <a:schemeClr val="bg2"/>
                </a:solidFill>
              </a:rPr>
              <a:t>Best Practices</a:t>
            </a:r>
            <a:endParaRPr lang="en-US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3479800" y="1524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Java 8 Features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896293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1. Default </a:t>
            </a:r>
            <a:r>
              <a:rPr lang="en-US" dirty="0">
                <a:solidFill>
                  <a:schemeClr val="bg2"/>
                </a:solidFill>
              </a:rPr>
              <a:t>and Static Methods in Interface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0550" y="1420517"/>
            <a:ext cx="69532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public interface </a:t>
            </a:r>
            <a:r>
              <a:rPr lang="en-US" sz="1400" b="1" dirty="0" err="1">
                <a:solidFill>
                  <a:schemeClr val="bg2"/>
                </a:solidFill>
              </a:rPr>
              <a:t>MyInterface</a:t>
            </a:r>
            <a:r>
              <a:rPr lang="en-US" sz="1400" b="1" dirty="0">
                <a:solidFill>
                  <a:schemeClr val="bg2"/>
                </a:solidFill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</a:rPr>
              <a:t>{</a:t>
            </a:r>
          </a:p>
          <a:p>
            <a:endParaRPr lang="en-US" sz="1400" b="1" dirty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	// default method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	</a:t>
            </a:r>
            <a:r>
              <a:rPr lang="en-US" sz="1400" b="1" dirty="0">
                <a:solidFill>
                  <a:schemeClr val="bg2"/>
                </a:solidFill>
              </a:rPr>
              <a:t>public default List&lt;Employee&gt; </a:t>
            </a:r>
            <a:r>
              <a:rPr lang="en-US" sz="1400" b="1" dirty="0" err="1">
                <a:solidFill>
                  <a:schemeClr val="bg2"/>
                </a:solidFill>
              </a:rPr>
              <a:t>sortEmployees</a:t>
            </a:r>
            <a:r>
              <a:rPr lang="en-US" sz="1400" b="1" dirty="0">
                <a:solidFill>
                  <a:schemeClr val="bg2"/>
                </a:solidFill>
              </a:rPr>
              <a:t>(List&lt;Employee&gt; list</a:t>
            </a:r>
            <a:r>
              <a:rPr lang="en-US" sz="1400" b="1" dirty="0" smtClean="0">
                <a:solidFill>
                  <a:schemeClr val="bg2"/>
                </a:solidFill>
              </a:rPr>
              <a:t>){</a:t>
            </a:r>
            <a:endParaRPr lang="en-US" sz="1400" b="1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		</a:t>
            </a:r>
            <a:r>
              <a:rPr lang="en-US" sz="1400" dirty="0" err="1">
                <a:solidFill>
                  <a:schemeClr val="bg2"/>
                </a:solidFill>
              </a:rPr>
              <a:t>Collections.</a:t>
            </a:r>
            <a:r>
              <a:rPr lang="en-US" sz="1400" i="1" dirty="0" err="1">
                <a:solidFill>
                  <a:schemeClr val="bg2"/>
                </a:solidFill>
              </a:rPr>
              <a:t>sort</a:t>
            </a:r>
            <a:r>
              <a:rPr lang="en-US" sz="1400" i="1" dirty="0">
                <a:solidFill>
                  <a:schemeClr val="bg2"/>
                </a:solidFill>
              </a:rPr>
              <a:t>(list);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		</a:t>
            </a:r>
            <a:r>
              <a:rPr lang="en-US" sz="1400" b="1" dirty="0">
                <a:solidFill>
                  <a:schemeClr val="bg2"/>
                </a:solidFill>
              </a:rPr>
              <a:t>return list;</a:t>
            </a:r>
          </a:p>
          <a:p>
            <a:r>
              <a:rPr lang="en-US" sz="1400" dirty="0">
                <a:solidFill>
                  <a:schemeClr val="bg2"/>
                </a:solidFill>
              </a:rPr>
              <a:t>	}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	</a:t>
            </a:r>
            <a:r>
              <a:rPr lang="en-US" sz="1400" dirty="0" smtClean="0">
                <a:solidFill>
                  <a:schemeClr val="bg2"/>
                </a:solidFill>
              </a:rPr>
              <a:t>// static method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	</a:t>
            </a:r>
            <a:r>
              <a:rPr lang="en-US" sz="1400" b="1" dirty="0">
                <a:solidFill>
                  <a:schemeClr val="bg2"/>
                </a:solidFill>
              </a:rPr>
              <a:t>public static void greet(String name)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		System.</a:t>
            </a:r>
            <a:r>
              <a:rPr lang="en-US" sz="1400" b="1" i="1" dirty="0">
                <a:solidFill>
                  <a:schemeClr val="bg2"/>
                </a:solidFill>
              </a:rPr>
              <a:t>out.println("Welcome : " + name);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	}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	</a:t>
            </a:r>
            <a:r>
              <a:rPr lang="en-US" sz="1400" dirty="0" smtClean="0">
                <a:solidFill>
                  <a:schemeClr val="bg2"/>
                </a:solidFill>
              </a:rPr>
              <a:t>// abstract Method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	</a:t>
            </a:r>
            <a:r>
              <a:rPr lang="en-US" sz="1400" b="1" dirty="0">
                <a:solidFill>
                  <a:schemeClr val="bg2"/>
                </a:solidFill>
              </a:rPr>
              <a:t>public abstract </a:t>
            </a:r>
            <a:r>
              <a:rPr lang="en-US" sz="1400" b="1" dirty="0" err="1">
                <a:solidFill>
                  <a:schemeClr val="bg2"/>
                </a:solidFill>
              </a:rPr>
              <a:t>int</a:t>
            </a:r>
            <a:r>
              <a:rPr lang="en-US" sz="1400" b="1" dirty="0">
                <a:solidFill>
                  <a:schemeClr val="bg2"/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getMax</a:t>
            </a:r>
            <a:r>
              <a:rPr lang="en-US" sz="1400" b="1" dirty="0">
                <a:solidFill>
                  <a:schemeClr val="bg2"/>
                </a:solidFill>
              </a:rPr>
              <a:t>(List&lt;Integer&gt; </a:t>
            </a:r>
            <a:r>
              <a:rPr lang="en-US" sz="1400" b="1" dirty="0" err="1">
                <a:solidFill>
                  <a:schemeClr val="bg2"/>
                </a:solidFill>
              </a:rPr>
              <a:t>nums</a:t>
            </a:r>
            <a:r>
              <a:rPr lang="en-US" sz="1400" b="1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}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533400" y="1345942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@FunctionalInterface</a:t>
            </a:r>
          </a:p>
          <a:p>
            <a:r>
              <a:rPr lang="en-US" sz="1400" dirty="0">
                <a:solidFill>
                  <a:schemeClr val="bg2"/>
                </a:solidFill>
              </a:rPr>
              <a:t>public interface </a:t>
            </a:r>
            <a:r>
              <a:rPr lang="en-US" sz="1400" dirty="0" err="1">
                <a:solidFill>
                  <a:schemeClr val="bg2"/>
                </a:solidFill>
              </a:rPr>
              <a:t>MyInterface</a:t>
            </a:r>
            <a:r>
              <a:rPr lang="en-US" sz="1400" dirty="0">
                <a:solidFill>
                  <a:schemeClr val="bg2"/>
                </a:solidFill>
              </a:rPr>
              <a:t> {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	public abstract void m1();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	</a:t>
            </a:r>
          </a:p>
          <a:p>
            <a:r>
              <a:rPr lang="en-US" sz="1400" dirty="0">
                <a:solidFill>
                  <a:schemeClr val="bg2"/>
                </a:solidFill>
              </a:rPr>
              <a:t>	// </a:t>
            </a:r>
            <a:r>
              <a:rPr lang="en-US" sz="1400" dirty="0" smtClean="0">
                <a:solidFill>
                  <a:schemeClr val="bg2"/>
                </a:solidFill>
              </a:rPr>
              <a:t>non object class methods cant be added in FI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	// public abstract void m2();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	</a:t>
            </a:r>
          </a:p>
          <a:p>
            <a:r>
              <a:rPr lang="en-US" sz="1400" dirty="0">
                <a:solidFill>
                  <a:schemeClr val="bg2"/>
                </a:solidFill>
              </a:rPr>
              <a:t>	// can add Object Class Methods</a:t>
            </a:r>
          </a:p>
          <a:p>
            <a:r>
              <a:rPr lang="en-US" sz="1400" dirty="0">
                <a:solidFill>
                  <a:schemeClr val="bg2"/>
                </a:solidFill>
              </a:rPr>
              <a:t>	public abstract </a:t>
            </a:r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hashCode</a:t>
            </a:r>
            <a:r>
              <a:rPr lang="en-US" sz="1400" dirty="0">
                <a:solidFill>
                  <a:schemeClr val="bg2"/>
                </a:solidFill>
              </a:rPr>
              <a:t>();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	public </a:t>
            </a:r>
            <a:r>
              <a:rPr lang="en-US" sz="1400" dirty="0" err="1">
                <a:solidFill>
                  <a:schemeClr val="bg2"/>
                </a:solidFill>
              </a:rPr>
              <a:t>boolean</a:t>
            </a:r>
            <a:r>
              <a:rPr lang="en-US" sz="1400" dirty="0">
                <a:solidFill>
                  <a:schemeClr val="bg2"/>
                </a:solidFill>
              </a:rPr>
              <a:t> equals(Object </a:t>
            </a:r>
            <a:r>
              <a:rPr lang="en-US" sz="1400" dirty="0" err="1">
                <a:solidFill>
                  <a:schemeClr val="bg2"/>
                </a:solidFill>
              </a:rPr>
              <a:t>obj</a:t>
            </a:r>
            <a:r>
              <a:rPr lang="en-US" sz="1400" dirty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400" y="896293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. Functional </a:t>
            </a:r>
            <a:r>
              <a:rPr lang="en-US" dirty="0" smtClean="0">
                <a:solidFill>
                  <a:schemeClr val="bg2"/>
                </a:solidFill>
              </a:rPr>
              <a:t>Interface (SAM Interface)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4023598"/>
            <a:ext cx="7239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FI will contain exactly one abstract method</a:t>
            </a:r>
          </a:p>
          <a:p>
            <a:r>
              <a:rPr lang="en-US" sz="1400" dirty="0">
                <a:solidFill>
                  <a:schemeClr val="bg2"/>
                </a:solidFill>
              </a:rPr>
              <a:t>FI can have methods of Object </a:t>
            </a:r>
            <a:r>
              <a:rPr lang="en-US" sz="1400" dirty="0" smtClean="0">
                <a:solidFill>
                  <a:schemeClr val="bg2"/>
                </a:solidFill>
              </a:rPr>
              <a:t>Class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FI inheritance by Child interface will make it FI as well</a:t>
            </a:r>
          </a:p>
          <a:p>
            <a:r>
              <a:rPr lang="en-US" sz="1400" dirty="0">
                <a:solidFill>
                  <a:schemeClr val="bg2"/>
                </a:solidFill>
              </a:rPr>
              <a:t>FI represented using </a:t>
            </a:r>
            <a:r>
              <a:rPr lang="en-US" sz="1400" dirty="0" smtClean="0">
                <a:solidFill>
                  <a:schemeClr val="bg2"/>
                </a:solidFill>
              </a:rPr>
              <a:t>Anonymous Class (Bulky Code)</a:t>
            </a:r>
          </a:p>
          <a:p>
            <a:r>
              <a:rPr lang="en-US" sz="1400" dirty="0">
                <a:solidFill>
                  <a:schemeClr val="bg2"/>
                </a:solidFill>
              </a:rPr>
              <a:t>FI </a:t>
            </a:r>
            <a:r>
              <a:rPr lang="en-US" sz="1400" dirty="0" smtClean="0">
                <a:solidFill>
                  <a:schemeClr val="bg2"/>
                </a:solidFill>
              </a:rPr>
              <a:t>instantiate using </a:t>
            </a:r>
            <a:r>
              <a:rPr lang="en-US" sz="1400" dirty="0" smtClean="0">
                <a:solidFill>
                  <a:schemeClr val="bg2"/>
                </a:solidFill>
              </a:rPr>
              <a:t>Lambda Expression</a:t>
            </a:r>
          </a:p>
          <a:p>
            <a:r>
              <a:rPr lang="en-US" sz="1400" dirty="0">
                <a:solidFill>
                  <a:schemeClr val="bg2"/>
                </a:solidFill>
              </a:rPr>
              <a:t>FI represented using </a:t>
            </a:r>
            <a:r>
              <a:rPr lang="en-US" sz="1400" dirty="0" smtClean="0">
                <a:solidFill>
                  <a:schemeClr val="bg2"/>
                </a:solidFill>
              </a:rPr>
              <a:t>Method Referencing</a:t>
            </a:r>
          </a:p>
          <a:p>
            <a:r>
              <a:rPr lang="en-US" sz="1400" dirty="0">
                <a:solidFill>
                  <a:schemeClr val="bg2"/>
                </a:solidFill>
              </a:rPr>
              <a:t>FI represented using </a:t>
            </a:r>
            <a:r>
              <a:rPr lang="en-US" sz="1400" dirty="0" smtClean="0">
                <a:solidFill>
                  <a:schemeClr val="bg2"/>
                </a:solidFill>
              </a:rPr>
              <a:t>Constructor Referencing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331070"/>
            <a:ext cx="8077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Syntax for Lambda Expression : 	parameter </a:t>
            </a:r>
            <a:r>
              <a:rPr lang="en-US" sz="1400" dirty="0" smtClean="0">
                <a:solidFill>
                  <a:schemeClr val="bg2"/>
                </a:solidFill>
                <a:sym typeface="Wingdings"/>
              </a:rPr>
              <a:t></a:t>
            </a:r>
            <a:r>
              <a:rPr lang="en-US" sz="1400" dirty="0" smtClean="0">
                <a:solidFill>
                  <a:schemeClr val="bg2"/>
                </a:solidFill>
              </a:rPr>
              <a:t> expression body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896293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</a:t>
            </a:r>
            <a:r>
              <a:rPr lang="en-US" dirty="0" smtClean="0">
                <a:solidFill>
                  <a:schemeClr val="bg2"/>
                </a:solidFill>
              </a:rPr>
              <a:t>. Lambda </a:t>
            </a:r>
            <a:r>
              <a:rPr lang="en-US" dirty="0" smtClean="0">
                <a:solidFill>
                  <a:schemeClr val="bg2"/>
                </a:solidFill>
              </a:rPr>
              <a:t>Expression (Functional Programming)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9100" y="1611959"/>
            <a:ext cx="7239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1. Lambda Expression used to express Functional Interface. 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If FI are instantiated using Anonymous class code becomes bulky hence we use LE.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2. FI have one and only one abstract method so we use Lambda Expression to provide abstract method implementation. We can provide method arguments and business logic.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3. There no runtime benefit of Lambda Expression.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4. Lambda reduces lines of code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5. Lambda is useful for Sequential and Parallel Execution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896293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</a:t>
            </a:r>
            <a:r>
              <a:rPr lang="en-US" dirty="0" smtClean="0">
                <a:solidFill>
                  <a:schemeClr val="bg2"/>
                </a:solidFill>
              </a:rPr>
              <a:t>. forEach() method in Iterable Interface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339528"/>
            <a:ext cx="7239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dirty="0">
                <a:solidFill>
                  <a:schemeClr val="bg2"/>
                </a:solidFill>
              </a:rPr>
              <a:t>forEach() </a:t>
            </a:r>
            <a:r>
              <a:rPr lang="fr-FR" sz="1200" dirty="0" smtClean="0">
                <a:solidFill>
                  <a:schemeClr val="bg2"/>
                </a:solidFill>
              </a:rPr>
              <a:t>forEach </a:t>
            </a:r>
            <a:r>
              <a:rPr lang="fr-FR" sz="1200" dirty="0" err="1">
                <a:solidFill>
                  <a:schemeClr val="bg2"/>
                </a:solidFill>
              </a:rPr>
              <a:t>takes</a:t>
            </a:r>
            <a:r>
              <a:rPr lang="fr-FR" sz="1200" dirty="0">
                <a:solidFill>
                  <a:schemeClr val="bg2"/>
                </a:solidFill>
              </a:rPr>
              <a:t> Consumer as an argument.</a:t>
            </a:r>
          </a:p>
          <a:p>
            <a:r>
              <a:rPr lang="fr-FR" sz="1200" dirty="0">
                <a:solidFill>
                  <a:schemeClr val="bg2"/>
                </a:solidFill>
              </a:rPr>
              <a:t>forEach() </a:t>
            </a:r>
            <a:r>
              <a:rPr lang="fr-FR" sz="1200" dirty="0" err="1">
                <a:solidFill>
                  <a:schemeClr val="bg2"/>
                </a:solidFill>
              </a:rPr>
              <a:t>is</a:t>
            </a:r>
            <a:r>
              <a:rPr lang="fr-FR" sz="1200" dirty="0">
                <a:solidFill>
                  <a:schemeClr val="bg2"/>
                </a:solidFill>
              </a:rPr>
              <a:t> </a:t>
            </a:r>
            <a:r>
              <a:rPr lang="fr-FR" sz="1200" dirty="0" err="1">
                <a:solidFill>
                  <a:schemeClr val="bg2"/>
                </a:solidFill>
              </a:rPr>
              <a:t>used</a:t>
            </a:r>
            <a:r>
              <a:rPr lang="fr-FR" sz="1200" dirty="0">
                <a:solidFill>
                  <a:schemeClr val="bg2"/>
                </a:solidFill>
              </a:rPr>
              <a:t> to </a:t>
            </a:r>
            <a:r>
              <a:rPr lang="fr-FR" sz="1200" dirty="0" smtClean="0">
                <a:solidFill>
                  <a:schemeClr val="bg2"/>
                </a:solidFill>
              </a:rPr>
              <a:t>traverse/</a:t>
            </a:r>
            <a:r>
              <a:rPr lang="fr-FR" sz="1200" dirty="0" err="1" smtClean="0">
                <a:solidFill>
                  <a:schemeClr val="bg2"/>
                </a:solidFill>
              </a:rPr>
              <a:t>iterate</a:t>
            </a:r>
            <a:r>
              <a:rPr lang="fr-FR" sz="1200" dirty="0" smtClean="0">
                <a:solidFill>
                  <a:schemeClr val="bg2"/>
                </a:solidFill>
              </a:rPr>
              <a:t>/parsing </a:t>
            </a:r>
            <a:r>
              <a:rPr lang="fr-FR" sz="1200" dirty="0">
                <a:solidFill>
                  <a:schemeClr val="bg2"/>
                </a:solidFill>
              </a:rPr>
              <a:t>through Collection</a:t>
            </a:r>
          </a:p>
          <a:p>
            <a:r>
              <a:rPr lang="fr-FR" sz="1200" dirty="0">
                <a:solidFill>
                  <a:schemeClr val="bg2"/>
                </a:solidFill>
              </a:rPr>
              <a:t>forEach() </a:t>
            </a:r>
            <a:r>
              <a:rPr lang="fr-FR" sz="1200" dirty="0" err="1">
                <a:solidFill>
                  <a:schemeClr val="bg2"/>
                </a:solidFill>
              </a:rPr>
              <a:t>results</a:t>
            </a:r>
            <a:r>
              <a:rPr lang="fr-FR" sz="1200" dirty="0">
                <a:solidFill>
                  <a:schemeClr val="bg2"/>
                </a:solidFill>
              </a:rPr>
              <a:t> in </a:t>
            </a:r>
            <a:r>
              <a:rPr lang="fr-FR" sz="1200" dirty="0" err="1">
                <a:solidFill>
                  <a:schemeClr val="bg2"/>
                </a:solidFill>
              </a:rPr>
              <a:t>higher</a:t>
            </a:r>
            <a:r>
              <a:rPr lang="fr-FR" sz="1200" dirty="0">
                <a:solidFill>
                  <a:schemeClr val="bg2"/>
                </a:solidFill>
              </a:rPr>
              <a:t> </a:t>
            </a:r>
            <a:r>
              <a:rPr lang="fr-FR" sz="1200" dirty="0" err="1">
                <a:solidFill>
                  <a:schemeClr val="bg2"/>
                </a:solidFill>
              </a:rPr>
              <a:t>separation</a:t>
            </a:r>
            <a:r>
              <a:rPr lang="fr-FR" sz="1200" dirty="0">
                <a:solidFill>
                  <a:schemeClr val="bg2"/>
                </a:solidFill>
              </a:rPr>
              <a:t> of concern and cleaner code</a:t>
            </a:r>
            <a:endParaRPr lang="en-US" sz="1200" dirty="0" smtClean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bg2"/>
                </a:solidFill>
              </a:rPr>
              <a:t>// forEach parsing List which accepts Consumer FI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err="1" smtClean="0">
                <a:solidFill>
                  <a:schemeClr val="bg2"/>
                </a:solidFill>
              </a:rPr>
              <a:t>empList.forEach</a:t>
            </a:r>
            <a:r>
              <a:rPr lang="en-US" sz="1200" dirty="0" smtClean="0">
                <a:solidFill>
                  <a:schemeClr val="bg2"/>
                </a:solidFill>
              </a:rPr>
              <a:t>(e </a:t>
            </a:r>
            <a:r>
              <a:rPr lang="en-US" sz="1200" dirty="0">
                <a:solidFill>
                  <a:schemeClr val="bg2"/>
                </a:solidFill>
              </a:rPr>
              <a:t>-&gt; System.out.println(e</a:t>
            </a:r>
            <a:r>
              <a:rPr lang="en-US" sz="1200" dirty="0" smtClean="0">
                <a:solidFill>
                  <a:schemeClr val="bg2"/>
                </a:solidFill>
              </a:rPr>
              <a:t>));</a:t>
            </a:r>
          </a:p>
          <a:p>
            <a:endParaRPr lang="en-US" sz="1200" dirty="0" smtClean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bg2"/>
                </a:solidFill>
              </a:rPr>
              <a:t>// forEach with Method Reference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bg2"/>
                </a:solidFill>
              </a:rPr>
              <a:t>empList.forEach(</a:t>
            </a:r>
            <a:r>
              <a:rPr lang="en-US" sz="1200" dirty="0" err="1" smtClean="0">
                <a:solidFill>
                  <a:schemeClr val="bg2"/>
                </a:solidFill>
              </a:rPr>
              <a:t>System.out</a:t>
            </a:r>
            <a:r>
              <a:rPr lang="en-US" sz="1200" dirty="0">
                <a:solidFill>
                  <a:schemeClr val="bg2"/>
                </a:solidFill>
              </a:rPr>
              <a:t>::println</a:t>
            </a:r>
            <a:r>
              <a:rPr lang="en-US" sz="12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200" dirty="0" err="1" smtClean="0">
                <a:solidFill>
                  <a:schemeClr val="bg2"/>
                </a:solidFill>
              </a:rPr>
              <a:t>empSet.forEach</a:t>
            </a:r>
            <a:r>
              <a:rPr lang="en-US" sz="1200" dirty="0" smtClean="0">
                <a:solidFill>
                  <a:schemeClr val="bg2"/>
                </a:solidFill>
              </a:rPr>
              <a:t>(</a:t>
            </a:r>
            <a:r>
              <a:rPr lang="en-US" sz="1200" dirty="0" err="1" smtClean="0">
                <a:solidFill>
                  <a:schemeClr val="bg2"/>
                </a:solidFill>
              </a:rPr>
              <a:t>System.out</a:t>
            </a:r>
            <a:r>
              <a:rPr lang="en-US" sz="1200" dirty="0">
                <a:solidFill>
                  <a:schemeClr val="bg2"/>
                </a:solidFill>
              </a:rPr>
              <a:t>::println);</a:t>
            </a:r>
            <a:endParaRPr lang="en-US" sz="1200" dirty="0" smtClean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fr-FR" sz="1200" dirty="0">
                <a:solidFill>
                  <a:schemeClr val="bg2"/>
                </a:solidFill>
              </a:rPr>
              <a:t>// forEach parsing Map which accepts BiConsumer</a:t>
            </a:r>
          </a:p>
          <a:p>
            <a:r>
              <a:rPr lang="fr-FR" sz="1200" dirty="0" err="1" smtClean="0">
                <a:solidFill>
                  <a:schemeClr val="bg2"/>
                </a:solidFill>
              </a:rPr>
              <a:t>empMap.forEach</a:t>
            </a:r>
            <a:r>
              <a:rPr lang="fr-FR" sz="1200" dirty="0">
                <a:solidFill>
                  <a:schemeClr val="bg2"/>
                </a:solidFill>
              </a:rPr>
              <a:t>((k, v) -&gt; System.out.println("Key: " + k + " " + "Value : " + v</a:t>
            </a:r>
            <a:r>
              <a:rPr lang="fr-FR" sz="1200" dirty="0" smtClean="0">
                <a:solidFill>
                  <a:schemeClr val="bg2"/>
                </a:solidFill>
              </a:rPr>
              <a:t>));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49362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909935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</a:t>
            </a:r>
            <a:r>
              <a:rPr lang="en-US" dirty="0" smtClean="0">
                <a:solidFill>
                  <a:schemeClr val="bg2"/>
                </a:solidFill>
              </a:rPr>
              <a:t>. Method Referencing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524298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1. MR using reference to a static method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2. MR using reference to a constructor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3. MR using reference to an instance method of arbitrary object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4. MR using reference to an instance method of particular object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24609"/>
              </p:ext>
            </p:extLst>
          </p:nvPr>
        </p:nvGraphicFramePr>
        <p:xfrm>
          <a:off x="457200" y="2701599"/>
          <a:ext cx="8458199" cy="252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4572000"/>
                <a:gridCol w="3276599"/>
              </a:tblGrid>
              <a:tr h="5057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5057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ContainingClass</a:t>
                      </a:r>
                      <a:r>
                        <a:rPr lang="en-US" dirty="0" smtClean="0"/>
                        <a:t>::static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MethodName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Class::</a:t>
                      </a:r>
                      <a:r>
                        <a:rPr lang="en-US" dirty="0" err="1" smtClean="0"/>
                        <a:t>staticMethodName</a:t>
                      </a:r>
                      <a:endParaRPr lang="en-US" dirty="0"/>
                    </a:p>
                  </a:txBody>
                  <a:tcPr/>
                </a:tc>
              </a:tr>
              <a:tr h="5057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ClassName</a:t>
                      </a:r>
                      <a:r>
                        <a:rPr lang="en-US" dirty="0" smtClean="0"/>
                        <a:t>::new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ClassName</a:t>
                      </a:r>
                      <a:r>
                        <a:rPr lang="en-US" dirty="0" smtClean="0"/>
                        <a:t>::new</a:t>
                      </a:r>
                      <a:endParaRPr lang="en-US" dirty="0"/>
                    </a:p>
                  </a:txBody>
                  <a:tcPr/>
                </a:tc>
              </a:tr>
              <a:tr h="5057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ContainingType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MethodName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Class::</a:t>
                      </a:r>
                      <a:r>
                        <a:rPr lang="en-US" dirty="0" err="1" smtClean="0"/>
                        <a:t>instanceMethodName</a:t>
                      </a:r>
                      <a:endParaRPr lang="en-US" dirty="0"/>
                    </a:p>
                  </a:txBody>
                  <a:tcPr/>
                </a:tc>
              </a:tr>
              <a:tr h="5057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ContainingObject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instanceMethodName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object::</a:t>
                      </a:r>
                      <a:r>
                        <a:rPr lang="en-US" dirty="0" err="1" smtClean="0"/>
                        <a:t>instanceMethodName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896293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en-US" dirty="0" smtClean="0">
                <a:solidFill>
                  <a:schemeClr val="bg2"/>
                </a:solidFill>
              </a:rPr>
              <a:t>. Stream API for Bulk Data Operations on Collections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0360"/>
              </p:ext>
            </p:extLst>
          </p:nvPr>
        </p:nvGraphicFramePr>
        <p:xfrm>
          <a:off x="431800" y="1586558"/>
          <a:ext cx="33782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Stream Intermediate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Terminal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filter()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forEach()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map()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toArray</a:t>
                      </a: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flatMap</a:t>
                      </a: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reduce()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distinct()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collect()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sorted()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min()/max()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peek()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anyMatch</a:t>
                      </a: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allMatch</a:t>
                      </a: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noneMatch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limit()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findFirst</a:t>
                      </a: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skip()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findAny</a:t>
                      </a: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7032"/>
              </p:ext>
            </p:extLst>
          </p:nvPr>
        </p:nvGraphicFramePr>
        <p:xfrm>
          <a:off x="3962400" y="1568778"/>
          <a:ext cx="48768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Stream Creation Options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Stream&lt;String&gt; stream =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Arrays.stream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arr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);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Stream&lt;String&gt; stream =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Stream.of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(”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a",”b",”c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");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Stream&lt;String&gt; stream =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list.stream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();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Stream&lt;String&gt; stream =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Stream.empty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();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Stream&lt;String&gt; stream =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Stream.generate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(() -&gt; "Hello").limit(2);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Stream&lt;Integer&gt; limit =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Stream.iterate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(10,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-&gt;i+2).limit(10);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IntStream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range1 =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IntStream.range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(1, 6);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IntStream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range2 =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IntStream.rangeClosed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(1, 6);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Stream&lt;Stream&gt; stream =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list.parallelStream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();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Using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reduce(), collect() methods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sz="1400">
              <a:latin typeface="Arial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57200" y="1203325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0" y="6248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August 7, 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896293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7</a:t>
            </a:r>
            <a:r>
              <a:rPr lang="en-US" dirty="0" smtClean="0">
                <a:solidFill>
                  <a:schemeClr val="bg2"/>
                </a:solidFill>
              </a:rPr>
              <a:t>. Best Practices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1321098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/>
                </a:solidFill>
              </a:rPr>
              <a:t>Prefer to use </a:t>
            </a:r>
            <a:r>
              <a:rPr lang="en-US" sz="1400" dirty="0" smtClean="0">
                <a:solidFill>
                  <a:schemeClr val="bg2"/>
                </a:solidFill>
              </a:rPr>
              <a:t>inbuilt or standard FI inside java.util.function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/>
                </a:solidFill>
              </a:rPr>
              <a:t>Prefer to use @FunctionalInterface annotation for all FI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2"/>
                </a:solidFill>
              </a:rPr>
              <a:t>Do not overuse Default Methods in FE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/>
                </a:solidFill>
              </a:rPr>
              <a:t>Instantiate FI usin</a:t>
            </a:r>
            <a:r>
              <a:rPr lang="en-US" sz="1400" dirty="0" smtClean="0">
                <a:solidFill>
                  <a:schemeClr val="bg2"/>
                </a:solidFill>
              </a:rPr>
              <a:t>g LE rather than Anonymous Inner Class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/>
                </a:solidFill>
              </a:rPr>
              <a:t>Keep LE precise, short, concise in one line (avoid blocks of code) and self-explanatory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/>
                </a:solidFill>
              </a:rPr>
              <a:t>Avoid specifying Parameter Types in LE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/>
                </a:solidFill>
              </a:rPr>
              <a:t>Avoid </a:t>
            </a:r>
            <a:r>
              <a:rPr lang="en-US" sz="1400" dirty="0">
                <a:solidFill>
                  <a:schemeClr val="bg2"/>
                </a:solidFill>
              </a:rPr>
              <a:t>p</a:t>
            </a:r>
            <a:r>
              <a:rPr lang="en-US" sz="1400" dirty="0" smtClean="0">
                <a:solidFill>
                  <a:schemeClr val="bg2"/>
                </a:solidFill>
              </a:rPr>
              <a:t>arentheses around single Parameter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/>
                </a:solidFill>
              </a:rPr>
              <a:t>Avoid specifying retur</a:t>
            </a:r>
            <a:r>
              <a:rPr lang="en-US" sz="1400" dirty="0" smtClean="0">
                <a:solidFill>
                  <a:schemeClr val="bg2"/>
                </a:solidFill>
              </a:rPr>
              <a:t>n statement and braces in LE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/>
                </a:solidFill>
              </a:rPr>
              <a:t>Prefer using Method Referencing which makes code more readable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/>
                </a:solidFill>
              </a:rPr>
              <a:t>Prefer “effectively final” variables, as long as it is assigned only once</a:t>
            </a:r>
          </a:p>
          <a:p>
            <a:pPr marL="342900" indent="-342900">
              <a:buAutoNum type="arabicPeriod"/>
            </a:pPr>
            <a:endParaRPr lang="en-US" sz="1400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Futura Hv BT"/>
        <a:ea typeface=""/>
        <a:cs typeface=""/>
      </a:majorFont>
      <a:minorFont>
        <a:latin typeface="Futura Hv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4932</TotalTime>
  <Words>691</Words>
  <Application>Microsoft Macintosh PowerPoint</Application>
  <PresentationFormat>On-screen Show (4:3)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Futura Bk BT</vt:lpstr>
      <vt:lpstr>Futura Hv BT</vt:lpstr>
      <vt:lpstr>Times New Roman</vt:lpstr>
      <vt:lpstr>Wingdings</vt:lpstr>
      <vt:lpstr>Arial</vt:lpstr>
      <vt:lpstr>Artsy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 - Leave Encashment</dc:title>
  <dc:subject>OnePOINT</dc:subject>
  <dc:creator>P S Rajesh</dc:creator>
  <cp:lastModifiedBy>Microsoft Office User</cp:lastModifiedBy>
  <cp:revision>288</cp:revision>
  <cp:lastPrinted>1601-01-01T00:00:00Z</cp:lastPrinted>
  <dcterms:created xsi:type="dcterms:W3CDTF">2007-01-18T12:51:04Z</dcterms:created>
  <dcterms:modified xsi:type="dcterms:W3CDTF">2020-08-05T14:30:12Z</dcterms:modified>
</cp:coreProperties>
</file>