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417" r:id="rId2"/>
    <p:sldId id="438" r:id="rId3"/>
    <p:sldId id="439" r:id="rId4"/>
    <p:sldId id="446" r:id="rId5"/>
    <p:sldId id="448" r:id="rId6"/>
    <p:sldId id="449" r:id="rId7"/>
    <p:sldId id="447" r:id="rId8"/>
    <p:sldId id="440" r:id="rId9"/>
    <p:sldId id="441" r:id="rId10"/>
    <p:sldId id="442" r:id="rId11"/>
    <p:sldId id="445" r:id="rId12"/>
    <p:sldId id="437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33CC33"/>
    <a:srgbClr val="009900"/>
    <a:srgbClr val="339933"/>
    <a:srgbClr val="008000"/>
    <a:srgbClr val="FF66F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0" autoAdjust="0"/>
    <p:restoredTop sz="94599" autoAdjust="0"/>
  </p:normalViewPr>
  <p:slideViewPr>
    <p:cSldViewPr snapToObjects="1">
      <p:cViewPr>
        <p:scale>
          <a:sx n="100" d="100"/>
          <a:sy n="100" d="100"/>
        </p:scale>
        <p:origin x="2472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49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49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49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fld id="{0FB19322-C3DD-41EC-8E71-5499BD255C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6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C4318993-7D22-44D4-9AB0-EEAB5B3F38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10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9150" y="63436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 algn="r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87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5413" y="6361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0181D9A0-347B-4670-ABB0-73D466441D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 userDrawn="1"/>
        </p:nvSpPr>
        <p:spPr bwMode="auto">
          <a:xfrm>
            <a:off x="0" y="6705600"/>
            <a:ext cx="9144000" cy="212725"/>
          </a:xfrm>
          <a:prstGeom prst="rect">
            <a:avLst/>
          </a:prstGeom>
          <a:solidFill>
            <a:srgbClr val="C8DC28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endParaRPr lang="en-US" sz="400" b="1">
              <a:solidFill>
                <a:schemeClr val="bg2"/>
              </a:solidFill>
              <a:latin typeface="Futura Hv BT" pitchFamily="34" charset="0"/>
            </a:endParaRPr>
          </a:p>
        </p:txBody>
      </p:sp>
      <p:pic>
        <p:nvPicPr>
          <p:cNvPr id="36885" name="Picture 21" descr="banner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747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52400"/>
            <a:ext cx="222885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53415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0274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914400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3" name="Rectangle 23"/>
          <p:cNvSpPr>
            <a:spLocks noChangeArrowheads="1"/>
          </p:cNvSpPr>
          <p:nvPr userDrawn="1"/>
        </p:nvSpPr>
        <p:spPr bwMode="auto">
          <a:xfrm>
            <a:off x="0" y="6705600"/>
            <a:ext cx="9144000" cy="212725"/>
          </a:xfrm>
          <a:prstGeom prst="rect">
            <a:avLst/>
          </a:prstGeom>
          <a:solidFill>
            <a:srgbClr val="C8DC28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endParaRPr lang="en-US" sz="400" b="1">
              <a:solidFill>
                <a:schemeClr val="bg2"/>
              </a:solidFill>
              <a:latin typeface="Futura Hv BT" pitchFamily="34" charset="0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2089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5141" name="Picture 21" descr="banner10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874713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6413" y="152400"/>
            <a:ext cx="8637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77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FontTx/>
              <a:buChar char="©"/>
              <a:defRPr sz="1200">
                <a:solidFill>
                  <a:schemeClr val="bg2"/>
                </a:solidFill>
                <a:latin typeface="Futura Bk BT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156" name="Text Box 36"/>
          <p:cNvSpPr txBox="1">
            <a:spLocks noChangeArrowheads="1"/>
          </p:cNvSpPr>
          <p:nvPr userDrawn="1"/>
        </p:nvSpPr>
        <p:spPr bwMode="auto">
          <a:xfrm>
            <a:off x="7924800" y="6659563"/>
            <a:ext cx="1066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4C8BF7F-4D87-4561-874E-BAE367542835}" type="slidenum">
              <a:rPr lang="en-US" sz="1200">
                <a:solidFill>
                  <a:schemeClr val="bg2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en-US" sz="1200">
              <a:solidFill>
                <a:schemeClr val="bg2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Futura Hv BT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Futura Hv BT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Futura Hv BT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Futura Hv BT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Futura Hv B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Futura Hv B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Futura Hv B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Futura Hv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itchFamily="2" charset="2"/>
        <a:buChar char="n"/>
        <a:defRPr sz="1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FB11D"/>
        </a:buClr>
        <a:buSzPct val="65000"/>
        <a:buFont typeface="Wingdings" pitchFamily="2" charset="2"/>
        <a:buChar char="n"/>
        <a:defRPr sz="1400" b="1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C9800"/>
        </a:buClr>
        <a:buSzPct val="65000"/>
        <a:buFont typeface="Wingdings" pitchFamily="2" charset="2"/>
        <a:buChar char="n"/>
        <a:defRPr sz="12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E7C2C"/>
        </a:buClr>
        <a:buSzPct val="75000"/>
        <a:buFont typeface="Wingdings" pitchFamily="2" charset="2"/>
        <a:buChar char="n"/>
        <a:defRPr sz="1200">
          <a:solidFill>
            <a:schemeClr val="bg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476000"/>
        </a:buClr>
        <a:buSzPct val="65000"/>
        <a:buFont typeface="Wingdings" pitchFamily="2" charset="2"/>
        <a:buChar char="n"/>
        <a:defRPr sz="1200">
          <a:solidFill>
            <a:schemeClr val="bg2"/>
          </a:solidFill>
          <a:latin typeface="Futura Bk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76000"/>
        </a:buClr>
        <a:buSzPct val="65000"/>
        <a:buFont typeface="Wingdings" pitchFamily="2" charset="2"/>
        <a:buChar char="n"/>
        <a:defRPr sz="1200">
          <a:solidFill>
            <a:schemeClr val="bg2"/>
          </a:solidFill>
          <a:latin typeface="Futura Bk B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76000"/>
        </a:buClr>
        <a:buSzPct val="65000"/>
        <a:buFont typeface="Wingdings" pitchFamily="2" charset="2"/>
        <a:buChar char="n"/>
        <a:defRPr sz="1200">
          <a:solidFill>
            <a:schemeClr val="bg2"/>
          </a:solidFill>
          <a:latin typeface="Futura Bk B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76000"/>
        </a:buClr>
        <a:buSzPct val="65000"/>
        <a:buFont typeface="Wingdings" pitchFamily="2" charset="2"/>
        <a:buChar char="n"/>
        <a:defRPr sz="1200">
          <a:solidFill>
            <a:schemeClr val="bg2"/>
          </a:solidFill>
          <a:latin typeface="Futura Bk B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76000"/>
        </a:buClr>
        <a:buSzPct val="65000"/>
        <a:buFont typeface="Wingdings" pitchFamily="2" charset="2"/>
        <a:buChar char="n"/>
        <a:defRPr sz="1200">
          <a:solidFill>
            <a:schemeClr val="bg2"/>
          </a:solidFill>
          <a:latin typeface="Futura Bk BT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focenter.sybase.com/help/topic/com.sybase.infocenter.dc70202.1570/pdf/quickref.pdf" TargetMode="External"/><Relationship Id="rId3" Type="http://schemas.openxmlformats.org/officeDocument/2006/relationships/hyperlink" Target="https://www.gatevidyalay.com/keys-in-dbm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57200" y="1203325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75494" name="Text Box 6"/>
          <p:cNvSpPr txBox="1">
            <a:spLocks noChangeArrowheads="1"/>
          </p:cNvSpPr>
          <p:nvPr/>
        </p:nvSpPr>
        <p:spPr bwMode="auto">
          <a:xfrm>
            <a:off x="3492500" y="3048000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MySQL and Sybase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57200" y="1203325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76400" y="114895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Sybase ASE or SAP ASE (Adaptive </a:t>
            </a:r>
            <a:r>
              <a:rPr lang="en-US" smtClean="0">
                <a:solidFill>
                  <a:schemeClr val="bg2"/>
                </a:solidFill>
              </a:rPr>
              <a:t>Server Enterprise)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58193"/>
            <a:ext cx="7239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Sybase ASE Built in Functions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abs, </a:t>
            </a:r>
            <a:r>
              <a:rPr lang="en-US" dirty="0" err="1" smtClean="0">
                <a:solidFill>
                  <a:schemeClr val="bg2"/>
                </a:solidFill>
              </a:rPr>
              <a:t>ascii</a:t>
            </a:r>
            <a:r>
              <a:rPr lang="en-US" dirty="0" smtClean="0">
                <a:solidFill>
                  <a:schemeClr val="bg2"/>
                </a:solidFill>
              </a:rPr>
              <a:t>,, </a:t>
            </a:r>
            <a:r>
              <a:rPr lang="en-US" dirty="0" err="1" smtClean="0">
                <a:solidFill>
                  <a:schemeClr val="bg2"/>
                </a:solidFill>
              </a:rPr>
              <a:t>ltrim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rtrim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dateadd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datediff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len</a:t>
            </a:r>
            <a:endParaRPr lang="en-US" dirty="0" smtClean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bg2"/>
                </a:solidFill>
              </a:rPr>
              <a:t>a</a:t>
            </a:r>
            <a:r>
              <a:rPr lang="en-US" dirty="0" err="1" smtClean="0">
                <a:solidFill>
                  <a:schemeClr val="bg2"/>
                </a:solidFill>
              </a:rPr>
              <a:t>vg</a:t>
            </a:r>
            <a:r>
              <a:rPr lang="en-US" dirty="0" smtClean="0">
                <a:solidFill>
                  <a:schemeClr val="bg2"/>
                </a:solidFill>
              </a:rPr>
              <a:t>, count, </a:t>
            </a:r>
            <a:r>
              <a:rPr lang="en-US" dirty="0">
                <a:solidFill>
                  <a:schemeClr val="bg2"/>
                </a:solidFill>
              </a:rPr>
              <a:t>min, </a:t>
            </a:r>
            <a:r>
              <a:rPr lang="en-US" dirty="0" smtClean="0">
                <a:solidFill>
                  <a:schemeClr val="bg2"/>
                </a:solidFill>
              </a:rPr>
              <a:t>max, sum, case 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f</a:t>
            </a:r>
            <a:r>
              <a:rPr lang="en-US" dirty="0" smtClean="0">
                <a:solidFill>
                  <a:schemeClr val="bg2"/>
                </a:solidFill>
              </a:rPr>
              <a:t>loor, ceiling, power, </a:t>
            </a:r>
            <a:r>
              <a:rPr lang="en-US" dirty="0" err="1">
                <a:solidFill>
                  <a:schemeClr val="bg2"/>
                </a:solidFill>
              </a:rPr>
              <a:t>sqrt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 smtClean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c</a:t>
            </a:r>
            <a:r>
              <a:rPr lang="en-US" dirty="0" smtClean="0">
                <a:solidFill>
                  <a:schemeClr val="bg2"/>
                </a:solidFill>
              </a:rPr>
              <a:t>ast, convert, substring, </a:t>
            </a:r>
            <a:r>
              <a:rPr lang="en-US" dirty="0" err="1" smtClean="0">
                <a:solidFill>
                  <a:schemeClr val="bg2"/>
                </a:solidFill>
              </a:rPr>
              <a:t>host_name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Isnull</a:t>
            </a:r>
            <a:endParaRPr lang="en-US" dirty="0" smtClean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US" dirty="0" err="1" smtClean="0">
                <a:solidFill>
                  <a:schemeClr val="bg2"/>
                </a:solidFill>
              </a:rPr>
              <a:t>current_date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current_time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datalength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dateadd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getdate</a:t>
            </a:r>
            <a:endParaRPr lang="en-US" dirty="0" smtClean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u</a:t>
            </a:r>
            <a:r>
              <a:rPr lang="en-US" dirty="0" smtClean="0">
                <a:solidFill>
                  <a:schemeClr val="bg2"/>
                </a:solidFill>
              </a:rPr>
              <a:t>pper, lower, char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coalesce(alternative for case </a:t>
            </a:r>
            <a:r>
              <a:rPr lang="en-US" dirty="0" err="1" smtClean="0">
                <a:solidFill>
                  <a:schemeClr val="bg2"/>
                </a:solidFill>
              </a:rPr>
              <a:t>exp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649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57200" y="1203325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400" y="896293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Sybase ASE Commands Brief names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" y="1321098"/>
            <a:ext cx="8610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	alter </a:t>
            </a:r>
            <a:r>
              <a:rPr lang="en-US" sz="1400" dirty="0">
                <a:solidFill>
                  <a:schemeClr val="bg2"/>
                </a:solidFill>
              </a:rPr>
              <a:t>database, alter table, begin</a:t>
            </a:r>
            <a:r>
              <a:rPr lang="mr-IN" sz="1400" dirty="0">
                <a:solidFill>
                  <a:schemeClr val="bg2"/>
                </a:solidFill>
              </a:rPr>
              <a:t>…</a:t>
            </a:r>
            <a:r>
              <a:rPr lang="en-US" sz="1400" dirty="0">
                <a:solidFill>
                  <a:schemeClr val="bg2"/>
                </a:solidFill>
              </a:rPr>
              <a:t>end, break, commit, continue, create database, create function, create index, create procedure, create table, create trigger, create view, declare, drop database, drop index, drop table, drop function, drop view, drop trigger, execute, fetch, if</a:t>
            </a:r>
            <a:r>
              <a:rPr lang="mr-IN" sz="1400" dirty="0">
                <a:solidFill>
                  <a:schemeClr val="bg2"/>
                </a:solidFill>
              </a:rPr>
              <a:t>…</a:t>
            </a:r>
            <a:r>
              <a:rPr lang="en-US" sz="1400" dirty="0">
                <a:solidFill>
                  <a:schemeClr val="bg2"/>
                </a:solidFill>
              </a:rPr>
              <a:t>else, open, return, grant, revoke, rollback, save transaction, select, set, truncate table, update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2400" y="2248024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Interactive SQL (iSQL) Commands Brief names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2684851"/>
            <a:ext cx="8610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	clear</a:t>
            </a:r>
            <a:r>
              <a:rPr lang="en-US" sz="1400" dirty="0">
                <a:solidFill>
                  <a:schemeClr val="bg2"/>
                </a:solidFill>
              </a:rPr>
              <a:t>, connect, disconnect, exit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52400" y="3069123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Catalog Stored Procedures Brief name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47700" y="3477884"/>
            <a:ext cx="8610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sp_columns, sp_databases, sp_server_info, sp_stored_procedures, sp_tables 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90500" y="3752661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Inbuilt System Tables Brief name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47700" y="4221231"/>
            <a:ext cx="8610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2"/>
                </a:solidFill>
              </a:rPr>
              <a:t>s</a:t>
            </a:r>
            <a:r>
              <a:rPr lang="en-US" sz="1400" dirty="0" smtClean="0">
                <a:solidFill>
                  <a:schemeClr val="bg2"/>
                </a:solidFill>
              </a:rPr>
              <a:t>ysdatabases, syscolumns, sysindexes, sysusers 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03200" y="4518818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Utilities Brief name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647700" y="5013697"/>
            <a:ext cx="8610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2"/>
                </a:solidFill>
              </a:rPr>
              <a:t>s</a:t>
            </a:r>
            <a:r>
              <a:rPr lang="en-US" sz="1400" dirty="0" smtClean="0">
                <a:solidFill>
                  <a:schemeClr val="bg2"/>
                </a:solidFill>
              </a:rPr>
              <a:t>howserver,  isql, startserver, showserver, stopserver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47700" y="5790425"/>
            <a:ext cx="861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hlinkClick r:id="rId2"/>
              </a:rPr>
              <a:t>http://</a:t>
            </a:r>
            <a:r>
              <a:rPr lang="en-US" sz="800" dirty="0" smtClean="0">
                <a:hlinkClick r:id="rId2"/>
              </a:rPr>
              <a:t>infocenter.sybase.com/help/topic/com.sybase.infocenter.dc70202.1570/pdf/quickref.pdf</a:t>
            </a:r>
            <a:endParaRPr lang="en-US" sz="8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hlinkClick r:id="rId3"/>
              </a:rPr>
              <a:t>https://www.gatevidyalay.com/keys-in-dbms/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203200" y="5356384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References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676400" y="114895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Sybase ASE or SAP ASE (Adaptive </a:t>
            </a:r>
            <a:r>
              <a:rPr lang="en-US" smtClean="0">
                <a:solidFill>
                  <a:schemeClr val="bg2"/>
                </a:solidFill>
              </a:rPr>
              <a:t>Server Enterprise)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67000"/>
            <a:ext cx="8637588" cy="519113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304800" y="1056382"/>
            <a:ext cx="8077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200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75494" name="Text Box 6"/>
          <p:cNvSpPr txBox="1">
            <a:spLocks noChangeArrowheads="1"/>
          </p:cNvSpPr>
          <p:nvPr/>
        </p:nvSpPr>
        <p:spPr bwMode="auto">
          <a:xfrm>
            <a:off x="3479800" y="152400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MySQL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11, 2020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8992"/>
              </p:ext>
            </p:extLst>
          </p:nvPr>
        </p:nvGraphicFramePr>
        <p:xfrm>
          <a:off x="685800" y="1397000"/>
          <a:ext cx="807720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16"/>
                <a:gridCol w="2221230"/>
                <a:gridCol w="4745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Commands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DDL(structure)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create,</a:t>
                      </a:r>
                      <a:r>
                        <a:rPr lang="en-US" baseline="0" dirty="0" err="1" smtClean="0"/>
                        <a:t>alter,drop,truncate</a:t>
                      </a:r>
                      <a:r>
                        <a:rPr lang="en-US" baseline="0" dirty="0" smtClean="0"/>
                        <a:t> (table keyword)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insert, update,</a:t>
                      </a:r>
                      <a:r>
                        <a:rPr lang="en-US" baseline="0" dirty="0" smtClean="0"/>
                        <a:t> delete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DQL(choosing)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DCL(permission)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grant,</a:t>
                      </a:r>
                      <a:r>
                        <a:rPr lang="en-US" baseline="0" dirty="0" smtClean="0"/>
                        <a:t> revoke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TCL(transactions)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commit, rollback, savepoint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79800" y="152400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mtClean="0">
                <a:solidFill>
                  <a:schemeClr val="bg2"/>
                </a:solidFill>
              </a:rPr>
              <a:t>MySQL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906165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Keys in SQL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7696201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3035300"/>
            <a:ext cx="2578100" cy="1854200"/>
          </a:xfrm>
          <a:prstGeom prst="rect">
            <a:avLst/>
          </a:prstGeom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4191000"/>
            <a:ext cx="7924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solidFill>
                  <a:schemeClr val="bg2"/>
                </a:solidFill>
              </a:rPr>
              <a:t>Super Key(many attribute unique tuple identification) 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smtClean="0">
                <a:solidFill>
                  <a:schemeClr val="bg2"/>
                </a:solidFill>
              </a:rPr>
              <a:t>   </a:t>
            </a:r>
            <a:r>
              <a:rPr lang="en-US" sz="1000" dirty="0" smtClean="0">
                <a:solidFill>
                  <a:schemeClr val="bg2"/>
                </a:solidFill>
              </a:rPr>
              <a:t>Unique Key(uniquely identify record, can be NULL, non-updatable)</a:t>
            </a:r>
          </a:p>
          <a:p>
            <a:pPr>
              <a:spcBef>
                <a:spcPct val="50000"/>
              </a:spcBef>
            </a:pPr>
            <a:r>
              <a:rPr lang="en-US" sz="1000" dirty="0" smtClean="0">
                <a:solidFill>
                  <a:schemeClr val="bg2"/>
                </a:solidFill>
              </a:rPr>
              <a:t>Candidate Key(minimal Super Key)	     Alternate Key(unimplemented Candidate Key)</a:t>
            </a:r>
          </a:p>
          <a:p>
            <a:pPr>
              <a:spcBef>
                <a:spcPct val="50000"/>
              </a:spcBef>
            </a:pPr>
            <a:r>
              <a:rPr lang="en-US" sz="1000" dirty="0" smtClean="0">
                <a:solidFill>
                  <a:schemeClr val="bg2"/>
                </a:solidFill>
              </a:rPr>
              <a:t>Primary </a:t>
            </a:r>
            <a:r>
              <a:rPr lang="en-US" sz="1000" dirty="0" smtClean="0">
                <a:solidFill>
                  <a:schemeClr val="bg2"/>
                </a:solidFill>
              </a:rPr>
              <a:t>Key(candidate key used by DBA, cant be null).  Foreign Key(refer PK of other table)</a:t>
            </a:r>
          </a:p>
          <a:p>
            <a:pPr>
              <a:spcBef>
                <a:spcPct val="50000"/>
              </a:spcBef>
            </a:pPr>
            <a:r>
              <a:rPr lang="en-US" sz="1000" dirty="0" smtClean="0">
                <a:solidFill>
                  <a:schemeClr val="bg2"/>
                </a:solidFill>
              </a:rPr>
              <a:t>Secondary Key(key required for indexing &amp; faster search) Composite Key(PK composite of multiple attributes)</a:t>
            </a:r>
          </a:p>
          <a:p>
            <a:pPr>
              <a:spcBef>
                <a:spcPct val="50000"/>
              </a:spcBef>
            </a:pPr>
            <a:r>
              <a:rPr lang="en-US" sz="1000" dirty="0">
                <a:solidFill>
                  <a:schemeClr val="bg2"/>
                </a:solidFill>
              </a:rPr>
              <a:t>Surrogate </a:t>
            </a:r>
            <a:r>
              <a:rPr lang="en-US" sz="1000" dirty="0" smtClean="0">
                <a:solidFill>
                  <a:schemeClr val="bg2"/>
                </a:solidFill>
              </a:rPr>
              <a:t>Key(</a:t>
            </a:r>
            <a:r>
              <a:rPr lang="en-US" sz="1000" dirty="0">
                <a:solidFill>
                  <a:schemeClr val="bg2"/>
                </a:solidFill>
              </a:rPr>
              <a:t>uniquely identify record, </a:t>
            </a:r>
            <a:r>
              <a:rPr lang="en-US" sz="1000" dirty="0" smtClean="0">
                <a:solidFill>
                  <a:schemeClr val="bg2"/>
                </a:solidFill>
              </a:rPr>
              <a:t>can’t </a:t>
            </a:r>
            <a:r>
              <a:rPr lang="en-US" sz="1000" dirty="0">
                <a:solidFill>
                  <a:schemeClr val="bg2"/>
                </a:solidFill>
              </a:rPr>
              <a:t>be NULL, </a:t>
            </a:r>
            <a:r>
              <a:rPr lang="en-US" sz="1000" dirty="0" smtClean="0">
                <a:solidFill>
                  <a:schemeClr val="bg2"/>
                </a:solidFill>
              </a:rPr>
              <a:t>updatable</a:t>
            </a:r>
            <a:r>
              <a:rPr lang="en-US" sz="1000" dirty="0">
                <a:solidFill>
                  <a:schemeClr val="bg2"/>
                </a:solidFill>
              </a:rPr>
              <a:t>)	</a:t>
            </a:r>
            <a:r>
              <a:rPr lang="en-US" sz="1000" dirty="0" smtClean="0">
                <a:solidFill>
                  <a:schemeClr val="bg2"/>
                </a:solidFill>
              </a:rPr>
              <a:t>Partial Key(key using which all records cannot be uniquely identified)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79800" y="152400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MySQL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906165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Normalization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38267"/>
              </p:ext>
            </p:extLst>
          </p:nvPr>
        </p:nvGraphicFramePr>
        <p:xfrm>
          <a:off x="304800" y="1367830"/>
          <a:ext cx="86868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77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 table cell should contain 1 value &amp; each record/row be unique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 should</a:t>
                      </a:r>
                      <a:r>
                        <a:rPr lang="en-US" baseline="0" dirty="0" smtClean="0"/>
                        <a:t> be in 1 NF &amp; Single Column Primary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 should</a:t>
                      </a:r>
                      <a:r>
                        <a:rPr lang="en-US" baseline="0" dirty="0" smtClean="0"/>
                        <a:t> be</a:t>
                      </a:r>
                      <a:r>
                        <a:rPr lang="en-US" dirty="0" smtClean="0"/>
                        <a:t> in 2 NF &amp; have no transitive dependency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3.5NF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 should be in 3 NF &amp; if multiple Candidate Keys, anomalies occur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 should be in BCNF &amp; if no table</a:t>
                      </a:r>
                      <a:r>
                        <a:rPr lang="en-US" baseline="0" dirty="0" smtClean="0"/>
                        <a:t> contains multivalued data describing the relative entity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 should be in 4 NF &amp; it cant be decomposed into smaller number</a:t>
                      </a:r>
                      <a:r>
                        <a:rPr lang="en-US" baseline="0" dirty="0" smtClean="0"/>
                        <a:t> of</a:t>
                      </a:r>
                      <a:r>
                        <a:rPr lang="en-US" dirty="0" smtClean="0"/>
                        <a:t> tables without loss of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2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57200" y="1203325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79800" y="152400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MySQL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762000"/>
            <a:ext cx="6019801" cy="5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57200" y="1203325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79800" y="152400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MySQL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446" y="761999"/>
            <a:ext cx="5917354" cy="58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479800" y="152400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MySQL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37838"/>
              </p:ext>
            </p:extLst>
          </p:nvPr>
        </p:nvGraphicFramePr>
        <p:xfrm>
          <a:off x="38100" y="1092200"/>
          <a:ext cx="89535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723"/>
                <a:gridCol w="71947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Ensures</a:t>
                      </a:r>
                      <a:r>
                        <a:rPr lang="en-US" baseline="0" dirty="0" smtClean="0"/>
                        <a:t> values stored in a column are 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Ensures a default value</a:t>
                      </a:r>
                      <a:r>
                        <a:rPr lang="en-US" baseline="0" dirty="0" smtClean="0"/>
                        <a:t> is provided to column if no other value is specified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Ensures values in</a:t>
                      </a:r>
                      <a:r>
                        <a:rPr lang="en-US" baseline="0" dirty="0" smtClean="0"/>
                        <a:t> a column/group of column is unique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Ensures to uniquely identify each record in table. It is not null.</a:t>
                      </a:r>
                    </a:p>
                    <a:p>
                      <a:r>
                        <a:rPr lang="en-US" dirty="0" smtClean="0"/>
                        <a:t>Only 1 primary key per table. It can be a single/multiple columns.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Ensures a column in T1</a:t>
                      </a:r>
                      <a:r>
                        <a:rPr lang="en-US" baseline="0" dirty="0" smtClean="0"/>
                        <a:t> refers to primary key column in T2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Ensures values</a:t>
                      </a:r>
                      <a:r>
                        <a:rPr lang="en-US" baseline="0" dirty="0" smtClean="0"/>
                        <a:t> in a column/group of column satisfy a </a:t>
                      </a:r>
                      <a:r>
                        <a:rPr lang="en-US" baseline="0" dirty="0" err="1" smtClean="0"/>
                        <a:t>boolean</a:t>
                      </a:r>
                      <a:r>
                        <a:rPr lang="en-US" baseline="0" dirty="0" smtClean="0"/>
                        <a:t> expression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Assigns a ROWID</a:t>
                      </a:r>
                      <a:r>
                        <a:rPr lang="en-US" baseline="0" dirty="0" smtClean="0"/>
                        <a:t> to each row before it sorts out the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57200" y="1203325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76400" y="114895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Sybase ASE or SAP ASE (Adaptive </a:t>
            </a:r>
            <a:r>
              <a:rPr lang="en-US" smtClean="0">
                <a:solidFill>
                  <a:schemeClr val="bg2"/>
                </a:solidFill>
              </a:rPr>
              <a:t>Server Enterprise)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58193"/>
            <a:ext cx="85344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Sybase System Databases Classification: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1. Master (Controls operations of ASE, stores info about other databases)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2. Model (Template for new databases, if we change model it reflects in new </a:t>
            </a:r>
            <a:r>
              <a:rPr lang="en-US" sz="1400" dirty="0" err="1" smtClean="0">
                <a:solidFill>
                  <a:schemeClr val="bg2"/>
                </a:solidFill>
              </a:rPr>
              <a:t>db</a:t>
            </a:r>
            <a:r>
              <a:rPr lang="en-US" sz="1400" dirty="0" smtClean="0">
                <a:solidFill>
                  <a:schemeClr val="bg2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3. </a:t>
            </a:r>
            <a:r>
              <a:rPr lang="en-US" sz="1400" dirty="0" err="1" smtClean="0">
                <a:solidFill>
                  <a:schemeClr val="bg2"/>
                </a:solidFill>
              </a:rPr>
              <a:t>Sybsystemprocs</a:t>
            </a:r>
            <a:r>
              <a:rPr lang="en-US" sz="1400" dirty="0" smtClean="0">
                <a:solidFill>
                  <a:schemeClr val="bg2"/>
                </a:solidFill>
              </a:rPr>
              <a:t> (ASE searches for System Stored procedures here, if not found then searches for it in Master)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4. </a:t>
            </a:r>
            <a:r>
              <a:rPr lang="en-US" sz="1400" dirty="0" err="1" smtClean="0">
                <a:solidFill>
                  <a:schemeClr val="bg2"/>
                </a:solidFill>
              </a:rPr>
              <a:t>Sybsystemdb</a:t>
            </a:r>
            <a:r>
              <a:rPr lang="en-US" sz="1400" dirty="0" smtClean="0">
                <a:solidFill>
                  <a:schemeClr val="bg2"/>
                </a:solidFill>
              </a:rPr>
              <a:t> (Stores </a:t>
            </a:r>
            <a:r>
              <a:rPr lang="en-US" sz="1400" dirty="0">
                <a:solidFill>
                  <a:schemeClr val="bg2"/>
                </a:solidFill>
              </a:rPr>
              <a:t>i</a:t>
            </a:r>
            <a:r>
              <a:rPr lang="en-US" sz="1400" dirty="0" smtClean="0">
                <a:solidFill>
                  <a:schemeClr val="bg2"/>
                </a:solidFill>
              </a:rPr>
              <a:t>nfo for distributed </a:t>
            </a:r>
            <a:r>
              <a:rPr lang="en-US" sz="1400" dirty="0" err="1" smtClean="0">
                <a:solidFill>
                  <a:schemeClr val="bg2"/>
                </a:solidFill>
              </a:rPr>
              <a:t>Tx</a:t>
            </a:r>
            <a:r>
              <a:rPr lang="en-US" sz="1400" dirty="0" smtClean="0">
                <a:solidFill>
                  <a:schemeClr val="bg2"/>
                </a:solidFill>
              </a:rPr>
              <a:t> propagated to remote servers)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5. </a:t>
            </a:r>
            <a:r>
              <a:rPr lang="en-US" sz="1400" dirty="0" err="1" smtClean="0">
                <a:solidFill>
                  <a:schemeClr val="bg2"/>
                </a:solidFill>
              </a:rPr>
              <a:t>Tempdb</a:t>
            </a:r>
            <a:r>
              <a:rPr lang="en-US" sz="1400" dirty="0" smtClean="0">
                <a:solidFill>
                  <a:schemeClr val="bg2"/>
                </a:solidFill>
              </a:rPr>
              <a:t> (shared space for all users of all databases)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6. </a:t>
            </a:r>
            <a:r>
              <a:rPr lang="en-US" sz="1400" dirty="0" err="1" smtClean="0">
                <a:solidFill>
                  <a:schemeClr val="bg2"/>
                </a:solidFill>
              </a:rPr>
              <a:t>Dbccdb</a:t>
            </a:r>
            <a:r>
              <a:rPr lang="en-US" sz="1400" dirty="0" smtClean="0">
                <a:solidFill>
                  <a:schemeClr val="bg2"/>
                </a:solidFill>
              </a:rPr>
              <a:t> (Tables user for IO for DBCC Check Storage Commands)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7. </a:t>
            </a:r>
            <a:r>
              <a:rPr lang="en-US" sz="1400" dirty="0" err="1" smtClean="0">
                <a:solidFill>
                  <a:schemeClr val="bg2"/>
                </a:solidFill>
              </a:rPr>
              <a:t>Sybmgmtdb</a:t>
            </a:r>
            <a:r>
              <a:rPr lang="en-US" sz="1400" dirty="0" smtClean="0">
                <a:solidFill>
                  <a:schemeClr val="bg2"/>
                </a:solidFill>
              </a:rPr>
              <a:t> (Job </a:t>
            </a:r>
            <a:r>
              <a:rPr lang="en-US" sz="1400" dirty="0" err="1" smtClean="0">
                <a:solidFill>
                  <a:schemeClr val="bg2"/>
                </a:solidFill>
              </a:rPr>
              <a:t>Schedular</a:t>
            </a:r>
            <a:r>
              <a:rPr lang="en-US" sz="1400" dirty="0" smtClean="0">
                <a:solidFill>
                  <a:schemeClr val="bg2"/>
                </a:solidFill>
              </a:rPr>
              <a:t> database)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</a:rPr>
              <a:t>8</a:t>
            </a:r>
            <a:r>
              <a:rPr lang="en-US" sz="1400" dirty="0" smtClean="0">
                <a:solidFill>
                  <a:schemeClr val="bg2"/>
                </a:solidFill>
              </a:rPr>
              <a:t>. pubs2 and pubs3 (sample databases)</a:t>
            </a:r>
          </a:p>
          <a:p>
            <a:pPr>
              <a:spcBef>
                <a:spcPct val="50000"/>
              </a:spcBef>
            </a:pPr>
            <a:endParaRPr lang="en-US" sz="1400" dirty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Other Utilities: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1. Sybase Control Center (Web Based Utility to manage multiple servers, resources, monitor servers &amp; memory)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2. DBISQL (DB Interactive SQL which is GUI tool to access Sybase ASE similar to SQLite)</a:t>
            </a:r>
          </a:p>
        </p:txBody>
      </p:sp>
    </p:spTree>
    <p:extLst>
      <p:ext uri="{BB962C8B-B14F-4D97-AF65-F5344CB8AC3E}">
        <p14:creationId xmlns:p14="http://schemas.microsoft.com/office/powerpoint/2010/main" val="14101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57200" y="1249362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76400" y="114895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Sybase ASE or SAP ASE (Adaptive </a:t>
            </a:r>
            <a:r>
              <a:rPr lang="en-US" smtClean="0">
                <a:solidFill>
                  <a:schemeClr val="bg2"/>
                </a:solidFill>
              </a:rPr>
              <a:t>Server Enterprise)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09600" y="787697"/>
            <a:ext cx="7239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Sybase Global Variables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@@</a:t>
            </a:r>
            <a:r>
              <a:rPr lang="en-US" dirty="0" err="1" smtClean="0">
                <a:solidFill>
                  <a:schemeClr val="bg2"/>
                </a:solidFill>
              </a:rPr>
              <a:t>boottime</a:t>
            </a:r>
            <a:r>
              <a:rPr lang="en-US" dirty="0" smtClean="0">
                <a:solidFill>
                  <a:schemeClr val="bg2"/>
                </a:solidFill>
              </a:rPr>
              <a:t> (returns time since last boot)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@@</a:t>
            </a:r>
            <a:r>
              <a:rPr lang="en-US" dirty="0" err="1" smtClean="0">
                <a:solidFill>
                  <a:schemeClr val="bg2"/>
                </a:solidFill>
              </a:rPr>
              <a:t>servername</a:t>
            </a:r>
            <a:r>
              <a:rPr lang="en-US" dirty="0" smtClean="0">
                <a:solidFill>
                  <a:schemeClr val="bg2"/>
                </a:solidFill>
              </a:rPr>
              <a:t> (returns machine hostname)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@@version (return Sybase ASE version)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@@</a:t>
            </a:r>
            <a:r>
              <a:rPr lang="en-US" dirty="0" err="1" smtClean="0">
                <a:solidFill>
                  <a:schemeClr val="bg2"/>
                </a:solidFill>
              </a:rPr>
              <a:t>spid</a:t>
            </a:r>
            <a:r>
              <a:rPr lang="en-US" dirty="0" smtClean="0">
                <a:solidFill>
                  <a:schemeClr val="bg2"/>
                </a:solidFill>
              </a:rPr>
              <a:t> (returns server process ID)</a:t>
            </a:r>
          </a:p>
        </p:txBody>
      </p:sp>
    </p:spTree>
    <p:extLst>
      <p:ext uri="{BB962C8B-B14F-4D97-AF65-F5344CB8AC3E}">
        <p14:creationId xmlns:p14="http://schemas.microsoft.com/office/powerpoint/2010/main" val="15670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sy">
  <a:themeElements>
    <a:clrScheme name="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Artsy">
      <a:majorFont>
        <a:latin typeface="Futura Hv BT"/>
        <a:ea typeface=""/>
        <a:cs typeface=""/>
      </a:majorFont>
      <a:minorFont>
        <a:latin typeface="Futura Hv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5074</TotalTime>
  <Words>702</Words>
  <Application>Microsoft Macintosh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Futura Bk BT</vt:lpstr>
      <vt:lpstr>Futura Hv BT</vt:lpstr>
      <vt:lpstr>Times New Roman</vt:lpstr>
      <vt:lpstr>Wingdings</vt:lpstr>
      <vt:lpstr>Arial</vt:lpstr>
      <vt:lpstr>Artsy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 - Leave Encashment</dc:title>
  <dc:subject>OnePOINT</dc:subject>
  <dc:creator>P S Rajesh</dc:creator>
  <cp:lastModifiedBy>Microsoft Office User</cp:lastModifiedBy>
  <cp:revision>340</cp:revision>
  <cp:lastPrinted>1601-01-01T00:00:00Z</cp:lastPrinted>
  <dcterms:created xsi:type="dcterms:W3CDTF">2007-01-18T12:51:04Z</dcterms:created>
  <dcterms:modified xsi:type="dcterms:W3CDTF">2020-08-05T17:47:11Z</dcterms:modified>
</cp:coreProperties>
</file>