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6"/>
  </p:notesMasterIdLst>
  <p:sldIdLst>
    <p:sldId id="261" r:id="rId2"/>
    <p:sldId id="259" r:id="rId3"/>
    <p:sldId id="299" r:id="rId4"/>
    <p:sldId id="260" r:id="rId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4DA"/>
    <a:srgbClr val="493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28055-15ED-4CF0-86DE-F6E48ACEB685}" v="1" dt="2021-02-04T16:46:02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адмир Юлдашев" userId="3125a1c30abcce14" providerId="LiveId" clId="{2BB28055-15ED-4CF0-86DE-F6E48ACEB685}"/>
    <pc:docChg chg="modSld">
      <pc:chgData name="Радмир Юлдашев" userId="3125a1c30abcce14" providerId="LiveId" clId="{2BB28055-15ED-4CF0-86DE-F6E48ACEB685}" dt="2021-02-04T16:46:50.227" v="20" actId="1076"/>
      <pc:docMkLst>
        <pc:docMk/>
      </pc:docMkLst>
      <pc:sldChg chg="addSp modSp mod">
        <pc:chgData name="Радмир Юлдашев" userId="3125a1c30abcce14" providerId="LiveId" clId="{2BB28055-15ED-4CF0-86DE-F6E48ACEB685}" dt="2021-02-04T16:46:50.227" v="20" actId="1076"/>
        <pc:sldMkLst>
          <pc:docMk/>
          <pc:sldMk cId="1365716949" sldId="261"/>
        </pc:sldMkLst>
        <pc:spChg chg="mod">
          <ac:chgData name="Радмир Юлдашев" userId="3125a1c30abcce14" providerId="LiveId" clId="{2BB28055-15ED-4CF0-86DE-F6E48ACEB685}" dt="2021-02-04T16:46:30.561" v="13" actId="1076"/>
          <ac:spMkLst>
            <pc:docMk/>
            <pc:sldMk cId="1365716949" sldId="261"/>
            <ac:spMk id="2" creationId="{00000000-0000-0000-0000-000000000000}"/>
          </ac:spMkLst>
        </pc:spChg>
        <pc:spChg chg="mod">
          <ac:chgData name="Радмир Юлдашев" userId="3125a1c30abcce14" providerId="LiveId" clId="{2BB28055-15ED-4CF0-86DE-F6E48ACEB685}" dt="2021-02-04T16:46:44.247" v="18" actId="1076"/>
          <ac:spMkLst>
            <pc:docMk/>
            <pc:sldMk cId="1365716949" sldId="261"/>
            <ac:spMk id="5" creationId="{1A9A4F2D-DDA1-46BC-8916-A059AA4217B4}"/>
          </ac:spMkLst>
        </pc:spChg>
        <pc:picChg chg="add mod">
          <ac:chgData name="Радмир Юлдашев" userId="3125a1c30abcce14" providerId="LiveId" clId="{2BB28055-15ED-4CF0-86DE-F6E48ACEB685}" dt="2021-02-04T16:46:50.227" v="20" actId="1076"/>
          <ac:picMkLst>
            <pc:docMk/>
            <pc:sldMk cId="1365716949" sldId="261"/>
            <ac:picMk id="6" creationId="{1FDB9573-1462-4E1D-AAC8-81784A8AD5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442267D-2795-44EF-9043-E93CFAD96E34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9DF46BF-E5F9-4A27-95B0-3F37B4165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17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46BF-E5F9-4A27-95B0-3F37B41654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1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46BF-E5F9-4A27-95B0-3F37B416548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8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46BF-E5F9-4A27-95B0-3F37B416548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9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46BF-E5F9-4A27-95B0-3F37B416548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5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5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8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9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7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CA7D-5C6C-43AD-BBE4-3176533293AF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2E977A-CBF6-4C4B-B41C-FF87ABC2562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306" y="147323"/>
            <a:ext cx="10617694" cy="150032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onstantia" panose="02030602050306030303" pitchFamily="18" charset="0"/>
                <a:ea typeface="DotumChe" panose="020B0503020000020004" pitchFamily="49" charset="-127"/>
              </a:rPr>
              <a:t>ООО «Сопровождение Исполнительной Документации»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78634" y="2376371"/>
            <a:ext cx="9785668" cy="28773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  <a:ea typeface="DotumChe" panose="020B0503020000020004" pitchFamily="49" charset="-127"/>
              </a:rPr>
              <a:t>ООО «СИД» п</a:t>
            </a:r>
            <a:r>
              <a:rPr lang="ru-RU" sz="1400" dirty="0">
                <a:latin typeface="Constantia" panose="02030602050306030303" pitchFamily="18" charset="0"/>
              </a:rPr>
              <a:t>редлагает услуги по ускоренному процессу оформления ИД в сжатые сроки с минимальным трудозатратами, на объектах промышленного масштаба.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 - КЖ объемом 120 000 м3 необходимо 20 специалистов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 - КМ массой 32 000 тонн необходимо 23 специалиста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 - ТТ общей длиной 79 000 метров необходимо 15 специалистов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66B03E3-005D-4658-8737-F59231B73D3C}"/>
              </a:ext>
            </a:extLst>
          </p:cNvPr>
          <p:cNvSpPr txBox="1">
            <a:spLocks/>
          </p:cNvSpPr>
          <p:nvPr/>
        </p:nvSpPr>
        <p:spPr>
          <a:xfrm>
            <a:off x="1143000" y="1313895"/>
            <a:ext cx="9905999" cy="169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1400" dirty="0">
              <a:latin typeface="GOST type A" panose="020B0500000000000000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A9A4F2D-DDA1-46BC-8916-A059AA4217B4}"/>
              </a:ext>
            </a:extLst>
          </p:cNvPr>
          <p:cNvSpPr txBox="1">
            <a:spLocks/>
          </p:cNvSpPr>
          <p:nvPr/>
        </p:nvSpPr>
        <p:spPr>
          <a:xfrm>
            <a:off x="1544460" y="1083572"/>
            <a:ext cx="9073234" cy="41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200" dirty="0">
                <a:latin typeface="Constantia" panose="02030602050306030303" pitchFamily="18" charset="0"/>
              </a:rPr>
              <a:t>Ставим процесс формирования Исполнительной документации на новый уровень реализации.</a:t>
            </a:r>
          </a:p>
        </p:txBody>
      </p:sp>
      <p:pic>
        <p:nvPicPr>
          <p:cNvPr id="6" name="Рисунок 5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FDB9573-1462-4E1D-AAC8-81784A8A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9" y="298925"/>
            <a:ext cx="1178424" cy="10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94642"/>
            <a:ext cx="9905998" cy="58163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294" y="452762"/>
            <a:ext cx="10488118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Все структуры в организации очень важны и являются неотъемлемой частью функционирования системы, как единого организма.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Результат данной системы, перед Заказчиком и эксплуатирующей организацией, оценивается по трем критериям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tantia" panose="02030602050306030303" pitchFamily="18" charset="0"/>
              </a:rPr>
              <a:t>1) соблюдение сроков строительства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tantia" panose="02030602050306030303" pitchFamily="18" charset="0"/>
              </a:rPr>
              <a:t>2) качество выполнения строительно-монтажных работ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tantia" panose="02030602050306030303" pitchFamily="18" charset="0"/>
              </a:rPr>
              <a:t>3) </a:t>
            </a:r>
            <a:r>
              <a:rPr lang="ru-RU" sz="1400" b="1" u="sng" dirty="0">
                <a:latin typeface="Constantia" panose="02030602050306030303" pitchFamily="18" charset="0"/>
              </a:rPr>
              <a:t>Сдача исполнительной документации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Данные критерии являются основополагающими в сотрудничестве организаций, в взаимном доверии и успешном бушующем.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Мы ставим процесс формирования документации на новый уровень реализации.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Мы предлагаем процесс в котором:</a:t>
            </a:r>
          </a:p>
          <a:p>
            <a:pPr>
              <a:lnSpc>
                <a:spcPct val="100000"/>
              </a:lnSpc>
              <a:buAutoNum type="arabicParenR"/>
            </a:pPr>
            <a:r>
              <a:rPr lang="ru-RU" sz="1400" dirty="0">
                <a:latin typeface="Constantia" panose="02030602050306030303" pitchFamily="18" charset="0"/>
              </a:rPr>
              <a:t>минимизированы человеческие ошибки связанные с ручным трудом </a:t>
            </a:r>
          </a:p>
          <a:p>
            <a:pPr>
              <a:lnSpc>
                <a:spcPct val="100000"/>
              </a:lnSpc>
              <a:buAutoNum type="arabicParenR"/>
            </a:pPr>
            <a:r>
              <a:rPr lang="ru-RU" sz="1400" dirty="0">
                <a:latin typeface="Constantia" panose="02030602050306030303" pitchFamily="18" charset="0"/>
              </a:rPr>
              <a:t>снижен процент затраченного рабочего времени, на оформление ИД </a:t>
            </a:r>
          </a:p>
          <a:p>
            <a:pPr>
              <a:lnSpc>
                <a:spcPct val="100000"/>
              </a:lnSpc>
              <a:buAutoNum type="arabicParenR"/>
            </a:pPr>
            <a:r>
              <a:rPr lang="ru-RU" sz="1400" dirty="0">
                <a:latin typeface="Constantia" panose="02030602050306030303" pitchFamily="18" charset="0"/>
              </a:rPr>
              <a:t>отсутствие большого количества сотрудников </a:t>
            </a:r>
          </a:p>
          <a:p>
            <a:pPr>
              <a:lnSpc>
                <a:spcPct val="100000"/>
              </a:lnSpc>
              <a:buAutoNum type="arabicParenR"/>
            </a:pPr>
            <a:r>
              <a:rPr lang="ru-RU" sz="1400" dirty="0">
                <a:latin typeface="Constantia" panose="02030602050306030303" pitchFamily="18" charset="0"/>
              </a:rPr>
              <a:t>Выход готовой продукции </a:t>
            </a:r>
            <a:r>
              <a:rPr lang="ru-RU" sz="1400" b="1" u="sng" dirty="0">
                <a:latin typeface="Constantia" panose="02030602050306030303" pitchFamily="18" charset="0"/>
              </a:rPr>
              <a:t>увеличен в 10 раз.</a:t>
            </a:r>
          </a:p>
        </p:txBody>
      </p:sp>
    </p:spTree>
    <p:extLst>
      <p:ext uri="{BB962C8B-B14F-4D97-AF65-F5344CB8AC3E}">
        <p14:creationId xmlns:p14="http://schemas.microsoft.com/office/powerpoint/2010/main" val="331743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711" y="276225"/>
            <a:ext cx="9905998" cy="58331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GOST type A" panose="020B0500000000000000" pitchFamily="34" charset="0"/>
              </a:rPr>
              <a:t>Финансово экономические показатели эффективности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96921" y="681983"/>
            <a:ext cx="10095803" cy="11338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>
                <a:latin typeface="Constantia" panose="02030602050306030303" pitchFamily="18" charset="0"/>
              </a:rPr>
              <a:t>Рассмотрим изменение экономических показателей на ориентировочном примере конструкций железобетонных, объёмом 300 м3 (</a:t>
            </a:r>
            <a:r>
              <a:rPr lang="en-US" sz="1200" dirty="0">
                <a:latin typeface="Constantia" panose="02030602050306030303" pitchFamily="18" charset="0"/>
              </a:rPr>
              <a:t>2</a:t>
            </a:r>
            <a:r>
              <a:rPr lang="ru-RU" sz="1200" dirty="0">
                <a:latin typeface="Constantia" panose="02030602050306030303" pitchFamily="18" charset="0"/>
              </a:rPr>
              <a:t>0 фундаментов), на одного специалиста.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>
                <a:latin typeface="Constantia" panose="02030602050306030303" pitchFamily="18" charset="0"/>
              </a:rPr>
              <a:t>Необходимо сформировать сдаточный комплект ИД (от разбивки осей до обратной засыпки фундаментов, с оформлением всех актов, реестров и журналов в том, числе специальных журналов. В данный комплект оформления входит </a:t>
            </a:r>
            <a:r>
              <a:rPr lang="en-US" sz="1200" b="1" u="sng" dirty="0">
                <a:latin typeface="Constantia" panose="02030602050306030303" pitchFamily="18" charset="0"/>
              </a:rPr>
              <a:t>120</a:t>
            </a:r>
            <a:r>
              <a:rPr lang="ru-RU" sz="1200" b="1" u="sng" dirty="0">
                <a:latin typeface="Constantia" panose="02030602050306030303" pitchFamily="18" charset="0"/>
              </a:rPr>
              <a:t> АОСР, </a:t>
            </a:r>
            <a:r>
              <a:rPr lang="en-US" sz="1200" b="1" u="sng" dirty="0">
                <a:latin typeface="Constantia" panose="02030602050306030303" pitchFamily="18" charset="0"/>
              </a:rPr>
              <a:t>370</a:t>
            </a:r>
            <a:r>
              <a:rPr lang="ru-RU" sz="1200" b="1" u="sng" dirty="0">
                <a:latin typeface="Constantia" panose="02030602050306030303" pitchFamily="18" charset="0"/>
              </a:rPr>
              <a:t> АоРПИ, </a:t>
            </a:r>
            <a:r>
              <a:rPr lang="en-US" sz="1200" b="1" u="sng" dirty="0">
                <a:latin typeface="Constantia" panose="02030602050306030303" pitchFamily="18" charset="0"/>
              </a:rPr>
              <a:t>6</a:t>
            </a:r>
            <a:r>
              <a:rPr lang="ru-RU" sz="1200" b="1" u="sng" dirty="0">
                <a:latin typeface="Constantia" panose="02030602050306030303" pitchFamily="18" charset="0"/>
              </a:rPr>
              <a:t> реестров, </a:t>
            </a:r>
            <a:r>
              <a:rPr lang="en-US" sz="1200" b="1" u="sng" dirty="0">
                <a:latin typeface="Constantia" panose="02030602050306030303" pitchFamily="18" charset="0"/>
              </a:rPr>
              <a:t>12</a:t>
            </a:r>
            <a:r>
              <a:rPr lang="ru-RU" sz="1200" b="1" u="sng" dirty="0">
                <a:latin typeface="Constantia" panose="02030602050306030303" pitchFamily="18" charset="0"/>
              </a:rPr>
              <a:t> журналов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2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200" dirty="0">
              <a:latin typeface="Constantia" panose="02030602050306030303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72317"/>
              </p:ext>
            </p:extLst>
          </p:nvPr>
        </p:nvGraphicFramePr>
        <p:xfrm>
          <a:off x="1429535" y="1857076"/>
          <a:ext cx="8128000" cy="3611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073">
                  <a:extLst>
                    <a:ext uri="{9D8B030D-6E8A-4147-A177-3AD203B41FA5}">
                      <a16:colId xmlns:a16="http://schemas.microsoft.com/office/drawing/2014/main" val="571266091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178381518"/>
                    </a:ext>
                  </a:extLst>
                </a:gridCol>
                <a:gridCol w="1462975">
                  <a:extLst>
                    <a:ext uri="{9D8B030D-6E8A-4147-A177-3AD203B41FA5}">
                      <a16:colId xmlns:a16="http://schemas.microsoft.com/office/drawing/2014/main" val="1473255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0505873"/>
                    </a:ext>
                  </a:extLst>
                </a:gridCol>
              </a:tblGrid>
              <a:tr h="487342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GOST type A" panose="020B0500000000000000" pitchFamily="34" charset="0"/>
                        </a:rPr>
                        <a:t>Наименование вида выполняемых работ сотрудниками ПТО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GOST type A" panose="020B0500000000000000" pitchFamily="34" charset="0"/>
                        </a:rPr>
                        <a:t>Единица</a:t>
                      </a:r>
                      <a:r>
                        <a:rPr lang="ru-RU" sz="1200" b="0" baseline="0" dirty="0">
                          <a:solidFill>
                            <a:schemeClr val="bg1"/>
                          </a:solidFill>
                          <a:latin typeface="GOST type A" panose="020B0500000000000000" pitchFamily="34" charset="0"/>
                        </a:rPr>
                        <a:t> измерения</a:t>
                      </a:r>
                      <a:endParaRPr lang="ru-RU" sz="1200" b="0" dirty="0">
                        <a:solidFill>
                          <a:schemeClr val="bg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GOST type A" panose="020B0500000000000000" pitchFamily="34" charset="0"/>
                        </a:rPr>
                        <a:t>Использование подхода при</a:t>
                      </a:r>
                      <a:r>
                        <a:rPr lang="ru-RU" sz="1200" b="0" baseline="0" dirty="0">
                          <a:solidFill>
                            <a:schemeClr val="bg1"/>
                          </a:solidFill>
                          <a:latin typeface="GOST type A" panose="020B0500000000000000" pitchFamily="34" charset="0"/>
                        </a:rPr>
                        <a:t> формированию исполнительной документации</a:t>
                      </a:r>
                      <a:endParaRPr lang="ru-RU" sz="1200" b="0" dirty="0">
                        <a:solidFill>
                          <a:schemeClr val="bg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707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Стандартный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Автоматизированный процесс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GOST type A" panose="020B0500000000000000" pitchFamily="34" charset="0"/>
                        </a:rPr>
                        <a:t>Формирование</a:t>
                      </a:r>
                      <a:r>
                        <a:rPr lang="ru-RU" sz="1200" baseline="0" dirty="0">
                          <a:latin typeface="GOST type A" panose="020B0500000000000000" pitchFamily="34" charset="0"/>
                        </a:rPr>
                        <a:t> ИД с соблюдением хронологии строительства</a:t>
                      </a:r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GOST type A" panose="020B0500000000000000" pitchFamily="34" charset="0"/>
                        </a:rPr>
                        <a:t>9-ти </a:t>
                      </a:r>
                      <a:r>
                        <a:rPr lang="ru-RU" sz="1200" dirty="0" err="1">
                          <a:latin typeface="GOST type A" panose="020B0500000000000000" pitchFamily="34" charset="0"/>
                        </a:rPr>
                        <a:t>ч.раб.день</a:t>
                      </a:r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8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GOST type A" panose="020B0500000000000000" pitchFamily="34" charset="0"/>
                        </a:rPr>
                        <a:t>ФОТ на одного специалиста в месяц всего (ЗП+ ПР + ОТП + МП)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GOST type A" panose="020B0500000000000000" pitchFamily="34" charset="0"/>
                        </a:rPr>
                        <a:t>Рубль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140 000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aseline="0" dirty="0">
                          <a:latin typeface="GOST type A" panose="020B0500000000000000" pitchFamily="34" charset="0"/>
                        </a:rPr>
                        <a:t>Отчисления на страховые взносы (НДФЛ, ПФР, ФФОМС, ФСС)</a:t>
                      </a:r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ST type A" panose="020B0500000000000000" pitchFamily="34" charset="0"/>
                          <a:ea typeface="+mn-ea"/>
                          <a:cs typeface="+mn-cs"/>
                        </a:rPr>
                        <a:t>Рубль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OST type A" panose="020B0500000000000000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64 551,72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aseline="0" dirty="0">
                          <a:latin typeface="GOST type A" panose="020B0500000000000000" pitchFamily="34" charset="0"/>
                        </a:rPr>
                        <a:t>Прочие расходы (суточные, проживание, проезд)</a:t>
                      </a:r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ST type A" panose="020B0500000000000000" pitchFamily="34" charset="0"/>
                          <a:ea typeface="+mn-ea"/>
                          <a:cs typeface="+mn-cs"/>
                        </a:rPr>
                        <a:t>Рубль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59 000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5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GOST type A" panose="020B0500000000000000" pitchFamily="34" charset="0"/>
                        </a:rPr>
                        <a:t>Один рабочий день стоит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GOST type A" panose="020B0500000000000000" pitchFamily="34" charset="0"/>
                        </a:rPr>
                        <a:t>Рубль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8</a:t>
                      </a:r>
                      <a:r>
                        <a:rPr lang="ru-RU" sz="1200" baseline="0" dirty="0">
                          <a:latin typeface="GOST type A" panose="020B0500000000000000" pitchFamily="34" charset="0"/>
                        </a:rPr>
                        <a:t> 800</a:t>
                      </a:r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dirty="0">
                        <a:latin typeface="GOST type A" panose="020B05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GOST type A" panose="020B0500000000000000" pitchFamily="34" charset="0"/>
                        </a:rPr>
                        <a:t>За выполнение данной задачи необходимо оплатить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GOST type A" panose="020B0500000000000000" pitchFamily="34" charset="0"/>
                        </a:rPr>
                        <a:t>Рубль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440 000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GOST type A" panose="020B0500000000000000" pitchFamily="34" charset="0"/>
                        </a:rPr>
                        <a:t>52 800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59726"/>
                  </a:ext>
                </a:extLst>
              </a:tr>
            </a:tbl>
          </a:graphicData>
        </a:graphic>
      </p:graphicFrame>
      <p:sp>
        <p:nvSpPr>
          <p:cNvPr id="7" name="Объект 2"/>
          <p:cNvSpPr txBox="1">
            <a:spLocks/>
          </p:cNvSpPr>
          <p:nvPr/>
        </p:nvSpPr>
        <p:spPr>
          <a:xfrm>
            <a:off x="856466" y="5545339"/>
            <a:ext cx="9905999" cy="40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latin typeface="Constantia" panose="02030602050306030303" pitchFamily="18" charset="0"/>
              </a:rPr>
              <a:t>Экономические показатели </a:t>
            </a:r>
            <a:r>
              <a:rPr lang="ru-RU" sz="1500" b="1" u="sng" dirty="0">
                <a:latin typeface="Constantia" panose="02030602050306030303" pitchFamily="18" charset="0"/>
              </a:rPr>
              <a:t>снижены на 232,2 %</a:t>
            </a:r>
            <a:r>
              <a:rPr lang="ru-RU" sz="1500" dirty="0">
                <a:latin typeface="Constantia" panose="02030602050306030303" pitchFamily="18" charset="0"/>
              </a:rPr>
              <a:t> с увеличением качества.</a:t>
            </a:r>
            <a:endParaRPr lang="ru-RU" sz="1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41413" y="94642"/>
            <a:ext cx="9905998" cy="58163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GOST type A" panose="020B0500000000000000" pitchFamily="34" charset="0"/>
              </a:rPr>
              <a:t>3.Заключение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0462" y="546101"/>
            <a:ext cx="9905999" cy="56992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Данная программа является гибкой и легко подстраивается под любые требования с внедрением новых форм документов список которых на выходе не ограничен.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tantia" panose="02030602050306030303" pitchFamily="18" charset="0"/>
              </a:rPr>
              <a:t>Отличительная особенность баз данных заключается в внесении информации один раз, которая в свою очередь без участия ручного труда распространяется на все документы и их подпункты, сцепляясь воедино и разделяясь на составные части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Constantia" panose="02030602050306030303" pitchFamily="18" charset="0"/>
              </a:rPr>
              <a:t>4) ИНФОРМАЦИЯ О КОМПАНИИ (ОПИСАНИЕ, ВОЗМОЖНОСТИ, ЦЕЛЬ)</a:t>
            </a:r>
            <a:endParaRPr lang="ru-RU" sz="1400" dirty="0">
              <a:latin typeface="Constantia" panose="02030602050306030303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400" dirty="0">
                <a:latin typeface="Constantia" panose="02030602050306030303" pitchFamily="18" charset="0"/>
              </a:rPr>
              <a:t>Более 25 специально обученных специалистов по разделам проекта  КЖ, КМ, ТХМ.</a:t>
            </a:r>
          </a:p>
          <a:p>
            <a:pPr>
              <a:lnSpc>
                <a:spcPct val="100000"/>
              </a:lnSpc>
            </a:pPr>
            <a:r>
              <a:rPr lang="ru-RU" sz="1400" dirty="0">
                <a:latin typeface="Constantia" panose="02030602050306030303" pitchFamily="18" charset="0"/>
              </a:rPr>
              <a:t>Цель нашей организации заключается в сотрудничестве, взаимном доверии, успешном будущем и </a:t>
            </a:r>
            <a:r>
              <a:rPr lang="ru-RU" sz="1400" b="1" u="sng" dirty="0">
                <a:latin typeface="Constantia" panose="02030602050306030303" pitchFamily="18" charset="0"/>
              </a:rPr>
              <a:t>сокращении сроков оформления ИД</a:t>
            </a:r>
          </a:p>
          <a:p>
            <a:pPr>
              <a:lnSpc>
                <a:spcPct val="100000"/>
              </a:lnSpc>
            </a:pPr>
            <a:r>
              <a:rPr lang="ru-RU" sz="1400" dirty="0">
                <a:latin typeface="Constantia" panose="02030602050306030303" pitchFamily="18" charset="0"/>
              </a:rPr>
              <a:t>Мы готовы стать одним целым для покорения общих вершин и успешной реализации проекта</a:t>
            </a:r>
          </a:p>
          <a:p>
            <a:pPr>
              <a:lnSpc>
                <a:spcPct val="100000"/>
              </a:lnSpc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Constantia" panose="02030602050306030303" pitchFamily="18" charset="0"/>
              </a:rPr>
              <a:t>7) КОНТАКТЫ</a:t>
            </a:r>
          </a:p>
          <a:p>
            <a:pPr>
              <a:lnSpc>
                <a:spcPct val="100000"/>
              </a:lnSpc>
            </a:pPr>
            <a:r>
              <a:rPr lang="ru-RU" sz="1400" dirty="0">
                <a:latin typeface="Constantia" panose="02030602050306030303" pitchFamily="18" charset="0"/>
              </a:rPr>
              <a:t>Генеральный директор ООО «Сопровождение Исполнительной Документации» Юлдашев Радмир Марсович </a:t>
            </a:r>
          </a:p>
          <a:p>
            <a:pPr>
              <a:lnSpc>
                <a:spcPct val="100000"/>
              </a:lnSpc>
            </a:pPr>
            <a:r>
              <a:rPr lang="ru-RU" sz="1400" dirty="0">
                <a:latin typeface="Constantia" panose="02030602050306030303" pitchFamily="18" charset="0"/>
              </a:rPr>
              <a:t>Сотовый телефон +7 (996) 582-79-64</a:t>
            </a:r>
          </a:p>
          <a:p>
            <a:pPr>
              <a:lnSpc>
                <a:spcPct val="100000"/>
              </a:lnSpc>
            </a:pPr>
            <a:r>
              <a:rPr lang="ru-RU" sz="1400" dirty="0">
                <a:latin typeface="Constantia" panose="02030602050306030303" pitchFamily="18" charset="0"/>
              </a:rPr>
              <a:t>Электронный адрес </a:t>
            </a:r>
            <a:r>
              <a:rPr lang="en-US" sz="1400" dirty="0" err="1">
                <a:latin typeface="Constantia" panose="02030602050306030303" pitchFamily="18" charset="0"/>
              </a:rPr>
              <a:t>ooo-sid</a:t>
            </a:r>
            <a:r>
              <a:rPr lang="ru-RU" sz="1400" dirty="0">
                <a:latin typeface="Constantia" panose="02030602050306030303" pitchFamily="18" charset="0"/>
              </a:rPr>
              <a:t>@</a:t>
            </a:r>
            <a:r>
              <a:rPr lang="en-US" sz="1400" dirty="0" err="1">
                <a:latin typeface="Constantia" panose="02030602050306030303" pitchFamily="18" charset="0"/>
              </a:rPr>
              <a:t>bk</a:t>
            </a:r>
            <a:r>
              <a:rPr lang="ru-RU" sz="1400" dirty="0">
                <a:latin typeface="Constantia" panose="02030602050306030303" pitchFamily="18" charset="0"/>
              </a:rPr>
              <a:t>.</a:t>
            </a:r>
            <a:r>
              <a:rPr lang="ru-RU" sz="1400" dirty="0" err="1">
                <a:latin typeface="Constantia" panose="02030602050306030303" pitchFamily="18" charset="0"/>
              </a:rPr>
              <a:t>ru</a:t>
            </a: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latin typeface="Constantia" panose="02030602050306030303" pitchFamily="18" charset="0"/>
            </a:endParaRPr>
          </a:p>
          <a:p>
            <a:endParaRPr lang="ru-RU" sz="1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9718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3529</TotalTime>
  <Words>503</Words>
  <Application>Microsoft Office PowerPoint</Application>
  <PresentationFormat>Широкоэкранный</PresentationFormat>
  <Paragraphs>73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Constantia</vt:lpstr>
      <vt:lpstr>Gill Sans MT</vt:lpstr>
      <vt:lpstr>GOST type A</vt:lpstr>
      <vt:lpstr>Галерея</vt:lpstr>
      <vt:lpstr>ООО «Сопровождение Исполнительной Документации»</vt:lpstr>
      <vt:lpstr>Введение</vt:lpstr>
      <vt:lpstr>Финансово экономические показатели эффективности</vt:lpstr>
      <vt:lpstr>3.Заключение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Конструкции железобетонные</dc:title>
  <dc:creator>Юлдашев Радмир Марсович</dc:creator>
  <cp:lastModifiedBy>Радмир Юлдашев</cp:lastModifiedBy>
  <cp:revision>118</cp:revision>
  <dcterms:created xsi:type="dcterms:W3CDTF">2019-10-22T07:27:31Z</dcterms:created>
  <dcterms:modified xsi:type="dcterms:W3CDTF">2021-02-04T16:46:55Z</dcterms:modified>
</cp:coreProperties>
</file>