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sldIdLst>
    <p:sldId id="263" r:id="rId2"/>
    <p:sldId id="264" r:id="rId3"/>
    <p:sldId id="318" r:id="rId4"/>
    <p:sldId id="312" r:id="rId5"/>
    <p:sldId id="338" r:id="rId6"/>
    <p:sldId id="317" r:id="rId7"/>
    <p:sldId id="339" r:id="rId8"/>
    <p:sldId id="319" r:id="rId9"/>
    <p:sldId id="321" r:id="rId10"/>
    <p:sldId id="325" r:id="rId11"/>
    <p:sldId id="322" r:id="rId12"/>
    <p:sldId id="323" r:id="rId13"/>
    <p:sldId id="324" r:id="rId14"/>
    <p:sldId id="326" r:id="rId15"/>
    <p:sldId id="340" r:id="rId16"/>
    <p:sldId id="341" r:id="rId17"/>
    <p:sldId id="342" r:id="rId18"/>
    <p:sldId id="343" r:id="rId19"/>
    <p:sldId id="344" r:id="rId20"/>
    <p:sldId id="320" r:id="rId21"/>
    <p:sldId id="313" r:id="rId22"/>
    <p:sldId id="345" r:id="rId23"/>
    <p:sldId id="327" r:id="rId24"/>
    <p:sldId id="328" r:id="rId25"/>
    <p:sldId id="315" r:id="rId26"/>
    <p:sldId id="329" r:id="rId27"/>
    <p:sldId id="330" r:id="rId28"/>
    <p:sldId id="331" r:id="rId29"/>
    <p:sldId id="346" r:id="rId30"/>
    <p:sldId id="332" r:id="rId31"/>
    <p:sldId id="333" r:id="rId32"/>
    <p:sldId id="334" r:id="rId33"/>
    <p:sldId id="347" r:id="rId34"/>
    <p:sldId id="335" r:id="rId35"/>
    <p:sldId id="336" r:id="rId36"/>
    <p:sldId id="311" r:id="rId37"/>
    <p:sldId id="265" r:id="rId38"/>
    <p:sldId id="266" r:id="rId39"/>
    <p:sldId id="267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348" r:id="rId50"/>
    <p:sldId id="349" r:id="rId51"/>
    <p:sldId id="279" r:id="rId52"/>
    <p:sldId id="280" r:id="rId53"/>
    <p:sldId id="281" r:id="rId54"/>
    <p:sldId id="282" r:id="rId55"/>
    <p:sldId id="284" r:id="rId56"/>
    <p:sldId id="285" r:id="rId57"/>
    <p:sldId id="286" r:id="rId58"/>
    <p:sldId id="287" r:id="rId59"/>
    <p:sldId id="288" r:id="rId60"/>
    <p:sldId id="290" r:id="rId61"/>
    <p:sldId id="291" r:id="rId62"/>
    <p:sldId id="292" r:id="rId63"/>
    <p:sldId id="293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5" r:id="rId74"/>
    <p:sldId id="306" r:id="rId75"/>
    <p:sldId id="307" r:id="rId76"/>
    <p:sldId id="308" r:id="rId77"/>
    <p:sldId id="309" r:id="rId78"/>
    <p:sldId id="310" r:id="rId79"/>
    <p:sldId id="357" r:id="rId80"/>
    <p:sldId id="358" r:id="rId81"/>
    <p:sldId id="363" r:id="rId82"/>
    <p:sldId id="364" r:id="rId83"/>
    <p:sldId id="365" r:id="rId84"/>
    <p:sldId id="366" r:id="rId85"/>
    <p:sldId id="359" r:id="rId86"/>
    <p:sldId id="360" r:id="rId87"/>
    <p:sldId id="361" r:id="rId88"/>
    <p:sldId id="362" r:id="rId89"/>
    <p:sldId id="372" r:id="rId90"/>
    <p:sldId id="373" r:id="rId91"/>
    <p:sldId id="374" r:id="rId92"/>
    <p:sldId id="375" r:id="rId93"/>
    <p:sldId id="376" r:id="rId94"/>
    <p:sldId id="377" r:id="rId95"/>
    <p:sldId id="337" r:id="rId96"/>
    <p:sldId id="350" r:id="rId97"/>
    <p:sldId id="352" r:id="rId98"/>
    <p:sldId id="351" r:id="rId99"/>
    <p:sldId id="355" r:id="rId100"/>
    <p:sldId id="356" r:id="rId101"/>
    <p:sldId id="378" r:id="rId102"/>
    <p:sldId id="379" r:id="rId103"/>
    <p:sldId id="353" r:id="rId104"/>
    <p:sldId id="354" r:id="rId105"/>
    <p:sldId id="380" r:id="rId106"/>
    <p:sldId id="367" r:id="rId107"/>
    <p:sldId id="368" r:id="rId108"/>
    <p:sldId id="369" r:id="rId109"/>
    <p:sldId id="370" r:id="rId110"/>
    <p:sldId id="371" r:id="rId1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102" d="100"/>
          <a:sy n="102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B8EBD-DEE9-4199-BC72-7EF63D2FF568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4F696-ED37-49CE-BDFD-0829C3662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10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4F696-ED37-49CE-BDFD-0829C36629DB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19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4F696-ED37-49CE-BDFD-0829C36629DB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8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4F696-ED37-49CE-BDFD-0829C36629DB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5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3E1C-FFC1-4ED0-9226-AE43AC882B8A}" type="datetimeFigureOut">
              <a:rPr lang="ru-RU" smtClean="0"/>
              <a:pPr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Web-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«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2023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Конструирование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объектов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процессе клонирования копия наследует все характеристики своего прототипа, но с этого момента она становится самостоятельной и может быть изменена. В некоторых реализациях копии хранят ссылки на объекты-прототипы, делегируя им часть своей функциональности; при этом изменение прототипа может затронуть все его копии.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других реализациях новые объекты полностью независимы от своих прототипов. Ниже рассмотрены оба этих случая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736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fetching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0688"/>
            <a:ext cx="8229600" cy="3362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12976"/>
            <a:ext cx="8229600" cy="3362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4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fetching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692696"/>
            <a:ext cx="8867775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3283496"/>
            <a:ext cx="8867775" cy="273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1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fetching</a:t>
            </a:r>
          </a:p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нажатии на Отмену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352675"/>
            <a:ext cx="8867775" cy="2152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87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fetching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9500" r="6306" b="3201"/>
          <a:stretch/>
        </p:blipFill>
        <p:spPr>
          <a:xfrm>
            <a:off x="1070753" y="558708"/>
            <a:ext cx="7002494" cy="5976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4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fetching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8988"/>
            <a:ext cx="8229600" cy="3362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60" y="3212976"/>
            <a:ext cx="8229600" cy="3362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8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fetching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20688"/>
            <a:ext cx="7704856" cy="60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компоновки сайта-визитки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3668" r="2244" b="5283"/>
          <a:stretch/>
        </p:blipFill>
        <p:spPr>
          <a:xfrm>
            <a:off x="223676" y="1196752"/>
            <a:ext cx="8696647" cy="4176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5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компоновки сайта-визитки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3668" r="3054" b="5283"/>
          <a:stretch/>
        </p:blipFill>
        <p:spPr>
          <a:xfrm>
            <a:off x="259680" y="1340768"/>
            <a:ext cx="8624639" cy="4176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4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компоновки сайта-визитки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0001" r="2665" b="3747"/>
          <a:stretch/>
        </p:blipFill>
        <p:spPr>
          <a:xfrm>
            <a:off x="883938" y="836712"/>
            <a:ext cx="7376124" cy="5472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2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компоновки сайта-визитки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9592" r="2827" b="3401"/>
          <a:stretch/>
        </p:blipFill>
        <p:spPr>
          <a:xfrm>
            <a:off x="681826" y="692696"/>
            <a:ext cx="7780347" cy="5832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Конструирование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объектов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//Пример наследования в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программировании 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//на примере языка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//Создание нового объекта</a:t>
            </a:r>
          </a:p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{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"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f",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1,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2};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//Создание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ещ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одного нового объекта</a:t>
            </a:r>
          </a:p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{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"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3};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b.__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 =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f;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теперь является прототипом для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//Если теперь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 к полям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b,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//то все получится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b.one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Равно 1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//Свои поля тоже доступны</a:t>
            </a:r>
          </a:p>
          <a:p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b.three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Равно 3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//Собственные поля выше по приоритету полей прототипов</a:t>
            </a:r>
          </a:p>
          <a:p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b.two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// Равняется "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5640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компоновки сайта-визитки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4781550" cy="2381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68960"/>
            <a:ext cx="7523809" cy="35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8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Делегирование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прототип-ориентированных языках, использующих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делегирование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среда исполнения способна выполнять диспетчеризацию вызовов методов (или поиск нужных данных) просто следуя по цепочке делегирующих указателей (от объекта к его прототипу), до совпадения.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отличие от отношения «класс — экземпляр», отношение «прототип — потомки» не требует, чтобы объекты-потомки сохраняли структурное подобие со своим прототипом. С течением времени они могут адаптироваться и улучшаться, но при этом нет нужды переделывать прототип.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что добавлять/удалять/модифицировать можно не только данные, но и функции, при этом функции тоже оказываются 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объектами первого уровня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Вследствие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этого большинство прототип-ориентированных языков называют данные и методы объекта «слотами» (ячейками).</a:t>
            </a:r>
          </a:p>
        </p:txBody>
      </p:sp>
    </p:spTree>
    <p:extLst>
      <p:ext uri="{BB962C8B-B14F-4D97-AF65-F5344CB8AC3E}">
        <p14:creationId xmlns:p14="http://schemas.microsoft.com/office/powerpoint/2010/main" val="281680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Каскадирование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«чистом»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прототипировании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именуемом также 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каскадным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клонированные объекты не хранят ссылок на свои прототипы. Прототип копируется один-в-один, со всеми методами и атрибутами, и копии присваивается новое имя (ссылка).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число преимуществ данного подхода входит тот факт, что создатель копии может менять её,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опасаясь побочных эффектов среди других потомков своего предка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Также радикально снижаются вычислительные затраты на диспетчеризацию, так как нет необходимости обходить всю цепочку возможных делегатов в поисках подходящего слота (метода или атрибута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3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Каскадирование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число недостатков можно включить трудности с распространением изменений в системе: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модификация прототипа не влечёт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собой немедленное и автоматическое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всех его потомков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Другой недостаток в том, что простейшие реализации этой модели приводят к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увеличенному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(по сравнению с моделью делегирования)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расходу памяти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так как каждый клон, пока он не изменён, будет содержать копию данных своего прототипа.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Однако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 проблема разрешима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путём: 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разделения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неизменённых данных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применения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«ленивого копирования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5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Ленивое копирование (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Lazy Copy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«Ленивая копия»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представляет собой комбинацию как мелкой, так и глубокой копии.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первоначальном копировании объекта используется (быстрая) мелкая копия.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Счётчик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используется для отслеживания того, сколько объектов разделяет данные. Когда программа хочет изменить объект, он может определить, являются ли данные общедоступными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путём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счётчика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 при необходимости может сделать глубокую копию.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Ленивый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 выглядит снаружи, как глубокая копия, но, по возможности, использует скорость мелкой копии. 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Недостатком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довольно высокая, но постоянная базовая стоимость из-за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счётчика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Кроме того, 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определённых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ситуациях круговые ссылки также могут вызывать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254996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Ленивое копирование (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Lazy Copy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«Ленивая копия»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представляет собой комбинацию как мелкой, так и глубокой копии.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первоначальном копировании объекта используется (быстрая) мелкая копия.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Счётчик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используется для отслеживания того, сколько объектов разделяет данные. Когда программа хочет изменить объект, он может определить, являются ли данные общедоступными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путём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счётчика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 при необходимости может сделать глубокую копию.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Ленивый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 выглядит снаружи, как глубокая копия, но, по возможности, использует скорость мелкой копии. 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Недостатком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довольно высокая, но постоянная базовая стоимость из-за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счётчика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Кроме того, 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определённых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ситуациях круговые ссылки также могут вызывать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248174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Мелкая копия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Обеспечивается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clone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методом,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который широко используется для создания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копии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объекта.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точную копию исходного объекта.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Создаёт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объект того же типа времени выполнения, что и исходный объект, и для каждого примитивного, изменяемого и неизменяемого поля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выполняет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newObj.field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obj.field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newObj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являются новым объектом и исходным объектом соответственно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прекрасно работает, если класс содержит только примитивы и неизменяемые поля. Но назначение полей за полем не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приведёт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желаемому поведению, если в классе присутствуют какие-либо изменяемые поля, такие как коллекции и массивы, поскольку память будет разделена между оригиналом и копией.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Получается, что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объекты, на которые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ссылаются копии,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являются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общими. Если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из объектов изменяется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отображается 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другом.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мелкая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копия, при которой копируются ссылки на объекты, а не сами объекты, на которые они ссылаются.</a:t>
            </a:r>
          </a:p>
        </p:txBody>
      </p:sp>
    </p:spTree>
    <p:extLst>
      <p:ext uri="{BB962C8B-B14F-4D97-AF65-F5344CB8AC3E}">
        <p14:creationId xmlns:p14="http://schemas.microsoft.com/office/powerpoint/2010/main" val="296429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pic>
        <p:nvPicPr>
          <p:cNvPr id="2050" name="Picture 2" descr="Shallow Cop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80"/>
          <a:stretch/>
        </p:blipFill>
        <p:spPr bwMode="auto">
          <a:xfrm>
            <a:off x="899592" y="836712"/>
            <a:ext cx="752475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99592" y="2804920"/>
            <a:ext cx="374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Мелкая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копия при генерации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65515" y="2804920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Мелкая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копия в итоге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2" name="Picture 4" descr="Deep Cop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99"/>
          <a:stretch/>
        </p:blipFill>
        <p:spPr bwMode="auto">
          <a:xfrm>
            <a:off x="938720" y="3645025"/>
            <a:ext cx="726757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883608" y="5601530"/>
            <a:ext cx="3951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Глубокая копия при генерации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65514" y="561867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Глубокая копия в итоге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6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Глубокая копия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Альтернативой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мелкой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копии является глубокая копия, при которой новые объекты создаются для любых объектов, на которые есть ссылки, а не для ссылок на копируемые объекты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Development Kit (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JDK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предоставляет эквивалент глубокого копирования для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clone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Добиться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глубокого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копирования можно путём изменения базовой реализации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clone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 с выделением новой памяти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изменяемых полей объекта, возвращаемого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super.clone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прежде,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 вернуться к вызывающему абоненту.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объекте есть какие-либо ссылки на другие объекты в виде полей, рекомендуется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вызвать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clone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них. Примитивные поля можно игнорировать, так как их содержимое уже скопировано. Для неизменяемых полей, таких как строка,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позволить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методу скопировать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ссылку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оригинал, и его клон будут совместно использовать один и тот же объект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Теперь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любые изменения,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внесённые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клонированный объект, не будут отражаться в исходном объекте и наоборот.</a:t>
            </a:r>
          </a:p>
        </p:txBody>
      </p:sp>
    </p:spTree>
    <p:extLst>
      <p:ext uri="{BB962C8B-B14F-4D97-AF65-F5344CB8AC3E}">
        <p14:creationId xmlns:p14="http://schemas.microsoft.com/office/powerpoint/2010/main" val="413553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мультипарадигменный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программирования.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Поддерживает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объектно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ориентированный,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императивный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функциональный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стили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Является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реализацией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спецификации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ECMAScript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(стандарт 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ECMA-262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обычно используется как встраиваемый язык для программного доступа к объектам приложений. Наиболее широкое применение находит в браузерах как язык сценариев для придания интерактивности 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веб-страницам.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51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Объекты первого класса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Объектами первого класса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first-class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first-class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first-class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citizen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в контексте конкретного языка программирования называются элементы, которые могут быть переданы как параметр, возвращены из функции, присвоены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переменной.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Понятие объектов первого и второго классов было предложено в 1967 г. Кристофером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Стрэчи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статье «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где процедуры языка Алгол, в противоположность действительным числам, он сравнил с подвергающимися социальной дискриминации «людьми второго сорта»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second-class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citizens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4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Сценарный язык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840144"/>
            <a:ext cx="8750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Сценарный язык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сценариев, скриптовой язык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scripting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— высокоуровневый язык сценариев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— кратких описаний действий, выполняемых системой. Разница между программами и сценариями довольно размыта.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Сценарий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это программа, имеющая дело с готовыми программными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компонентами,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которые, однажды загруженные, в своей работе не зависят от дальнейшего наличия / отсутствия подключения к Сети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588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Сценарный язык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840144"/>
            <a:ext cx="8750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Согласно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Джону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Устерхауту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автору языка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высокоуровневые языки можно разделить на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языки системного программирования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сценарные языки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scripting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Последние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склеивающими языками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glue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или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языками системной интеграции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Сценарии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обычно интерпретируются, а не 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компилируются,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хотя сценарные языки программирования один за другим обзаводятся 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-компиляторами.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более узком смысле под скриптовым языком может пониматься специализированный язык для расширения возможностей командной оболочки или текстового редактора и средств администрирования операционных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систем.</a:t>
            </a:r>
            <a:endParaRPr lang="ru-RU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24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</a:t>
            </a: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компиляция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840144"/>
            <a:ext cx="8750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JIT-компиляция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Just-in-Time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компиляция «точно в нужное время»), 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динамическая компиляция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translation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 — технология увеличения производительности программных систем, использующих байт-код, путём компиляции байт-кода в машинный код или в другой формат непосредственно во время работы программы.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образом достигается высокая скорость выполнения по сравнению с интерпретируемым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байт-кодом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(сравнимая с компилируемыми языками) за счёт увеличения потребления памяти (для хранения результатов компиляции) и затрат времени на компиляцию. Технология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базируется на двух более ранних идеях, касающихся среды выполнения: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компиляции байт-кода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динамической компиляции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5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</a:t>
            </a: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компиляция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840144"/>
            <a:ext cx="8750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-компиляция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одной из форм динамической компиляции, она позволяет применять такие технологии, как адаптивная оптимизация и динамическая рекомпиляция.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Благодаря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этому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-компиляция может показывать лучшие результаты в плане производительности, чем статическая компиляция. 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Интерпретация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-компиляция особенно хорошо подходят для динамических языков программирования, при этом среда исполнения справляется с поздним связыванием типов и гарантирует безопасность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исполнения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194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«Плагины» и «Скрипты»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620688"/>
            <a:ext cx="87508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написания пользовательских расширений могут использоваться как скрипты (в терминологии некоторых программ «макросы»), так и плагины (независимые модули, написанные на компилируемых языках; в некоторых программах они могут называться «утилитами», «экспортёрами», «драйверами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»).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Сценарный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удобен в следующих случаях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нужно обеспечить программируемость без риска дестабилизировать систему.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отличие от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плагинов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 интерпретируются, а не компилируются, неправильно написанный скрипт выведет диагностическое сообщение, а не приведёт к системному краху.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Контрпримером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могут служить, например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Виртуальная машина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JVM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общеязыковая исполняющая среда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причём если первая была разработана из соображений переносимости кода (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безопасность в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побочный эффект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то вторая — именно из соображений безопасности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17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«Плагины» и «Скрипты»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620688"/>
            <a:ext cx="87508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важен выразительный код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сложнее система, тем больше кода приходится писать «потому, что это нужно». Скрипт может перенести часть подобного шаблонного кода (инициализация, уничтожение,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межпоточная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синхронизация и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т.д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 в среду исполнения скриптов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скриптовом языке может быть совсем другая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программирования, чем в основной программе — например, 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моделирования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может быть монолитным однопоточным приложением, в то время как управляющие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внутренними агентами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 выполняются параллельно или как сопрограммы.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хорош с точки зрения масштабируемости системы (сценарии не зависят от реализации процедур, пишутся гораздо быстрее и легче отлаживаются), но не очень хорош с точки зрения качества кода, поскольку неизбежно приводит к его дублированию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… …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70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«Плагины» и «Скрипты»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620688"/>
            <a:ext cx="875080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важен выразительный код.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2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9750" lvl="2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… …</a:t>
            </a:r>
          </a:p>
          <a:p>
            <a:pPr marL="539750" lvl="2"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9750" lvl="2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рациональным подходом является создание файлов ресурсов (как вариант,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-файлов, структур, баз данных), описывающих поведение «по существу» (в декларативном стиле), как это делается с другими свойствами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внутримодельных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объектов (текстуры, модели, эффекты, звуки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9750" lvl="2"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9750" lvl="2"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Скриптовый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имеет собственный проблемно-ориентированный набор команд, и одна строка скрипта может делать то же, что несколько десятков строк на традиционном языке. Однако стоит заметить, что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большая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выразительность кода на сценарных языках является следствием их ограниченности и/или новизны 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сравнивать:</a:t>
            </a:r>
          </a:p>
          <a:p>
            <a:pPr marL="539750" lvl="2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9750" lvl="2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(1970-е) и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(1990-е)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9750" lvl="2"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9750" lvl="2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и/или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9750" lvl="2" algn="just"/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9750" lvl="2" algn="just"/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Fortran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(1950-е) и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(1990-е)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неуместно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72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«Плагины» и «Скрипты»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620688"/>
            <a:ext cx="8750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Скрипты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известны низким порогом вхождения, на скриптовом языке может писать даже низкоквалифицированный программист. </a:t>
            </a:r>
            <a:r>
              <a:rPr lang="ru-RU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</a:t>
            </a:r>
            <a:r>
              <a:rPr lang="ru-R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одновременно и плюс, и минус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одной стороны, это позволяет нанимать дешёвую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рабочую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силу (освобождать специалистов от рутинной работы и повышать скорость разработки экстенсивно), а с другой критически снижает производительность и надёжность (из-за ориентированности обучения таким языкам на решение конкретных задач, а не на понимание сущности производимых действий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2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«Плагины» и «Скрипты»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620688"/>
            <a:ext cx="8750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высокого порога вхождения возникает, в основном, в языках с избыточным синтаксисом (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C++,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 может быть полностью решена лишь отказом от них в пользу более удачных (что, разумеется, далеко не всегда возможно).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этом случае скрипты выполняют роль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паллиатива (синтаксически удобного инструмента). </a:t>
            </a:r>
          </a:p>
          <a:p>
            <a:pPr marL="0"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Собственно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они и возникли когда масштабируемость Си-подобных языков стала недостаточной для повседневной работы и порог вхождения новичков в отрасль резко возрос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7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архитектурные черты: 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динамическая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типизация, 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слабая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типизация, 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памятью, 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программирование,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 объекты первого класса.</a:t>
            </a:r>
          </a:p>
          <a:p>
            <a:pPr algn="just"/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оказали влияние многие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языки. Разработчики ставили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сделать язык похожим на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Языком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владеет какая-либо компания или организация, что отличает его от ряда языков программирования, используемых 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веб-разработке.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«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является зарегистрированным товарным знаком корпорации 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Oracle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США.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07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«Плагины» и «Скрипты»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620688"/>
            <a:ext cx="8750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большого количества рутины, вообще говоря, неразрешима, но в большинстве случаев может быть сглажена более надёжными дополнительными средствами, например, автоматической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кодогенерацией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требуется кроссплатформенность. Например,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его исполняют браузеры под самыми разными ОС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Проблема с кроссплатформенностью напрямую вытекает из стандарта языка: стандарт Си, например, указывает «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sizeOf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&lt;=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sizeOf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&lt;=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sizeOf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но не указывает какую именно разрядность они должны иметь (эту проблему решают прикладные библиотеки, например,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Glib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Современные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не-сценарные языки (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Haskell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этой проблемы полностью лишены именно по причине хорошей стандартизации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849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«Плагины» и «Скрипты»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620688"/>
            <a:ext cx="8750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Скриптовые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языки применяются для написания программ, не требующих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быстроты исполнения. Из-за простоты на них часто пишутся небольшие одноразовые («проблемные») программы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Многие скриптовые языки общего назначения работают достаточно медленно, поэтому их часто используют только в сочетании со сторонними библиотеками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например,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в сочетании с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2" algn="just"/>
            <a:r>
              <a:rPr lang="ru-RU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не очень хороший пример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поскольку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основывается на старой </a:t>
            </a:r>
            <a:r>
              <a:rPr lang="ru-RU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фортрановской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библиотеке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MATHLAB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код которой, хоть и проверен временем, начинает неизбежно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«устаревать»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писался он под крайне примитивные однопоточные компьютеры с другими узкими местами (и хотя это компенсируется оптимизирующими компиляторами и распараллеливанием на уровне ОС, производительность постепенно снижается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1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«Плагины» и «Скрипты»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620688"/>
            <a:ext cx="8750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Многие скриптовые языки общего назначения работают достаточно медленно, поэтому их часто используют только в сочетании со сторонними библиотеками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/>
            <a:r>
              <a:rPr lang="ru-RU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 </a:t>
            </a:r>
            <a:r>
              <a:rPr lang="ru-RU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правильный пример: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является классическим встраиваемым языком сценариев общего назначения, для его работы достаточно минимальной реализации Си (везде, где есть Си, может работать и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скриптовые языки хороши для визуализации данных: создания сложных графиков и презентаций, а также простых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1136459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«Плагины» и «Скрипты»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620688"/>
            <a:ext cx="8750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плагинов также есть важные преимущества.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Готовые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программы, оттранслированные в машинный код, выполняются значительно быстрее скриптов, которые интерпретируются из исходного кода динамически при каждом исполнении.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Большинство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 переносимы на уровне исходного кода и могут быть выполнены интерпретатором соответствующего языка подобно скриптам.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же байт-кода (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C#, LLVM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позволяет хранить, переносить и исполнять программы более эффективным образом, нежели скрипты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3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«Плагины» и «Скрипты»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620688"/>
            <a:ext cx="8750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-компиляция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также позволяет оптимизировать общий код под конкретную платформу (в перспективе, под конкретное семейство процессоров и имеющееся оборудование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lvl="1"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Полный доступ к любому аппаратному обеспечению или ресурсу ОС (в скриптовом языке для этого должен существовать специальный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написанный на компилируемом языке).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Плагины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работающие с аппаратным обеспечением, традиционно называют драйверами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предполагается интенсивный обмен данными между основной программой и пользовательским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расширением - для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плагина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такой обмен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обеспечить проще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534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«Плагины» и «Скрипты»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104" y="620688"/>
            <a:ext cx="87508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компилируемых языков программирования характерно использование сильной статической системы типов, которая позволяет эффективно отлавливать ошибки и лучше оптимизировать код. Использование же в современных скриптах динамической типизации обусловлено скорее техническими особенностями реализации и историческими причинами.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 типизированных языков есть потенциал для роста, а именно, переход с традиционной мономорфной типизации на полиморфную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Расширения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мономорфизма в современных Си-подобных языках (перегрузка,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hoc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-полиморфизм) и 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полиморфизм подтипов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также 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параметрический полиморфизм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 классы типов в экспериментальных языках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Haskell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сценарным языкам недоступен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(статическая типизация во время исполнения скрипта приведёт к существенной потере производительности).</a:t>
            </a:r>
          </a:p>
        </p:txBody>
      </p:sp>
    </p:spTree>
    <p:extLst>
      <p:ext uri="{BB962C8B-B14F-4D97-AF65-F5344CB8AC3E}">
        <p14:creationId xmlns:p14="http://schemas.microsoft.com/office/powerpoint/2010/main" val="27204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0284" y="632175"/>
            <a:ext cx="8903716" cy="4535857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7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Скриптовый</a:t>
            </a:r>
            <a:r>
              <a:rPr lang="en-US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сценарный);</a:t>
            </a:r>
            <a:endParaRPr lang="en-US" sz="2000" kern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87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20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6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ориентированный</a:t>
            </a: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2000" kern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6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20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Динамически</a:t>
            </a:r>
            <a:r>
              <a:rPr lang="ru-RU"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типизированный</a:t>
            </a: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2000" kern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20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Функции – объекты </a:t>
            </a:r>
            <a:r>
              <a:rPr sz="20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первого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2000" kern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20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умолчанию 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Сборка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мусора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2000" kern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20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2281555" indent="-34290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</a:t>
            </a:r>
            <a:r>
              <a:rPr lang="ru-RU"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реализацией</a:t>
            </a:r>
            <a:r>
              <a:rPr lang="ru-RU"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стандарта</a:t>
            </a:r>
            <a:r>
              <a:rPr lang="ru-RU"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i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ECMAScript</a:t>
            </a:r>
            <a:r>
              <a:rPr lang="en-US" sz="2000" i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endParaRPr sz="2000" i="1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8" y="6109208"/>
            <a:ext cx="82076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800" i="1" spc="-25" dirty="0" smtClean="0">
                <a:latin typeface="Tahoma"/>
                <a:cs typeface="Tahoma"/>
              </a:rPr>
              <a:t>*</a:t>
            </a:r>
            <a:r>
              <a:rPr sz="1800" i="1" spc="-25" dirty="0" smtClean="0">
                <a:latin typeface="Tahoma"/>
                <a:cs typeface="Tahoma"/>
              </a:rPr>
              <a:t>http</a:t>
            </a:r>
            <a:r>
              <a:rPr sz="1800" i="1" spc="-25" dirty="0">
                <a:latin typeface="Tahoma"/>
                <a:cs typeface="Tahoma"/>
              </a:rPr>
              <a:t>://www.ecma-international.org/publications/files/ECMA-ST/Ecma-262.pdf</a:t>
            </a:r>
            <a:endParaRPr sz="1800" i="1" dirty="0">
              <a:latin typeface="Tahoma"/>
              <a:cs typeface="Tahoma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1179727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832633"/>
            <a:ext cx="7915909" cy="32579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Когда в 1995 г. создавался язык </a:t>
            </a:r>
            <a:r>
              <a:rPr sz="2000" i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него изначально было другое </a:t>
            </a:r>
            <a:r>
              <a:rPr sz="20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000" kern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lang="ru-RU" sz="2000" kern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sz="2000" i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LiveScript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 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Первоначально</a:t>
            </a:r>
            <a:r>
              <a:rPr lang="ru-RU"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</a:t>
            </a: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назывался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sz="2000" i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Mocha</a:t>
            </a:r>
            <a:r>
              <a:rPr lang="ru-RU" sz="2000" i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Мока</a:t>
            </a: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kern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lang="ru-RU" sz="20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тогда был </a:t>
            </a:r>
            <a:r>
              <a:rPr sz="20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очень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популярен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</a:t>
            </a:r>
            <a:r>
              <a:rPr sz="2000" i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и 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маркетологи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решили, что схожее </a:t>
            </a:r>
            <a:r>
              <a:rPr sz="20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сделает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язык </a:t>
            </a:r>
            <a:r>
              <a:rPr sz="20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популярным</a:t>
            </a:r>
            <a:r>
              <a:rPr lang="ru-RU"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20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15875" algn="just">
              <a:lnSpc>
                <a:spcPct val="100000"/>
              </a:lnSpc>
              <a:spcBef>
                <a:spcPts val="775"/>
              </a:spcBef>
              <a:tabLst>
                <a:tab pos="355600" algn="l"/>
                <a:tab pos="356235" algn="l"/>
              </a:tabLst>
            </a:pPr>
            <a:r>
              <a:rPr sz="2000" i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изначально создавался для </a:t>
            </a:r>
            <a:r>
              <a:rPr sz="20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того</a:t>
            </a:r>
            <a:r>
              <a:rPr sz="20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сделать </a:t>
            </a:r>
            <a:r>
              <a:rPr sz="2000" i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sz="2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-странички «живыми».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истории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2838299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513752"/>
            <a:ext cx="7794625" cy="312008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870"/>
              </a:spcBef>
              <a:tabLst>
                <a:tab pos="355600" algn="l"/>
                <a:tab pos="356235" algn="l"/>
              </a:tabLst>
            </a:pPr>
            <a:r>
              <a:rPr sz="2400" b="1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Интерактивность</a:t>
            </a:r>
            <a:endParaRPr lang="ru-RU" sz="2400" b="1" kern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algn="just">
              <a:lnSpc>
                <a:spcPct val="100000"/>
              </a:lnSpc>
              <a:spcBef>
                <a:spcPts val="870"/>
              </a:spcBef>
              <a:tabLst>
                <a:tab pos="355600" algn="l"/>
                <a:tab pos="356235" algn="l"/>
              </a:tabLst>
            </a:pPr>
            <a:endParaRPr sz="24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indent="-342900" algn="just">
              <a:lnSpc>
                <a:spcPct val="100000"/>
              </a:lnSpc>
              <a:spcBef>
                <a:spcPts val="76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ru-RU"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sz="24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зменение</a:t>
            </a:r>
            <a:r>
              <a:rPr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 после </a:t>
            </a:r>
            <a:r>
              <a:rPr sz="24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его</a:t>
            </a:r>
            <a:r>
              <a:rPr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загрузки</a:t>
            </a:r>
            <a:r>
              <a:rPr lang="ru-RU"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4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065530" indent="-34290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ru-RU"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sz="24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роверка</a:t>
            </a:r>
            <a:r>
              <a:rPr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вводимой </a:t>
            </a:r>
            <a:r>
              <a:rPr sz="24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пользователем</a:t>
            </a:r>
            <a:r>
              <a:rPr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sz="24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информации</a:t>
            </a:r>
            <a:r>
              <a:rPr lang="ru-RU"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4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537335" indent="-34290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ru-RU"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sz="24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тображение</a:t>
            </a:r>
            <a:r>
              <a:rPr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диалоговых окон и  </a:t>
            </a:r>
            <a:r>
              <a:rPr sz="24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сообщений</a:t>
            </a:r>
            <a:r>
              <a:rPr lang="ru-RU"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4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4258762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1916" y="6434659"/>
            <a:ext cx="161290" cy="2095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Microsoft Sans Serif"/>
                <a:cs typeface="Microsoft Sans Serif"/>
              </a:rPr>
              <a:t>39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988" y="922793"/>
            <a:ext cx="7813040" cy="37324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400" i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может выполняться не только в  браузере, а где угодно, </a:t>
            </a:r>
            <a:r>
              <a:rPr sz="24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</a:t>
            </a:r>
            <a:r>
              <a:rPr lang="ru-RU" sz="24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ен</a:t>
            </a:r>
            <a:r>
              <a:rPr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лишь</a:t>
            </a:r>
            <a:r>
              <a:rPr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интерпретато</a:t>
            </a:r>
            <a:r>
              <a:rPr lang="ru-RU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Процесс выполнения </a:t>
            </a:r>
            <a:r>
              <a:rPr sz="24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скрипта</a:t>
            </a:r>
            <a:r>
              <a:rPr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называют</a:t>
            </a:r>
            <a:r>
              <a:rPr lang="ru-RU"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sz="2400" kern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интерпретацией</a:t>
            </a:r>
            <a:r>
              <a:rPr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  <a:endParaRPr lang="ru-RU" sz="2400" kern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lang="ru-RU" sz="24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ru-RU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Современные интерпретаторы перед  выполнением преобразуют </a:t>
            </a:r>
            <a:r>
              <a:rPr lang="ru-RU" sz="2400" i="1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 машинный код или близко к нему,  оптимизируют, а уже затем выполняют. И  даже во время выполнения стараются  оптимизировать. Поэтому </a:t>
            </a:r>
            <a:r>
              <a:rPr lang="ru-RU" sz="2400" i="1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работает очень быстро</a:t>
            </a:r>
            <a:r>
              <a:rPr lang="ru-RU" sz="2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4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263893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1992 году компания 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Nombas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(впоследствии приобретённая </a:t>
            </a:r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Openwave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начала разработку встраиваемого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скриптового (сценарного)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языка 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Cmm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(Си-минус-минус), который, по замыслу разработчиков, должен был стать достаточно мощным, чтобы </a:t>
            </a:r>
            <a:r>
              <a:rPr lang="ru-RU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заменить макросы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сохраняя при этом схожесть с Си, чтобы разработчикам не составляло труда изучить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его. </a:t>
            </a:r>
          </a:p>
        </p:txBody>
      </p:sp>
    </p:spTree>
    <p:extLst>
      <p:ext uri="{BB962C8B-B14F-4D97-AF65-F5344CB8AC3E}">
        <p14:creationId xmlns:p14="http://schemas.microsoft.com/office/powerpoint/2010/main" val="1223678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980728"/>
            <a:ext cx="8352928" cy="48481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82114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вставки скриптов </a:t>
            </a:r>
            <a:r>
              <a:rPr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 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b="1" i="1" dirty="0">
                <a:solidFill>
                  <a:srgbClr val="244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</a:t>
            </a:r>
            <a:r>
              <a:rPr sz="2800" b="1" i="1" dirty="0" smtClean="0">
                <a:solidFill>
                  <a:srgbClr val="244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ru-RU" sz="2800" b="1" i="1" dirty="0" smtClean="0">
              <a:solidFill>
                <a:srgbClr val="244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682114">
              <a:lnSpc>
                <a:spcPct val="100000"/>
              </a:lnSpc>
              <a:spcBef>
                <a:spcPts val="105"/>
              </a:spcBef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760"/>
              </a:spcBef>
              <a:tabLst>
                <a:tab pos="528320" algn="l"/>
              </a:tabLst>
            </a:pP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b="1" i="1" dirty="0">
                <a:solidFill>
                  <a:srgbClr val="244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 </a:t>
            </a:r>
            <a:r>
              <a:rPr sz="2800" i="1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=“JavaScipt”&gt;</a:t>
            </a:r>
          </a:p>
          <a:p>
            <a:pPr marL="527685">
              <a:lnSpc>
                <a:spcPct val="100000"/>
              </a:lnSpc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//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</a:t>
            </a:r>
            <a:endParaRPr lang="ru-RU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800" b="1" i="1" dirty="0">
                <a:solidFill>
                  <a:srgbClr val="244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528320" algn="l"/>
              </a:tabLst>
            </a:pPr>
            <a:endParaRPr lang="ru-RU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52832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528320" algn="l"/>
              </a:tabLst>
            </a:pPr>
            <a:endParaRPr lang="ru-RU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528320" algn="l"/>
              </a:tabLst>
            </a:pPr>
            <a:r>
              <a:rPr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b="1" i="1" dirty="0">
                <a:solidFill>
                  <a:srgbClr val="244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 </a:t>
            </a:r>
            <a:r>
              <a:rPr sz="2800" i="1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=“script.js”&gt;&lt;/</a:t>
            </a:r>
            <a:r>
              <a:rPr sz="2800" b="1" i="1" dirty="0">
                <a:solidFill>
                  <a:srgbClr val="244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Основы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1377069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8212" y="1196752"/>
            <a:ext cx="5328592" cy="45788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5"/>
              </a:spcBef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357188">
              <a:lnSpc>
                <a:spcPts val="2495"/>
              </a:lnSpc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</a:t>
            </a:r>
            <a:r>
              <a:rPr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12788">
              <a:lnSpc>
                <a:spcPts val="2495"/>
              </a:lnSpc>
            </a:pPr>
            <a:r>
              <a:rPr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&gt;Заголовок&lt;/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712788">
              <a:lnSpc>
                <a:spcPts val="2495"/>
              </a:lnSpc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 </a:t>
            </a: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language=JavaScipt&gt;</a:t>
            </a:r>
          </a:p>
          <a:p>
            <a:pPr marL="1079500">
              <a:lnSpc>
                <a:spcPts val="2495"/>
              </a:lnSpc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//функции</a:t>
            </a:r>
          </a:p>
          <a:p>
            <a:pPr marL="712788">
              <a:lnSpc>
                <a:spcPts val="2495"/>
              </a:lnSpc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</a:t>
            </a: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357188">
              <a:lnSpc>
                <a:spcPts val="2810"/>
              </a:lnSpc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</a:t>
            </a: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357188">
              <a:lnSpc>
                <a:spcPts val="2810"/>
              </a:lnSpc>
              <a:spcBef>
                <a:spcPts val="1870"/>
              </a:spcBef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712788">
              <a:lnSpc>
                <a:spcPts val="2495"/>
              </a:lnSpc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</a:t>
            </a: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1079500">
              <a:lnSpc>
                <a:spcPts val="2495"/>
              </a:lnSpc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//вызов функций</a:t>
            </a:r>
          </a:p>
          <a:p>
            <a:pPr marL="712788">
              <a:lnSpc>
                <a:spcPts val="2495"/>
              </a:lnSpc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</a:t>
            </a: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357188">
              <a:lnSpc>
                <a:spcPts val="2495"/>
              </a:lnSpc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12700">
              <a:lnSpc>
                <a:spcPts val="2810"/>
              </a:lnSpc>
            </a:pP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600" b="1" dirty="0">
                <a:solidFill>
                  <a:srgbClr val="375F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Основы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6861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0872" y="1052736"/>
            <a:ext cx="8363272" cy="3981859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870"/>
              </a:spcBef>
              <a:tabLst>
                <a:tab pos="355600" algn="l"/>
                <a:tab pos="356235" algn="l"/>
              </a:tabLst>
            </a:pP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подобный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2065" algn="just">
              <a:lnSpc>
                <a:spcPct val="100000"/>
              </a:lnSpc>
              <a:spcBef>
                <a:spcPts val="870"/>
              </a:spcBef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38480" algn="just">
              <a:lnSpc>
                <a:spcPct val="100000"/>
              </a:lnSpc>
              <a:spcBef>
                <a:spcPts val="765"/>
              </a:spcBef>
              <a:tabLst>
                <a:tab pos="355600" algn="l"/>
                <a:tab pos="356235" algn="l"/>
              </a:tabLst>
            </a:pP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регистрозависимый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язык  (в отличие от </a:t>
            </a: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2065" marR="538480" algn="just">
              <a:lnSpc>
                <a:spcPct val="100000"/>
              </a:lnSpc>
              <a:spcBef>
                <a:spcPts val="765"/>
              </a:spcBef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3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объектно-ориентированный  язык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Основы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4185376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9305" y="692696"/>
            <a:ext cx="8066405" cy="579081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1374140" algn="just">
              <a:lnSpc>
                <a:spcPts val="3020"/>
              </a:lnSpc>
              <a:spcBef>
                <a:spcPts val="480"/>
              </a:spcBef>
              <a:tabLst>
                <a:tab pos="356235" algn="l"/>
              </a:tabLst>
            </a:pPr>
            <a:r>
              <a:rPr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совокупность свойств, методов,  коллекций и событий, предоставляемых  браузером в рамках </a:t>
            </a: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объектной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2065" marR="1374140" algn="just">
              <a:lnSpc>
                <a:spcPts val="3020"/>
              </a:lnSpc>
              <a:spcBef>
                <a:spcPts val="480"/>
              </a:spcBef>
              <a:tabLst>
                <a:tab pos="356235" algn="l"/>
              </a:tabLst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987425" algn="just">
              <a:lnSpc>
                <a:spcPts val="3020"/>
              </a:lnSpc>
              <a:spcBef>
                <a:spcPts val="685"/>
              </a:spcBef>
              <a:tabLst>
                <a:tab pos="355600" algn="l"/>
                <a:tab pos="356235" algn="l"/>
              </a:tabLst>
            </a:pPr>
            <a:r>
              <a:rPr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переменная в рамках объекта,  используемая для получения значения или  </a:t>
            </a: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установки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нового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2065" marR="987425" algn="just">
              <a:lnSpc>
                <a:spcPts val="3020"/>
              </a:lnSpc>
              <a:spcBef>
                <a:spcPts val="685"/>
              </a:spcBef>
              <a:tabLst>
                <a:tab pos="355600" algn="l"/>
                <a:tab pos="356235" algn="l"/>
              </a:tabLst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ts val="3020"/>
              </a:lnSpc>
              <a:spcBef>
                <a:spcPts val="690"/>
              </a:spcBef>
              <a:tabLst>
                <a:tab pos="355600" algn="l"/>
                <a:tab pos="356235" algn="l"/>
              </a:tabLst>
            </a:pPr>
            <a:r>
              <a:rPr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функция, предоставляемая объектом для  выполнения </a:t>
            </a: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каких-либо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действий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2065" marR="5080" algn="just">
              <a:lnSpc>
                <a:spcPts val="3020"/>
              </a:lnSpc>
              <a:spcBef>
                <a:spcPts val="690"/>
              </a:spcBef>
              <a:tabLst>
                <a:tab pos="355600" algn="l"/>
                <a:tab pos="356235" algn="l"/>
              </a:tabLst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45465" algn="just">
              <a:lnSpc>
                <a:spcPct val="90000"/>
              </a:lnSpc>
              <a:spcBef>
                <a:spcPts val="630"/>
              </a:spcBef>
              <a:tabLst>
                <a:tab pos="356235" algn="l"/>
              </a:tabLst>
            </a:pPr>
            <a:r>
              <a:rPr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Событие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какое-либо действие пользователя  или момент работы браузера (для </a:t>
            </a: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реакции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события создаются обработчики </a:t>
            </a: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событий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Понятия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2185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23528" y="836712"/>
            <a:ext cx="8712968" cy="5211682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39"/>
              </a:spcBef>
              <a:tabLst>
                <a:tab pos="355600" algn="l"/>
                <a:tab pos="356235" algn="l"/>
              </a:tabLst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Число «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355600" algn="l"/>
                <a:tab pos="356235" algn="l"/>
              </a:tabLst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Строка «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marL="12065" marR="1658620">
              <a:lnSpc>
                <a:spcPts val="3030"/>
              </a:lnSpc>
              <a:spcBef>
                <a:spcPts val="710"/>
              </a:spcBef>
              <a:tabLst>
                <a:tab pos="355600" algn="l"/>
                <a:tab pos="356235" algn="l"/>
              </a:tabLst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Логический тип «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 </a:t>
            </a:r>
            <a:endParaRPr lang="ru-RU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1658620">
              <a:lnSpc>
                <a:spcPts val="3030"/>
              </a:lnSpc>
              <a:spcBef>
                <a:spcPts val="710"/>
              </a:spcBef>
              <a:tabLst>
                <a:tab pos="355600" algn="l"/>
                <a:tab pos="356235" algn="l"/>
              </a:tabLst>
            </a:pP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2065" marR="1120775">
              <a:lnSpc>
                <a:spcPts val="3020"/>
              </a:lnSpc>
              <a:spcBef>
                <a:spcPts val="670"/>
              </a:spcBef>
              <a:tabLst>
                <a:tab pos="355600" algn="l"/>
                <a:tab pos="356235" algn="l"/>
              </a:tabLst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Специальное значение «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 </a:t>
            </a:r>
            <a:endParaRPr lang="ru-RU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1120775">
              <a:lnSpc>
                <a:spcPts val="3020"/>
              </a:lnSpc>
              <a:spcBef>
                <a:spcPts val="670"/>
              </a:spcBef>
              <a:tabLst>
                <a:tab pos="355600" algn="l"/>
                <a:tab pos="356235" algn="l"/>
              </a:tabLst>
            </a:pP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неизвестно)</a:t>
            </a:r>
          </a:p>
          <a:p>
            <a:pPr marL="12065" marR="182880">
              <a:lnSpc>
                <a:spcPts val="3020"/>
              </a:lnSpc>
              <a:spcBef>
                <a:spcPts val="685"/>
              </a:spcBef>
              <a:tabLst>
                <a:tab pos="355600" algn="l"/>
                <a:tab pos="356235" algn="l"/>
              </a:tabLst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Специальное значение «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undefined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 </a:t>
            </a:r>
            <a:endParaRPr lang="ru-RU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182880">
              <a:lnSpc>
                <a:spcPts val="3020"/>
              </a:lnSpc>
              <a:spcBef>
                <a:spcPts val="685"/>
              </a:spcBef>
              <a:tabLst>
                <a:tab pos="355600" algn="l"/>
                <a:tab pos="356235" algn="l"/>
              </a:tabLst>
            </a:pP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не присвоено)</a:t>
            </a:r>
          </a:p>
          <a:p>
            <a:pPr marL="12065">
              <a:lnSpc>
                <a:spcPct val="100000"/>
              </a:lnSpc>
              <a:spcBef>
                <a:spcPts val="295"/>
              </a:spcBef>
              <a:tabLst>
                <a:tab pos="355600" algn="l"/>
                <a:tab pos="356235" algn="l"/>
              </a:tabLst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«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(в том числе массив)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Пять примитивных типов + объекты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данных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32458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0158" y="908720"/>
            <a:ext cx="7124700" cy="49725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775"/>
              </a:spcBef>
              <a:tabLst>
                <a:tab pos="355600" algn="l"/>
                <a:tab pos="356235" algn="l"/>
              </a:tabLst>
            </a:pPr>
            <a:r>
              <a:rPr sz="2800" spc="-295" dirty="0" err="1" smtClean="0">
                <a:latin typeface="Verdana"/>
                <a:cs typeface="Verdana"/>
              </a:rPr>
              <a:t>Вс</a:t>
            </a:r>
            <a:r>
              <a:rPr sz="2800" spc="-250" dirty="0" err="1" smtClean="0">
                <a:latin typeface="Verdana"/>
                <a:cs typeface="Verdana"/>
              </a:rPr>
              <a:t>е</a:t>
            </a:r>
            <a:r>
              <a:rPr sz="2800" spc="-225" dirty="0" smtClean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чи</a:t>
            </a:r>
            <a:r>
              <a:rPr sz="2800" spc="-260" dirty="0">
                <a:latin typeface="Verdana"/>
                <a:cs typeface="Verdana"/>
              </a:rPr>
              <a:t>с</a:t>
            </a:r>
            <a:r>
              <a:rPr sz="2800" spc="-315" dirty="0">
                <a:latin typeface="Verdana"/>
                <a:cs typeface="Verdana"/>
              </a:rPr>
              <a:t>ла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270" dirty="0">
                <a:latin typeface="Verdana"/>
                <a:cs typeface="Verdana"/>
              </a:rPr>
              <a:t>в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i="1" spc="-65" dirty="0">
                <a:latin typeface="Tahoma"/>
                <a:cs typeface="Tahoma"/>
              </a:rPr>
              <a:t>JavaScript</a:t>
            </a:r>
            <a:r>
              <a:rPr sz="2800" i="1" spc="-130" dirty="0">
                <a:latin typeface="Tahoma"/>
                <a:cs typeface="Tahoma"/>
              </a:rPr>
              <a:t> </a:t>
            </a:r>
            <a:r>
              <a:rPr sz="2800" spc="-235" dirty="0">
                <a:latin typeface="Verdana"/>
                <a:cs typeface="Verdana"/>
              </a:rPr>
              <a:t>с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300" dirty="0">
                <a:latin typeface="Verdana"/>
                <a:cs typeface="Verdana"/>
              </a:rPr>
              <a:t>плавающей</a:t>
            </a:r>
            <a:r>
              <a:rPr sz="2800" spc="-285" dirty="0">
                <a:latin typeface="Verdana"/>
                <a:cs typeface="Verdana"/>
              </a:rPr>
              <a:t> </a:t>
            </a:r>
            <a:r>
              <a:rPr sz="2800" spc="-325" dirty="0">
                <a:latin typeface="Verdana"/>
                <a:cs typeface="Verdana"/>
              </a:rPr>
              <a:t>т</a:t>
            </a:r>
            <a:r>
              <a:rPr sz="2800" spc="-285" dirty="0">
                <a:latin typeface="Verdana"/>
                <a:cs typeface="Verdana"/>
              </a:rPr>
              <a:t>оч</a:t>
            </a:r>
            <a:r>
              <a:rPr sz="2800" spc="-325" dirty="0">
                <a:latin typeface="Verdana"/>
                <a:cs typeface="Verdana"/>
              </a:rPr>
              <a:t>к</a:t>
            </a:r>
            <a:r>
              <a:rPr sz="2800" spc="-295" dirty="0">
                <a:latin typeface="Verdana"/>
                <a:cs typeface="Verdana"/>
              </a:rPr>
              <a:t>ой.</a:t>
            </a:r>
            <a:endParaRPr sz="2800" dirty="0">
              <a:latin typeface="Verdana"/>
              <a:cs typeface="Verdana"/>
            </a:endParaRPr>
          </a:p>
          <a:p>
            <a:pPr marL="12065" algn="just">
              <a:lnSpc>
                <a:spcPct val="100000"/>
              </a:lnSpc>
              <a:spcBef>
                <a:spcPts val="670"/>
              </a:spcBef>
              <a:tabLst>
                <a:tab pos="355600" algn="l"/>
                <a:tab pos="356235" algn="l"/>
              </a:tabLst>
            </a:pPr>
            <a:r>
              <a:rPr sz="2800" spc="-260" dirty="0">
                <a:latin typeface="Verdana"/>
                <a:cs typeface="Verdana"/>
              </a:rPr>
              <a:t>8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265" dirty="0">
                <a:latin typeface="Verdana"/>
                <a:cs typeface="Verdana"/>
              </a:rPr>
              <a:t>байт</a:t>
            </a:r>
            <a:r>
              <a:rPr sz="2800" spc="-335" dirty="0">
                <a:latin typeface="Verdana"/>
                <a:cs typeface="Verdana"/>
              </a:rPr>
              <a:t> </a:t>
            </a:r>
            <a:r>
              <a:rPr sz="2800" spc="-300" dirty="0">
                <a:latin typeface="Verdana"/>
                <a:cs typeface="Verdana"/>
              </a:rPr>
              <a:t>(фор</a:t>
            </a:r>
            <a:r>
              <a:rPr sz="2800" spc="-345" dirty="0">
                <a:latin typeface="Verdana"/>
                <a:cs typeface="Verdana"/>
              </a:rPr>
              <a:t>м</a:t>
            </a:r>
            <a:r>
              <a:rPr sz="2800" spc="-290" dirty="0">
                <a:latin typeface="Verdana"/>
                <a:cs typeface="Verdana"/>
              </a:rPr>
              <a:t>ат</a:t>
            </a:r>
            <a:r>
              <a:rPr sz="2800" spc="-310" dirty="0">
                <a:latin typeface="Verdana"/>
                <a:cs typeface="Verdana"/>
              </a:rPr>
              <a:t> </a:t>
            </a:r>
            <a:r>
              <a:rPr sz="2800" spc="-245" dirty="0">
                <a:latin typeface="Verdana"/>
                <a:cs typeface="Verdana"/>
              </a:rPr>
              <a:t>по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280" dirty="0">
                <a:latin typeface="Verdana"/>
                <a:cs typeface="Verdana"/>
              </a:rPr>
              <a:t>с</a:t>
            </a:r>
            <a:r>
              <a:rPr sz="2800" spc="-270" dirty="0">
                <a:latin typeface="Verdana"/>
                <a:cs typeface="Verdana"/>
              </a:rPr>
              <a:t>та</a:t>
            </a:r>
            <a:r>
              <a:rPr sz="2800" spc="-310" dirty="0">
                <a:latin typeface="Verdana"/>
                <a:cs typeface="Verdana"/>
              </a:rPr>
              <a:t>н</a:t>
            </a:r>
            <a:r>
              <a:rPr sz="2800" spc="-250" dirty="0">
                <a:latin typeface="Verdana"/>
                <a:cs typeface="Verdana"/>
              </a:rPr>
              <a:t>да</a:t>
            </a:r>
            <a:r>
              <a:rPr sz="2800" spc="-300" dirty="0">
                <a:latin typeface="Verdana"/>
                <a:cs typeface="Verdana"/>
              </a:rPr>
              <a:t>р</a:t>
            </a:r>
            <a:r>
              <a:rPr sz="2800" spc="-320" dirty="0">
                <a:latin typeface="Verdana"/>
                <a:cs typeface="Verdana"/>
              </a:rPr>
              <a:t>ту</a:t>
            </a:r>
            <a:r>
              <a:rPr sz="2800" spc="-330" dirty="0">
                <a:latin typeface="Verdana"/>
                <a:cs typeface="Verdana"/>
              </a:rPr>
              <a:t> </a:t>
            </a:r>
            <a:r>
              <a:rPr sz="2800" i="1" spc="-114" dirty="0">
                <a:latin typeface="Tahoma"/>
                <a:cs typeface="Tahoma"/>
              </a:rPr>
              <a:t>IEEE</a:t>
            </a:r>
            <a:r>
              <a:rPr sz="2800" i="1" spc="-125" dirty="0">
                <a:latin typeface="Tahoma"/>
                <a:cs typeface="Tahoma"/>
              </a:rPr>
              <a:t> </a:t>
            </a:r>
            <a:r>
              <a:rPr sz="2800" i="1" spc="-95" dirty="0">
                <a:latin typeface="Tahoma"/>
                <a:cs typeface="Tahoma"/>
              </a:rPr>
              <a:t>754.1</a:t>
            </a:r>
            <a:r>
              <a:rPr sz="2800" spc="-95" dirty="0">
                <a:latin typeface="Tahoma"/>
                <a:cs typeface="Tahoma"/>
              </a:rPr>
              <a:t>)</a:t>
            </a:r>
            <a:endParaRPr sz="2800" dirty="0">
              <a:latin typeface="Tahoma"/>
              <a:cs typeface="Tahoma"/>
            </a:endParaRPr>
          </a:p>
          <a:p>
            <a:pPr marL="527685" indent="-515620" algn="just">
              <a:lnSpc>
                <a:spcPct val="100000"/>
              </a:lnSpc>
              <a:spcBef>
                <a:spcPts val="675"/>
              </a:spcBef>
              <a:buFont typeface="Tahoma"/>
              <a:buAutoNum type="arabicPeriod"/>
              <a:tabLst>
                <a:tab pos="527685" algn="l"/>
                <a:tab pos="528320" algn="l"/>
              </a:tabLst>
            </a:pPr>
            <a:r>
              <a:rPr sz="2800" spc="-280" dirty="0">
                <a:latin typeface="Verdana"/>
                <a:cs typeface="Verdana"/>
              </a:rPr>
              <a:t>Ц</a:t>
            </a:r>
            <a:r>
              <a:rPr sz="2800" spc="-315" dirty="0">
                <a:latin typeface="Verdana"/>
                <a:cs typeface="Verdana"/>
              </a:rPr>
              <a:t>е</a:t>
            </a:r>
            <a:r>
              <a:rPr sz="2800" spc="-320" dirty="0">
                <a:latin typeface="Verdana"/>
                <a:cs typeface="Verdana"/>
              </a:rPr>
              <a:t>лые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315" dirty="0">
                <a:latin typeface="Verdana"/>
                <a:cs typeface="Verdana"/>
              </a:rPr>
              <a:t>ли</a:t>
            </a:r>
            <a:r>
              <a:rPr sz="2800" spc="-305" dirty="0">
                <a:latin typeface="Verdana"/>
                <a:cs typeface="Verdana"/>
              </a:rPr>
              <a:t>т</a:t>
            </a:r>
            <a:r>
              <a:rPr sz="2800" spc="-300" dirty="0">
                <a:latin typeface="Verdana"/>
                <a:cs typeface="Verdana"/>
              </a:rPr>
              <a:t>ералы</a:t>
            </a:r>
            <a:endParaRPr sz="2800" dirty="0">
              <a:latin typeface="Verdana"/>
              <a:cs typeface="Verdana"/>
            </a:endParaRPr>
          </a:p>
          <a:p>
            <a:pPr marL="413384" algn="just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Tahoma"/>
                <a:cs typeface="Tahoma"/>
              </a:rPr>
              <a:t>7</a:t>
            </a:r>
            <a:endParaRPr sz="2400" dirty="0">
              <a:latin typeface="Tahoma"/>
              <a:cs typeface="Tahoma"/>
            </a:endParaRPr>
          </a:p>
          <a:p>
            <a:pPr marL="413384" algn="just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ahoma"/>
                <a:cs typeface="Tahoma"/>
              </a:rPr>
              <a:t>0</a:t>
            </a:r>
            <a:endParaRPr sz="2400" dirty="0">
              <a:latin typeface="Tahoma"/>
              <a:cs typeface="Tahoma"/>
            </a:endParaRPr>
          </a:p>
          <a:p>
            <a:pPr marL="413384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Tahoma"/>
                <a:cs typeface="Tahoma"/>
              </a:rPr>
              <a:t>100500</a:t>
            </a:r>
            <a:endParaRPr sz="2400" dirty="0">
              <a:latin typeface="Tahoma"/>
              <a:cs typeface="Tahoma"/>
            </a:endParaRPr>
          </a:p>
          <a:p>
            <a:pPr marL="527685" indent="-515620" algn="just">
              <a:lnSpc>
                <a:spcPct val="100000"/>
              </a:lnSpc>
              <a:spcBef>
                <a:spcPts val="645"/>
              </a:spcBef>
              <a:buFont typeface="Tahoma"/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275" dirty="0">
                <a:latin typeface="Verdana"/>
                <a:cs typeface="Verdana"/>
              </a:rPr>
              <a:t>Ве</a:t>
            </a:r>
            <a:r>
              <a:rPr sz="2800" spc="-390" dirty="0">
                <a:latin typeface="Verdana"/>
                <a:cs typeface="Verdana"/>
              </a:rPr>
              <a:t>щ</a:t>
            </a:r>
            <a:r>
              <a:rPr sz="2800" spc="-290" dirty="0">
                <a:latin typeface="Verdana"/>
                <a:cs typeface="Verdana"/>
              </a:rPr>
              <a:t>ес</a:t>
            </a:r>
            <a:r>
              <a:rPr sz="2800" spc="-275" dirty="0">
                <a:latin typeface="Verdana"/>
                <a:cs typeface="Verdana"/>
              </a:rPr>
              <a:t>твенн</a:t>
            </a:r>
            <a:r>
              <a:rPr sz="2800" spc="-355" dirty="0">
                <a:latin typeface="Verdana"/>
                <a:cs typeface="Verdana"/>
              </a:rPr>
              <a:t>ы</a:t>
            </a:r>
            <a:r>
              <a:rPr sz="2800" spc="-250" dirty="0">
                <a:latin typeface="Verdana"/>
                <a:cs typeface="Verdana"/>
              </a:rPr>
              <a:t>е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315" dirty="0">
                <a:latin typeface="Verdana"/>
                <a:cs typeface="Verdana"/>
              </a:rPr>
              <a:t>ли</a:t>
            </a:r>
            <a:r>
              <a:rPr sz="2800" spc="-305" dirty="0">
                <a:latin typeface="Verdana"/>
                <a:cs typeface="Verdana"/>
              </a:rPr>
              <a:t>т</a:t>
            </a:r>
            <a:r>
              <a:rPr sz="2800" spc="-300" dirty="0">
                <a:latin typeface="Verdana"/>
                <a:cs typeface="Verdana"/>
              </a:rPr>
              <a:t>ералы</a:t>
            </a:r>
            <a:endParaRPr sz="2800" dirty="0">
              <a:latin typeface="Verdana"/>
              <a:cs typeface="Verdana"/>
            </a:endParaRPr>
          </a:p>
          <a:p>
            <a:pPr marL="413384" algn="just">
              <a:lnSpc>
                <a:spcPct val="100000"/>
              </a:lnSpc>
              <a:spcBef>
                <a:spcPts val="600"/>
              </a:spcBef>
            </a:pPr>
            <a:r>
              <a:rPr sz="2400" spc="-55" dirty="0">
                <a:latin typeface="Tahoma"/>
                <a:cs typeface="Tahoma"/>
              </a:rPr>
              <a:t>3.14</a:t>
            </a:r>
            <a:endParaRPr sz="2400" dirty="0">
              <a:latin typeface="Tahoma"/>
              <a:cs typeface="Tahoma"/>
            </a:endParaRPr>
          </a:p>
          <a:p>
            <a:pPr marL="413384" algn="just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Tahoma"/>
                <a:cs typeface="Tahoma"/>
              </a:rPr>
              <a:t>.333333333333333333</a:t>
            </a:r>
            <a:endParaRPr sz="2400" dirty="0">
              <a:latin typeface="Tahoma"/>
              <a:cs typeface="Tahoma"/>
            </a:endParaRPr>
          </a:p>
          <a:p>
            <a:pPr marL="413384" algn="just">
              <a:lnSpc>
                <a:spcPct val="100000"/>
              </a:lnSpc>
              <a:tabLst>
                <a:tab pos="1629410" algn="l"/>
              </a:tabLst>
            </a:pPr>
            <a:r>
              <a:rPr sz="2400" spc="-40" dirty="0">
                <a:latin typeface="Tahoma"/>
                <a:cs typeface="Tahoma"/>
              </a:rPr>
              <a:t>6.02e23	</a:t>
            </a:r>
            <a:r>
              <a:rPr sz="2400" spc="-105" dirty="0">
                <a:solidFill>
                  <a:srgbClr val="A6A6A6"/>
                </a:solidFill>
                <a:latin typeface="Tahoma"/>
                <a:cs typeface="Tahoma"/>
              </a:rPr>
              <a:t>//6.02</a:t>
            </a:r>
            <a:r>
              <a:rPr sz="2400" spc="-105" dirty="0">
                <a:solidFill>
                  <a:srgbClr val="A6A6A6"/>
                </a:solidFill>
                <a:latin typeface="Verdana"/>
                <a:cs typeface="Verdana"/>
              </a:rPr>
              <a:t>×</a:t>
            </a:r>
            <a:r>
              <a:rPr sz="2400" spc="-105" dirty="0">
                <a:solidFill>
                  <a:srgbClr val="A6A6A6"/>
                </a:solidFill>
                <a:latin typeface="Tahoma"/>
                <a:cs typeface="Tahoma"/>
              </a:rPr>
              <a:t>1023</a:t>
            </a:r>
            <a:endParaRPr sz="2400" dirty="0">
              <a:latin typeface="Tahoma"/>
              <a:cs typeface="Tahoma"/>
            </a:endParaRPr>
          </a:p>
          <a:p>
            <a:pPr marL="413384" algn="just">
              <a:lnSpc>
                <a:spcPct val="100000"/>
              </a:lnSpc>
              <a:tabLst>
                <a:tab pos="2580640" algn="l"/>
              </a:tabLst>
            </a:pPr>
            <a:r>
              <a:rPr sz="2400" spc="-25" dirty="0">
                <a:latin typeface="Tahoma"/>
                <a:cs typeface="Tahoma"/>
              </a:rPr>
              <a:t>1.4738223E-32	</a:t>
            </a:r>
            <a:r>
              <a:rPr sz="2400" spc="-70" dirty="0">
                <a:solidFill>
                  <a:srgbClr val="A6A6A6"/>
                </a:solidFill>
                <a:latin typeface="Tahoma"/>
                <a:cs typeface="Tahoma"/>
              </a:rPr>
              <a:t>//1.4738223</a:t>
            </a:r>
            <a:r>
              <a:rPr sz="2400" spc="-70" dirty="0">
                <a:solidFill>
                  <a:srgbClr val="A6A6A6"/>
                </a:solidFill>
                <a:latin typeface="Verdana"/>
                <a:cs typeface="Verdana"/>
              </a:rPr>
              <a:t>×</a:t>
            </a:r>
            <a:r>
              <a:rPr sz="2400" spc="-70" dirty="0">
                <a:solidFill>
                  <a:srgbClr val="A6A6A6"/>
                </a:solidFill>
                <a:latin typeface="Tahoma"/>
                <a:cs typeface="Tahoma"/>
              </a:rPr>
              <a:t>10-32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2561428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563" y="1412776"/>
            <a:ext cx="7501890" cy="31309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r>
              <a:rPr sz="2400" b="1" spc="-210" dirty="0">
                <a:latin typeface="Verdana"/>
                <a:cs typeface="Verdana"/>
              </a:rPr>
              <a:t>Проблема</a:t>
            </a:r>
            <a:endParaRPr sz="2400" b="1" dirty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580"/>
              </a:spcBef>
              <a:tabLst>
                <a:tab pos="355600" algn="l"/>
                <a:tab pos="356235" algn="l"/>
              </a:tabLst>
            </a:pPr>
            <a:r>
              <a:rPr sz="2400" spc="-250" dirty="0">
                <a:solidFill>
                  <a:srgbClr val="999999"/>
                </a:solidFill>
                <a:latin typeface="Tahoma"/>
                <a:cs typeface="Tahoma"/>
              </a:rPr>
              <a:t>(</a:t>
            </a:r>
            <a:r>
              <a:rPr sz="2400" spc="-114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990054"/>
                </a:solidFill>
                <a:latin typeface="Tahoma"/>
                <a:cs typeface="Tahoma"/>
              </a:rPr>
              <a:t>0.1</a:t>
            </a:r>
            <a:r>
              <a:rPr sz="2400" spc="-100" dirty="0">
                <a:solidFill>
                  <a:srgbClr val="990054"/>
                </a:solidFill>
                <a:latin typeface="Tahoma"/>
                <a:cs typeface="Tahoma"/>
              </a:rPr>
              <a:t> </a:t>
            </a:r>
            <a:r>
              <a:rPr sz="2400" spc="-535" dirty="0">
                <a:solidFill>
                  <a:srgbClr val="A67E58"/>
                </a:solidFill>
                <a:latin typeface="Tahoma"/>
                <a:cs typeface="Tahoma"/>
              </a:rPr>
              <a:t>+</a:t>
            </a:r>
            <a:r>
              <a:rPr sz="2400" spc="-114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990054"/>
                </a:solidFill>
                <a:latin typeface="Tahoma"/>
                <a:cs typeface="Tahoma"/>
              </a:rPr>
              <a:t>0.2</a:t>
            </a:r>
            <a:r>
              <a:rPr sz="2400" spc="-100" dirty="0">
                <a:solidFill>
                  <a:srgbClr val="990054"/>
                </a:solidFill>
                <a:latin typeface="Tahoma"/>
                <a:cs typeface="Tahoma"/>
              </a:rPr>
              <a:t> </a:t>
            </a:r>
            <a:r>
              <a:rPr sz="2400" spc="-535" dirty="0">
                <a:solidFill>
                  <a:srgbClr val="A67E58"/>
                </a:solidFill>
                <a:latin typeface="Tahoma"/>
                <a:cs typeface="Tahoma"/>
              </a:rPr>
              <a:t>==</a:t>
            </a:r>
            <a:r>
              <a:rPr sz="2400" spc="-114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990054"/>
                </a:solidFill>
                <a:latin typeface="Tahoma"/>
                <a:cs typeface="Tahoma"/>
              </a:rPr>
              <a:t>0.3</a:t>
            </a:r>
            <a:r>
              <a:rPr sz="2400" spc="-100" dirty="0">
                <a:solidFill>
                  <a:srgbClr val="990054"/>
                </a:solidFill>
                <a:latin typeface="Tahoma"/>
                <a:cs typeface="Tahoma"/>
              </a:rPr>
              <a:t> </a:t>
            </a:r>
            <a:r>
              <a:rPr sz="2400" spc="-245" dirty="0">
                <a:solidFill>
                  <a:srgbClr val="999999"/>
                </a:solidFill>
                <a:latin typeface="Tahoma"/>
                <a:cs typeface="Tahoma"/>
              </a:rPr>
              <a:t>);</a:t>
            </a:r>
            <a:r>
              <a:rPr sz="2400" spc="-12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6F8090"/>
                </a:solidFill>
                <a:latin typeface="Tahoma"/>
                <a:cs typeface="Tahoma"/>
              </a:rPr>
              <a:t>//</a:t>
            </a:r>
            <a:r>
              <a:rPr sz="2400" spc="-114" dirty="0">
                <a:solidFill>
                  <a:srgbClr val="6F8090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6F8090"/>
                </a:solidFill>
                <a:latin typeface="Tahoma"/>
                <a:cs typeface="Tahoma"/>
              </a:rPr>
              <a:t>fal</a:t>
            </a:r>
            <a:r>
              <a:rPr sz="2400" spc="-5" dirty="0">
                <a:solidFill>
                  <a:srgbClr val="6F8090"/>
                </a:solidFill>
                <a:latin typeface="Tahoma"/>
                <a:cs typeface="Tahoma"/>
              </a:rPr>
              <a:t>s</a:t>
            </a:r>
            <a:r>
              <a:rPr sz="2400" spc="-45" dirty="0">
                <a:solidFill>
                  <a:srgbClr val="6F8090"/>
                </a:solidFill>
                <a:latin typeface="Tahoma"/>
                <a:cs typeface="Tahoma"/>
              </a:rPr>
              <a:t>e</a:t>
            </a:r>
            <a:endParaRPr sz="2400" dirty="0">
              <a:latin typeface="Tahoma"/>
              <a:cs typeface="Tahoma"/>
            </a:endParaRP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355600" algn="l"/>
                <a:tab pos="356235" algn="l"/>
              </a:tabLst>
            </a:pPr>
            <a:r>
              <a:rPr sz="2400" spc="-250" dirty="0">
                <a:solidFill>
                  <a:srgbClr val="999999"/>
                </a:solidFill>
                <a:latin typeface="Tahoma"/>
                <a:cs typeface="Tahoma"/>
              </a:rPr>
              <a:t>(</a:t>
            </a:r>
            <a:r>
              <a:rPr sz="2400" spc="-114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990054"/>
                </a:solidFill>
                <a:latin typeface="Tahoma"/>
                <a:cs typeface="Tahoma"/>
              </a:rPr>
              <a:t>0.1</a:t>
            </a:r>
            <a:r>
              <a:rPr sz="2400" spc="-100" dirty="0">
                <a:solidFill>
                  <a:srgbClr val="990054"/>
                </a:solidFill>
                <a:latin typeface="Tahoma"/>
                <a:cs typeface="Tahoma"/>
              </a:rPr>
              <a:t> </a:t>
            </a:r>
            <a:r>
              <a:rPr sz="2400" spc="-535" dirty="0">
                <a:solidFill>
                  <a:srgbClr val="A67E58"/>
                </a:solidFill>
                <a:latin typeface="Tahoma"/>
                <a:cs typeface="Tahoma"/>
              </a:rPr>
              <a:t>+</a:t>
            </a:r>
            <a:r>
              <a:rPr sz="2400" spc="-114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990054"/>
                </a:solidFill>
                <a:latin typeface="Tahoma"/>
                <a:cs typeface="Tahoma"/>
              </a:rPr>
              <a:t>0.2</a:t>
            </a:r>
            <a:r>
              <a:rPr sz="2400" spc="-100" dirty="0">
                <a:solidFill>
                  <a:srgbClr val="990054"/>
                </a:solidFill>
                <a:latin typeface="Tahoma"/>
                <a:cs typeface="Tahoma"/>
              </a:rPr>
              <a:t> </a:t>
            </a:r>
            <a:r>
              <a:rPr sz="2400" spc="-245" dirty="0">
                <a:solidFill>
                  <a:srgbClr val="999999"/>
                </a:solidFill>
                <a:latin typeface="Tahoma"/>
                <a:cs typeface="Tahoma"/>
              </a:rPr>
              <a:t>);</a:t>
            </a:r>
            <a:r>
              <a:rPr sz="2400" spc="-12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6F8090"/>
                </a:solidFill>
                <a:latin typeface="Tahoma"/>
                <a:cs typeface="Tahoma"/>
              </a:rPr>
              <a:t>//</a:t>
            </a:r>
            <a:r>
              <a:rPr sz="2400" spc="-110" dirty="0">
                <a:solidFill>
                  <a:srgbClr val="6F809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6F8090"/>
                </a:solidFill>
                <a:latin typeface="Tahoma"/>
                <a:cs typeface="Tahoma"/>
              </a:rPr>
              <a:t>0.3000000000000</a:t>
            </a:r>
            <a:r>
              <a:rPr sz="2400" spc="-10" dirty="0">
                <a:solidFill>
                  <a:srgbClr val="6F8090"/>
                </a:solidFill>
                <a:latin typeface="Tahoma"/>
                <a:cs typeface="Tahoma"/>
              </a:rPr>
              <a:t>0</a:t>
            </a:r>
            <a:r>
              <a:rPr sz="2400" spc="-5" dirty="0">
                <a:solidFill>
                  <a:srgbClr val="6F8090"/>
                </a:solidFill>
                <a:latin typeface="Tahoma"/>
                <a:cs typeface="Tahoma"/>
              </a:rPr>
              <a:t>004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300" dirty="0">
              <a:latin typeface="Tahoma"/>
              <a:cs typeface="Tahoma"/>
            </a:endParaRP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r>
              <a:rPr sz="2400" b="1" spc="-235" dirty="0">
                <a:latin typeface="Verdana"/>
                <a:cs typeface="Verdana"/>
              </a:rPr>
              <a:t>Решение</a:t>
            </a:r>
            <a:endParaRPr sz="2400" b="1" dirty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355600" algn="l"/>
                <a:tab pos="356235" algn="l"/>
              </a:tabLst>
            </a:pPr>
            <a:r>
              <a:rPr sz="2400" spc="-250" dirty="0">
                <a:solidFill>
                  <a:srgbClr val="999999"/>
                </a:solidFill>
                <a:latin typeface="Tahoma"/>
                <a:cs typeface="Tahoma"/>
              </a:rPr>
              <a:t>(</a:t>
            </a:r>
            <a:r>
              <a:rPr sz="2400" spc="-75" dirty="0">
                <a:solidFill>
                  <a:srgbClr val="990054"/>
                </a:solidFill>
                <a:latin typeface="Tahoma"/>
                <a:cs typeface="Tahoma"/>
              </a:rPr>
              <a:t>0.1</a:t>
            </a:r>
            <a:r>
              <a:rPr sz="2400" spc="-100" dirty="0">
                <a:solidFill>
                  <a:srgbClr val="990054"/>
                </a:solidFill>
                <a:latin typeface="Tahoma"/>
                <a:cs typeface="Tahoma"/>
              </a:rPr>
              <a:t> </a:t>
            </a:r>
            <a:r>
              <a:rPr sz="2400" spc="-470" dirty="0">
                <a:solidFill>
                  <a:srgbClr val="A67E58"/>
                </a:solidFill>
                <a:latin typeface="Tahoma"/>
                <a:cs typeface="Tahoma"/>
              </a:rPr>
              <a:t>*</a:t>
            </a:r>
            <a:r>
              <a:rPr sz="2400" spc="-265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0054"/>
                </a:solidFill>
                <a:latin typeface="Tahoma"/>
                <a:cs typeface="Tahoma"/>
              </a:rPr>
              <a:t>10</a:t>
            </a:r>
            <a:r>
              <a:rPr sz="2400" spc="-105" dirty="0">
                <a:solidFill>
                  <a:srgbClr val="990054"/>
                </a:solidFill>
                <a:latin typeface="Tahoma"/>
                <a:cs typeface="Tahoma"/>
              </a:rPr>
              <a:t> </a:t>
            </a:r>
            <a:r>
              <a:rPr sz="2400" spc="-535" dirty="0">
                <a:solidFill>
                  <a:srgbClr val="A67E58"/>
                </a:solidFill>
                <a:latin typeface="Tahoma"/>
                <a:cs typeface="Tahoma"/>
              </a:rPr>
              <a:t>+</a:t>
            </a:r>
            <a:r>
              <a:rPr sz="2400" spc="-114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2400" spc="-75" dirty="0">
                <a:solidFill>
                  <a:srgbClr val="990054"/>
                </a:solidFill>
                <a:latin typeface="Tahoma"/>
                <a:cs typeface="Tahoma"/>
              </a:rPr>
              <a:t>0.2</a:t>
            </a:r>
            <a:r>
              <a:rPr sz="2400" spc="-110" dirty="0">
                <a:solidFill>
                  <a:srgbClr val="990054"/>
                </a:solidFill>
                <a:latin typeface="Tahoma"/>
                <a:cs typeface="Tahoma"/>
              </a:rPr>
              <a:t> </a:t>
            </a:r>
            <a:r>
              <a:rPr sz="2400" spc="-470" dirty="0">
                <a:solidFill>
                  <a:srgbClr val="A67E58"/>
                </a:solidFill>
                <a:latin typeface="Tahoma"/>
                <a:cs typeface="Tahoma"/>
              </a:rPr>
              <a:t>*</a:t>
            </a:r>
            <a:r>
              <a:rPr sz="2400" spc="-265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0054"/>
                </a:solidFill>
                <a:latin typeface="Tahoma"/>
                <a:cs typeface="Tahoma"/>
              </a:rPr>
              <a:t>10</a:t>
            </a:r>
            <a:r>
              <a:rPr sz="2400" spc="-250" dirty="0">
                <a:solidFill>
                  <a:srgbClr val="999999"/>
                </a:solidFill>
                <a:latin typeface="Tahoma"/>
                <a:cs typeface="Tahoma"/>
              </a:rPr>
              <a:t>)</a:t>
            </a:r>
            <a:r>
              <a:rPr sz="2400" spc="-105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A67E58"/>
                </a:solidFill>
                <a:latin typeface="Tahoma"/>
                <a:cs typeface="Tahoma"/>
              </a:rPr>
              <a:t>/</a:t>
            </a:r>
            <a:r>
              <a:rPr sz="2400" spc="-114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0054"/>
                </a:solidFill>
                <a:latin typeface="Tahoma"/>
                <a:cs typeface="Tahoma"/>
              </a:rPr>
              <a:t>10</a:t>
            </a:r>
            <a:r>
              <a:rPr sz="2400" spc="-105" dirty="0">
                <a:solidFill>
                  <a:srgbClr val="990054"/>
                </a:solidFill>
                <a:latin typeface="Tahoma"/>
                <a:cs typeface="Tahoma"/>
              </a:rPr>
              <a:t> </a:t>
            </a:r>
            <a:r>
              <a:rPr sz="2400" spc="-235" dirty="0">
                <a:solidFill>
                  <a:srgbClr val="999999"/>
                </a:solidFill>
                <a:latin typeface="Tahoma"/>
                <a:cs typeface="Tahoma"/>
              </a:rPr>
              <a:t>;</a:t>
            </a:r>
            <a:r>
              <a:rPr sz="2400" spc="-12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6F8090"/>
                </a:solidFill>
                <a:latin typeface="Tahoma"/>
                <a:cs typeface="Tahoma"/>
              </a:rPr>
              <a:t>//</a:t>
            </a:r>
            <a:r>
              <a:rPr sz="2400" spc="-110" dirty="0">
                <a:solidFill>
                  <a:srgbClr val="6F8090"/>
                </a:solidFill>
                <a:latin typeface="Tahoma"/>
                <a:cs typeface="Tahoma"/>
              </a:rPr>
              <a:t> </a:t>
            </a:r>
            <a:r>
              <a:rPr sz="2400" spc="-75" dirty="0" smtClean="0">
                <a:solidFill>
                  <a:srgbClr val="6F8090"/>
                </a:solidFill>
                <a:latin typeface="Tahoma"/>
                <a:cs typeface="Tahoma"/>
              </a:rPr>
              <a:t>0.3</a:t>
            </a:r>
            <a:endParaRPr lang="ru-RU" sz="2400" dirty="0">
              <a:latin typeface="Tahoma"/>
              <a:cs typeface="Tahoma"/>
            </a:endParaRP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355600" algn="l"/>
                <a:tab pos="356235" algn="l"/>
              </a:tabLst>
            </a:pPr>
            <a:r>
              <a:rPr sz="2400" spc="-120" dirty="0" smtClean="0">
                <a:solidFill>
                  <a:srgbClr val="999999"/>
                </a:solidFill>
                <a:latin typeface="Tahoma"/>
                <a:cs typeface="Tahoma"/>
              </a:rPr>
              <a:t>(</a:t>
            </a:r>
            <a:r>
              <a:rPr sz="2400" spc="-120" dirty="0" smtClean="0">
                <a:solidFill>
                  <a:srgbClr val="990054"/>
                </a:solidFill>
                <a:latin typeface="Tahoma"/>
                <a:cs typeface="Tahoma"/>
              </a:rPr>
              <a:t>0.1</a:t>
            </a:r>
            <a:r>
              <a:rPr sz="2400" spc="-100" dirty="0" smtClean="0">
                <a:solidFill>
                  <a:srgbClr val="990054"/>
                </a:solidFill>
                <a:latin typeface="Tahoma"/>
                <a:cs typeface="Tahoma"/>
              </a:rPr>
              <a:t> </a:t>
            </a:r>
            <a:r>
              <a:rPr sz="2400" spc="-535" dirty="0">
                <a:solidFill>
                  <a:srgbClr val="A67E58"/>
                </a:solidFill>
                <a:latin typeface="Tahoma"/>
                <a:cs typeface="Tahoma"/>
              </a:rPr>
              <a:t>+</a:t>
            </a:r>
            <a:r>
              <a:rPr sz="2400" spc="-114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2400" spc="-90" dirty="0">
                <a:solidFill>
                  <a:srgbClr val="990054"/>
                </a:solidFill>
                <a:latin typeface="Tahoma"/>
                <a:cs typeface="Tahoma"/>
              </a:rPr>
              <a:t>0.2</a:t>
            </a:r>
            <a:r>
              <a:rPr sz="2400" spc="-90" dirty="0">
                <a:solidFill>
                  <a:srgbClr val="999999"/>
                </a:solidFill>
                <a:latin typeface="Tahoma"/>
                <a:cs typeface="Tahoma"/>
              </a:rPr>
              <a:t>).</a:t>
            </a:r>
            <a:r>
              <a:rPr sz="2400" spc="-90" dirty="0">
                <a:latin typeface="Tahoma"/>
                <a:cs typeface="Tahoma"/>
              </a:rPr>
              <a:t>toFixed</a:t>
            </a:r>
            <a:r>
              <a:rPr sz="2400" spc="-90" dirty="0">
                <a:solidFill>
                  <a:srgbClr val="999999"/>
                </a:solidFill>
                <a:latin typeface="Tahoma"/>
                <a:cs typeface="Tahoma"/>
              </a:rPr>
              <a:t>(</a:t>
            </a:r>
            <a:r>
              <a:rPr sz="2400" spc="-90" dirty="0">
                <a:solidFill>
                  <a:srgbClr val="990054"/>
                </a:solidFill>
                <a:latin typeface="Tahoma"/>
                <a:cs typeface="Tahoma"/>
              </a:rPr>
              <a:t>10</a:t>
            </a:r>
            <a:r>
              <a:rPr sz="2400" spc="-90" dirty="0">
                <a:solidFill>
                  <a:srgbClr val="999999"/>
                </a:solidFill>
                <a:latin typeface="Tahoma"/>
                <a:cs typeface="Tahoma"/>
              </a:rPr>
              <a:t>);</a:t>
            </a:r>
            <a:r>
              <a:rPr sz="2400" spc="-95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6F8090"/>
                </a:solidFill>
                <a:latin typeface="Tahoma"/>
                <a:cs typeface="Tahoma"/>
              </a:rPr>
              <a:t>//</a:t>
            </a:r>
            <a:r>
              <a:rPr sz="2400" spc="-120" dirty="0">
                <a:solidFill>
                  <a:srgbClr val="6F8090"/>
                </a:solidFill>
                <a:latin typeface="Tahoma"/>
                <a:cs typeface="Tahoma"/>
              </a:rPr>
              <a:t> </a:t>
            </a:r>
            <a:r>
              <a:rPr sz="2400" spc="-140" dirty="0">
                <a:solidFill>
                  <a:srgbClr val="6F8090"/>
                </a:solidFill>
                <a:latin typeface="Tahoma"/>
                <a:cs typeface="Tahoma"/>
              </a:rPr>
              <a:t>0.3</a:t>
            </a:r>
            <a:r>
              <a:rPr sz="2400" spc="-140" dirty="0">
                <a:solidFill>
                  <a:srgbClr val="6F8090"/>
                </a:solidFill>
                <a:latin typeface="Verdana"/>
                <a:cs typeface="Verdana"/>
              </a:rPr>
              <a:t>,</a:t>
            </a:r>
            <a:r>
              <a:rPr sz="2400" spc="-390" dirty="0">
                <a:solidFill>
                  <a:srgbClr val="6F8090"/>
                </a:solidFill>
                <a:latin typeface="Verdana"/>
                <a:cs typeface="Verdana"/>
              </a:rPr>
              <a:t> </a:t>
            </a:r>
            <a:r>
              <a:rPr sz="2400" spc="-245" dirty="0">
                <a:solidFill>
                  <a:srgbClr val="6F8090"/>
                </a:solidFill>
                <a:latin typeface="Verdana"/>
                <a:cs typeface="Verdana"/>
              </a:rPr>
              <a:t>округление</a:t>
            </a:r>
            <a:r>
              <a:rPr sz="2400" spc="-190" dirty="0">
                <a:solidFill>
                  <a:srgbClr val="6F8090"/>
                </a:solidFill>
                <a:latin typeface="Verdana"/>
                <a:cs typeface="Verdana"/>
              </a:rPr>
              <a:t> </a:t>
            </a:r>
            <a:r>
              <a:rPr sz="2400" spc="-185" dirty="0">
                <a:solidFill>
                  <a:srgbClr val="6F8090"/>
                </a:solidFill>
                <a:latin typeface="Verdana"/>
                <a:cs typeface="Verdana"/>
              </a:rPr>
              <a:t>до</a:t>
            </a:r>
            <a:r>
              <a:rPr sz="2400" spc="-204" dirty="0">
                <a:solidFill>
                  <a:srgbClr val="6F8090"/>
                </a:solidFill>
                <a:latin typeface="Verdana"/>
                <a:cs typeface="Verdana"/>
              </a:rPr>
              <a:t> </a:t>
            </a:r>
            <a:r>
              <a:rPr sz="2400" spc="-220" dirty="0">
                <a:solidFill>
                  <a:srgbClr val="6F8090"/>
                </a:solidFill>
                <a:latin typeface="Verdana"/>
                <a:cs typeface="Verdana"/>
              </a:rPr>
              <a:t>10</a:t>
            </a:r>
            <a:r>
              <a:rPr sz="2400" spc="-200" dirty="0">
                <a:solidFill>
                  <a:srgbClr val="6F8090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6F8090"/>
                </a:solidFill>
                <a:latin typeface="Verdana"/>
                <a:cs typeface="Verdana"/>
              </a:rPr>
              <a:t>знаков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3869159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13738"/>
            <a:ext cx="7285355" cy="372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90525" indent="-343535" algn="just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260" dirty="0">
                <a:latin typeface="Verdana"/>
                <a:cs typeface="Verdana"/>
              </a:rPr>
              <a:t>Посл</a:t>
            </a:r>
            <a:r>
              <a:rPr sz="2800" spc="-315" dirty="0">
                <a:latin typeface="Verdana"/>
                <a:cs typeface="Verdana"/>
              </a:rPr>
              <a:t>е</a:t>
            </a:r>
            <a:r>
              <a:rPr sz="2800" spc="-265" dirty="0">
                <a:latin typeface="Verdana"/>
                <a:cs typeface="Verdana"/>
              </a:rPr>
              <a:t>доват</a:t>
            </a:r>
            <a:r>
              <a:rPr sz="2800" spc="-315" dirty="0">
                <a:latin typeface="Verdana"/>
                <a:cs typeface="Verdana"/>
              </a:rPr>
              <a:t>е</a:t>
            </a:r>
            <a:r>
              <a:rPr sz="2800" spc="-275" dirty="0">
                <a:latin typeface="Verdana"/>
                <a:cs typeface="Verdana"/>
              </a:rPr>
              <a:t>льно</a:t>
            </a:r>
            <a:r>
              <a:rPr sz="2800" spc="-305" dirty="0">
                <a:latin typeface="Verdana"/>
                <a:cs typeface="Verdana"/>
              </a:rPr>
              <a:t>с</a:t>
            </a:r>
            <a:r>
              <a:rPr sz="2800" spc="-290" dirty="0">
                <a:latin typeface="Verdana"/>
                <a:cs typeface="Verdana"/>
              </a:rPr>
              <a:t>ть </a:t>
            </a:r>
            <a:r>
              <a:rPr sz="2800" spc="-10" dirty="0">
                <a:latin typeface="Tahoma"/>
                <a:cs typeface="Tahoma"/>
              </a:rPr>
              <a:t>16-</a:t>
            </a:r>
            <a:r>
              <a:rPr sz="2800" spc="-275" dirty="0">
                <a:latin typeface="Verdana"/>
                <a:cs typeface="Verdana"/>
              </a:rPr>
              <a:t>битных</a:t>
            </a:r>
            <a:r>
              <a:rPr sz="2800" spc="-305" dirty="0">
                <a:latin typeface="Verdana"/>
                <a:cs typeface="Verdana"/>
              </a:rPr>
              <a:t> </a:t>
            </a:r>
            <a:r>
              <a:rPr sz="2800" spc="-270" dirty="0">
                <a:latin typeface="Verdana"/>
                <a:cs typeface="Verdana"/>
              </a:rPr>
              <a:t>значени</a:t>
            </a:r>
            <a:r>
              <a:rPr sz="2800" spc="-295" dirty="0">
                <a:latin typeface="Verdana"/>
                <a:cs typeface="Verdana"/>
              </a:rPr>
              <a:t>й</a:t>
            </a:r>
            <a:r>
              <a:rPr sz="2800" spc="-385" dirty="0">
                <a:latin typeface="Verdana"/>
                <a:cs typeface="Verdana"/>
              </a:rPr>
              <a:t>,  </a:t>
            </a:r>
            <a:r>
              <a:rPr sz="2800" spc="-270" dirty="0">
                <a:latin typeface="Verdana"/>
                <a:cs typeface="Verdana"/>
              </a:rPr>
              <a:t>обычно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235" dirty="0">
                <a:latin typeface="Verdana"/>
                <a:cs typeface="Verdana"/>
              </a:rPr>
              <a:t>сим</a:t>
            </a:r>
            <a:r>
              <a:rPr sz="2800" spc="-240" dirty="0">
                <a:latin typeface="Verdana"/>
                <a:cs typeface="Verdana"/>
              </a:rPr>
              <a:t>в</a:t>
            </a:r>
            <a:r>
              <a:rPr sz="2800" spc="-220" dirty="0">
                <a:latin typeface="Verdana"/>
                <a:cs typeface="Verdana"/>
              </a:rPr>
              <a:t>о</a:t>
            </a:r>
            <a:r>
              <a:rPr sz="2800" spc="-270" dirty="0">
                <a:latin typeface="Verdana"/>
                <a:cs typeface="Verdana"/>
              </a:rPr>
              <a:t>лов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i="1" spc="-80" dirty="0">
                <a:latin typeface="Tahoma"/>
                <a:cs typeface="Tahoma"/>
              </a:rPr>
              <a:t>UNI</a:t>
            </a:r>
            <a:r>
              <a:rPr sz="2800" i="1" spc="-155" dirty="0">
                <a:latin typeface="Tahoma"/>
                <a:cs typeface="Tahoma"/>
              </a:rPr>
              <a:t>C</a:t>
            </a:r>
            <a:r>
              <a:rPr sz="2800" i="1" spc="-75" dirty="0">
                <a:latin typeface="Tahoma"/>
                <a:cs typeface="Tahoma"/>
              </a:rPr>
              <a:t>O</a:t>
            </a:r>
            <a:r>
              <a:rPr sz="2800" i="1" spc="-80" dirty="0">
                <a:latin typeface="Tahoma"/>
                <a:cs typeface="Tahoma"/>
              </a:rPr>
              <a:t>D</a:t>
            </a:r>
            <a:r>
              <a:rPr sz="2800" i="1" spc="-75" dirty="0">
                <a:latin typeface="Tahoma"/>
                <a:cs typeface="Tahoma"/>
              </a:rPr>
              <a:t>E</a:t>
            </a:r>
            <a:endParaRPr sz="2800" i="1" dirty="0">
              <a:latin typeface="Tahoma"/>
              <a:cs typeface="Tahoma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325" dirty="0">
                <a:latin typeface="Verdana"/>
                <a:cs typeface="Verdana"/>
              </a:rPr>
              <a:t>Н</a:t>
            </a:r>
            <a:r>
              <a:rPr sz="2800" spc="-254" dirty="0">
                <a:latin typeface="Verdana"/>
                <a:cs typeface="Verdana"/>
              </a:rPr>
              <a:t>у</a:t>
            </a:r>
            <a:r>
              <a:rPr sz="2800" spc="-215" dirty="0">
                <a:latin typeface="Verdana"/>
                <a:cs typeface="Verdana"/>
              </a:rPr>
              <a:t>мер</a:t>
            </a:r>
            <a:r>
              <a:rPr sz="2800" spc="-275" dirty="0">
                <a:latin typeface="Verdana"/>
                <a:cs typeface="Verdana"/>
              </a:rPr>
              <a:t>а</a:t>
            </a:r>
            <a:r>
              <a:rPr sz="2800" spc="-290" dirty="0">
                <a:latin typeface="Verdana"/>
                <a:cs typeface="Verdana"/>
              </a:rPr>
              <a:t>ц</a:t>
            </a:r>
            <a:r>
              <a:rPr sz="2800" spc="-310" dirty="0">
                <a:latin typeface="Verdana"/>
                <a:cs typeface="Verdana"/>
              </a:rPr>
              <a:t>ия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235" dirty="0">
                <a:latin typeface="Verdana"/>
                <a:cs typeface="Verdana"/>
              </a:rPr>
              <a:t>сим</a:t>
            </a:r>
            <a:r>
              <a:rPr sz="2800" spc="-240" dirty="0">
                <a:latin typeface="Verdana"/>
                <a:cs typeface="Verdana"/>
              </a:rPr>
              <a:t>в</a:t>
            </a:r>
            <a:r>
              <a:rPr sz="2800" spc="-220" dirty="0">
                <a:latin typeface="Verdana"/>
                <a:cs typeface="Verdana"/>
              </a:rPr>
              <a:t>о</a:t>
            </a:r>
            <a:r>
              <a:rPr sz="2800" spc="-270" dirty="0">
                <a:latin typeface="Verdana"/>
                <a:cs typeface="Verdana"/>
              </a:rPr>
              <a:t>лов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35" dirty="0">
                <a:latin typeface="Verdana"/>
                <a:cs typeface="Verdana"/>
              </a:rPr>
              <a:t>с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260" dirty="0">
                <a:latin typeface="Verdana"/>
                <a:cs typeface="Verdana"/>
              </a:rPr>
              <a:t>0</a:t>
            </a:r>
            <a:endParaRPr sz="2800" dirty="0">
              <a:latin typeface="Verdana"/>
              <a:cs typeface="Verdana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35" dirty="0">
                <a:latin typeface="Verdana"/>
                <a:cs typeface="Verdana"/>
              </a:rPr>
              <a:t>С</a:t>
            </a:r>
            <a:r>
              <a:rPr sz="2800" spc="-260" dirty="0">
                <a:latin typeface="Verdana"/>
                <a:cs typeface="Verdana"/>
              </a:rPr>
              <a:t>троки</a:t>
            </a:r>
            <a:r>
              <a:rPr sz="2800" spc="-470" dirty="0">
                <a:latin typeface="Verdana"/>
                <a:cs typeface="Verdana"/>
              </a:rPr>
              <a:t> </a:t>
            </a:r>
            <a:r>
              <a:rPr sz="2800" spc="-10" dirty="0">
                <a:latin typeface="Tahoma"/>
                <a:cs typeface="Tahoma"/>
              </a:rPr>
              <a:t>-</a:t>
            </a:r>
            <a:r>
              <a:rPr sz="2800" spc="-350" dirty="0">
                <a:latin typeface="Tahoma"/>
                <a:cs typeface="Tahoma"/>
              </a:rPr>
              <a:t> </a:t>
            </a:r>
            <a:r>
              <a:rPr sz="2800" spc="-204" dirty="0">
                <a:latin typeface="Verdana"/>
                <a:cs typeface="Verdana"/>
              </a:rPr>
              <a:t>си</a:t>
            </a:r>
            <a:r>
              <a:rPr sz="2800" spc="-254" dirty="0">
                <a:latin typeface="Verdana"/>
                <a:cs typeface="Verdana"/>
              </a:rPr>
              <a:t>м</a:t>
            </a:r>
            <a:r>
              <a:rPr sz="2800" spc="-235" dirty="0">
                <a:latin typeface="Verdana"/>
                <a:cs typeface="Verdana"/>
              </a:rPr>
              <a:t>в</a:t>
            </a:r>
            <a:r>
              <a:rPr sz="2800" spc="-260" dirty="0">
                <a:latin typeface="Verdana"/>
                <a:cs typeface="Verdana"/>
              </a:rPr>
              <a:t>о</a:t>
            </a:r>
            <a:r>
              <a:rPr sz="2800" spc="-355" dirty="0">
                <a:latin typeface="Verdana"/>
                <a:cs typeface="Verdana"/>
              </a:rPr>
              <a:t>лы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270" dirty="0">
                <a:latin typeface="Verdana"/>
                <a:cs typeface="Verdana"/>
              </a:rPr>
              <a:t>в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215" dirty="0">
                <a:latin typeface="Verdana"/>
                <a:cs typeface="Verdana"/>
              </a:rPr>
              <a:t>о</a:t>
            </a:r>
            <a:r>
              <a:rPr sz="2800" spc="-229" dirty="0">
                <a:latin typeface="Verdana"/>
                <a:cs typeface="Verdana"/>
              </a:rPr>
              <a:t>д</a:t>
            </a:r>
            <a:r>
              <a:rPr sz="2800" spc="-280" dirty="0">
                <a:latin typeface="Verdana"/>
                <a:cs typeface="Verdana"/>
              </a:rPr>
              <a:t>инарных</a:t>
            </a:r>
            <a:r>
              <a:rPr sz="2800" spc="-310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и</a:t>
            </a:r>
            <a:r>
              <a:rPr sz="2800" spc="-310" dirty="0">
                <a:latin typeface="Verdana"/>
                <a:cs typeface="Verdana"/>
              </a:rPr>
              <a:t>л</a:t>
            </a:r>
            <a:r>
              <a:rPr sz="2800" spc="-265" dirty="0">
                <a:latin typeface="Verdana"/>
                <a:cs typeface="Verdana"/>
              </a:rPr>
              <a:t>и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235" dirty="0">
                <a:latin typeface="Verdana"/>
                <a:cs typeface="Verdana"/>
              </a:rPr>
              <a:t>двойных  </a:t>
            </a:r>
            <a:r>
              <a:rPr sz="2800" spc="-305" dirty="0">
                <a:latin typeface="Verdana"/>
                <a:cs typeface="Verdana"/>
              </a:rPr>
              <a:t>кавычках</a:t>
            </a:r>
            <a:endParaRPr sz="2800" dirty="0">
              <a:latin typeface="Verdana"/>
              <a:cs typeface="Verdana"/>
            </a:endParaRPr>
          </a:p>
          <a:p>
            <a:pPr marL="355600" marR="2874645" indent="-355600" algn="just">
              <a:lnSpc>
                <a:spcPct val="119000"/>
              </a:lnSpc>
              <a:spcBef>
                <a:spcPts val="3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35" dirty="0">
                <a:latin typeface="Verdana"/>
                <a:cs typeface="Verdana"/>
              </a:rPr>
              <a:t>С</a:t>
            </a:r>
            <a:r>
              <a:rPr sz="2800" spc="-254" dirty="0">
                <a:latin typeface="Verdana"/>
                <a:cs typeface="Verdana"/>
              </a:rPr>
              <a:t>тро</a:t>
            </a:r>
            <a:r>
              <a:rPr sz="2800" spc="-310" dirty="0">
                <a:latin typeface="Verdana"/>
                <a:cs typeface="Verdana"/>
              </a:rPr>
              <a:t>к</a:t>
            </a:r>
            <a:r>
              <a:rPr sz="2800" spc="-275" dirty="0">
                <a:latin typeface="Verdana"/>
                <a:cs typeface="Verdana"/>
              </a:rPr>
              <a:t>овые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315" dirty="0">
                <a:latin typeface="Verdana"/>
                <a:cs typeface="Verdana"/>
              </a:rPr>
              <a:t>ли</a:t>
            </a:r>
            <a:r>
              <a:rPr sz="2800" spc="-305" dirty="0">
                <a:latin typeface="Verdana"/>
                <a:cs typeface="Verdana"/>
              </a:rPr>
              <a:t>т</a:t>
            </a:r>
            <a:r>
              <a:rPr sz="2800" spc="-260" dirty="0">
                <a:latin typeface="Verdana"/>
                <a:cs typeface="Verdana"/>
              </a:rPr>
              <a:t>ералы  </a:t>
            </a:r>
            <a:r>
              <a:rPr sz="2400" i="1" spc="-110" dirty="0">
                <a:latin typeface="Verdana"/>
                <a:cs typeface="Verdana"/>
              </a:rPr>
              <a:t>‘Hel</a:t>
            </a:r>
            <a:r>
              <a:rPr sz="2400" i="1" spc="-75" dirty="0">
                <a:latin typeface="Verdana"/>
                <a:cs typeface="Verdana"/>
              </a:rPr>
              <a:t>l</a:t>
            </a:r>
            <a:r>
              <a:rPr sz="2400" i="1" spc="-180" dirty="0">
                <a:latin typeface="Verdana"/>
                <a:cs typeface="Verdana"/>
              </a:rPr>
              <a:t>o</a:t>
            </a:r>
            <a:r>
              <a:rPr sz="2400" b="1" i="1" spc="-370" dirty="0">
                <a:latin typeface="Tahoma"/>
                <a:cs typeface="Tahoma"/>
              </a:rPr>
              <a:t>\</a:t>
            </a:r>
            <a:r>
              <a:rPr sz="2400" b="1" i="1" spc="-229" dirty="0">
                <a:latin typeface="Tahoma"/>
                <a:cs typeface="Tahoma"/>
              </a:rPr>
              <a:t>n</a:t>
            </a:r>
            <a:r>
              <a:rPr sz="2400" i="1" spc="-275" dirty="0">
                <a:latin typeface="Tahoma"/>
                <a:cs typeface="Tahoma"/>
              </a:rPr>
              <a:t>W</a:t>
            </a:r>
            <a:r>
              <a:rPr sz="2400" i="1" spc="30" dirty="0">
                <a:latin typeface="Tahoma"/>
                <a:cs typeface="Tahoma"/>
              </a:rPr>
              <a:t>or</a:t>
            </a:r>
            <a:r>
              <a:rPr sz="2400" i="1" spc="5" dirty="0">
                <a:latin typeface="Tahoma"/>
                <a:cs typeface="Tahoma"/>
              </a:rPr>
              <a:t>l</a:t>
            </a:r>
            <a:r>
              <a:rPr sz="2400" i="1" spc="-35" dirty="0">
                <a:latin typeface="Tahoma"/>
                <a:cs typeface="Tahoma"/>
              </a:rPr>
              <a:t>d</a:t>
            </a:r>
            <a:r>
              <a:rPr sz="2400" i="1" spc="-180" dirty="0">
                <a:latin typeface="Verdana"/>
                <a:cs typeface="Verdana"/>
              </a:rPr>
              <a:t>’</a:t>
            </a:r>
            <a:r>
              <a:rPr sz="2400" spc="225" dirty="0"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A6A6A6"/>
                </a:solidFill>
                <a:latin typeface="Tahoma"/>
                <a:cs typeface="Tahoma"/>
              </a:rPr>
              <a:t>//</a:t>
            </a:r>
            <a:r>
              <a:rPr sz="2400" spc="-114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400" spc="-229" dirty="0">
                <a:solidFill>
                  <a:srgbClr val="A6A6A6"/>
                </a:solidFill>
                <a:latin typeface="Verdana"/>
                <a:cs typeface="Verdana"/>
              </a:rPr>
              <a:t>в</a:t>
            </a:r>
            <a:r>
              <a:rPr sz="2400" spc="-20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2400" spc="-215" dirty="0">
                <a:solidFill>
                  <a:srgbClr val="A6A6A6"/>
                </a:solidFill>
                <a:latin typeface="Verdana"/>
                <a:cs typeface="Verdana"/>
              </a:rPr>
              <a:t>две</a:t>
            </a:r>
            <a:r>
              <a:rPr sz="2400" spc="-20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2400" spc="-245" dirty="0">
                <a:solidFill>
                  <a:srgbClr val="A6A6A6"/>
                </a:solidFill>
                <a:latin typeface="Verdana"/>
                <a:cs typeface="Verdana"/>
              </a:rPr>
              <a:t>с</a:t>
            </a:r>
            <a:r>
              <a:rPr sz="2400" spc="-195" dirty="0">
                <a:solidFill>
                  <a:srgbClr val="A6A6A6"/>
                </a:solidFill>
                <a:latin typeface="Verdana"/>
                <a:cs typeface="Verdana"/>
              </a:rPr>
              <a:t>троки  </a:t>
            </a:r>
            <a:r>
              <a:rPr sz="2400" spc="-75" dirty="0">
                <a:latin typeface="Verdana"/>
                <a:cs typeface="Verdana"/>
              </a:rPr>
              <a:t>“</a:t>
            </a:r>
            <a:r>
              <a:rPr sz="2400" spc="-75" dirty="0">
                <a:latin typeface="Tahoma"/>
                <a:cs typeface="Tahoma"/>
              </a:rPr>
              <a:t>100500</a:t>
            </a:r>
            <a:r>
              <a:rPr sz="2400" spc="-75" dirty="0">
                <a:latin typeface="Verdana"/>
                <a:cs typeface="Verdana"/>
              </a:rPr>
              <a:t>”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6611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8353" y="980728"/>
            <a:ext cx="8068309" cy="4893646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9"/>
              </a:spcBef>
            </a:pPr>
            <a:r>
              <a:rPr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 </a:t>
            </a:r>
            <a:r>
              <a:rPr sz="28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sz="28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объявим переменную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28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'Hello'; </a:t>
            </a:r>
            <a:r>
              <a:rPr sz="28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сохраним в переменной строку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sz="3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синтаксис ES2015:</a:t>
            </a:r>
          </a:p>
          <a:p>
            <a:pPr marL="12700" marR="661670" algn="just">
              <a:lnSpc>
                <a:spcPts val="3020"/>
              </a:lnSpc>
              <a:spcBef>
                <a:spcPts val="720"/>
              </a:spcBef>
            </a:pPr>
            <a:r>
              <a:rPr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</a:t>
            </a:r>
            <a:r>
              <a:rPr sz="28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sz="28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объявим переменную с блочной  видимостью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814705" algn="just">
              <a:lnSpc>
                <a:spcPts val="3020"/>
              </a:lnSpc>
              <a:tabLst>
                <a:tab pos="355600" algn="l"/>
                <a:tab pos="356235" algn="l"/>
              </a:tabLst>
            </a:pP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Переменная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состоит из имени и выделенной  области памяти, которая ему соответствует.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Переменные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424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8353" y="980728"/>
            <a:ext cx="8068309" cy="504240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9"/>
              </a:spcBef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Блок кода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код между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фигурными (операторными)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скобками в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endParaRPr lang="ru-RU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Переменные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объявленные при помощи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могут иметь как глобальную, так и локальную область видимости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Глобальная область видимости — переменная объявлена вне функции.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Локальная область видимости — доступ к переменной только в рамках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нной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Переменные, объявленные при помощи </a:t>
            </a:r>
            <a:r>
              <a:rPr lang="ru-RU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могут как объявляться заново, так и обновляться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это улучшенный вариант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В отличие от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имеет блочную область видимости. Переменная, объявленная в блоке кода при помощи оператора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доступна только в рамках этого блока кода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Переменные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919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Главным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отличием от Си была работа с памятью. В новом языке всё </a:t>
            </a:r>
            <a:r>
              <a:rPr lang="ru-RU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памятью осуществлялось автоматически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не было необходимости создавать 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структуры,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объявлять переменные, осуществлять преобразование типов.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остальном языки сильно походили друг на друга: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частности, 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Cmm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поддерживал стандартные функции и операторы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Си.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Cmm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был переименован в 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ScriptEase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поскольку исходное название звучало слишком негативно, а упоминание в нём Си «отпугивало»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людей.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основе этого языка был создан 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проприетарный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(в собственности компании)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продукт 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CEnvi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В конце ноября 1995 года 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Nombas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разработала версию </a:t>
            </a:r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CEnvi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сокращение от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внедряемую в веб-страницы. </a:t>
            </a:r>
            <a:endParaRPr lang="ru-RU" sz="20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59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8353" y="980728"/>
            <a:ext cx="8068309" cy="1995417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9"/>
              </a:spcBef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Блок кода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код между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фигурными (операторными)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скобками в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Ключевое слово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это сокращение от слова "константа". Как и в случае с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у оператора блочная область видимости, однако переназначить его нельзя.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Переменные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047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527808"/>
            <a:ext cx="7970520" cy="4656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89480">
              <a:lnSpc>
                <a:spcPct val="110000"/>
              </a:lnSpc>
              <a:spcBef>
                <a:spcPts val="100"/>
              </a:spcBef>
            </a:pPr>
            <a:r>
              <a:rPr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= {}; </a:t>
            </a:r>
            <a:r>
              <a:rPr sz="28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пустые фигурные </a:t>
            </a:r>
            <a:r>
              <a:rPr sz="2800" dirty="0" err="1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скобки</a:t>
            </a:r>
            <a:r>
              <a:rPr sz="28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2800" dirty="0" smtClean="0">
              <a:solidFill>
                <a:srgbClr val="A6A6A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189480">
              <a:lnSpc>
                <a:spcPct val="110000"/>
              </a:lnSpc>
              <a:spcBef>
                <a:spcPts val="100"/>
              </a:spcBef>
            </a:pP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o.</a:t>
            </a:r>
            <a:r>
              <a:rPr sz="2800" b="1" dirty="0" err="1" smtClean="0">
                <a:solidFill>
                  <a:srgbClr val="548ED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sz="2800" b="1" dirty="0" smtClean="0">
                <a:solidFill>
                  <a:srgbClr val="548ED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300;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o.</a:t>
            </a:r>
            <a:r>
              <a:rPr sz="2800" b="1" dirty="0">
                <a:solidFill>
                  <a:srgbClr val="548ED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200;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o.</a:t>
            </a:r>
            <a:r>
              <a:rPr sz="2800" b="1" dirty="0">
                <a:solidFill>
                  <a:srgbClr val="548ED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‘Виктор Петрович’;</a:t>
            </a:r>
          </a:p>
          <a:p>
            <a:pPr>
              <a:lnSpc>
                <a:spcPct val="100000"/>
              </a:lnSpc>
            </a:pPr>
            <a:endParaRPr sz="3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>
              <a:lnSpc>
                <a:spcPts val="3030"/>
              </a:lnSpc>
              <a:spcBef>
                <a:spcPts val="5"/>
              </a:spcBef>
              <a:tabLst>
                <a:tab pos="355600" algn="l"/>
                <a:tab pos="356235" algn="l"/>
              </a:tabLst>
            </a:pP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Ассоциативный массив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структура, </a:t>
            </a:r>
            <a:r>
              <a:rPr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пригодная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хранения любых данных</a:t>
            </a:r>
          </a:p>
          <a:p>
            <a:pPr marL="12065">
              <a:lnSpc>
                <a:spcPct val="100000"/>
              </a:lnSpc>
              <a:spcBef>
                <a:spcPts val="285"/>
              </a:spcBef>
              <a:tabLst>
                <a:tab pos="355600" algn="l"/>
                <a:tab pos="356235" algn="l"/>
              </a:tabLst>
            </a:pP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285"/>
              </a:spcBef>
              <a:tabLst>
                <a:tab pos="355600" algn="l"/>
                <a:tab pos="356235" algn="l"/>
              </a:tabLst>
            </a:pPr>
            <a:r>
              <a:rPr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всё объекты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410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910035"/>
            <a:ext cx="3456384" cy="377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88900" indent="-363220">
              <a:lnSpc>
                <a:spcPct val="110000"/>
              </a:lnSpc>
              <a:spcBef>
                <a:spcPts val="100"/>
              </a:spcBef>
            </a:pPr>
            <a:r>
              <a:rPr sz="2800" dirty="0">
                <a:solidFill>
                  <a:srgbClr val="0077AA"/>
                </a:solidFill>
                <a:latin typeface="Tahoma"/>
                <a:cs typeface="Tahoma"/>
              </a:rPr>
              <a:t>var </a:t>
            </a:r>
            <a:r>
              <a:rPr sz="2800" dirty="0">
                <a:latin typeface="Tahoma"/>
                <a:cs typeface="Tahoma"/>
              </a:rPr>
              <a:t>user </a:t>
            </a:r>
            <a:r>
              <a:rPr sz="2800" dirty="0">
                <a:solidFill>
                  <a:srgbClr val="A67E58"/>
                </a:solidFill>
                <a:latin typeface="Tahoma"/>
                <a:cs typeface="Tahoma"/>
              </a:rPr>
              <a:t>= </a:t>
            </a: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{  </a:t>
            </a:r>
            <a:r>
              <a:rPr sz="2800" dirty="0">
                <a:latin typeface="Tahoma"/>
                <a:cs typeface="Tahoma"/>
              </a:rPr>
              <a:t>name</a:t>
            </a: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: </a:t>
            </a:r>
            <a:r>
              <a:rPr sz="2800" dirty="0" smtClean="0">
                <a:solidFill>
                  <a:srgbClr val="669900"/>
                </a:solidFill>
                <a:latin typeface="Tahoma"/>
                <a:cs typeface="Tahoma"/>
              </a:rPr>
              <a:t>"</a:t>
            </a:r>
            <a:r>
              <a:rPr lang="ru-RU" sz="2800" dirty="0" smtClean="0">
                <a:solidFill>
                  <a:srgbClr val="669900"/>
                </a:solidFill>
                <a:latin typeface="Verdana"/>
                <a:cs typeface="Tahoma"/>
              </a:rPr>
              <a:t>Имя</a:t>
            </a:r>
            <a:r>
              <a:rPr sz="2800" dirty="0" smtClean="0">
                <a:solidFill>
                  <a:srgbClr val="669900"/>
                </a:solidFill>
                <a:latin typeface="Tahoma"/>
                <a:cs typeface="Tahoma"/>
              </a:rPr>
              <a:t>"</a:t>
            </a:r>
            <a:r>
              <a:rPr sz="2800" dirty="0" smtClean="0">
                <a:solidFill>
                  <a:srgbClr val="999999"/>
                </a:solidFill>
                <a:latin typeface="Tahoma"/>
                <a:cs typeface="Tahoma"/>
              </a:rPr>
              <a:t>,  </a:t>
            </a:r>
            <a:r>
              <a:rPr sz="2800" dirty="0">
                <a:latin typeface="Tahoma"/>
                <a:cs typeface="Tahoma"/>
              </a:rPr>
              <a:t>age</a:t>
            </a: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: </a:t>
            </a:r>
            <a:r>
              <a:rPr sz="2800" dirty="0">
                <a:solidFill>
                  <a:srgbClr val="990054"/>
                </a:solidFill>
                <a:latin typeface="Tahoma"/>
                <a:cs typeface="Tahoma"/>
              </a:rPr>
              <a:t>25</a:t>
            </a: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,</a:t>
            </a:r>
            <a:endParaRPr sz="2800" dirty="0">
              <a:latin typeface="Tahoma"/>
              <a:cs typeface="Tahoma"/>
            </a:endParaRPr>
          </a:p>
          <a:p>
            <a:pPr marL="375285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ahoma"/>
                <a:cs typeface="Tahoma"/>
              </a:rPr>
              <a:t>size</a:t>
            </a: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: {</a:t>
            </a:r>
            <a:endParaRPr sz="2800" dirty="0">
              <a:latin typeface="Tahoma"/>
              <a:cs typeface="Tahoma"/>
            </a:endParaRPr>
          </a:p>
          <a:p>
            <a:pPr marL="72771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Tahoma"/>
                <a:cs typeface="Tahoma"/>
              </a:rPr>
              <a:t>top</a:t>
            </a: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: </a:t>
            </a:r>
            <a:r>
              <a:rPr sz="2800" dirty="0">
                <a:solidFill>
                  <a:srgbClr val="990054"/>
                </a:solidFill>
                <a:latin typeface="Tahoma"/>
                <a:cs typeface="Tahoma"/>
              </a:rPr>
              <a:t>90</a:t>
            </a: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,</a:t>
            </a:r>
            <a:endParaRPr sz="2800" dirty="0">
              <a:latin typeface="Tahoma"/>
              <a:cs typeface="Tahoma"/>
            </a:endParaRPr>
          </a:p>
          <a:p>
            <a:pPr marL="72771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Tahoma"/>
                <a:cs typeface="Tahoma"/>
              </a:rPr>
              <a:t>middle</a:t>
            </a: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: </a:t>
            </a:r>
            <a:r>
              <a:rPr sz="2800" dirty="0">
                <a:solidFill>
                  <a:srgbClr val="990054"/>
                </a:solidFill>
                <a:latin typeface="Tahoma"/>
                <a:cs typeface="Tahoma"/>
              </a:rPr>
              <a:t>60</a:t>
            </a: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,</a:t>
            </a:r>
            <a:endParaRPr sz="2800" dirty="0">
              <a:latin typeface="Tahoma"/>
              <a:cs typeface="Tahoma"/>
            </a:endParaRPr>
          </a:p>
          <a:p>
            <a:pPr marL="72771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ahoma"/>
                <a:cs typeface="Tahoma"/>
              </a:rPr>
              <a:t>bottom</a:t>
            </a: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: </a:t>
            </a:r>
            <a:r>
              <a:rPr sz="2800" dirty="0">
                <a:solidFill>
                  <a:srgbClr val="990054"/>
                </a:solidFill>
                <a:latin typeface="Tahoma"/>
                <a:cs typeface="Tahoma"/>
              </a:rPr>
              <a:t>90</a:t>
            </a:r>
            <a:endParaRPr sz="2800" dirty="0">
              <a:latin typeface="Tahoma"/>
              <a:cs typeface="Tahoma"/>
            </a:endParaRPr>
          </a:p>
          <a:p>
            <a:pPr marL="375285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}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999999"/>
                </a:solidFill>
                <a:latin typeface="Tahoma"/>
                <a:cs typeface="Tahoma"/>
              </a:rPr>
              <a:t>}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3928" y="836712"/>
            <a:ext cx="4968552" cy="130035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799465" algn="just">
              <a:lnSpc>
                <a:spcPts val="3020"/>
              </a:lnSpc>
              <a:spcBef>
                <a:spcPts val="480"/>
              </a:spcBef>
              <a:tabLst>
                <a:tab pos="355600" algn="l"/>
                <a:tab pos="356235" algn="l"/>
              </a:tabLst>
            </a:pPr>
            <a:r>
              <a:rPr sz="2800" dirty="0">
                <a:latin typeface="Verdana"/>
                <a:cs typeface="Verdana"/>
              </a:rPr>
              <a:t>Доступ через 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квадратные</a:t>
            </a:r>
            <a:r>
              <a:rPr sz="2800" dirty="0">
                <a:latin typeface="Verdana"/>
                <a:cs typeface="Verdana"/>
              </a:rPr>
              <a:t> скобки</a:t>
            </a: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800" dirty="0">
                <a:latin typeface="Tahoma"/>
                <a:cs typeface="Tahoma"/>
              </a:rPr>
              <a:t>alert(</a:t>
            </a:r>
            <a:r>
              <a:rPr sz="2800" b="1" dirty="0">
                <a:latin typeface="Tahoma"/>
                <a:cs typeface="Tahoma"/>
              </a:rPr>
              <a:t>user[</a:t>
            </a:r>
            <a:r>
              <a:rPr sz="2800" dirty="0">
                <a:latin typeface="Tahoma"/>
                <a:cs typeface="Tahoma"/>
              </a:rPr>
              <a:t>'</a:t>
            </a:r>
            <a:r>
              <a:rPr sz="2800" b="1" dirty="0">
                <a:latin typeface="Tahoma"/>
                <a:cs typeface="Tahoma"/>
              </a:rPr>
              <a:t>name</a:t>
            </a:r>
            <a:r>
              <a:rPr sz="2800" dirty="0">
                <a:latin typeface="Tahoma"/>
                <a:cs typeface="Tahoma"/>
              </a:rPr>
              <a:t>'</a:t>
            </a:r>
            <a:r>
              <a:rPr sz="2800" b="1" dirty="0">
                <a:latin typeface="Tahoma"/>
                <a:cs typeface="Tahoma"/>
              </a:rPr>
              <a:t>]</a:t>
            </a:r>
            <a:r>
              <a:rPr sz="2800" dirty="0">
                <a:latin typeface="Tahoma"/>
                <a:cs typeface="Tahoma"/>
              </a:rPr>
              <a:t>) </a:t>
            </a:r>
            <a:r>
              <a:rPr sz="2800" dirty="0">
                <a:solidFill>
                  <a:srgbClr val="A6A6A6"/>
                </a:solidFill>
                <a:latin typeface="Tahoma"/>
                <a:cs typeface="Tahoma"/>
              </a:rPr>
              <a:t>// </a:t>
            </a:r>
            <a:r>
              <a:rPr sz="2800" dirty="0" smtClean="0">
                <a:solidFill>
                  <a:srgbClr val="A6A6A6"/>
                </a:solidFill>
                <a:latin typeface="Tahoma"/>
                <a:cs typeface="Tahoma"/>
              </a:rPr>
              <a:t>"</a:t>
            </a:r>
            <a:r>
              <a:rPr lang="ru-RU" sz="2800" dirty="0" smtClean="0">
                <a:solidFill>
                  <a:srgbClr val="A6A6A6"/>
                </a:solidFill>
                <a:latin typeface="Verdana"/>
                <a:cs typeface="Verdana"/>
              </a:rPr>
              <a:t>Имя</a:t>
            </a:r>
            <a:r>
              <a:rPr sz="2800" dirty="0" smtClean="0">
                <a:solidFill>
                  <a:srgbClr val="A6A6A6"/>
                </a:solidFill>
                <a:latin typeface="Verdana"/>
                <a:cs typeface="Verdana"/>
              </a:rPr>
              <a:t>"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3928" y="2996952"/>
            <a:ext cx="4824536" cy="18684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065" marR="5080">
              <a:lnSpc>
                <a:spcPts val="3030"/>
              </a:lnSpc>
              <a:spcBef>
                <a:spcPts val="470"/>
              </a:spcBef>
              <a:tabLst>
                <a:tab pos="355600" algn="l"/>
                <a:tab pos="356235" algn="l"/>
              </a:tabLst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 к свойству через  переменную</a:t>
            </a:r>
          </a:p>
          <a:p>
            <a:pPr marL="12700" marR="260350">
              <a:lnSpc>
                <a:spcPts val="4029"/>
              </a:lnSpc>
              <a:spcBef>
                <a:spcPts val="55"/>
              </a:spcBef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alert(</a:t>
            </a:r>
            <a:r>
              <a:rPr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user.name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sz="28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sz="2800" dirty="0" smtClean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ru-RU" sz="2800" dirty="0" smtClean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</a:t>
            </a:r>
            <a:r>
              <a:rPr sz="2800" dirty="0" smtClean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alert(</a:t>
            </a:r>
            <a:r>
              <a:rPr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user.size.top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sz="28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“90"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706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700808"/>
            <a:ext cx="7728584" cy="3538404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439"/>
              </a:spcBef>
            </a:pPr>
            <a:r>
              <a:rPr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 </a:t>
            </a:r>
            <a:r>
              <a:rPr sz="28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 </a:t>
            </a:r>
            <a:r>
              <a:rPr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  []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sz="28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пустые квадратные скобки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r">
              <a:lnSpc>
                <a:spcPts val="3190"/>
              </a:lnSpc>
              <a:spcBef>
                <a:spcPts val="335"/>
              </a:spcBef>
            </a:pPr>
            <a:r>
              <a:rPr sz="28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["Яблоко", "Апельсин", "Слива"];</a:t>
            </a:r>
          </a:p>
          <a:p>
            <a:pPr marL="12700" algn="r">
              <a:lnSpc>
                <a:spcPts val="3190"/>
              </a:lnSpc>
            </a:pPr>
            <a:r>
              <a:rPr sz="28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сохраним в массив 3 строки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r">
              <a:lnSpc>
                <a:spcPct val="100000"/>
              </a:lnSpc>
              <a:spcBef>
                <a:spcPts val="335"/>
              </a:spcBef>
            </a:pPr>
            <a:r>
              <a:rPr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alert(arr[1]); </a:t>
            </a:r>
            <a:r>
              <a:rPr sz="28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выведет "Апельсин"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lnSpc>
                <a:spcPct val="100000"/>
              </a:lnSpc>
              <a:spcBef>
                <a:spcPts val="55"/>
              </a:spcBef>
            </a:pPr>
            <a:endParaRPr sz="35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r">
              <a:lnSpc>
                <a:spcPct val="90000"/>
              </a:lnSpc>
              <a:tabLst>
                <a:tab pos="355600" algn="l"/>
                <a:tab pos="356235" algn="l"/>
              </a:tabLst>
            </a:pP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 данных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которая предназначена для  хранения коллекций (пронумерованных  значений)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Массивы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180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1730" y="1628800"/>
            <a:ext cx="7361555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sz="3200" spc="-495" dirty="0">
                <a:solidFill>
                  <a:srgbClr val="333333"/>
                </a:solidFill>
                <a:latin typeface="Verdana"/>
                <a:cs typeface="Verdana"/>
              </a:rPr>
              <a:t>Э</a:t>
            </a:r>
            <a:r>
              <a:rPr sz="3200" spc="-285" dirty="0">
                <a:solidFill>
                  <a:srgbClr val="333333"/>
                </a:solidFill>
                <a:latin typeface="Verdana"/>
                <a:cs typeface="Verdana"/>
              </a:rPr>
              <a:t>лемент</a:t>
            </a:r>
            <a:r>
              <a:rPr sz="3200" spc="-3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200" spc="-204" dirty="0">
                <a:solidFill>
                  <a:srgbClr val="333333"/>
                </a:solidFill>
                <a:latin typeface="Verdana"/>
                <a:cs typeface="Verdana"/>
              </a:rPr>
              <a:t>м</a:t>
            </a:r>
            <a:r>
              <a:rPr sz="3200" spc="-215" dirty="0">
                <a:solidFill>
                  <a:srgbClr val="333333"/>
                </a:solidFill>
                <a:latin typeface="Verdana"/>
                <a:cs typeface="Verdana"/>
              </a:rPr>
              <a:t>о</a:t>
            </a:r>
            <a:r>
              <a:rPr sz="3200" spc="-325" dirty="0">
                <a:solidFill>
                  <a:srgbClr val="333333"/>
                </a:solidFill>
                <a:latin typeface="Verdana"/>
                <a:cs typeface="Verdana"/>
              </a:rPr>
              <a:t>жно</a:t>
            </a:r>
            <a:r>
              <a:rPr sz="3200" spc="-290" dirty="0">
                <a:solidFill>
                  <a:srgbClr val="333333"/>
                </a:solidFill>
                <a:latin typeface="Verdana"/>
                <a:cs typeface="Verdana"/>
              </a:rPr>
              <a:t> замени</a:t>
            </a:r>
            <a:r>
              <a:rPr sz="3200" spc="-250" dirty="0">
                <a:solidFill>
                  <a:srgbClr val="333333"/>
                </a:solidFill>
                <a:latin typeface="Verdana"/>
                <a:cs typeface="Verdana"/>
              </a:rPr>
              <a:t>т</a:t>
            </a:r>
            <a:r>
              <a:rPr sz="3200" spc="-340" dirty="0">
                <a:solidFill>
                  <a:srgbClr val="333333"/>
                </a:solidFill>
                <a:latin typeface="Verdana"/>
                <a:cs typeface="Verdana"/>
              </a:rPr>
              <a:t>ь</a:t>
            </a:r>
            <a:r>
              <a:rPr sz="3200" spc="-3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200" spc="-325" dirty="0">
                <a:solidFill>
                  <a:srgbClr val="333333"/>
                </a:solidFill>
                <a:latin typeface="Verdana"/>
                <a:cs typeface="Verdana"/>
              </a:rPr>
              <a:t>или</a:t>
            </a:r>
            <a:r>
              <a:rPr sz="3200" spc="-2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200" spc="-245" dirty="0">
                <a:solidFill>
                  <a:srgbClr val="333333"/>
                </a:solidFill>
                <a:latin typeface="Verdana"/>
                <a:cs typeface="Verdana"/>
              </a:rPr>
              <a:t>до</a:t>
            </a:r>
            <a:r>
              <a:rPr sz="3200" spc="-260" dirty="0">
                <a:solidFill>
                  <a:srgbClr val="333333"/>
                </a:solidFill>
                <a:latin typeface="Verdana"/>
                <a:cs typeface="Verdana"/>
              </a:rPr>
              <a:t>б</a:t>
            </a:r>
            <a:r>
              <a:rPr sz="3200" spc="-320" dirty="0">
                <a:solidFill>
                  <a:srgbClr val="333333"/>
                </a:solidFill>
                <a:latin typeface="Verdana"/>
                <a:cs typeface="Verdana"/>
              </a:rPr>
              <a:t>а</a:t>
            </a:r>
            <a:r>
              <a:rPr sz="3200" spc="-330" dirty="0">
                <a:solidFill>
                  <a:srgbClr val="333333"/>
                </a:solidFill>
                <a:latin typeface="Verdana"/>
                <a:cs typeface="Verdana"/>
              </a:rPr>
              <a:t>в</a:t>
            </a:r>
            <a:r>
              <a:rPr sz="3200" spc="-270" dirty="0">
                <a:solidFill>
                  <a:srgbClr val="333333"/>
                </a:solidFill>
                <a:latin typeface="Verdana"/>
                <a:cs typeface="Verdana"/>
              </a:rPr>
              <a:t>ить  </a:t>
            </a:r>
            <a:r>
              <a:rPr sz="3200" spc="-75" dirty="0">
                <a:solidFill>
                  <a:srgbClr val="333333"/>
                </a:solidFill>
                <a:latin typeface="Tahoma"/>
                <a:cs typeface="Tahoma"/>
              </a:rPr>
              <a:t>arr</a:t>
            </a:r>
            <a:r>
              <a:rPr sz="3200" spc="-260" dirty="0">
                <a:solidFill>
                  <a:srgbClr val="999999"/>
                </a:solidFill>
                <a:latin typeface="Tahoma"/>
                <a:cs typeface="Tahoma"/>
              </a:rPr>
              <a:t>[</a:t>
            </a:r>
            <a:r>
              <a:rPr sz="3200" dirty="0">
                <a:solidFill>
                  <a:srgbClr val="990054"/>
                </a:solidFill>
                <a:latin typeface="Tahoma"/>
                <a:cs typeface="Tahoma"/>
              </a:rPr>
              <a:t>2</a:t>
            </a:r>
            <a:r>
              <a:rPr sz="3200" spc="-254" dirty="0">
                <a:solidFill>
                  <a:srgbClr val="999999"/>
                </a:solidFill>
                <a:latin typeface="Tahoma"/>
                <a:cs typeface="Tahoma"/>
              </a:rPr>
              <a:t>]</a:t>
            </a:r>
            <a:r>
              <a:rPr sz="3200" spc="-15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3200" spc="-715" dirty="0">
                <a:solidFill>
                  <a:srgbClr val="A67E58"/>
                </a:solidFill>
                <a:latin typeface="Tahoma"/>
                <a:cs typeface="Tahoma"/>
              </a:rPr>
              <a:t>=</a:t>
            </a:r>
            <a:r>
              <a:rPr sz="3200" spc="-375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3200" spc="15" dirty="0">
                <a:solidFill>
                  <a:srgbClr val="669900"/>
                </a:solidFill>
                <a:latin typeface="Tahoma"/>
                <a:cs typeface="Tahoma"/>
              </a:rPr>
              <a:t>'</a:t>
            </a:r>
            <a:r>
              <a:rPr sz="3200" spc="-750" dirty="0">
                <a:solidFill>
                  <a:srgbClr val="669900"/>
                </a:solidFill>
                <a:latin typeface="Verdana"/>
                <a:cs typeface="Verdana"/>
              </a:rPr>
              <a:t>Г</a:t>
            </a:r>
            <a:r>
              <a:rPr sz="3200" spc="-310" dirty="0">
                <a:solidFill>
                  <a:srgbClr val="669900"/>
                </a:solidFill>
                <a:latin typeface="Verdana"/>
                <a:cs typeface="Verdana"/>
              </a:rPr>
              <a:t>р</a:t>
            </a:r>
            <a:r>
              <a:rPr sz="3200" spc="-400" dirty="0">
                <a:solidFill>
                  <a:srgbClr val="669900"/>
                </a:solidFill>
                <a:latin typeface="Verdana"/>
                <a:cs typeface="Verdana"/>
              </a:rPr>
              <a:t>уша</a:t>
            </a:r>
            <a:r>
              <a:rPr sz="3200" spc="-160" dirty="0">
                <a:solidFill>
                  <a:srgbClr val="669900"/>
                </a:solidFill>
                <a:latin typeface="Verdana"/>
                <a:cs typeface="Verdana"/>
              </a:rPr>
              <a:t>'</a:t>
            </a:r>
            <a:r>
              <a:rPr sz="3200" spc="-315" dirty="0">
                <a:solidFill>
                  <a:srgbClr val="999999"/>
                </a:solidFill>
                <a:latin typeface="Tahoma"/>
                <a:cs typeface="Tahoma"/>
              </a:rPr>
              <a:t>;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spc="-80" dirty="0">
                <a:solidFill>
                  <a:srgbClr val="333333"/>
                </a:solidFill>
                <a:latin typeface="Tahoma"/>
                <a:cs typeface="Tahoma"/>
              </a:rPr>
              <a:t>ar</a:t>
            </a:r>
            <a:r>
              <a:rPr sz="3200" spc="-7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3200" spc="-260" dirty="0">
                <a:solidFill>
                  <a:srgbClr val="999999"/>
                </a:solidFill>
                <a:latin typeface="Tahoma"/>
                <a:cs typeface="Tahoma"/>
              </a:rPr>
              <a:t>[</a:t>
            </a:r>
            <a:r>
              <a:rPr sz="3200" dirty="0">
                <a:solidFill>
                  <a:srgbClr val="990054"/>
                </a:solidFill>
                <a:latin typeface="Tahoma"/>
                <a:cs typeface="Tahoma"/>
              </a:rPr>
              <a:t>3</a:t>
            </a:r>
            <a:r>
              <a:rPr sz="3200" spc="-254" dirty="0">
                <a:solidFill>
                  <a:srgbClr val="999999"/>
                </a:solidFill>
                <a:latin typeface="Tahoma"/>
                <a:cs typeface="Tahoma"/>
              </a:rPr>
              <a:t>]</a:t>
            </a:r>
            <a:r>
              <a:rPr sz="3200" spc="-155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3200" spc="-710" dirty="0">
                <a:solidFill>
                  <a:srgbClr val="A67E58"/>
                </a:solidFill>
                <a:latin typeface="Tahoma"/>
                <a:cs typeface="Tahoma"/>
              </a:rPr>
              <a:t>=</a:t>
            </a:r>
            <a:r>
              <a:rPr sz="3200" spc="-380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669900"/>
                </a:solidFill>
                <a:latin typeface="Tahoma"/>
                <a:cs typeface="Tahoma"/>
              </a:rPr>
              <a:t>'</a:t>
            </a:r>
            <a:r>
              <a:rPr sz="3200" spc="-280" dirty="0">
                <a:solidFill>
                  <a:srgbClr val="669900"/>
                </a:solidFill>
                <a:latin typeface="Verdana"/>
                <a:cs typeface="Verdana"/>
              </a:rPr>
              <a:t>Лимон</a:t>
            </a:r>
            <a:r>
              <a:rPr sz="3200" spc="-125" dirty="0">
                <a:solidFill>
                  <a:srgbClr val="669900"/>
                </a:solidFill>
                <a:latin typeface="Verdana"/>
                <a:cs typeface="Verdana"/>
              </a:rPr>
              <a:t>'</a:t>
            </a:r>
            <a:r>
              <a:rPr sz="3200" spc="-315" dirty="0">
                <a:solidFill>
                  <a:srgbClr val="999999"/>
                </a:solidFill>
                <a:latin typeface="Tahoma"/>
                <a:cs typeface="Tahoma"/>
              </a:rPr>
              <a:t>;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spc="-90" dirty="0">
                <a:solidFill>
                  <a:srgbClr val="6F8090"/>
                </a:solidFill>
                <a:latin typeface="Tahoma"/>
                <a:cs typeface="Tahoma"/>
              </a:rPr>
              <a:t>//</a:t>
            </a:r>
            <a:r>
              <a:rPr sz="3200" spc="-155" dirty="0">
                <a:solidFill>
                  <a:srgbClr val="6F8090"/>
                </a:solidFill>
                <a:latin typeface="Tahoma"/>
                <a:cs typeface="Tahoma"/>
              </a:rPr>
              <a:t> </a:t>
            </a:r>
            <a:r>
              <a:rPr sz="3200" spc="-229" dirty="0">
                <a:solidFill>
                  <a:srgbClr val="6F8090"/>
                </a:solidFill>
                <a:latin typeface="Tahoma"/>
                <a:cs typeface="Tahoma"/>
              </a:rPr>
              <a:t>[</a:t>
            </a:r>
            <a:r>
              <a:rPr sz="3200" spc="-245" dirty="0">
                <a:solidFill>
                  <a:srgbClr val="6F8090"/>
                </a:solidFill>
                <a:latin typeface="Tahoma"/>
                <a:cs typeface="Tahoma"/>
              </a:rPr>
              <a:t>"</a:t>
            </a:r>
            <a:r>
              <a:rPr sz="3200" spc="-370" dirty="0">
                <a:solidFill>
                  <a:srgbClr val="6F8090"/>
                </a:solidFill>
                <a:latin typeface="Verdana"/>
                <a:cs typeface="Verdana"/>
              </a:rPr>
              <a:t>Я</a:t>
            </a:r>
            <a:r>
              <a:rPr sz="3200" spc="-350" dirty="0">
                <a:solidFill>
                  <a:srgbClr val="6F8090"/>
                </a:solidFill>
                <a:latin typeface="Verdana"/>
                <a:cs typeface="Verdana"/>
              </a:rPr>
              <a:t>б</a:t>
            </a:r>
            <a:r>
              <a:rPr sz="3200" spc="-325" dirty="0">
                <a:solidFill>
                  <a:srgbClr val="6F8090"/>
                </a:solidFill>
                <a:latin typeface="Verdana"/>
                <a:cs typeface="Verdana"/>
              </a:rPr>
              <a:t>ло</a:t>
            </a:r>
            <a:r>
              <a:rPr sz="3200" spc="-355" dirty="0">
                <a:solidFill>
                  <a:srgbClr val="6F8090"/>
                </a:solidFill>
                <a:latin typeface="Verdana"/>
                <a:cs typeface="Verdana"/>
              </a:rPr>
              <a:t>к</a:t>
            </a:r>
            <a:r>
              <a:rPr sz="3200" spc="-395" dirty="0">
                <a:solidFill>
                  <a:srgbClr val="6F8090"/>
                </a:solidFill>
                <a:latin typeface="Verdana"/>
                <a:cs typeface="Verdana"/>
              </a:rPr>
              <a:t>о</a:t>
            </a:r>
            <a:r>
              <a:rPr sz="3200" spc="-805" dirty="0">
                <a:solidFill>
                  <a:srgbClr val="6F8090"/>
                </a:solidFill>
                <a:latin typeface="Verdana"/>
                <a:cs typeface="Verdana"/>
              </a:rPr>
              <a:t>"</a:t>
            </a:r>
            <a:r>
              <a:rPr sz="3200" spc="-445" dirty="0">
                <a:solidFill>
                  <a:srgbClr val="6F8090"/>
                </a:solidFill>
                <a:latin typeface="Verdana"/>
                <a:cs typeface="Verdana"/>
              </a:rPr>
              <a:t>,</a:t>
            </a:r>
            <a:r>
              <a:rPr sz="3200" spc="-720" dirty="0">
                <a:solidFill>
                  <a:srgbClr val="6F8090"/>
                </a:solidFill>
                <a:latin typeface="Verdana"/>
                <a:cs typeface="Verdana"/>
              </a:rPr>
              <a:t> </a:t>
            </a:r>
            <a:r>
              <a:rPr sz="3200" spc="-805" dirty="0">
                <a:solidFill>
                  <a:srgbClr val="6F8090"/>
                </a:solidFill>
                <a:latin typeface="Verdana"/>
                <a:cs typeface="Verdana"/>
              </a:rPr>
              <a:t>"</a:t>
            </a:r>
            <a:r>
              <a:rPr sz="3200" spc="-320" dirty="0">
                <a:solidFill>
                  <a:srgbClr val="6F8090"/>
                </a:solidFill>
                <a:latin typeface="Verdana"/>
                <a:cs typeface="Verdana"/>
              </a:rPr>
              <a:t>Ап</a:t>
            </a:r>
            <a:r>
              <a:rPr sz="3200" spc="-355" dirty="0">
                <a:solidFill>
                  <a:srgbClr val="6F8090"/>
                </a:solidFill>
                <a:latin typeface="Verdana"/>
                <a:cs typeface="Verdana"/>
              </a:rPr>
              <a:t>е</a:t>
            </a:r>
            <a:r>
              <a:rPr sz="3200" spc="-375" dirty="0">
                <a:solidFill>
                  <a:srgbClr val="6F8090"/>
                </a:solidFill>
                <a:latin typeface="Verdana"/>
                <a:cs typeface="Verdana"/>
              </a:rPr>
              <a:t>л</a:t>
            </a:r>
            <a:r>
              <a:rPr sz="3200" spc="-385" dirty="0">
                <a:solidFill>
                  <a:srgbClr val="6F8090"/>
                </a:solidFill>
                <a:latin typeface="Verdana"/>
                <a:cs typeface="Verdana"/>
              </a:rPr>
              <a:t>ь</a:t>
            </a:r>
            <a:r>
              <a:rPr sz="3200" spc="-295" dirty="0">
                <a:solidFill>
                  <a:srgbClr val="6F8090"/>
                </a:solidFill>
                <a:latin typeface="Verdana"/>
                <a:cs typeface="Verdana"/>
              </a:rPr>
              <a:t>син</a:t>
            </a:r>
            <a:r>
              <a:rPr sz="3200" spc="-810" dirty="0">
                <a:solidFill>
                  <a:srgbClr val="6F8090"/>
                </a:solidFill>
                <a:latin typeface="Verdana"/>
                <a:cs typeface="Verdana"/>
              </a:rPr>
              <a:t>"</a:t>
            </a:r>
            <a:r>
              <a:rPr sz="3200" spc="-445" dirty="0">
                <a:solidFill>
                  <a:srgbClr val="6F8090"/>
                </a:solidFill>
                <a:latin typeface="Verdana"/>
                <a:cs typeface="Verdana"/>
              </a:rPr>
              <a:t>,</a:t>
            </a:r>
            <a:r>
              <a:rPr sz="3200" spc="-735" dirty="0">
                <a:solidFill>
                  <a:srgbClr val="6F8090"/>
                </a:solidFill>
                <a:latin typeface="Verdana"/>
                <a:cs typeface="Verdana"/>
              </a:rPr>
              <a:t> </a:t>
            </a:r>
            <a:r>
              <a:rPr sz="3200" spc="-400" dirty="0">
                <a:solidFill>
                  <a:srgbClr val="6F8090"/>
                </a:solidFill>
                <a:latin typeface="Verdana"/>
                <a:cs typeface="Verdana"/>
              </a:rPr>
              <a:t>"</a:t>
            </a:r>
            <a:r>
              <a:rPr sz="3200" spc="-755" dirty="0">
                <a:solidFill>
                  <a:srgbClr val="6F8090"/>
                </a:solidFill>
                <a:latin typeface="Verdana"/>
                <a:cs typeface="Verdana"/>
              </a:rPr>
              <a:t>Г</a:t>
            </a:r>
            <a:r>
              <a:rPr sz="3200" spc="-310" dirty="0">
                <a:solidFill>
                  <a:srgbClr val="6F8090"/>
                </a:solidFill>
                <a:latin typeface="Verdana"/>
                <a:cs typeface="Verdana"/>
              </a:rPr>
              <a:t>р</a:t>
            </a:r>
            <a:r>
              <a:rPr sz="3200" spc="-395" dirty="0">
                <a:solidFill>
                  <a:srgbClr val="6F8090"/>
                </a:solidFill>
                <a:latin typeface="Verdana"/>
                <a:cs typeface="Verdana"/>
              </a:rPr>
              <a:t>уша</a:t>
            </a:r>
            <a:r>
              <a:rPr sz="3200" spc="-805" dirty="0">
                <a:solidFill>
                  <a:srgbClr val="6F8090"/>
                </a:solidFill>
                <a:latin typeface="Verdana"/>
                <a:cs typeface="Verdana"/>
              </a:rPr>
              <a:t>"</a:t>
            </a:r>
            <a:r>
              <a:rPr sz="3200" spc="-445" dirty="0">
                <a:solidFill>
                  <a:srgbClr val="6F8090"/>
                </a:solidFill>
                <a:latin typeface="Verdana"/>
                <a:cs typeface="Verdana"/>
              </a:rPr>
              <a:t>,</a:t>
            </a:r>
            <a:r>
              <a:rPr sz="3200" spc="-745" dirty="0">
                <a:solidFill>
                  <a:srgbClr val="6F8090"/>
                </a:solidFill>
                <a:latin typeface="Verdana"/>
                <a:cs typeface="Verdana"/>
              </a:rPr>
              <a:t> </a:t>
            </a:r>
            <a:r>
              <a:rPr sz="3200" spc="-465" dirty="0">
                <a:solidFill>
                  <a:srgbClr val="6F8090"/>
                </a:solidFill>
                <a:latin typeface="Verdana"/>
                <a:cs typeface="Verdana"/>
              </a:rPr>
              <a:t>"</a:t>
            </a:r>
            <a:r>
              <a:rPr sz="3200" spc="-270" dirty="0">
                <a:solidFill>
                  <a:srgbClr val="6F8090"/>
                </a:solidFill>
                <a:latin typeface="Verdana"/>
                <a:cs typeface="Verdana"/>
              </a:rPr>
              <a:t>Лимон</a:t>
            </a:r>
            <a:r>
              <a:rPr sz="3200" spc="-245" dirty="0">
                <a:solidFill>
                  <a:srgbClr val="6F8090"/>
                </a:solidFill>
                <a:latin typeface="Tahoma"/>
                <a:cs typeface="Tahoma"/>
              </a:rPr>
              <a:t>"]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Массивы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9968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083" y="908720"/>
            <a:ext cx="8070850" cy="5009063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39"/>
              </a:spcBef>
              <a:tabLst>
                <a:tab pos="355600" algn="l"/>
                <a:tab pos="356235" algn="l"/>
              </a:tabLst>
            </a:pPr>
            <a:r>
              <a:rPr sz="2400" spc="-310" dirty="0">
                <a:latin typeface="Verdana"/>
                <a:cs typeface="Verdana"/>
              </a:rPr>
              <a:t>Б</a:t>
            </a:r>
            <a:r>
              <a:rPr sz="2400" spc="-290" dirty="0">
                <a:latin typeface="Verdana"/>
                <a:cs typeface="Verdana"/>
              </a:rPr>
              <a:t>о</a:t>
            </a:r>
            <a:r>
              <a:rPr sz="2400" spc="-295" dirty="0">
                <a:latin typeface="Verdana"/>
                <a:cs typeface="Verdana"/>
              </a:rPr>
              <a:t>ль</a:t>
            </a:r>
            <a:r>
              <a:rPr sz="2400" spc="-450" dirty="0">
                <a:latin typeface="Verdana"/>
                <a:cs typeface="Verdana"/>
              </a:rPr>
              <a:t>ш</a:t>
            </a:r>
            <a:r>
              <a:rPr sz="2400" spc="-300" dirty="0">
                <a:latin typeface="Verdana"/>
                <a:cs typeface="Verdana"/>
              </a:rPr>
              <a:t>е</a:t>
            </a:r>
            <a:r>
              <a:rPr sz="2400" spc="-245" dirty="0">
                <a:latin typeface="Verdana"/>
                <a:cs typeface="Verdana"/>
              </a:rPr>
              <a:t>/</a:t>
            </a:r>
            <a:r>
              <a:rPr sz="2400" spc="-215" dirty="0">
                <a:latin typeface="Verdana"/>
                <a:cs typeface="Verdana"/>
              </a:rPr>
              <a:t>м</a:t>
            </a:r>
            <a:r>
              <a:rPr sz="2400" spc="-200" dirty="0">
                <a:latin typeface="Verdana"/>
                <a:cs typeface="Verdana"/>
              </a:rPr>
              <a:t>е</a:t>
            </a:r>
            <a:r>
              <a:rPr sz="2400" spc="-280" dirty="0">
                <a:latin typeface="Verdana"/>
                <a:cs typeface="Verdana"/>
              </a:rPr>
              <a:t>нь</a:t>
            </a:r>
            <a:r>
              <a:rPr sz="2400" spc="-420" dirty="0">
                <a:latin typeface="Verdana"/>
                <a:cs typeface="Verdana"/>
              </a:rPr>
              <a:t>ш</a:t>
            </a:r>
            <a:r>
              <a:rPr sz="2400" spc="-455" dirty="0">
                <a:latin typeface="Verdana"/>
                <a:cs typeface="Verdana"/>
              </a:rPr>
              <a:t>е: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a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80" dirty="0">
                <a:latin typeface="Verdana"/>
                <a:cs typeface="Verdana"/>
              </a:rPr>
              <a:t>&gt;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b</a:t>
            </a:r>
            <a:r>
              <a:rPr sz="2400" spc="-390" dirty="0">
                <a:latin typeface="Verdana"/>
                <a:cs typeface="Verdana"/>
              </a:rPr>
              <a:t>,</a:t>
            </a:r>
            <a:r>
              <a:rPr sz="2400" spc="-45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a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80" dirty="0">
                <a:latin typeface="Verdana"/>
                <a:cs typeface="Verdana"/>
              </a:rPr>
              <a:t>&lt;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b</a:t>
            </a:r>
            <a:r>
              <a:rPr sz="2400" spc="-420" dirty="0" smtClean="0">
                <a:latin typeface="Verdana"/>
                <a:cs typeface="Verdana"/>
              </a:rPr>
              <a:t>.</a:t>
            </a:r>
            <a:endParaRPr lang="en-US" sz="2400" spc="-420" dirty="0" smtClean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439"/>
              </a:spcBef>
              <a:tabLst>
                <a:tab pos="355600" algn="l"/>
                <a:tab pos="356235" algn="l"/>
              </a:tabLst>
            </a:pPr>
            <a:endParaRPr sz="2400" dirty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355600" algn="l"/>
                <a:tab pos="356235" algn="l"/>
              </a:tabLst>
            </a:pPr>
            <a:r>
              <a:rPr sz="2400" spc="-310" dirty="0">
                <a:latin typeface="Verdana"/>
                <a:cs typeface="Verdana"/>
              </a:rPr>
              <a:t>Б</a:t>
            </a:r>
            <a:r>
              <a:rPr sz="2400" spc="-290" dirty="0">
                <a:latin typeface="Verdana"/>
                <a:cs typeface="Verdana"/>
              </a:rPr>
              <a:t>о</a:t>
            </a:r>
            <a:r>
              <a:rPr sz="2400" spc="-300" dirty="0">
                <a:latin typeface="Verdana"/>
                <a:cs typeface="Verdana"/>
              </a:rPr>
              <a:t>ль</a:t>
            </a:r>
            <a:r>
              <a:rPr sz="2400" spc="-450" dirty="0">
                <a:latin typeface="Verdana"/>
                <a:cs typeface="Verdana"/>
              </a:rPr>
              <a:t>ш</a:t>
            </a:r>
            <a:r>
              <a:rPr sz="2400" spc="-305" dirty="0">
                <a:latin typeface="Verdana"/>
                <a:cs typeface="Verdana"/>
              </a:rPr>
              <a:t>е</a:t>
            </a:r>
            <a:r>
              <a:rPr sz="2400" spc="-245" dirty="0">
                <a:latin typeface="Verdana"/>
                <a:cs typeface="Verdana"/>
              </a:rPr>
              <a:t>/</a:t>
            </a:r>
            <a:r>
              <a:rPr sz="2400" spc="-254" dirty="0">
                <a:latin typeface="Verdana"/>
                <a:cs typeface="Verdana"/>
              </a:rPr>
              <a:t>мень</a:t>
            </a:r>
            <a:r>
              <a:rPr sz="2400" spc="-370" dirty="0">
                <a:latin typeface="Verdana"/>
                <a:cs typeface="Verdana"/>
              </a:rPr>
              <a:t>ш</a:t>
            </a:r>
            <a:r>
              <a:rPr sz="2400" spc="-250" dirty="0">
                <a:latin typeface="Verdana"/>
                <a:cs typeface="Verdana"/>
              </a:rPr>
              <a:t>е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90" dirty="0">
                <a:latin typeface="Verdana"/>
                <a:cs typeface="Verdana"/>
              </a:rPr>
              <a:t>или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325" dirty="0">
                <a:latin typeface="Verdana"/>
                <a:cs typeface="Verdana"/>
              </a:rPr>
              <a:t>равно: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a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80" dirty="0">
                <a:latin typeface="Verdana"/>
                <a:cs typeface="Verdana"/>
              </a:rPr>
              <a:t>&gt;=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75" dirty="0">
                <a:latin typeface="Verdana"/>
                <a:cs typeface="Verdana"/>
              </a:rPr>
              <a:t>b</a:t>
            </a:r>
            <a:r>
              <a:rPr sz="2400" spc="-390" dirty="0">
                <a:latin typeface="Verdana"/>
                <a:cs typeface="Verdana"/>
              </a:rPr>
              <a:t>,</a:t>
            </a:r>
            <a:r>
              <a:rPr sz="2400" spc="-45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a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80" dirty="0">
                <a:latin typeface="Verdana"/>
                <a:cs typeface="Verdana"/>
              </a:rPr>
              <a:t>&lt;=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75" dirty="0">
                <a:latin typeface="Verdana"/>
                <a:cs typeface="Verdana"/>
              </a:rPr>
              <a:t>b</a:t>
            </a:r>
            <a:r>
              <a:rPr sz="2400" spc="-425" dirty="0" smtClean="0">
                <a:latin typeface="Verdana"/>
                <a:cs typeface="Verdana"/>
              </a:rPr>
              <a:t>.</a:t>
            </a:r>
            <a:endParaRPr lang="en-US" sz="2400" spc="-425" dirty="0" smtClean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355600" algn="l"/>
                <a:tab pos="356235" algn="l"/>
              </a:tabLst>
            </a:pPr>
            <a:endParaRPr sz="2400" dirty="0">
              <a:latin typeface="Verdana"/>
              <a:cs typeface="Verdana"/>
            </a:endParaRPr>
          </a:p>
          <a:p>
            <a:pPr marL="12065" marR="25400">
              <a:lnSpc>
                <a:spcPct val="90000"/>
              </a:lnSpc>
              <a:spcBef>
                <a:spcPts val="670"/>
              </a:spcBef>
              <a:tabLst>
                <a:tab pos="355600" algn="l"/>
                <a:tab pos="356235" algn="l"/>
              </a:tabLst>
            </a:pPr>
            <a:r>
              <a:rPr sz="2400" spc="-229" dirty="0">
                <a:latin typeface="Verdana"/>
                <a:cs typeface="Verdana"/>
              </a:rPr>
              <a:t>Р</a:t>
            </a:r>
            <a:r>
              <a:rPr sz="2400" spc="-260" dirty="0">
                <a:latin typeface="Verdana"/>
                <a:cs typeface="Verdana"/>
              </a:rPr>
              <a:t>авно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a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80" dirty="0">
                <a:latin typeface="Verdana"/>
                <a:cs typeface="Verdana"/>
              </a:rPr>
              <a:t>==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75" dirty="0">
                <a:latin typeface="Verdana"/>
                <a:cs typeface="Verdana"/>
              </a:rPr>
              <a:t>b</a:t>
            </a:r>
            <a:r>
              <a:rPr sz="2400" spc="-425" dirty="0">
                <a:latin typeface="Verdana"/>
                <a:cs typeface="Verdana"/>
              </a:rPr>
              <a:t>.</a:t>
            </a:r>
            <a:r>
              <a:rPr sz="2400" spc="-530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Д</a:t>
            </a:r>
            <a:r>
              <a:rPr sz="2400" spc="-345" dirty="0">
                <a:latin typeface="Verdana"/>
                <a:cs typeface="Verdana"/>
              </a:rPr>
              <a:t>ля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75" dirty="0">
                <a:latin typeface="Verdana"/>
                <a:cs typeface="Verdana"/>
              </a:rPr>
              <a:t>сравнения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исп</a:t>
            </a:r>
            <a:r>
              <a:rPr sz="2400" spc="-265" dirty="0">
                <a:latin typeface="Verdana"/>
                <a:cs typeface="Verdana"/>
              </a:rPr>
              <a:t>о</a:t>
            </a:r>
            <a:r>
              <a:rPr sz="2400" spc="-295" dirty="0">
                <a:latin typeface="Verdana"/>
                <a:cs typeface="Verdana"/>
              </a:rPr>
              <a:t>льзу</a:t>
            </a:r>
            <a:r>
              <a:rPr sz="2400" spc="-320" dirty="0">
                <a:latin typeface="Verdana"/>
                <a:cs typeface="Verdana"/>
              </a:rPr>
              <a:t>е</a:t>
            </a:r>
            <a:r>
              <a:rPr sz="2400" spc="-325" dirty="0">
                <a:latin typeface="Verdana"/>
                <a:cs typeface="Verdana"/>
              </a:rPr>
              <a:t>т</a:t>
            </a:r>
            <a:r>
              <a:rPr sz="2400" spc="-295" dirty="0">
                <a:latin typeface="Verdana"/>
                <a:cs typeface="Verdana"/>
              </a:rPr>
              <a:t>ся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20" dirty="0">
                <a:latin typeface="Verdana"/>
                <a:cs typeface="Verdana"/>
              </a:rPr>
              <a:t>два  </a:t>
            </a:r>
            <a:r>
              <a:rPr sz="2400" spc="-254" dirty="0">
                <a:latin typeface="Verdana"/>
                <a:cs typeface="Verdana"/>
              </a:rPr>
              <a:t>символа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275" dirty="0">
                <a:latin typeface="Verdana"/>
                <a:cs typeface="Verdana"/>
              </a:rPr>
              <a:t>равенства</a:t>
            </a:r>
            <a:r>
              <a:rPr sz="2400" spc="-395" dirty="0">
                <a:latin typeface="Verdana"/>
                <a:cs typeface="Verdana"/>
              </a:rPr>
              <a:t> </a:t>
            </a:r>
            <a:r>
              <a:rPr sz="2400" spc="-480" dirty="0">
                <a:latin typeface="Verdana"/>
                <a:cs typeface="Verdana"/>
              </a:rPr>
              <a:t>'='.</a:t>
            </a:r>
            <a:r>
              <a:rPr sz="2400" spc="-470" dirty="0">
                <a:latin typeface="Verdana"/>
                <a:cs typeface="Verdana"/>
              </a:rPr>
              <a:t> </a:t>
            </a:r>
            <a:r>
              <a:rPr sz="2400" spc="-290" dirty="0">
                <a:latin typeface="Verdana"/>
                <a:cs typeface="Verdana"/>
              </a:rPr>
              <a:t>Один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символ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a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80" dirty="0">
                <a:latin typeface="Verdana"/>
                <a:cs typeface="Verdana"/>
              </a:rPr>
              <a:t>=</a:t>
            </a:r>
            <a:r>
              <a:rPr sz="2400" spc="-860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b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80" dirty="0">
                <a:latin typeface="Verdana"/>
                <a:cs typeface="Verdana"/>
              </a:rPr>
              <a:t>означал </a:t>
            </a:r>
            <a:r>
              <a:rPr sz="2400" spc="-969" dirty="0">
                <a:latin typeface="Verdana"/>
                <a:cs typeface="Verdana"/>
              </a:rPr>
              <a:t> </a:t>
            </a:r>
            <a:r>
              <a:rPr sz="2400" spc="-305" dirty="0">
                <a:latin typeface="Verdana"/>
                <a:cs typeface="Verdana"/>
              </a:rPr>
              <a:t>бы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80" dirty="0" err="1">
                <a:latin typeface="Verdana"/>
                <a:cs typeface="Verdana"/>
              </a:rPr>
              <a:t>присваивание</a:t>
            </a:r>
            <a:r>
              <a:rPr sz="2400" spc="-280" dirty="0" smtClean="0">
                <a:latin typeface="Verdana"/>
                <a:cs typeface="Verdana"/>
              </a:rPr>
              <a:t>.</a:t>
            </a:r>
            <a:endParaRPr lang="en-US" sz="2400" spc="-280" dirty="0" smtClean="0">
              <a:latin typeface="Verdana"/>
              <a:cs typeface="Verdana"/>
            </a:endParaRPr>
          </a:p>
          <a:p>
            <a:pPr marL="12065" marR="25400">
              <a:lnSpc>
                <a:spcPct val="90000"/>
              </a:lnSpc>
              <a:spcBef>
                <a:spcPts val="670"/>
              </a:spcBef>
              <a:tabLst>
                <a:tab pos="355600" algn="l"/>
                <a:tab pos="356235" algn="l"/>
              </a:tabLst>
            </a:pPr>
            <a:endParaRPr sz="2400" dirty="0">
              <a:latin typeface="Verdana"/>
              <a:cs typeface="Verdana"/>
            </a:endParaRPr>
          </a:p>
          <a:p>
            <a:pPr marL="12065" marR="365125">
              <a:lnSpc>
                <a:spcPct val="9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r>
              <a:rPr sz="2400" spc="-315" dirty="0">
                <a:latin typeface="Verdana"/>
                <a:cs typeface="Verdana"/>
              </a:rPr>
              <a:t>«Не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10" dirty="0">
                <a:latin typeface="Verdana"/>
                <a:cs typeface="Verdana"/>
              </a:rPr>
              <a:t>равно».</a:t>
            </a:r>
            <a:r>
              <a:rPr sz="2400" spc="-450" dirty="0">
                <a:latin typeface="Verdana"/>
                <a:cs typeface="Verdana"/>
              </a:rPr>
              <a:t> </a:t>
            </a:r>
            <a:r>
              <a:rPr sz="2400" spc="-290" dirty="0">
                <a:latin typeface="Verdana"/>
                <a:cs typeface="Verdana"/>
              </a:rPr>
              <a:t>В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265" dirty="0">
                <a:latin typeface="Verdana"/>
                <a:cs typeface="Verdana"/>
              </a:rPr>
              <a:t>математике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он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305" dirty="0">
                <a:latin typeface="Verdana"/>
                <a:cs typeface="Verdana"/>
              </a:rPr>
              <a:t>пишется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315" dirty="0">
                <a:latin typeface="Verdana"/>
                <a:cs typeface="Verdana"/>
              </a:rPr>
              <a:t>как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635" dirty="0">
                <a:latin typeface="Verdana"/>
                <a:cs typeface="Verdana"/>
              </a:rPr>
              <a:t>≠,</a:t>
            </a:r>
            <a:r>
              <a:rPr sz="2400" spc="-459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в </a:t>
            </a:r>
            <a:r>
              <a:rPr sz="2400" spc="-265" dirty="0">
                <a:latin typeface="Verdana"/>
                <a:cs typeface="Verdana"/>
              </a:rPr>
              <a:t> </a:t>
            </a:r>
            <a:r>
              <a:rPr sz="2400" spc="-65" dirty="0">
                <a:latin typeface="Tahoma"/>
                <a:cs typeface="Tahoma"/>
              </a:rPr>
              <a:t>JavaScript</a:t>
            </a:r>
            <a:r>
              <a:rPr sz="2400" spc="-355" dirty="0">
                <a:latin typeface="Tahoma"/>
                <a:cs typeface="Tahoma"/>
              </a:rPr>
              <a:t> </a:t>
            </a:r>
            <a:r>
              <a:rPr sz="2400" spc="65" dirty="0">
                <a:latin typeface="Verdana"/>
                <a:cs typeface="Verdana"/>
              </a:rPr>
              <a:t>–</a:t>
            </a:r>
            <a:r>
              <a:rPr sz="2400" spc="-455" dirty="0">
                <a:latin typeface="Verdana"/>
                <a:cs typeface="Verdana"/>
              </a:rPr>
              <a:t> </a:t>
            </a:r>
            <a:r>
              <a:rPr sz="2400" spc="-285" dirty="0">
                <a:latin typeface="Verdana"/>
                <a:cs typeface="Verdana"/>
              </a:rPr>
              <a:t>знак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75" dirty="0">
                <a:latin typeface="Verdana"/>
                <a:cs typeface="Verdana"/>
              </a:rPr>
              <a:t>равенства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с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280" dirty="0">
                <a:latin typeface="Verdana"/>
                <a:cs typeface="Verdana"/>
              </a:rPr>
              <a:t>восклицательным </a:t>
            </a:r>
            <a:r>
              <a:rPr sz="2400" spc="-969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зна</a:t>
            </a:r>
            <a:r>
              <a:rPr sz="2400" spc="-365" dirty="0">
                <a:latin typeface="Verdana"/>
                <a:cs typeface="Verdana"/>
              </a:rPr>
              <a:t>к</a:t>
            </a:r>
            <a:r>
              <a:rPr sz="2400" spc="-175" dirty="0">
                <a:latin typeface="Verdana"/>
                <a:cs typeface="Verdana"/>
              </a:rPr>
              <a:t>ом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285" dirty="0">
                <a:latin typeface="Verdana"/>
                <a:cs typeface="Verdana"/>
              </a:rPr>
              <a:t>п</a:t>
            </a:r>
            <a:r>
              <a:rPr sz="2400" spc="-245" dirty="0">
                <a:latin typeface="Verdana"/>
                <a:cs typeface="Verdana"/>
              </a:rPr>
              <a:t>ер</a:t>
            </a:r>
            <a:r>
              <a:rPr sz="2400" spc="-310" dirty="0">
                <a:latin typeface="Verdana"/>
                <a:cs typeface="Verdana"/>
              </a:rPr>
              <a:t>е</a:t>
            </a:r>
            <a:r>
              <a:rPr sz="2400" spc="-229" dirty="0">
                <a:latin typeface="Verdana"/>
                <a:cs typeface="Verdana"/>
              </a:rPr>
              <a:t>д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29" dirty="0">
                <a:latin typeface="Verdana"/>
                <a:cs typeface="Verdana"/>
              </a:rPr>
              <a:t>ним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20" dirty="0">
                <a:latin typeface="Tahoma"/>
                <a:cs typeface="Tahoma"/>
              </a:rPr>
              <a:t>!=.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 dirty="0">
              <a:latin typeface="Tahoma"/>
              <a:cs typeface="Tahoma"/>
            </a:endParaRPr>
          </a:p>
          <a:p>
            <a:pPr marL="2372360">
              <a:lnSpc>
                <a:spcPct val="100000"/>
              </a:lnSpc>
              <a:spcBef>
                <a:spcPts val="5"/>
              </a:spcBef>
            </a:pPr>
            <a:r>
              <a:rPr sz="2400" i="1" spc="-55" dirty="0">
                <a:latin typeface="Tahoma"/>
                <a:cs typeface="Tahoma"/>
              </a:rPr>
              <a:t>https://learn.javascript.ru/comparison</a:t>
            </a:r>
            <a:endParaRPr sz="2400" i="1" dirty="0">
              <a:latin typeface="Tahoma"/>
              <a:cs typeface="Tahom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 сравнения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388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30004"/>
              </p:ext>
            </p:extLst>
          </p:nvPr>
        </p:nvGraphicFramePr>
        <p:xfrm>
          <a:off x="492725" y="908720"/>
          <a:ext cx="8159566" cy="19146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0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833">
                <a:tc>
                  <a:txBody>
                    <a:bodyPr/>
                    <a:lstStyle/>
                    <a:p>
                      <a:pPr marL="31750">
                        <a:lnSpc>
                          <a:spcPts val="2265"/>
                        </a:lnSpc>
                      </a:pPr>
                      <a:r>
                        <a:rPr sz="2400" b="1" spc="-5" dirty="0">
                          <a:solidFill>
                            <a:srgbClr val="0077AA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if</a:t>
                      </a:r>
                      <a:endParaRPr sz="24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2265"/>
                        </a:lnSpc>
                      </a:pPr>
                      <a:r>
                        <a:rPr sz="2400" b="1" dirty="0">
                          <a:solidFill>
                            <a:srgbClr val="999999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sz="24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year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2265"/>
                        </a:lnSpc>
                      </a:pPr>
                      <a:r>
                        <a:rPr sz="2400" b="1" spc="-5" dirty="0">
                          <a:solidFill>
                            <a:srgbClr val="A67E58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sz="2400" b="1" spc="-20" dirty="0">
                          <a:solidFill>
                            <a:srgbClr val="A67E58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990054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2017</a:t>
                      </a:r>
                      <a:r>
                        <a:rPr sz="2400" b="1" dirty="0">
                          <a:solidFill>
                            <a:srgbClr val="999999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sz="2400" b="1" spc="-10" dirty="0">
                          <a:solidFill>
                            <a:srgbClr val="999999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2400" b="1" dirty="0" smtClean="0">
                          <a:solidFill>
                            <a:srgbClr val="999999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{</a:t>
                      </a:r>
                      <a:endParaRPr sz="24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2645"/>
                        </a:lnSpc>
                      </a:pPr>
                      <a:r>
                        <a:rPr sz="24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alert</a:t>
                      </a:r>
                      <a:r>
                        <a:rPr sz="2400" b="1" dirty="0">
                          <a:solidFill>
                            <a:srgbClr val="999999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(</a:t>
                      </a:r>
                      <a:endParaRPr sz="24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645"/>
                        </a:lnSpc>
                      </a:pPr>
                      <a:r>
                        <a:rPr sz="2400" b="1" spc="5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'Да,</a:t>
                      </a:r>
                      <a:r>
                        <a:rPr sz="2400" b="1" spc="-40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сейчас</a:t>
                      </a:r>
                      <a:endParaRPr sz="24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400" b="1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2017'</a:t>
                      </a:r>
                      <a:r>
                        <a:rPr sz="2400" b="1" spc="-30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999999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);</a:t>
                      </a:r>
                      <a:endParaRPr sz="24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marL="31750">
                        <a:lnSpc>
                          <a:spcPts val="2645"/>
                        </a:lnSpc>
                      </a:pPr>
                      <a:r>
                        <a:rPr sz="2400" b="1" dirty="0">
                          <a:solidFill>
                            <a:srgbClr val="999999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}</a:t>
                      </a:r>
                      <a:endParaRPr sz="24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2645"/>
                        </a:lnSpc>
                      </a:pPr>
                      <a:r>
                        <a:rPr sz="2400" b="1" dirty="0">
                          <a:solidFill>
                            <a:srgbClr val="0077AA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sz="2400" b="1" spc="-60" dirty="0">
                          <a:solidFill>
                            <a:srgbClr val="0077AA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999999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{</a:t>
                      </a:r>
                      <a:endParaRPr sz="24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alert</a:t>
                      </a:r>
                      <a:r>
                        <a:rPr sz="2400" b="1" dirty="0">
                          <a:solidFill>
                            <a:srgbClr val="999999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(</a:t>
                      </a:r>
                      <a:endParaRPr sz="24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650"/>
                        </a:lnSpc>
                      </a:pPr>
                      <a:r>
                        <a:rPr sz="2400" b="1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‘Нет,</a:t>
                      </a:r>
                      <a:r>
                        <a:rPr sz="2400" b="1" spc="-35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сейчас</a:t>
                      </a:r>
                      <a:endParaRPr sz="24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650"/>
                        </a:lnSpc>
                      </a:pPr>
                      <a:r>
                        <a:rPr sz="2400" b="1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не</a:t>
                      </a:r>
                      <a:r>
                        <a:rPr sz="2400" b="1" spc="-10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2017'</a:t>
                      </a:r>
                      <a:r>
                        <a:rPr sz="2400" b="1" spc="-25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999999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);</a:t>
                      </a:r>
                      <a:endParaRPr sz="24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528">
                <a:tc>
                  <a:txBody>
                    <a:bodyPr/>
                    <a:lstStyle/>
                    <a:p>
                      <a:pPr marL="31750">
                        <a:lnSpc>
                          <a:spcPts val="2645"/>
                        </a:lnSpc>
                      </a:pPr>
                      <a:r>
                        <a:rPr sz="2400" b="1" dirty="0">
                          <a:solidFill>
                            <a:srgbClr val="999999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}</a:t>
                      </a:r>
                      <a:endParaRPr sz="24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b="1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92773" y="3356992"/>
            <a:ext cx="7108190" cy="19152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sz="2800" spc="-285" dirty="0">
                <a:latin typeface="Verdana"/>
                <a:cs typeface="Verdana"/>
              </a:rPr>
              <a:t>Чис</a:t>
            </a:r>
            <a:r>
              <a:rPr sz="2800" spc="-295" dirty="0">
                <a:latin typeface="Verdana"/>
                <a:cs typeface="Verdana"/>
              </a:rPr>
              <a:t>л</a:t>
            </a:r>
            <a:r>
              <a:rPr sz="2800" spc="-200" dirty="0">
                <a:latin typeface="Verdana"/>
                <a:cs typeface="Verdana"/>
              </a:rPr>
              <a:t>о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i="1" spc="-325" dirty="0">
                <a:latin typeface="Verdana"/>
                <a:cs typeface="Verdana"/>
              </a:rPr>
              <a:t>0</a:t>
            </a:r>
            <a:r>
              <a:rPr sz="2800" spc="-325" dirty="0">
                <a:latin typeface="Verdana"/>
                <a:cs typeface="Verdana"/>
              </a:rPr>
              <a:t>,</a:t>
            </a:r>
            <a:r>
              <a:rPr sz="2800" spc="-465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пу</a:t>
            </a:r>
            <a:r>
              <a:rPr sz="2800" spc="-325" dirty="0">
                <a:latin typeface="Verdana"/>
                <a:cs typeface="Verdana"/>
              </a:rPr>
              <a:t>с</a:t>
            </a:r>
            <a:r>
              <a:rPr sz="2800" spc="-310" dirty="0">
                <a:latin typeface="Verdana"/>
                <a:cs typeface="Verdana"/>
              </a:rPr>
              <a:t>тая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с</a:t>
            </a:r>
            <a:r>
              <a:rPr sz="2800" spc="-265" dirty="0">
                <a:latin typeface="Verdana"/>
                <a:cs typeface="Verdana"/>
              </a:rPr>
              <a:t>трока</a:t>
            </a:r>
            <a:r>
              <a:rPr sz="2800" spc="-415" dirty="0">
                <a:latin typeface="Verdana"/>
                <a:cs typeface="Verdana"/>
              </a:rPr>
              <a:t> </a:t>
            </a:r>
            <a:r>
              <a:rPr sz="2800" i="1" spc="-190" dirty="0">
                <a:latin typeface="Tahoma"/>
                <a:cs typeface="Tahoma"/>
              </a:rPr>
              <a:t>"</a:t>
            </a:r>
            <a:r>
              <a:rPr sz="2800" i="1" spc="-530" dirty="0">
                <a:latin typeface="Tahoma"/>
                <a:cs typeface="Tahoma"/>
              </a:rPr>
              <a:t>"</a:t>
            </a:r>
            <a:r>
              <a:rPr sz="2800" spc="-220" dirty="0">
                <a:latin typeface="Tahoma"/>
                <a:cs typeface="Tahoma"/>
              </a:rPr>
              <a:t>,</a:t>
            </a:r>
            <a:r>
              <a:rPr sz="2800" spc="-355" dirty="0">
                <a:latin typeface="Tahoma"/>
                <a:cs typeface="Tahoma"/>
              </a:rPr>
              <a:t> </a:t>
            </a:r>
            <a:r>
              <a:rPr sz="2800" i="1" spc="65" dirty="0">
                <a:latin typeface="Tahoma"/>
                <a:cs typeface="Tahoma"/>
              </a:rPr>
              <a:t>null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-265" dirty="0">
                <a:latin typeface="Verdana"/>
                <a:cs typeface="Verdana"/>
              </a:rPr>
              <a:t>и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i="1" spc="-45" dirty="0">
                <a:latin typeface="Tahoma"/>
                <a:cs typeface="Tahoma"/>
              </a:rPr>
              <a:t>un</a:t>
            </a:r>
            <a:r>
              <a:rPr sz="2800" i="1" spc="-55" dirty="0">
                <a:latin typeface="Tahoma"/>
                <a:cs typeface="Tahoma"/>
              </a:rPr>
              <a:t>d</a:t>
            </a:r>
            <a:r>
              <a:rPr sz="2800" i="1" spc="-35" dirty="0">
                <a:latin typeface="Tahoma"/>
                <a:cs typeface="Tahoma"/>
              </a:rPr>
              <a:t>ef</a:t>
            </a:r>
            <a:r>
              <a:rPr sz="2800" i="1" spc="20" dirty="0">
                <a:latin typeface="Tahoma"/>
                <a:cs typeface="Tahoma"/>
              </a:rPr>
              <a:t>i</a:t>
            </a:r>
            <a:r>
              <a:rPr sz="2800" i="1" spc="40" dirty="0">
                <a:latin typeface="Tahoma"/>
                <a:cs typeface="Tahoma"/>
              </a:rPr>
              <a:t>n</a:t>
            </a:r>
            <a:r>
              <a:rPr sz="2800" i="1" spc="-50" dirty="0">
                <a:latin typeface="Tahoma"/>
                <a:cs typeface="Tahoma"/>
              </a:rPr>
              <a:t>e</a:t>
            </a:r>
            <a:r>
              <a:rPr sz="2800" i="1" spc="-45" dirty="0">
                <a:latin typeface="Tahoma"/>
                <a:cs typeface="Tahoma"/>
              </a:rPr>
              <a:t>d</a:t>
            </a:r>
            <a:r>
              <a:rPr sz="2800" spc="-390" dirty="0">
                <a:latin typeface="Verdana"/>
                <a:cs typeface="Verdana"/>
              </a:rPr>
              <a:t>,</a:t>
            </a:r>
            <a:r>
              <a:rPr sz="2800" spc="-409" dirty="0">
                <a:latin typeface="Verdana"/>
                <a:cs typeface="Verdana"/>
              </a:rPr>
              <a:t> </a:t>
            </a:r>
            <a:r>
              <a:rPr sz="2800" spc="-215" dirty="0">
                <a:latin typeface="Verdana"/>
                <a:cs typeface="Verdana"/>
              </a:rPr>
              <a:t>а  </a:t>
            </a:r>
            <a:r>
              <a:rPr sz="2800" spc="-295" dirty="0">
                <a:latin typeface="Verdana"/>
                <a:cs typeface="Verdana"/>
              </a:rPr>
              <a:t>так</a:t>
            </a:r>
            <a:r>
              <a:rPr sz="2800" spc="-430" dirty="0">
                <a:latin typeface="Verdana"/>
                <a:cs typeface="Verdana"/>
              </a:rPr>
              <a:t>ж</a:t>
            </a:r>
            <a:r>
              <a:rPr sz="2800" spc="-250" dirty="0">
                <a:latin typeface="Verdana"/>
                <a:cs typeface="Verdana"/>
              </a:rPr>
              <a:t>е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i="1" spc="-20" dirty="0">
                <a:latin typeface="Tahoma"/>
                <a:cs typeface="Tahoma"/>
              </a:rPr>
              <a:t>NaN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-305" dirty="0">
                <a:latin typeface="Verdana"/>
                <a:cs typeface="Verdana"/>
              </a:rPr>
              <a:t>явля</a:t>
            </a:r>
            <a:r>
              <a:rPr sz="2800" spc="-465" dirty="0">
                <a:latin typeface="Verdana"/>
                <a:cs typeface="Verdana"/>
              </a:rPr>
              <a:t>ю</a:t>
            </a:r>
            <a:r>
              <a:rPr sz="2800" spc="-325" dirty="0">
                <a:latin typeface="Verdana"/>
                <a:cs typeface="Verdana"/>
              </a:rPr>
              <a:t>т</a:t>
            </a:r>
            <a:r>
              <a:rPr sz="2800" spc="-295" dirty="0">
                <a:latin typeface="Verdana"/>
                <a:cs typeface="Verdana"/>
              </a:rPr>
              <a:t>ся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i="1" spc="-10" dirty="0">
                <a:latin typeface="Tahoma"/>
                <a:cs typeface="Tahoma"/>
              </a:rPr>
              <a:t>fals</a:t>
            </a:r>
            <a:r>
              <a:rPr sz="2800" i="1" spc="-15" dirty="0">
                <a:latin typeface="Tahoma"/>
                <a:cs typeface="Tahoma"/>
              </a:rPr>
              <a:t>e</a:t>
            </a:r>
            <a:r>
              <a:rPr sz="2800" spc="-220" dirty="0">
                <a:latin typeface="Tahoma"/>
                <a:cs typeface="Tahoma"/>
              </a:rPr>
              <a:t>,</a:t>
            </a:r>
            <a:endParaRPr sz="2800" dirty="0">
              <a:latin typeface="Tahoma"/>
              <a:cs typeface="Tahoma"/>
            </a:endParaRPr>
          </a:p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endParaRPr lang="en-US" sz="2800" spc="-315" dirty="0" smtClean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r>
              <a:rPr sz="2800" spc="-315" dirty="0" err="1" smtClean="0">
                <a:latin typeface="Verdana"/>
                <a:cs typeface="Verdana"/>
              </a:rPr>
              <a:t>О</a:t>
            </a:r>
            <a:r>
              <a:rPr sz="2800" spc="-270" dirty="0" err="1" smtClean="0">
                <a:latin typeface="Verdana"/>
                <a:cs typeface="Verdana"/>
              </a:rPr>
              <a:t>с</a:t>
            </a:r>
            <a:r>
              <a:rPr sz="2800" spc="-295" dirty="0" err="1" smtClean="0">
                <a:latin typeface="Verdana"/>
                <a:cs typeface="Verdana"/>
              </a:rPr>
              <a:t>тальн</a:t>
            </a:r>
            <a:r>
              <a:rPr sz="2800" spc="-395" dirty="0" err="1" smtClean="0">
                <a:latin typeface="Verdana"/>
                <a:cs typeface="Verdana"/>
              </a:rPr>
              <a:t>ы</a:t>
            </a:r>
            <a:r>
              <a:rPr sz="2800" spc="-250" dirty="0" err="1" smtClean="0">
                <a:latin typeface="Verdana"/>
                <a:cs typeface="Verdana"/>
              </a:rPr>
              <a:t>е</a:t>
            </a:r>
            <a:r>
              <a:rPr sz="2800" spc="-215" dirty="0" smtClean="0">
                <a:latin typeface="Verdana"/>
                <a:cs typeface="Verdana"/>
              </a:rPr>
              <a:t> </a:t>
            </a:r>
            <a:r>
              <a:rPr sz="2800" spc="-270" dirty="0">
                <a:latin typeface="Verdana"/>
                <a:cs typeface="Verdana"/>
              </a:rPr>
              <a:t>зна</a:t>
            </a:r>
            <a:r>
              <a:rPr sz="2800" spc="-295" dirty="0">
                <a:latin typeface="Verdana"/>
                <a:cs typeface="Verdana"/>
              </a:rPr>
              <a:t>чения</a:t>
            </a:r>
            <a:r>
              <a:rPr sz="2800" spc="-450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–</a:t>
            </a:r>
            <a:r>
              <a:rPr sz="2800" spc="-455" dirty="0">
                <a:latin typeface="Verdana"/>
                <a:cs typeface="Verdana"/>
              </a:rPr>
              <a:t> </a:t>
            </a:r>
            <a:r>
              <a:rPr sz="2800" i="1" spc="-40" dirty="0">
                <a:latin typeface="Tahoma"/>
                <a:cs typeface="Tahoma"/>
              </a:rPr>
              <a:t>true</a:t>
            </a:r>
            <a:r>
              <a:rPr sz="2800" spc="-250" dirty="0"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Условный оператор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9964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23755"/>
              </p:ext>
            </p:extLst>
          </p:nvPr>
        </p:nvGraphicFramePr>
        <p:xfrm>
          <a:off x="179512" y="980728"/>
          <a:ext cx="8856984" cy="6081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5176">
                <a:tc>
                  <a:txBody>
                    <a:bodyPr/>
                    <a:lstStyle/>
                    <a:p>
                      <a:pPr marL="31750">
                        <a:lnSpc>
                          <a:spcPts val="2640"/>
                        </a:lnSpc>
                      </a:pPr>
                      <a:r>
                        <a:rPr sz="2800" spc="-5" dirty="0">
                          <a:solidFill>
                            <a:srgbClr val="0077AA"/>
                          </a:solidFill>
                          <a:latin typeface="Consolas"/>
                          <a:cs typeface="Consolas"/>
                        </a:rPr>
                        <a:t>switch</a:t>
                      </a:r>
                      <a:r>
                        <a:rPr sz="2800" spc="-35" dirty="0">
                          <a:solidFill>
                            <a:srgbClr val="0077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spc="-5" dirty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2800" spc="-5" dirty="0">
                          <a:latin typeface="Consolas"/>
                          <a:cs typeface="Consolas"/>
                        </a:rPr>
                        <a:t>year</a:t>
                      </a:r>
                      <a:r>
                        <a:rPr sz="2800" spc="-5" dirty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2800" spc="-30" dirty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endParaRPr lang="en-US" sz="2800" spc="-30" dirty="0" smtClean="0">
                        <a:solidFill>
                          <a:srgbClr val="999999"/>
                        </a:solidFill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640"/>
                        </a:lnSpc>
                      </a:pPr>
                      <a:r>
                        <a:rPr sz="2800" spc="-5" dirty="0" smtClean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2800" dirty="0">
                        <a:latin typeface="Consolas"/>
                        <a:cs typeface="Consolas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spc="-60" dirty="0">
                          <a:solidFill>
                            <a:srgbClr val="0077AA"/>
                          </a:solidFill>
                          <a:latin typeface="Tahoma"/>
                          <a:cs typeface="Tahoma"/>
                        </a:rPr>
                        <a:t>case</a:t>
                      </a:r>
                      <a:r>
                        <a:rPr sz="2800" spc="-145" dirty="0">
                          <a:solidFill>
                            <a:srgbClr val="0077A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solidFill>
                            <a:srgbClr val="990054"/>
                          </a:solidFill>
                          <a:latin typeface="Tahoma"/>
                          <a:cs typeface="Tahoma"/>
                        </a:rPr>
                        <a:t>2017</a:t>
                      </a:r>
                      <a:r>
                        <a:rPr sz="2800" spc="-5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800" spc="-25" dirty="0">
                          <a:latin typeface="Consolas"/>
                          <a:cs typeface="Consolas"/>
                        </a:rPr>
                        <a:t> </a:t>
                      </a:r>
                      <a:endParaRPr lang="en-US" sz="2800" spc="-25" dirty="0" smtClean="0">
                        <a:latin typeface="Consolas"/>
                        <a:cs typeface="Consolas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spc="-10" dirty="0" smtClean="0">
                          <a:latin typeface="Consolas"/>
                          <a:cs typeface="Consolas"/>
                        </a:rPr>
                        <a:t>alert</a:t>
                      </a:r>
                      <a:r>
                        <a:rPr sz="2800" spc="-10" dirty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endParaRPr sz="2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 dirty="0" smtClean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10" dirty="0" smtClean="0">
                          <a:solidFill>
                            <a:srgbClr val="6699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2800" spc="-10" dirty="0" err="1" smtClean="0">
                          <a:solidFill>
                            <a:srgbClr val="669900"/>
                          </a:solidFill>
                          <a:latin typeface="Consolas"/>
                          <a:cs typeface="Consolas"/>
                        </a:rPr>
                        <a:t>Сейчас</a:t>
                      </a:r>
                      <a:endParaRPr sz="2800" dirty="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669900"/>
                          </a:solidFill>
                          <a:latin typeface="Consolas"/>
                          <a:cs typeface="Consolas"/>
                        </a:rPr>
                        <a:t>2017'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080">
                <a:tc>
                  <a:txBody>
                    <a:bodyPr/>
                    <a:lstStyle/>
                    <a:p>
                      <a:pPr marL="394335">
                        <a:lnSpc>
                          <a:spcPts val="3060"/>
                        </a:lnSpc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break;</a:t>
                      </a:r>
                      <a:endParaRPr sz="2800" dirty="0">
                        <a:latin typeface="Consolas"/>
                        <a:cs typeface="Consolas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spc="-60" dirty="0">
                          <a:solidFill>
                            <a:srgbClr val="0077AA"/>
                          </a:solidFill>
                          <a:latin typeface="Tahoma"/>
                          <a:cs typeface="Tahoma"/>
                        </a:rPr>
                        <a:t>case</a:t>
                      </a:r>
                      <a:r>
                        <a:rPr sz="2800" spc="-150" dirty="0">
                          <a:solidFill>
                            <a:srgbClr val="0077A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solidFill>
                            <a:srgbClr val="990054"/>
                          </a:solidFill>
                          <a:latin typeface="Tahoma"/>
                          <a:cs typeface="Tahoma"/>
                        </a:rPr>
                        <a:t>2018</a:t>
                      </a:r>
                      <a:r>
                        <a:rPr sz="2800" spc="-1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 </a:t>
                      </a:r>
                      <a:endParaRPr lang="en-US" sz="2800" spc="-35" dirty="0" smtClean="0">
                        <a:latin typeface="Consolas"/>
                        <a:cs typeface="Consolas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spc="-5" dirty="0" smtClean="0">
                          <a:latin typeface="Consolas"/>
                          <a:cs typeface="Consolas"/>
                        </a:rPr>
                        <a:t>alert</a:t>
                      </a:r>
                      <a:r>
                        <a:rPr sz="2800" spc="-5" dirty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endParaRPr sz="2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669900"/>
                          </a:solidFill>
                          <a:latin typeface="Consolas"/>
                          <a:cs typeface="Consolas"/>
                        </a:rPr>
                        <a:t>'Сейчас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669900"/>
                          </a:solidFill>
                          <a:latin typeface="Consolas"/>
                          <a:cs typeface="Consolas"/>
                        </a:rPr>
                        <a:t>2018'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50" dirty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2800" dirty="0">
                        <a:latin typeface="Consolas"/>
                        <a:cs typeface="Consolas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84">
                <a:tc>
                  <a:txBody>
                    <a:bodyPr/>
                    <a:lstStyle/>
                    <a:p>
                      <a:pPr marL="394335">
                        <a:lnSpc>
                          <a:spcPts val="3060"/>
                        </a:lnSpc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break</a:t>
                      </a:r>
                      <a:r>
                        <a:rPr sz="2800" spc="-10" dirty="0" smtClean="0">
                          <a:latin typeface="Consolas"/>
                          <a:cs typeface="Consolas"/>
                        </a:rPr>
                        <a:t>;</a:t>
                      </a:r>
                      <a:endParaRPr lang="en-US" sz="2800" spc="-10" dirty="0" smtClean="0">
                        <a:latin typeface="Consolas"/>
                        <a:cs typeface="Consolas"/>
                      </a:endParaRPr>
                    </a:p>
                    <a:p>
                      <a:pPr marL="375285" marR="5080">
                        <a:lnSpc>
                          <a:spcPct val="110100"/>
                        </a:lnSpc>
                        <a:spcBef>
                          <a:spcPts val="100"/>
                        </a:spcBef>
                      </a:pPr>
                      <a:r>
                        <a:rPr lang="ru-RU" sz="2800" spc="-10" dirty="0" err="1" smtClean="0">
                          <a:solidFill>
                            <a:srgbClr val="0077AA"/>
                          </a:solidFill>
                          <a:latin typeface="Tahoma"/>
                          <a:cs typeface="Tahoma"/>
                        </a:rPr>
                        <a:t>default</a:t>
                      </a:r>
                      <a:r>
                        <a:rPr lang="ru-RU" sz="2800" spc="-10" dirty="0" smtClean="0">
                          <a:latin typeface="Consolas"/>
                          <a:cs typeface="Consolas"/>
                        </a:rPr>
                        <a:t>:</a:t>
                      </a:r>
                      <a:r>
                        <a:rPr lang="ru-RU" sz="2800" spc="10" dirty="0" smtClean="0">
                          <a:latin typeface="Consolas"/>
                          <a:cs typeface="Consolas"/>
                        </a:rPr>
                        <a:t> </a:t>
                      </a:r>
                      <a:endParaRPr lang="en-US" sz="2800" spc="10" dirty="0" smtClean="0">
                        <a:latin typeface="Consolas"/>
                        <a:cs typeface="Consolas"/>
                      </a:endParaRPr>
                    </a:p>
                    <a:p>
                      <a:pPr marL="375285" marR="5080">
                        <a:lnSpc>
                          <a:spcPct val="110100"/>
                        </a:lnSpc>
                        <a:spcBef>
                          <a:spcPts val="100"/>
                        </a:spcBef>
                      </a:pPr>
                      <a:r>
                        <a:rPr lang="ru-RU" sz="2800" spc="-10" dirty="0" err="1" smtClean="0">
                          <a:latin typeface="Consolas"/>
                          <a:cs typeface="Consolas"/>
                        </a:rPr>
                        <a:t>alert</a:t>
                      </a:r>
                      <a:r>
                        <a:rPr lang="ru-RU" sz="2800" spc="-10" dirty="0" smtClean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lang="ru-RU" sz="2800" spc="-5" dirty="0" smtClean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ru-RU" sz="2800" spc="-5" dirty="0" smtClean="0">
                          <a:solidFill>
                            <a:srgbClr val="669900"/>
                          </a:solidFill>
                          <a:latin typeface="Consolas"/>
                          <a:cs typeface="Consolas"/>
                        </a:rPr>
                        <a:t>'Не в курсе о таком'</a:t>
                      </a:r>
                      <a:r>
                        <a:rPr lang="ru-RU" sz="2800" dirty="0" smtClean="0">
                          <a:solidFill>
                            <a:srgbClr val="6699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ru-RU" sz="2800" spc="-10" dirty="0" smtClean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); </a:t>
                      </a:r>
                      <a:r>
                        <a:rPr lang="ru-RU" sz="2800" spc="-1525" dirty="0" smtClean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endParaRPr lang="en-US" sz="2800" spc="-1525" dirty="0" smtClean="0">
                        <a:solidFill>
                          <a:srgbClr val="999999"/>
                        </a:solidFill>
                        <a:latin typeface="Consolas"/>
                        <a:cs typeface="Consolas"/>
                      </a:endParaRPr>
                    </a:p>
                    <a:p>
                      <a:pPr marL="375285" marR="5080">
                        <a:lnSpc>
                          <a:spcPct val="110100"/>
                        </a:lnSpc>
                        <a:spcBef>
                          <a:spcPts val="100"/>
                        </a:spcBef>
                      </a:pPr>
                      <a:r>
                        <a:rPr lang="ru-RU" sz="2800" spc="-10" dirty="0" err="1" smtClean="0">
                          <a:latin typeface="Consolas"/>
                          <a:cs typeface="Consolas"/>
                        </a:rPr>
                        <a:t>break</a:t>
                      </a:r>
                      <a:r>
                        <a:rPr lang="ru-RU" sz="2800" spc="-10" dirty="0" smtClean="0">
                          <a:latin typeface="Consolas"/>
                          <a:cs typeface="Consolas"/>
                        </a:rPr>
                        <a:t>;</a:t>
                      </a:r>
                      <a:endParaRPr lang="ru-RU" sz="2800" dirty="0" smtClean="0">
                        <a:latin typeface="Consolas"/>
                        <a:cs typeface="Consolas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ru-RU" sz="2800" spc="-5" dirty="0" smtClean="0">
                          <a:solidFill>
                            <a:srgbClr val="99999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lang="ru-RU" sz="2800" dirty="0" smtClean="0">
                        <a:latin typeface="Consolas"/>
                        <a:cs typeface="Consolas"/>
                      </a:endParaRPr>
                    </a:p>
                    <a:p>
                      <a:pPr marL="394335">
                        <a:lnSpc>
                          <a:spcPts val="3060"/>
                        </a:lnSpc>
                      </a:pPr>
                      <a:endParaRPr sz="2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 переключения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2613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63318" y="980728"/>
            <a:ext cx="4818380" cy="5235278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800" spc="-45" dirty="0">
                <a:solidFill>
                  <a:srgbClr val="0077AA"/>
                </a:solidFill>
                <a:latin typeface="Tahoma"/>
                <a:cs typeface="Tahoma"/>
              </a:rPr>
              <a:t>for</a:t>
            </a:r>
            <a:r>
              <a:rPr sz="2800" spc="-120" dirty="0">
                <a:solidFill>
                  <a:srgbClr val="0077AA"/>
                </a:solidFill>
                <a:latin typeface="Tahoma"/>
                <a:cs typeface="Tahoma"/>
              </a:rPr>
              <a:t> </a:t>
            </a:r>
            <a:r>
              <a:rPr sz="2800" spc="-290" dirty="0">
                <a:solidFill>
                  <a:srgbClr val="999999"/>
                </a:solidFill>
                <a:latin typeface="Tahoma"/>
                <a:cs typeface="Tahoma"/>
              </a:rPr>
              <a:t>(</a:t>
            </a:r>
            <a:r>
              <a:rPr sz="2800" spc="-290" dirty="0">
                <a:latin typeface="Verdana"/>
                <a:cs typeface="Verdana"/>
              </a:rPr>
              <a:t>начало</a:t>
            </a:r>
            <a:r>
              <a:rPr sz="2800" spc="-290" dirty="0">
                <a:solidFill>
                  <a:srgbClr val="999999"/>
                </a:solidFill>
                <a:latin typeface="Tahoma"/>
                <a:cs typeface="Tahoma"/>
              </a:rPr>
              <a:t>;</a:t>
            </a:r>
            <a:r>
              <a:rPr sz="2800" spc="-12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800" spc="-280" dirty="0">
                <a:latin typeface="Verdana"/>
                <a:cs typeface="Verdana"/>
              </a:rPr>
              <a:t>условие</a:t>
            </a:r>
            <a:r>
              <a:rPr sz="2800" spc="-280" dirty="0">
                <a:solidFill>
                  <a:srgbClr val="999999"/>
                </a:solidFill>
                <a:latin typeface="Tahoma"/>
                <a:cs typeface="Tahoma"/>
              </a:rPr>
              <a:t>;</a:t>
            </a:r>
            <a:r>
              <a:rPr sz="2800" spc="-12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800" spc="-320" dirty="0">
                <a:latin typeface="Verdana"/>
                <a:cs typeface="Verdana"/>
              </a:rPr>
              <a:t>шаг</a:t>
            </a:r>
            <a:r>
              <a:rPr sz="2800" spc="-320" dirty="0">
                <a:solidFill>
                  <a:srgbClr val="999999"/>
                </a:solidFill>
                <a:latin typeface="Tahoma"/>
                <a:cs typeface="Tahoma"/>
              </a:rPr>
              <a:t>)</a:t>
            </a:r>
            <a:r>
              <a:rPr sz="2800" spc="-11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endParaRPr lang="en-US" sz="2800" spc="-110" dirty="0" smtClean="0">
              <a:solidFill>
                <a:srgbClr val="999999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800" spc="-380" dirty="0" smtClean="0">
                <a:solidFill>
                  <a:srgbClr val="999999"/>
                </a:solidFill>
                <a:latin typeface="Tahoma"/>
                <a:cs typeface="Tahoma"/>
              </a:rPr>
              <a:t>{</a:t>
            </a:r>
            <a:endParaRPr sz="2800" dirty="0">
              <a:latin typeface="Tahoma"/>
              <a:cs typeface="Tahoma"/>
            </a:endParaRPr>
          </a:p>
          <a:p>
            <a:pPr marL="375285">
              <a:lnSpc>
                <a:spcPct val="100000"/>
              </a:lnSpc>
              <a:spcBef>
                <a:spcPts val="335"/>
              </a:spcBef>
            </a:pPr>
            <a:r>
              <a:rPr sz="2800" spc="-95" dirty="0">
                <a:solidFill>
                  <a:srgbClr val="6F8090"/>
                </a:solidFill>
                <a:latin typeface="Tahoma"/>
                <a:cs typeface="Tahoma"/>
              </a:rPr>
              <a:t>/</a:t>
            </a:r>
            <a:r>
              <a:rPr sz="2800" spc="-85" dirty="0">
                <a:solidFill>
                  <a:srgbClr val="6F8090"/>
                </a:solidFill>
                <a:latin typeface="Tahoma"/>
                <a:cs typeface="Tahoma"/>
              </a:rPr>
              <a:t>/</a:t>
            </a:r>
            <a:r>
              <a:rPr sz="2800" spc="-165" dirty="0">
                <a:solidFill>
                  <a:srgbClr val="6F8090"/>
                </a:solidFill>
                <a:latin typeface="Tahoma"/>
                <a:cs typeface="Tahoma"/>
              </a:rPr>
              <a:t> </a:t>
            </a:r>
            <a:r>
              <a:rPr sz="2800" spc="-250" dirty="0">
                <a:solidFill>
                  <a:srgbClr val="6F8090"/>
                </a:solidFill>
                <a:latin typeface="Verdana"/>
                <a:cs typeface="Verdana"/>
              </a:rPr>
              <a:t>..</a:t>
            </a:r>
            <a:r>
              <a:rPr sz="2800" spc="-425" dirty="0">
                <a:solidFill>
                  <a:srgbClr val="6F8090"/>
                </a:solidFill>
                <a:latin typeface="Verdana"/>
                <a:cs typeface="Verdana"/>
              </a:rPr>
              <a:t>.</a:t>
            </a:r>
            <a:r>
              <a:rPr sz="2800" spc="-515" dirty="0">
                <a:solidFill>
                  <a:srgbClr val="6F8090"/>
                </a:solidFill>
                <a:latin typeface="Verdana"/>
                <a:cs typeface="Verdana"/>
              </a:rPr>
              <a:t> </a:t>
            </a:r>
            <a:r>
              <a:rPr sz="2800" spc="-325" dirty="0">
                <a:solidFill>
                  <a:srgbClr val="6F8090"/>
                </a:solidFill>
                <a:latin typeface="Verdana"/>
                <a:cs typeface="Verdana"/>
              </a:rPr>
              <a:t>т</a:t>
            </a:r>
            <a:r>
              <a:rPr sz="2800" spc="-315" dirty="0">
                <a:solidFill>
                  <a:srgbClr val="6F8090"/>
                </a:solidFill>
                <a:latin typeface="Verdana"/>
                <a:cs typeface="Verdana"/>
              </a:rPr>
              <a:t>е</a:t>
            </a:r>
            <a:r>
              <a:rPr sz="2800" spc="-270" dirty="0">
                <a:solidFill>
                  <a:srgbClr val="6F8090"/>
                </a:solidFill>
                <a:latin typeface="Verdana"/>
                <a:cs typeface="Verdana"/>
              </a:rPr>
              <a:t>ло</a:t>
            </a:r>
            <a:r>
              <a:rPr sz="2800" spc="-225" dirty="0">
                <a:solidFill>
                  <a:srgbClr val="6F8090"/>
                </a:solidFill>
                <a:latin typeface="Verdana"/>
                <a:cs typeface="Verdana"/>
              </a:rPr>
              <a:t> </a:t>
            </a:r>
            <a:r>
              <a:rPr sz="2800" spc="-295" dirty="0">
                <a:solidFill>
                  <a:srgbClr val="6F8090"/>
                </a:solidFill>
                <a:latin typeface="Verdana"/>
                <a:cs typeface="Verdana"/>
              </a:rPr>
              <a:t>ци</a:t>
            </a:r>
            <a:r>
              <a:rPr sz="2800" spc="-200" dirty="0">
                <a:solidFill>
                  <a:srgbClr val="6F8090"/>
                </a:solidFill>
                <a:latin typeface="Verdana"/>
                <a:cs typeface="Verdana"/>
              </a:rPr>
              <a:t>к</a:t>
            </a:r>
            <a:r>
              <a:rPr sz="2800" spc="-315" dirty="0">
                <a:solidFill>
                  <a:srgbClr val="6F8090"/>
                </a:solidFill>
                <a:latin typeface="Verdana"/>
                <a:cs typeface="Verdana"/>
              </a:rPr>
              <a:t>ла</a:t>
            </a:r>
            <a:r>
              <a:rPr sz="2800" spc="-250" dirty="0">
                <a:solidFill>
                  <a:srgbClr val="6F8090"/>
                </a:solidFill>
                <a:latin typeface="Verdana"/>
                <a:cs typeface="Verdana"/>
              </a:rPr>
              <a:t> ..</a:t>
            </a:r>
            <a:r>
              <a:rPr sz="2800" spc="-425" dirty="0">
                <a:solidFill>
                  <a:srgbClr val="6F8090"/>
                </a:solidFill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380" dirty="0">
                <a:solidFill>
                  <a:srgbClr val="999999"/>
                </a:solidFill>
                <a:latin typeface="Tahoma"/>
                <a:cs typeface="Tahoma"/>
              </a:rPr>
              <a:t>}</a:t>
            </a:r>
            <a:endParaRPr sz="2800" dirty="0">
              <a:latin typeface="Tahoma"/>
              <a:cs typeface="Tahoma"/>
            </a:endParaRPr>
          </a:p>
          <a:p>
            <a:pPr marL="12700" marR="3498215">
              <a:lnSpc>
                <a:spcPct val="110000"/>
              </a:lnSpc>
            </a:pPr>
            <a:r>
              <a:rPr sz="2800" spc="-65" dirty="0">
                <a:solidFill>
                  <a:srgbClr val="0077AA"/>
                </a:solidFill>
                <a:latin typeface="Tahoma"/>
                <a:cs typeface="Tahoma"/>
              </a:rPr>
              <a:t>var </a:t>
            </a:r>
            <a:r>
              <a:rPr sz="2800" spc="-90" dirty="0">
                <a:latin typeface="Tahoma"/>
                <a:cs typeface="Tahoma"/>
              </a:rPr>
              <a:t>i</a:t>
            </a:r>
            <a:r>
              <a:rPr sz="2800" spc="-90" dirty="0">
                <a:solidFill>
                  <a:srgbClr val="999999"/>
                </a:solidFill>
                <a:latin typeface="Tahoma"/>
                <a:cs typeface="Tahoma"/>
              </a:rPr>
              <a:t>; </a:t>
            </a:r>
            <a:r>
              <a:rPr sz="2800" spc="-85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800" spc="-295" dirty="0">
                <a:latin typeface="Verdana"/>
                <a:cs typeface="Verdana"/>
              </a:rPr>
              <a:t>Пример:</a:t>
            </a:r>
            <a:endParaRPr sz="2800" dirty="0">
              <a:latin typeface="Verdana"/>
              <a:cs typeface="Verdana"/>
            </a:endParaRPr>
          </a:p>
          <a:p>
            <a:pPr marL="461009" marR="1720214" indent="-448945">
              <a:lnSpc>
                <a:spcPts val="3700"/>
              </a:lnSpc>
              <a:spcBef>
                <a:spcPts val="180"/>
              </a:spcBef>
            </a:pPr>
            <a:r>
              <a:rPr sz="2800" spc="-40" dirty="0">
                <a:solidFill>
                  <a:srgbClr val="0077AA"/>
                </a:solidFill>
                <a:latin typeface="Tahoma"/>
                <a:cs typeface="Tahoma"/>
              </a:rPr>
              <a:t>for</a:t>
            </a:r>
            <a:r>
              <a:rPr sz="2800" spc="-120" dirty="0">
                <a:solidFill>
                  <a:srgbClr val="0077AA"/>
                </a:solidFill>
                <a:latin typeface="Tahoma"/>
                <a:cs typeface="Tahoma"/>
              </a:rPr>
              <a:t> </a:t>
            </a:r>
            <a:r>
              <a:rPr sz="2800" spc="-295" dirty="0">
                <a:solidFill>
                  <a:srgbClr val="999999"/>
                </a:solidFill>
                <a:latin typeface="Tahoma"/>
                <a:cs typeface="Tahoma"/>
              </a:rPr>
              <a:t>(</a:t>
            </a:r>
            <a:r>
              <a:rPr sz="2800" spc="105" dirty="0">
                <a:latin typeface="Tahoma"/>
                <a:cs typeface="Tahoma"/>
              </a:rPr>
              <a:t>i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-630" dirty="0">
                <a:solidFill>
                  <a:srgbClr val="A67E58"/>
                </a:solidFill>
                <a:latin typeface="Tahoma"/>
                <a:cs typeface="Tahoma"/>
              </a:rPr>
              <a:t>=</a:t>
            </a:r>
            <a:r>
              <a:rPr sz="2800" spc="-130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0054"/>
                </a:solidFill>
                <a:latin typeface="Tahoma"/>
                <a:cs typeface="Tahoma"/>
              </a:rPr>
              <a:t>0</a:t>
            </a:r>
            <a:r>
              <a:rPr sz="2800" spc="-275" dirty="0">
                <a:solidFill>
                  <a:srgbClr val="999999"/>
                </a:solidFill>
                <a:latin typeface="Tahoma"/>
                <a:cs typeface="Tahoma"/>
              </a:rPr>
              <a:t>;</a:t>
            </a:r>
            <a:r>
              <a:rPr sz="2800" spc="-13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i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-630" dirty="0">
                <a:solidFill>
                  <a:srgbClr val="A67E58"/>
                </a:solidFill>
                <a:latin typeface="Tahoma"/>
                <a:cs typeface="Tahoma"/>
              </a:rPr>
              <a:t>&lt;</a:t>
            </a:r>
            <a:r>
              <a:rPr sz="2800" spc="-130" dirty="0">
                <a:solidFill>
                  <a:srgbClr val="A67E58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0054"/>
                </a:solidFill>
                <a:latin typeface="Tahoma"/>
                <a:cs typeface="Tahoma"/>
              </a:rPr>
              <a:t>7</a:t>
            </a:r>
            <a:r>
              <a:rPr sz="2800" spc="-275" dirty="0">
                <a:solidFill>
                  <a:srgbClr val="999999"/>
                </a:solidFill>
                <a:latin typeface="Tahoma"/>
                <a:cs typeface="Tahoma"/>
              </a:rPr>
              <a:t>;</a:t>
            </a:r>
            <a:r>
              <a:rPr sz="2800" spc="-125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800" spc="95" dirty="0">
                <a:latin typeface="Tahoma"/>
                <a:cs typeface="Tahoma"/>
              </a:rPr>
              <a:t>i</a:t>
            </a:r>
            <a:r>
              <a:rPr sz="2800" spc="-630" dirty="0">
                <a:solidFill>
                  <a:srgbClr val="A67E58"/>
                </a:solidFill>
                <a:latin typeface="Tahoma"/>
                <a:cs typeface="Tahoma"/>
              </a:rPr>
              <a:t>++</a:t>
            </a:r>
            <a:r>
              <a:rPr sz="2800" spc="-290" dirty="0">
                <a:solidFill>
                  <a:srgbClr val="999999"/>
                </a:solidFill>
                <a:latin typeface="Tahoma"/>
                <a:cs typeface="Tahoma"/>
              </a:rPr>
              <a:t>)</a:t>
            </a:r>
            <a:r>
              <a:rPr sz="2800" spc="-125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800" spc="-290" dirty="0">
                <a:solidFill>
                  <a:srgbClr val="999999"/>
                </a:solidFill>
                <a:latin typeface="Tahoma"/>
                <a:cs typeface="Tahoma"/>
              </a:rPr>
              <a:t>{  </a:t>
            </a:r>
            <a:r>
              <a:rPr sz="2800" spc="-40" dirty="0">
                <a:latin typeface="Tahoma"/>
                <a:cs typeface="Tahoma"/>
              </a:rPr>
              <a:t>alert</a:t>
            </a:r>
            <a:r>
              <a:rPr sz="2800" spc="-40" dirty="0">
                <a:solidFill>
                  <a:srgbClr val="999999"/>
                </a:solidFill>
                <a:latin typeface="Tahoma"/>
                <a:cs typeface="Tahoma"/>
              </a:rPr>
              <a:t>(</a:t>
            </a:r>
            <a:r>
              <a:rPr sz="2800" spc="-114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i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-290" dirty="0">
                <a:solidFill>
                  <a:srgbClr val="999999"/>
                </a:solidFill>
                <a:latin typeface="Tahoma"/>
                <a:cs typeface="Tahoma"/>
              </a:rPr>
              <a:t>);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spc="-380" dirty="0">
                <a:solidFill>
                  <a:srgbClr val="999999"/>
                </a:solidFill>
                <a:latin typeface="Tahoma"/>
                <a:cs typeface="Tahoma"/>
              </a:rPr>
              <a:t>}</a:t>
            </a:r>
            <a:endParaRPr sz="2800" dirty="0">
              <a:latin typeface="Tahoma"/>
              <a:cs typeface="Tahoma"/>
            </a:endParaRPr>
          </a:p>
          <a:p>
            <a:pPr marL="12700" marR="5080">
              <a:lnSpc>
                <a:spcPct val="110000"/>
              </a:lnSpc>
            </a:pPr>
            <a:r>
              <a:rPr sz="2800" spc="-275" dirty="0">
                <a:latin typeface="Verdana"/>
                <a:cs typeface="Verdana"/>
              </a:rPr>
              <a:t>Преры</a:t>
            </a:r>
            <a:r>
              <a:rPr sz="2800" spc="-254" dirty="0">
                <a:latin typeface="Verdana"/>
                <a:cs typeface="Verdana"/>
              </a:rPr>
              <a:t>в</a:t>
            </a:r>
            <a:r>
              <a:rPr sz="2800" spc="-270" dirty="0">
                <a:latin typeface="Verdana"/>
                <a:cs typeface="Verdana"/>
              </a:rPr>
              <a:t>ание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95" dirty="0">
                <a:latin typeface="Verdana"/>
                <a:cs typeface="Verdana"/>
              </a:rPr>
              <a:t>ци</a:t>
            </a:r>
            <a:r>
              <a:rPr sz="2800" spc="-200" dirty="0">
                <a:latin typeface="Verdana"/>
                <a:cs typeface="Verdana"/>
              </a:rPr>
              <a:t>к</a:t>
            </a:r>
            <a:r>
              <a:rPr sz="2800" spc="-430" dirty="0">
                <a:latin typeface="Verdana"/>
                <a:cs typeface="Verdana"/>
              </a:rPr>
              <a:t>ла: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55" dirty="0">
                <a:latin typeface="Tahoma"/>
                <a:cs typeface="Tahoma"/>
              </a:rPr>
              <a:t>break  </a:t>
            </a:r>
            <a:r>
              <a:rPr sz="2800" spc="-445" dirty="0">
                <a:latin typeface="Verdana"/>
                <a:cs typeface="Verdana"/>
              </a:rPr>
              <a:t>С</a:t>
            </a:r>
            <a:r>
              <a:rPr sz="2800" spc="-300" dirty="0">
                <a:latin typeface="Verdana"/>
                <a:cs typeface="Verdana"/>
              </a:rPr>
              <a:t>л</a:t>
            </a:r>
            <a:r>
              <a:rPr sz="2800" spc="-355" dirty="0">
                <a:latin typeface="Verdana"/>
                <a:cs typeface="Verdana"/>
              </a:rPr>
              <a:t>е</a:t>
            </a:r>
            <a:r>
              <a:rPr sz="2800" spc="-275" dirty="0">
                <a:latin typeface="Verdana"/>
                <a:cs typeface="Verdana"/>
              </a:rPr>
              <a:t>ду</a:t>
            </a:r>
            <a:r>
              <a:rPr sz="2800" spc="-375" dirty="0">
                <a:latin typeface="Verdana"/>
                <a:cs typeface="Verdana"/>
              </a:rPr>
              <a:t>ю</a:t>
            </a:r>
            <a:r>
              <a:rPr sz="2800" spc="-345" dirty="0">
                <a:latin typeface="Verdana"/>
                <a:cs typeface="Verdana"/>
              </a:rPr>
              <a:t>щая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310" dirty="0">
                <a:latin typeface="Verdana"/>
                <a:cs typeface="Verdana"/>
              </a:rPr>
              <a:t>и</a:t>
            </a:r>
            <a:r>
              <a:rPr sz="2800" spc="-290" dirty="0">
                <a:latin typeface="Verdana"/>
                <a:cs typeface="Verdana"/>
              </a:rPr>
              <a:t>т</a:t>
            </a:r>
            <a:r>
              <a:rPr sz="2800" spc="-335" dirty="0">
                <a:latin typeface="Verdana"/>
                <a:cs typeface="Verdana"/>
              </a:rPr>
              <a:t>ерация: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0" dirty="0">
                <a:latin typeface="Tahoma"/>
                <a:cs typeface="Tahoma"/>
              </a:rPr>
              <a:t>c</a:t>
            </a:r>
            <a:r>
              <a:rPr sz="2800" spc="15" dirty="0">
                <a:latin typeface="Tahoma"/>
                <a:cs typeface="Tahoma"/>
              </a:rPr>
              <a:t>ont</a:t>
            </a:r>
            <a:r>
              <a:rPr sz="2800" spc="-5" dirty="0">
                <a:latin typeface="Tahoma"/>
                <a:cs typeface="Tahoma"/>
              </a:rPr>
              <a:t>i</a:t>
            </a:r>
            <a:r>
              <a:rPr sz="2800" spc="-50" dirty="0">
                <a:latin typeface="Tahoma"/>
                <a:cs typeface="Tahoma"/>
              </a:rPr>
              <a:t>nue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 по диапазону значений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0991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1153" y="1052736"/>
            <a:ext cx="6442710" cy="532581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spc="-5" dirty="0">
                <a:solidFill>
                  <a:srgbClr val="0077AA"/>
                </a:solidFill>
                <a:latin typeface="Consolas"/>
                <a:cs typeface="Consolas"/>
              </a:rPr>
              <a:t>try</a:t>
            </a:r>
            <a:r>
              <a:rPr sz="2400" spc="-5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endParaRPr lang="en-US" sz="2400" spc="-50" dirty="0" smtClean="0">
              <a:solidFill>
                <a:srgbClr val="0077AA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 smtClean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2400" dirty="0">
              <a:latin typeface="Consolas"/>
              <a:cs typeface="Consolas"/>
            </a:endParaRPr>
          </a:p>
          <a:p>
            <a:pPr marL="37084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//</a:t>
            </a:r>
            <a:r>
              <a:rPr sz="2400" spc="5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код</a:t>
            </a:r>
            <a:r>
              <a:rPr sz="2400" spc="5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с</a:t>
            </a:r>
            <a:r>
              <a:rPr sz="2400" spc="15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потенциальными</a:t>
            </a:r>
            <a:r>
              <a:rPr sz="2400" spc="5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ошибками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077AA"/>
                </a:solidFill>
                <a:latin typeface="Consolas"/>
                <a:cs typeface="Consolas"/>
              </a:rPr>
              <a:t>catch</a:t>
            </a:r>
            <a:r>
              <a:rPr sz="2400" spc="-1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2400" dirty="0">
                <a:latin typeface="Consolas"/>
                <a:cs typeface="Consolas"/>
              </a:rPr>
              <a:t>err</a:t>
            </a:r>
            <a:r>
              <a:rPr sz="2400" dirty="0">
                <a:solidFill>
                  <a:srgbClr val="999999"/>
                </a:solidFill>
                <a:latin typeface="Consolas"/>
                <a:cs typeface="Consolas"/>
              </a:rPr>
              <a:t>)</a:t>
            </a:r>
            <a:r>
              <a:rPr sz="2400" spc="-15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endParaRPr lang="en-US" sz="2400" spc="-15" dirty="0" smtClean="0">
              <a:solidFill>
                <a:srgbClr val="999999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 smtClean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2400" dirty="0">
              <a:latin typeface="Consolas"/>
              <a:cs typeface="Consolas"/>
            </a:endParaRPr>
          </a:p>
          <a:p>
            <a:pPr marL="37084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//</a:t>
            </a:r>
            <a:r>
              <a:rPr sz="2400" spc="-20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обработка</a:t>
            </a:r>
            <a:r>
              <a:rPr sz="2400" spc="-15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6F8090"/>
                </a:solidFill>
                <a:latin typeface="Consolas"/>
                <a:cs typeface="Consolas"/>
              </a:rPr>
              <a:t>ошибки</a:t>
            </a:r>
            <a:endParaRPr sz="2400" dirty="0">
              <a:latin typeface="Consolas"/>
              <a:cs typeface="Consolas"/>
            </a:endParaRPr>
          </a:p>
          <a:p>
            <a:pPr marL="37084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//</a:t>
            </a:r>
            <a:r>
              <a:rPr sz="2400" spc="5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выполняется</a:t>
            </a:r>
            <a:r>
              <a:rPr sz="2400" spc="10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в</a:t>
            </a:r>
            <a:r>
              <a:rPr sz="2400" spc="25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случае</a:t>
            </a:r>
            <a:r>
              <a:rPr sz="2400" spc="5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ошибке</a:t>
            </a:r>
            <a:r>
              <a:rPr sz="2400" spc="10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в</a:t>
            </a:r>
            <a:r>
              <a:rPr sz="2400" spc="30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try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077AA"/>
                </a:solidFill>
                <a:latin typeface="Consolas"/>
                <a:cs typeface="Consolas"/>
              </a:rPr>
              <a:t>finally</a:t>
            </a:r>
            <a:r>
              <a:rPr sz="2400" spc="-3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endParaRPr lang="en-US" sz="2400" spc="-35" dirty="0" smtClean="0">
              <a:solidFill>
                <a:srgbClr val="0077AA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 smtClean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2400" dirty="0">
              <a:latin typeface="Consolas"/>
              <a:cs typeface="Consolas"/>
            </a:endParaRPr>
          </a:p>
          <a:p>
            <a:pPr marL="37084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6F8090"/>
                </a:solidFill>
                <a:latin typeface="Consolas"/>
                <a:cs typeface="Consolas"/>
              </a:rPr>
              <a:t>// выполняется в любом</a:t>
            </a:r>
            <a:r>
              <a:rPr sz="2400" spc="-5" dirty="0">
                <a:solidFill>
                  <a:srgbClr val="6F809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6F8090"/>
                </a:solidFill>
                <a:latin typeface="Consolas"/>
                <a:cs typeface="Consolas"/>
              </a:rPr>
              <a:t>случае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Отлов ошибок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0229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Страницы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которые можно было изменять с помощью скриптового языка, получили название 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Espresso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они демонстрировали использование скриптового языка для создания игры, проверки пользовательского ввода в формы и создания анимации. 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Espresso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позиционировались как демоверсия, призванная помочь представить, что случится, если в браузер будет внедрён язык 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Cmm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Работали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они только в 16-битовом 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Netscape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Navigator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под управлением </a:t>
            </a:r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584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0395" y="1700808"/>
            <a:ext cx="8404225" cy="245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67765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3200" spc="-355" dirty="0">
                <a:latin typeface="Verdana"/>
                <a:cs typeface="Verdana"/>
              </a:rPr>
              <a:t>С</a:t>
            </a:r>
            <a:r>
              <a:rPr sz="3200" spc="-330" dirty="0">
                <a:latin typeface="Verdana"/>
                <a:cs typeface="Verdana"/>
              </a:rPr>
              <a:t>р</a:t>
            </a:r>
            <a:r>
              <a:rPr sz="3200" spc="-350" dirty="0">
                <a:latin typeface="Verdana"/>
                <a:cs typeface="Verdana"/>
              </a:rPr>
              <a:t>е</a:t>
            </a:r>
            <a:r>
              <a:rPr sz="3200" spc="-280" dirty="0">
                <a:latin typeface="Verdana"/>
                <a:cs typeface="Verdana"/>
              </a:rPr>
              <a:t>д</a:t>
            </a:r>
            <a:r>
              <a:rPr sz="3200" spc="-305" dirty="0">
                <a:latin typeface="Verdana"/>
                <a:cs typeface="Verdana"/>
              </a:rPr>
              <a:t>с</a:t>
            </a:r>
            <a:r>
              <a:rPr sz="3200" spc="-320" dirty="0">
                <a:latin typeface="Verdana"/>
                <a:cs typeface="Verdana"/>
              </a:rPr>
              <a:t>тва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-365" dirty="0">
                <a:latin typeface="Verdana"/>
                <a:cs typeface="Verdana"/>
              </a:rPr>
              <a:t>вы</a:t>
            </a:r>
            <a:r>
              <a:rPr sz="3200" spc="-325" dirty="0">
                <a:latin typeface="Verdana"/>
                <a:cs typeface="Verdana"/>
              </a:rPr>
              <a:t>в</a:t>
            </a:r>
            <a:r>
              <a:rPr sz="3200" spc="-254" dirty="0">
                <a:latin typeface="Verdana"/>
                <a:cs typeface="Verdana"/>
              </a:rPr>
              <a:t>о</a:t>
            </a:r>
            <a:r>
              <a:rPr sz="3200" spc="-295" dirty="0">
                <a:latin typeface="Verdana"/>
                <a:cs typeface="Verdana"/>
              </a:rPr>
              <a:t>да</a:t>
            </a:r>
            <a:r>
              <a:rPr sz="3200" spc="-525" dirty="0">
                <a:latin typeface="Verdana"/>
                <a:cs typeface="Verdana"/>
              </a:rPr>
              <a:t> </a:t>
            </a:r>
            <a:r>
              <a:rPr sz="3200" spc="-10" dirty="0">
                <a:latin typeface="Tahoma"/>
                <a:cs typeface="Tahoma"/>
              </a:rPr>
              <a:t>-</a:t>
            </a:r>
            <a:r>
              <a:rPr sz="3200" spc="-415" dirty="0">
                <a:latin typeface="Tahoma"/>
                <a:cs typeface="Tahoma"/>
              </a:rPr>
              <a:t> </a:t>
            </a:r>
            <a:r>
              <a:rPr sz="3200" spc="-365" dirty="0">
                <a:latin typeface="Verdana"/>
                <a:cs typeface="Verdana"/>
              </a:rPr>
              <a:t>вы</a:t>
            </a:r>
            <a:r>
              <a:rPr sz="3200" spc="-325" dirty="0">
                <a:latin typeface="Verdana"/>
                <a:cs typeface="Verdana"/>
              </a:rPr>
              <a:t>в</a:t>
            </a:r>
            <a:r>
              <a:rPr sz="3200" spc="-254" dirty="0">
                <a:latin typeface="Verdana"/>
                <a:cs typeface="Verdana"/>
              </a:rPr>
              <a:t>о</a:t>
            </a:r>
            <a:r>
              <a:rPr sz="3200" spc="-290" dirty="0">
                <a:latin typeface="Verdana"/>
                <a:cs typeface="Verdana"/>
              </a:rPr>
              <a:t>дит</a:t>
            </a:r>
            <a:r>
              <a:rPr sz="3200" spc="-375" dirty="0">
                <a:latin typeface="Verdana"/>
                <a:cs typeface="Verdana"/>
              </a:rPr>
              <a:t> </a:t>
            </a:r>
            <a:r>
              <a:rPr sz="3200" spc="-340" dirty="0">
                <a:latin typeface="Verdana"/>
                <a:cs typeface="Verdana"/>
              </a:rPr>
              <a:t>п</a:t>
            </a:r>
            <a:r>
              <a:rPr sz="3200" spc="-330" dirty="0">
                <a:latin typeface="Verdana"/>
                <a:cs typeface="Verdana"/>
              </a:rPr>
              <a:t>а</a:t>
            </a:r>
            <a:r>
              <a:rPr sz="3200" spc="-305" dirty="0">
                <a:latin typeface="Verdana"/>
                <a:cs typeface="Verdana"/>
              </a:rPr>
              <a:t>ра</a:t>
            </a:r>
            <a:r>
              <a:rPr sz="3200" spc="-250" dirty="0">
                <a:latin typeface="Verdana"/>
                <a:cs typeface="Verdana"/>
              </a:rPr>
              <a:t>мет</a:t>
            </a:r>
            <a:r>
              <a:rPr sz="3200" spc="-280" dirty="0">
                <a:latin typeface="Verdana"/>
                <a:cs typeface="Verdana"/>
              </a:rPr>
              <a:t>р</a:t>
            </a:r>
            <a:r>
              <a:rPr sz="3200" spc="-270" dirty="0">
                <a:latin typeface="Verdana"/>
                <a:cs typeface="Verdana"/>
              </a:rPr>
              <a:t>ы  </a:t>
            </a:r>
            <a:r>
              <a:rPr sz="3200" spc="-275" dirty="0">
                <a:latin typeface="Verdana"/>
                <a:cs typeface="Verdana"/>
              </a:rPr>
              <a:t>ме</a:t>
            </a:r>
            <a:r>
              <a:rPr sz="3200" spc="-260" dirty="0">
                <a:latin typeface="Verdana"/>
                <a:cs typeface="Verdana"/>
              </a:rPr>
              <a:t>т</a:t>
            </a:r>
            <a:r>
              <a:rPr sz="3200" spc="-254" dirty="0">
                <a:latin typeface="Verdana"/>
                <a:cs typeface="Verdana"/>
              </a:rPr>
              <a:t>о</a:t>
            </a:r>
            <a:r>
              <a:rPr sz="3200" spc="-295" dirty="0">
                <a:latin typeface="Verdana"/>
                <a:cs typeface="Verdana"/>
              </a:rPr>
              <a:t>да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-305" dirty="0">
                <a:latin typeface="Verdana"/>
                <a:cs typeface="Verdana"/>
              </a:rPr>
              <a:t>в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-285" dirty="0">
                <a:latin typeface="Verdana"/>
                <a:cs typeface="Verdana"/>
              </a:rPr>
              <a:t>окно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285" dirty="0">
                <a:latin typeface="Verdana"/>
                <a:cs typeface="Verdana"/>
              </a:rPr>
              <a:t>бр</a:t>
            </a:r>
            <a:r>
              <a:rPr sz="3200" spc="-290" dirty="0">
                <a:latin typeface="Verdana"/>
                <a:cs typeface="Verdana"/>
              </a:rPr>
              <a:t>а</a:t>
            </a:r>
            <a:r>
              <a:rPr sz="3200" spc="-310" dirty="0">
                <a:latin typeface="Verdana"/>
                <a:cs typeface="Verdana"/>
              </a:rPr>
              <a:t>узера</a:t>
            </a:r>
            <a:endParaRPr sz="32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onsolas"/>
                <a:cs typeface="Consolas"/>
              </a:rPr>
              <a:t>&lt;</a:t>
            </a:r>
            <a:r>
              <a:rPr sz="2800" b="1" spc="-5" dirty="0">
                <a:solidFill>
                  <a:srgbClr val="244060"/>
                </a:solidFill>
                <a:latin typeface="Consolas"/>
                <a:cs typeface="Consolas"/>
              </a:rPr>
              <a:t>script</a:t>
            </a:r>
            <a:r>
              <a:rPr sz="2800" spc="-5" dirty="0">
                <a:latin typeface="Consolas"/>
                <a:cs typeface="Consolas"/>
              </a:rPr>
              <a:t>&gt;</a:t>
            </a:r>
            <a:endParaRPr sz="2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spc="-85" dirty="0">
                <a:solidFill>
                  <a:srgbClr val="777777"/>
                </a:solidFill>
                <a:latin typeface="Tahoma"/>
                <a:cs typeface="Tahoma"/>
              </a:rPr>
              <a:t>window.</a:t>
            </a:r>
            <a:r>
              <a:rPr sz="2800" spc="-85" dirty="0">
                <a:latin typeface="Tahoma"/>
                <a:cs typeface="Tahoma"/>
              </a:rPr>
              <a:t>document.write("&lt;h1&gt;Hello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180" dirty="0">
                <a:latin typeface="Tahoma"/>
                <a:cs typeface="Tahoma"/>
              </a:rPr>
              <a:t>World&lt;/h1&gt;")</a:t>
            </a:r>
            <a:endParaRPr sz="28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Consolas"/>
                <a:cs typeface="Consolas"/>
              </a:rPr>
              <a:t>&lt;/</a:t>
            </a:r>
            <a:r>
              <a:rPr sz="2800" b="1" spc="-5" dirty="0">
                <a:solidFill>
                  <a:srgbClr val="244060"/>
                </a:solidFill>
                <a:latin typeface="Consolas"/>
                <a:cs typeface="Consolas"/>
              </a:rPr>
              <a:t>script</a:t>
            </a:r>
            <a:r>
              <a:rPr sz="2800" spc="-5" dirty="0">
                <a:latin typeface="Consolas"/>
                <a:cs typeface="Consolas"/>
              </a:rPr>
              <a:t>&gt;</a:t>
            </a:r>
            <a:endParaRPr sz="28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669" y="4437112"/>
            <a:ext cx="5019675" cy="2057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 данных в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</a:t>
            </a: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527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836712"/>
            <a:ext cx="6454775" cy="20675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  <a:tab pos="355600" algn="l"/>
              </a:tabLst>
            </a:pPr>
            <a:r>
              <a:rPr sz="3200" spc="-355" dirty="0">
                <a:latin typeface="Verdana"/>
                <a:cs typeface="Verdana"/>
              </a:rPr>
              <a:t>С</a:t>
            </a:r>
            <a:r>
              <a:rPr sz="3200" spc="-330" dirty="0">
                <a:latin typeface="Verdana"/>
                <a:cs typeface="Verdana"/>
              </a:rPr>
              <a:t>р</a:t>
            </a:r>
            <a:r>
              <a:rPr sz="3200" spc="-350" dirty="0">
                <a:latin typeface="Verdana"/>
                <a:cs typeface="Verdana"/>
              </a:rPr>
              <a:t>е</a:t>
            </a:r>
            <a:r>
              <a:rPr sz="3200" spc="-280" dirty="0">
                <a:latin typeface="Verdana"/>
                <a:cs typeface="Verdana"/>
              </a:rPr>
              <a:t>д</a:t>
            </a:r>
            <a:r>
              <a:rPr sz="3200" spc="-305" dirty="0">
                <a:latin typeface="Verdana"/>
                <a:cs typeface="Verdana"/>
              </a:rPr>
              <a:t>с</a:t>
            </a:r>
            <a:r>
              <a:rPr sz="3200" spc="-320" dirty="0">
                <a:latin typeface="Verdana"/>
                <a:cs typeface="Verdana"/>
              </a:rPr>
              <a:t>тва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365" dirty="0">
                <a:latin typeface="Verdana"/>
                <a:cs typeface="Verdana"/>
              </a:rPr>
              <a:t>вы</a:t>
            </a:r>
            <a:r>
              <a:rPr sz="3200" spc="-325" dirty="0">
                <a:latin typeface="Verdana"/>
                <a:cs typeface="Verdana"/>
              </a:rPr>
              <a:t>в</a:t>
            </a:r>
            <a:r>
              <a:rPr sz="3200" spc="-254" dirty="0">
                <a:latin typeface="Verdana"/>
                <a:cs typeface="Verdana"/>
              </a:rPr>
              <a:t>о</a:t>
            </a:r>
            <a:r>
              <a:rPr sz="3200" spc="-295" dirty="0">
                <a:latin typeface="Verdana"/>
                <a:cs typeface="Verdana"/>
              </a:rPr>
              <a:t>да</a:t>
            </a:r>
            <a:endParaRPr sz="32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onsolas"/>
                <a:cs typeface="Consolas"/>
              </a:rPr>
              <a:t>&lt;</a:t>
            </a:r>
            <a:r>
              <a:rPr sz="2800" b="1" spc="-5" dirty="0">
                <a:solidFill>
                  <a:srgbClr val="244060"/>
                </a:solidFill>
                <a:latin typeface="Consolas"/>
                <a:cs typeface="Consolas"/>
              </a:rPr>
              <a:t>script</a:t>
            </a:r>
            <a:r>
              <a:rPr sz="2800" spc="-5" dirty="0">
                <a:latin typeface="Consolas"/>
                <a:cs typeface="Consolas"/>
              </a:rPr>
              <a:t>&gt;</a:t>
            </a:r>
            <a:endParaRPr sz="2800" dirty="0">
              <a:latin typeface="Consolas"/>
              <a:cs typeface="Consolas"/>
            </a:endParaRPr>
          </a:p>
          <a:p>
            <a:pPr marL="897255" algn="ctr">
              <a:lnSpc>
                <a:spcPct val="100000"/>
              </a:lnSpc>
              <a:spcBef>
                <a:spcPts val="675"/>
              </a:spcBef>
            </a:pPr>
            <a:r>
              <a:rPr sz="2800" spc="65" dirty="0">
                <a:solidFill>
                  <a:srgbClr val="777777"/>
                </a:solidFill>
                <a:latin typeface="Tahoma"/>
                <a:cs typeface="Tahoma"/>
              </a:rPr>
              <a:t>w</a:t>
            </a:r>
            <a:r>
              <a:rPr sz="2800" spc="5" dirty="0">
                <a:solidFill>
                  <a:srgbClr val="777777"/>
                </a:solidFill>
                <a:latin typeface="Tahoma"/>
                <a:cs typeface="Tahoma"/>
              </a:rPr>
              <a:t>i</a:t>
            </a:r>
            <a:r>
              <a:rPr sz="2800" spc="-40" dirty="0">
                <a:solidFill>
                  <a:srgbClr val="777777"/>
                </a:solidFill>
                <a:latin typeface="Tahoma"/>
                <a:cs typeface="Tahoma"/>
              </a:rPr>
              <a:t>n</a:t>
            </a:r>
            <a:r>
              <a:rPr sz="2800" spc="-55" dirty="0">
                <a:solidFill>
                  <a:srgbClr val="777777"/>
                </a:solidFill>
                <a:latin typeface="Tahoma"/>
                <a:cs typeface="Tahoma"/>
              </a:rPr>
              <a:t>d</a:t>
            </a:r>
            <a:r>
              <a:rPr sz="2800" spc="-65" dirty="0">
                <a:solidFill>
                  <a:srgbClr val="777777"/>
                </a:solidFill>
                <a:latin typeface="Tahoma"/>
                <a:cs typeface="Tahoma"/>
              </a:rPr>
              <a:t>o</a:t>
            </a:r>
            <a:r>
              <a:rPr sz="2800" spc="-200" dirty="0">
                <a:solidFill>
                  <a:srgbClr val="777777"/>
                </a:solidFill>
                <a:latin typeface="Tahoma"/>
                <a:cs typeface="Tahoma"/>
              </a:rPr>
              <a:t>w</a:t>
            </a:r>
            <a:r>
              <a:rPr sz="2800" spc="-250" dirty="0">
                <a:solidFill>
                  <a:srgbClr val="777777"/>
                </a:solidFill>
                <a:latin typeface="Tahoma"/>
                <a:cs typeface="Tahoma"/>
              </a:rPr>
              <a:t>.</a:t>
            </a:r>
            <a:r>
              <a:rPr sz="2800" spc="-5" dirty="0">
                <a:latin typeface="Tahoma"/>
                <a:cs typeface="Tahoma"/>
              </a:rPr>
              <a:t>ale</a:t>
            </a:r>
            <a:r>
              <a:rPr sz="2800" spc="70" dirty="0">
                <a:latin typeface="Tahoma"/>
                <a:cs typeface="Tahoma"/>
              </a:rPr>
              <a:t>r</a:t>
            </a:r>
            <a:r>
              <a:rPr sz="2800" spc="10" dirty="0">
                <a:latin typeface="Tahoma"/>
                <a:cs typeface="Tahoma"/>
              </a:rPr>
              <a:t>t</a:t>
            </a:r>
            <a:r>
              <a:rPr sz="2800" spc="-229" dirty="0">
                <a:latin typeface="Tahoma"/>
                <a:cs typeface="Tahoma"/>
              </a:rPr>
              <a:t>(</a:t>
            </a:r>
            <a:r>
              <a:rPr sz="2800" spc="-250" dirty="0">
                <a:latin typeface="Tahoma"/>
                <a:cs typeface="Tahoma"/>
              </a:rPr>
              <a:t>"</a:t>
            </a:r>
            <a:r>
              <a:rPr sz="2800" spc="-229" dirty="0">
                <a:latin typeface="Verdana"/>
                <a:cs typeface="Verdana"/>
              </a:rPr>
              <a:t>Пример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300" dirty="0">
                <a:latin typeface="Verdana"/>
                <a:cs typeface="Verdana"/>
              </a:rPr>
              <a:t>с</a:t>
            </a:r>
            <a:r>
              <a:rPr sz="2800" spc="-254" dirty="0">
                <a:latin typeface="Verdana"/>
                <a:cs typeface="Verdana"/>
              </a:rPr>
              <a:t>ообщ</a:t>
            </a:r>
            <a:r>
              <a:rPr sz="2800" spc="-240" dirty="0">
                <a:latin typeface="Verdana"/>
                <a:cs typeface="Verdana"/>
              </a:rPr>
              <a:t>е</a:t>
            </a:r>
            <a:r>
              <a:rPr sz="2800" spc="-305" dirty="0">
                <a:latin typeface="Verdana"/>
                <a:cs typeface="Verdana"/>
              </a:rPr>
              <a:t>ни</a:t>
            </a:r>
            <a:r>
              <a:rPr sz="2800" spc="-280" dirty="0">
                <a:latin typeface="Verdana"/>
                <a:cs typeface="Verdana"/>
              </a:rPr>
              <a:t>я</a:t>
            </a:r>
            <a:r>
              <a:rPr sz="2800" spc="-250" dirty="0">
                <a:latin typeface="Tahoma"/>
                <a:cs typeface="Tahoma"/>
              </a:rPr>
              <a:t>");</a:t>
            </a:r>
            <a:endParaRPr sz="28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Consolas"/>
                <a:cs typeface="Consolas"/>
              </a:rPr>
              <a:t>&lt;/</a:t>
            </a:r>
            <a:r>
              <a:rPr sz="2800" b="1" spc="-5" dirty="0">
                <a:solidFill>
                  <a:srgbClr val="244060"/>
                </a:solidFill>
                <a:latin typeface="Consolas"/>
                <a:cs typeface="Consolas"/>
              </a:rPr>
              <a:t>script</a:t>
            </a:r>
            <a:r>
              <a:rPr sz="2800" spc="-5" dirty="0">
                <a:latin typeface="Consolas"/>
                <a:cs typeface="Consolas"/>
              </a:rPr>
              <a:t>&gt;</a:t>
            </a:r>
            <a:endParaRPr sz="28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4783" y="4648200"/>
            <a:ext cx="2743199" cy="13716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Уведомляющее окно-сообщение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490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930256"/>
            <a:ext cx="8640960" cy="35661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  <a:tab pos="355600" algn="l"/>
              </a:tabLst>
            </a:pPr>
            <a:r>
              <a:rPr sz="3200" spc="-355" dirty="0">
                <a:latin typeface="Verdana"/>
                <a:cs typeface="Verdana"/>
              </a:rPr>
              <a:t>С</a:t>
            </a:r>
            <a:r>
              <a:rPr sz="3200" spc="-330" dirty="0">
                <a:latin typeface="Verdana"/>
                <a:cs typeface="Verdana"/>
              </a:rPr>
              <a:t>р</a:t>
            </a:r>
            <a:r>
              <a:rPr sz="3200" spc="-350" dirty="0">
                <a:latin typeface="Verdana"/>
                <a:cs typeface="Verdana"/>
              </a:rPr>
              <a:t>е</a:t>
            </a:r>
            <a:r>
              <a:rPr sz="3200" spc="-280" dirty="0">
                <a:latin typeface="Verdana"/>
                <a:cs typeface="Verdana"/>
              </a:rPr>
              <a:t>д</a:t>
            </a:r>
            <a:r>
              <a:rPr sz="3200" spc="-305" dirty="0">
                <a:latin typeface="Verdana"/>
                <a:cs typeface="Verdana"/>
              </a:rPr>
              <a:t>с</a:t>
            </a:r>
            <a:r>
              <a:rPr sz="3200" spc="-320" dirty="0">
                <a:latin typeface="Verdana"/>
                <a:cs typeface="Verdana"/>
              </a:rPr>
              <a:t>тва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275" dirty="0">
                <a:latin typeface="Verdana"/>
                <a:cs typeface="Verdana"/>
              </a:rPr>
              <a:t>вв</a:t>
            </a:r>
            <a:r>
              <a:rPr sz="3200" spc="-325" dirty="0">
                <a:latin typeface="Verdana"/>
                <a:cs typeface="Verdana"/>
              </a:rPr>
              <a:t>о</a:t>
            </a:r>
            <a:r>
              <a:rPr sz="3200" spc="-295" dirty="0">
                <a:latin typeface="Verdana"/>
                <a:cs typeface="Verdana"/>
              </a:rPr>
              <a:t>да</a:t>
            </a:r>
            <a:endParaRPr sz="32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onsolas"/>
                <a:cs typeface="Consolas"/>
              </a:rPr>
              <a:t>&lt;</a:t>
            </a:r>
            <a:r>
              <a:rPr sz="2800" b="1" spc="-5" dirty="0">
                <a:solidFill>
                  <a:srgbClr val="244060"/>
                </a:solidFill>
                <a:latin typeface="Consolas"/>
                <a:cs typeface="Consolas"/>
              </a:rPr>
              <a:t>script</a:t>
            </a:r>
            <a:r>
              <a:rPr sz="2800" spc="-5" dirty="0">
                <a:latin typeface="Consolas"/>
                <a:cs typeface="Consolas"/>
              </a:rPr>
              <a:t>&gt;</a:t>
            </a:r>
            <a:endParaRPr sz="2800" dirty="0">
              <a:latin typeface="Consolas"/>
              <a:cs typeface="Consolas"/>
            </a:endParaRPr>
          </a:p>
          <a:p>
            <a:pPr marL="469900" marR="1508125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latin typeface="Tahoma"/>
                <a:cs typeface="Tahoma"/>
              </a:rPr>
              <a:t>r</a:t>
            </a:r>
            <a:r>
              <a:rPr sz="2800" spc="-80" dirty="0">
                <a:latin typeface="Tahoma"/>
                <a:cs typeface="Tahoma"/>
              </a:rPr>
              <a:t>e</a:t>
            </a:r>
            <a:r>
              <a:rPr sz="2800" spc="-75" dirty="0">
                <a:latin typeface="Tahoma"/>
                <a:cs typeface="Tahoma"/>
              </a:rPr>
              <a:t>s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-625" dirty="0">
                <a:latin typeface="Tahoma"/>
                <a:cs typeface="Tahoma"/>
              </a:rPr>
              <a:t>=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777777"/>
                </a:solidFill>
                <a:latin typeface="Tahoma"/>
                <a:cs typeface="Tahoma"/>
              </a:rPr>
              <a:t>w</a:t>
            </a:r>
            <a:r>
              <a:rPr sz="2800" spc="5" dirty="0">
                <a:solidFill>
                  <a:srgbClr val="777777"/>
                </a:solidFill>
                <a:latin typeface="Tahoma"/>
                <a:cs typeface="Tahoma"/>
              </a:rPr>
              <a:t>i</a:t>
            </a:r>
            <a:r>
              <a:rPr sz="2800" spc="-40" dirty="0">
                <a:solidFill>
                  <a:srgbClr val="777777"/>
                </a:solidFill>
                <a:latin typeface="Tahoma"/>
                <a:cs typeface="Tahoma"/>
              </a:rPr>
              <a:t>n</a:t>
            </a:r>
            <a:r>
              <a:rPr sz="2800" spc="-55" dirty="0">
                <a:solidFill>
                  <a:srgbClr val="777777"/>
                </a:solidFill>
                <a:latin typeface="Tahoma"/>
                <a:cs typeface="Tahoma"/>
              </a:rPr>
              <a:t>d</a:t>
            </a:r>
            <a:r>
              <a:rPr sz="2800" spc="-65" dirty="0">
                <a:solidFill>
                  <a:srgbClr val="777777"/>
                </a:solidFill>
                <a:latin typeface="Tahoma"/>
                <a:cs typeface="Tahoma"/>
              </a:rPr>
              <a:t>o</a:t>
            </a:r>
            <a:r>
              <a:rPr sz="2800" spc="-200" dirty="0">
                <a:solidFill>
                  <a:srgbClr val="777777"/>
                </a:solidFill>
                <a:latin typeface="Tahoma"/>
                <a:cs typeface="Tahoma"/>
              </a:rPr>
              <a:t>w</a:t>
            </a:r>
            <a:r>
              <a:rPr sz="2800" spc="-250" dirty="0">
                <a:solidFill>
                  <a:srgbClr val="777777"/>
                </a:solidFill>
                <a:latin typeface="Tahoma"/>
                <a:cs typeface="Tahoma"/>
              </a:rPr>
              <a:t>.</a:t>
            </a:r>
            <a:r>
              <a:rPr sz="2800" spc="-95" dirty="0">
                <a:latin typeface="Tahoma"/>
                <a:cs typeface="Tahoma"/>
              </a:rPr>
              <a:t>c</a:t>
            </a:r>
            <a:r>
              <a:rPr sz="2800" spc="-20" dirty="0">
                <a:latin typeface="Tahoma"/>
                <a:cs typeface="Tahoma"/>
              </a:rPr>
              <a:t>on</a:t>
            </a:r>
            <a:r>
              <a:rPr sz="2800" spc="-30" dirty="0">
                <a:latin typeface="Tahoma"/>
                <a:cs typeface="Tahoma"/>
              </a:rPr>
              <a:t>f</a:t>
            </a:r>
            <a:r>
              <a:rPr sz="2800" spc="-10" dirty="0">
                <a:latin typeface="Tahoma"/>
                <a:cs typeface="Tahoma"/>
              </a:rPr>
              <a:t>irm</a:t>
            </a:r>
            <a:r>
              <a:rPr sz="2800" spc="-295" dirty="0">
                <a:latin typeface="Tahoma"/>
                <a:cs typeface="Tahoma"/>
              </a:rPr>
              <a:t>(</a:t>
            </a:r>
            <a:r>
              <a:rPr sz="2800" spc="-375" dirty="0">
                <a:latin typeface="Tahoma"/>
                <a:cs typeface="Tahoma"/>
              </a:rPr>
              <a:t>"</a:t>
            </a:r>
            <a:r>
              <a:rPr sz="2800" spc="-290" dirty="0">
                <a:latin typeface="Verdana"/>
                <a:cs typeface="Verdana"/>
              </a:rPr>
              <a:t>Д</a:t>
            </a:r>
            <a:r>
              <a:rPr sz="2800" spc="-229" dirty="0">
                <a:latin typeface="Verdana"/>
                <a:cs typeface="Verdana"/>
              </a:rPr>
              <a:t>а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или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85" dirty="0">
                <a:latin typeface="Verdana"/>
                <a:cs typeface="Verdana"/>
              </a:rPr>
              <a:t>не</a:t>
            </a:r>
            <a:r>
              <a:rPr sz="2800" spc="-235" dirty="0">
                <a:latin typeface="Verdana"/>
                <a:cs typeface="Verdana"/>
              </a:rPr>
              <a:t>т</a:t>
            </a:r>
            <a:r>
              <a:rPr sz="2800" spc="-200" dirty="0">
                <a:latin typeface="Tahoma"/>
                <a:cs typeface="Tahoma"/>
              </a:rPr>
              <a:t>?");  </a:t>
            </a:r>
            <a:r>
              <a:rPr sz="2800" spc="-100" dirty="0">
                <a:solidFill>
                  <a:srgbClr val="777777"/>
                </a:solidFill>
                <a:latin typeface="Tahoma"/>
                <a:cs typeface="Tahoma"/>
              </a:rPr>
              <a:t>c</a:t>
            </a:r>
            <a:r>
              <a:rPr sz="2800" spc="-5" dirty="0">
                <a:solidFill>
                  <a:srgbClr val="777777"/>
                </a:solidFill>
                <a:latin typeface="Tahoma"/>
                <a:cs typeface="Tahoma"/>
              </a:rPr>
              <a:t>onsol</a:t>
            </a:r>
            <a:r>
              <a:rPr sz="2800" spc="-15" dirty="0">
                <a:solidFill>
                  <a:srgbClr val="777777"/>
                </a:solidFill>
                <a:latin typeface="Tahoma"/>
                <a:cs typeface="Tahoma"/>
              </a:rPr>
              <a:t>e</a:t>
            </a:r>
            <a:r>
              <a:rPr sz="2800" spc="-40" dirty="0">
                <a:solidFill>
                  <a:srgbClr val="777777"/>
                </a:solidFill>
                <a:latin typeface="Tahoma"/>
                <a:cs typeface="Tahoma"/>
              </a:rPr>
              <a:t>.log</a:t>
            </a:r>
            <a:r>
              <a:rPr sz="2800" spc="-290" dirty="0">
                <a:latin typeface="Tahoma"/>
                <a:cs typeface="Tahoma"/>
              </a:rPr>
              <a:t>(</a:t>
            </a:r>
            <a:r>
              <a:rPr sz="2800" spc="-365" dirty="0">
                <a:latin typeface="Tahoma"/>
                <a:cs typeface="Tahoma"/>
              </a:rPr>
              <a:t>"</a:t>
            </a:r>
            <a:r>
              <a:rPr sz="2800" spc="-65" dirty="0">
                <a:latin typeface="Tahoma"/>
                <a:cs typeface="Tahoma"/>
              </a:rPr>
              <a:t>res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spc="-630" dirty="0">
                <a:latin typeface="Tahoma"/>
                <a:cs typeface="Tahoma"/>
              </a:rPr>
              <a:t>=</a:t>
            </a:r>
            <a:r>
              <a:rPr sz="2800" spc="-320" dirty="0">
                <a:latin typeface="Tahoma"/>
                <a:cs typeface="Tahoma"/>
              </a:rPr>
              <a:t> </a:t>
            </a:r>
            <a:r>
              <a:rPr sz="2800" spc="-190" dirty="0">
                <a:latin typeface="Tahoma"/>
                <a:cs typeface="Tahoma"/>
              </a:rPr>
              <a:t>"</a:t>
            </a:r>
            <a:r>
              <a:rPr sz="2800" spc="-345" dirty="0">
                <a:latin typeface="Tahoma"/>
                <a:cs typeface="Tahoma"/>
              </a:rPr>
              <a:t> </a:t>
            </a:r>
            <a:r>
              <a:rPr sz="2800" spc="-630" dirty="0">
                <a:latin typeface="Tahoma"/>
                <a:cs typeface="Tahoma"/>
              </a:rPr>
              <a:t>+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res)</a:t>
            </a:r>
            <a:r>
              <a:rPr sz="2800" spc="-275" dirty="0">
                <a:latin typeface="Tahoma"/>
                <a:cs typeface="Tahoma"/>
              </a:rPr>
              <a:t>;</a:t>
            </a:r>
            <a:endParaRPr sz="28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Consolas"/>
                <a:cs typeface="Consolas"/>
              </a:rPr>
              <a:t>&lt;/</a:t>
            </a:r>
            <a:r>
              <a:rPr sz="2800" b="1" spc="-5" dirty="0">
                <a:solidFill>
                  <a:srgbClr val="244060"/>
                </a:solidFill>
                <a:latin typeface="Consolas"/>
                <a:cs typeface="Consolas"/>
              </a:rPr>
              <a:t>script</a:t>
            </a:r>
            <a:r>
              <a:rPr sz="2800" spc="-5" dirty="0">
                <a:latin typeface="Consolas"/>
                <a:cs typeface="Consolas"/>
              </a:rPr>
              <a:t>&gt;</a:t>
            </a:r>
            <a:endParaRPr sz="28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  <a:tabLst>
                <a:tab pos="354965" algn="l"/>
                <a:tab pos="355600" algn="l"/>
              </a:tabLst>
            </a:pPr>
            <a:r>
              <a:rPr sz="3200" spc="-280" dirty="0">
                <a:latin typeface="Verdana"/>
                <a:cs typeface="Verdana"/>
              </a:rPr>
              <a:t>Ме</a:t>
            </a:r>
            <a:r>
              <a:rPr sz="3200" spc="-250" dirty="0">
                <a:latin typeface="Verdana"/>
                <a:cs typeface="Verdana"/>
              </a:rPr>
              <a:t>т</a:t>
            </a:r>
            <a:r>
              <a:rPr sz="3200" spc="-254" dirty="0">
                <a:latin typeface="Verdana"/>
                <a:cs typeface="Verdana"/>
              </a:rPr>
              <a:t>од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270" dirty="0">
                <a:latin typeface="Verdana"/>
                <a:cs typeface="Verdana"/>
              </a:rPr>
              <a:t>возв</a:t>
            </a:r>
            <a:r>
              <a:rPr sz="3200" spc="-310" dirty="0">
                <a:latin typeface="Verdana"/>
                <a:cs typeface="Verdana"/>
              </a:rPr>
              <a:t>р</a:t>
            </a:r>
            <a:r>
              <a:rPr sz="3200" spc="-390" dirty="0">
                <a:latin typeface="Verdana"/>
                <a:cs typeface="Verdana"/>
              </a:rPr>
              <a:t>ащ</a:t>
            </a:r>
            <a:r>
              <a:rPr sz="3200" spc="-335" dirty="0">
                <a:latin typeface="Verdana"/>
                <a:cs typeface="Verdana"/>
              </a:rPr>
              <a:t>а</a:t>
            </a:r>
            <a:r>
              <a:rPr sz="3200" spc="-295" dirty="0">
                <a:latin typeface="Verdana"/>
                <a:cs typeface="Verdana"/>
              </a:rPr>
              <a:t>ет</a:t>
            </a:r>
            <a:r>
              <a:rPr sz="3200" spc="-385" dirty="0">
                <a:latin typeface="Verdana"/>
                <a:cs typeface="Verdana"/>
              </a:rPr>
              <a:t> </a:t>
            </a:r>
            <a:r>
              <a:rPr sz="3200" spc="-320" dirty="0">
                <a:latin typeface="Verdana"/>
                <a:cs typeface="Verdana"/>
              </a:rPr>
              <a:t>значения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40" dirty="0">
                <a:latin typeface="Tahoma"/>
                <a:cs typeface="Tahoma"/>
              </a:rPr>
              <a:t>true</a:t>
            </a:r>
            <a:r>
              <a:rPr sz="3200" spc="-170" dirty="0">
                <a:latin typeface="Tahoma"/>
                <a:cs typeface="Tahoma"/>
              </a:rPr>
              <a:t> </a:t>
            </a:r>
            <a:r>
              <a:rPr sz="3200" spc="-220" dirty="0">
                <a:latin typeface="Tahoma"/>
                <a:cs typeface="Tahoma"/>
              </a:rPr>
              <a:t>(1)</a:t>
            </a:r>
            <a:r>
              <a:rPr sz="3200" spc="-135" dirty="0">
                <a:latin typeface="Tahoma"/>
                <a:cs typeface="Tahoma"/>
              </a:rPr>
              <a:t> </a:t>
            </a:r>
            <a:r>
              <a:rPr sz="3200" spc="-270" dirty="0">
                <a:latin typeface="Verdana"/>
                <a:cs typeface="Verdana"/>
              </a:rPr>
              <a:t>или  </a:t>
            </a:r>
            <a:r>
              <a:rPr sz="3200" spc="-10" dirty="0">
                <a:latin typeface="Tahoma"/>
                <a:cs typeface="Tahoma"/>
              </a:rPr>
              <a:t>false</a:t>
            </a:r>
            <a:r>
              <a:rPr sz="3200" spc="-140" dirty="0">
                <a:latin typeface="Tahoma"/>
                <a:cs typeface="Tahoma"/>
              </a:rPr>
              <a:t> </a:t>
            </a:r>
            <a:r>
              <a:rPr sz="3200" spc="-220" dirty="0">
                <a:latin typeface="Tahoma"/>
                <a:cs typeface="Tahoma"/>
              </a:rPr>
              <a:t>(0)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4876800"/>
            <a:ext cx="2743200" cy="13716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Всплывающее окно-подтверждение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278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1772816"/>
            <a:ext cx="7295515" cy="4631908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  <a:tab pos="355600" algn="l"/>
              </a:tabLst>
            </a:pPr>
            <a:r>
              <a:rPr sz="3200" spc="-355" dirty="0">
                <a:latin typeface="Verdana"/>
                <a:cs typeface="Verdana"/>
              </a:rPr>
              <a:t>С</a:t>
            </a:r>
            <a:r>
              <a:rPr sz="3200" spc="-330" dirty="0">
                <a:latin typeface="Verdana"/>
                <a:cs typeface="Verdana"/>
              </a:rPr>
              <a:t>р</a:t>
            </a:r>
            <a:r>
              <a:rPr sz="3200" spc="-350" dirty="0">
                <a:latin typeface="Verdana"/>
                <a:cs typeface="Verdana"/>
              </a:rPr>
              <a:t>е</a:t>
            </a:r>
            <a:r>
              <a:rPr sz="3200" spc="-280" dirty="0">
                <a:latin typeface="Verdana"/>
                <a:cs typeface="Verdana"/>
              </a:rPr>
              <a:t>д</a:t>
            </a:r>
            <a:r>
              <a:rPr sz="3200" spc="-305" dirty="0">
                <a:latin typeface="Verdana"/>
                <a:cs typeface="Verdana"/>
              </a:rPr>
              <a:t>с</a:t>
            </a:r>
            <a:r>
              <a:rPr sz="3200" spc="-320" dirty="0">
                <a:latin typeface="Verdana"/>
                <a:cs typeface="Verdana"/>
              </a:rPr>
              <a:t>тва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-275" dirty="0">
                <a:latin typeface="Verdana"/>
                <a:cs typeface="Verdana"/>
              </a:rPr>
              <a:t>вв</a:t>
            </a:r>
            <a:r>
              <a:rPr sz="3200" spc="-325" dirty="0">
                <a:latin typeface="Verdana"/>
                <a:cs typeface="Verdana"/>
              </a:rPr>
              <a:t>о</a:t>
            </a:r>
            <a:r>
              <a:rPr sz="3200" spc="-295" dirty="0">
                <a:latin typeface="Verdana"/>
                <a:cs typeface="Verdana"/>
              </a:rPr>
              <a:t>да</a:t>
            </a:r>
            <a:endParaRPr sz="32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onsolas"/>
                <a:cs typeface="Consolas"/>
              </a:rPr>
              <a:t>&lt;</a:t>
            </a:r>
            <a:r>
              <a:rPr sz="2800" b="1" spc="-5" dirty="0">
                <a:solidFill>
                  <a:srgbClr val="244060"/>
                </a:solidFill>
                <a:latin typeface="Consolas"/>
                <a:cs typeface="Consolas"/>
              </a:rPr>
              <a:t>script</a:t>
            </a:r>
            <a:r>
              <a:rPr sz="2800" spc="-5" dirty="0">
                <a:latin typeface="Consolas"/>
                <a:cs typeface="Consolas"/>
              </a:rPr>
              <a:t>&gt;</a:t>
            </a:r>
            <a:endParaRPr sz="2800" dirty="0">
              <a:latin typeface="Consolas"/>
              <a:cs typeface="Consolas"/>
            </a:endParaRPr>
          </a:p>
          <a:p>
            <a:pPr marL="1087120" marR="678815" indent="-355600">
              <a:lnSpc>
                <a:spcPct val="120000"/>
              </a:lnSpc>
            </a:pPr>
            <a:r>
              <a:rPr sz="2800" spc="-45" dirty="0">
                <a:latin typeface="Tahoma"/>
                <a:cs typeface="Tahoma"/>
              </a:rPr>
              <a:t>r</a:t>
            </a:r>
            <a:r>
              <a:rPr sz="2800" spc="-80" dirty="0">
                <a:latin typeface="Tahoma"/>
                <a:cs typeface="Tahoma"/>
              </a:rPr>
              <a:t>e</a:t>
            </a:r>
            <a:r>
              <a:rPr sz="2800" spc="-75" dirty="0">
                <a:latin typeface="Tahoma"/>
                <a:cs typeface="Tahoma"/>
              </a:rPr>
              <a:t>s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-625" dirty="0">
                <a:latin typeface="Tahoma"/>
                <a:cs typeface="Tahoma"/>
              </a:rPr>
              <a:t>=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777777"/>
                </a:solidFill>
                <a:latin typeface="Tahoma"/>
                <a:cs typeface="Tahoma"/>
              </a:rPr>
              <a:t>w</a:t>
            </a:r>
            <a:r>
              <a:rPr sz="2800" spc="5" dirty="0">
                <a:solidFill>
                  <a:srgbClr val="777777"/>
                </a:solidFill>
                <a:latin typeface="Tahoma"/>
                <a:cs typeface="Tahoma"/>
              </a:rPr>
              <a:t>i</a:t>
            </a:r>
            <a:r>
              <a:rPr sz="2800" spc="-40" dirty="0">
                <a:solidFill>
                  <a:srgbClr val="777777"/>
                </a:solidFill>
                <a:latin typeface="Tahoma"/>
                <a:cs typeface="Tahoma"/>
              </a:rPr>
              <a:t>n</a:t>
            </a:r>
            <a:r>
              <a:rPr sz="2800" spc="-55" dirty="0">
                <a:solidFill>
                  <a:srgbClr val="777777"/>
                </a:solidFill>
                <a:latin typeface="Tahoma"/>
                <a:cs typeface="Tahoma"/>
              </a:rPr>
              <a:t>d</a:t>
            </a:r>
            <a:r>
              <a:rPr sz="2800" spc="-65" dirty="0">
                <a:solidFill>
                  <a:srgbClr val="777777"/>
                </a:solidFill>
                <a:latin typeface="Tahoma"/>
                <a:cs typeface="Tahoma"/>
              </a:rPr>
              <a:t>o</a:t>
            </a:r>
            <a:r>
              <a:rPr sz="2800" spc="-200" dirty="0">
                <a:solidFill>
                  <a:srgbClr val="777777"/>
                </a:solidFill>
                <a:latin typeface="Tahoma"/>
                <a:cs typeface="Tahoma"/>
              </a:rPr>
              <a:t>w</a:t>
            </a:r>
            <a:r>
              <a:rPr sz="2800" spc="-250" dirty="0">
                <a:solidFill>
                  <a:srgbClr val="777777"/>
                </a:solidFill>
                <a:latin typeface="Tahoma"/>
                <a:cs typeface="Tahoma"/>
              </a:rPr>
              <a:t>.</a:t>
            </a:r>
            <a:r>
              <a:rPr sz="2800" spc="-45" dirty="0">
                <a:latin typeface="Tahoma"/>
                <a:cs typeface="Tahoma"/>
              </a:rPr>
              <a:t>pro</a:t>
            </a:r>
            <a:r>
              <a:rPr sz="2800" spc="-80" dirty="0">
                <a:latin typeface="Tahoma"/>
                <a:cs typeface="Tahoma"/>
              </a:rPr>
              <a:t>m</a:t>
            </a:r>
            <a:r>
              <a:rPr sz="2800" spc="-15" dirty="0">
                <a:latin typeface="Tahoma"/>
                <a:cs typeface="Tahoma"/>
              </a:rPr>
              <a:t>p</a:t>
            </a:r>
            <a:r>
              <a:rPr sz="2800" dirty="0">
                <a:latin typeface="Tahoma"/>
                <a:cs typeface="Tahoma"/>
              </a:rPr>
              <a:t>t</a:t>
            </a:r>
            <a:r>
              <a:rPr sz="2800" spc="-245" dirty="0">
                <a:latin typeface="Tahoma"/>
                <a:cs typeface="Tahoma"/>
              </a:rPr>
              <a:t>("</a:t>
            </a:r>
            <a:r>
              <a:rPr sz="2800" spc="-285" dirty="0">
                <a:latin typeface="Verdana"/>
                <a:cs typeface="Verdana"/>
              </a:rPr>
              <a:t>Как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Ваше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00" dirty="0">
                <a:latin typeface="Verdana"/>
                <a:cs typeface="Verdana"/>
              </a:rPr>
              <a:t>и</a:t>
            </a:r>
            <a:r>
              <a:rPr sz="2800" spc="-225" dirty="0">
                <a:latin typeface="Verdana"/>
                <a:cs typeface="Verdana"/>
              </a:rPr>
              <a:t>м</a:t>
            </a:r>
            <a:r>
              <a:rPr sz="2800" spc="-350" dirty="0">
                <a:latin typeface="Verdana"/>
                <a:cs typeface="Verdana"/>
              </a:rPr>
              <a:t>я</a:t>
            </a:r>
            <a:r>
              <a:rPr sz="2800" spc="-110" dirty="0">
                <a:latin typeface="Tahoma"/>
                <a:cs typeface="Tahoma"/>
              </a:rPr>
              <a:t>?</a:t>
            </a:r>
            <a:r>
              <a:rPr sz="2800" spc="-525" dirty="0">
                <a:latin typeface="Tahoma"/>
                <a:cs typeface="Tahoma"/>
              </a:rPr>
              <a:t>"</a:t>
            </a:r>
            <a:r>
              <a:rPr sz="2800" spc="-225" dirty="0">
                <a:latin typeface="Tahoma"/>
                <a:cs typeface="Tahoma"/>
              </a:rPr>
              <a:t>,  </a:t>
            </a:r>
            <a:r>
              <a:rPr sz="2800" spc="-195" dirty="0">
                <a:latin typeface="Tahoma"/>
                <a:cs typeface="Tahoma"/>
              </a:rPr>
              <a:t>"</a:t>
            </a:r>
            <a:r>
              <a:rPr sz="2800" spc="-260" dirty="0">
                <a:solidFill>
                  <a:srgbClr val="777777"/>
                </a:solidFill>
                <a:latin typeface="Verdana"/>
                <a:cs typeface="Verdana"/>
              </a:rPr>
              <a:t>Н</a:t>
            </a:r>
            <a:r>
              <a:rPr sz="2800" spc="-210" dirty="0">
                <a:solidFill>
                  <a:srgbClr val="777777"/>
                </a:solidFill>
                <a:latin typeface="Verdana"/>
                <a:cs typeface="Verdana"/>
              </a:rPr>
              <a:t>е</a:t>
            </a:r>
            <a:r>
              <a:rPr sz="2800" spc="-220" dirty="0">
                <a:solidFill>
                  <a:srgbClr val="777777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777777"/>
                </a:solidFill>
                <a:latin typeface="Verdana"/>
                <a:cs typeface="Verdana"/>
              </a:rPr>
              <a:t>помн</a:t>
            </a:r>
            <a:r>
              <a:rPr sz="2800" spc="-340" dirty="0">
                <a:solidFill>
                  <a:srgbClr val="777777"/>
                </a:solidFill>
                <a:latin typeface="Verdana"/>
                <a:cs typeface="Verdana"/>
              </a:rPr>
              <a:t>ю</a:t>
            </a:r>
            <a:r>
              <a:rPr sz="2800" spc="-70" dirty="0">
                <a:solidFill>
                  <a:srgbClr val="777777"/>
                </a:solidFill>
                <a:latin typeface="Tahoma"/>
                <a:cs typeface="Tahoma"/>
              </a:rPr>
              <a:t>..</a:t>
            </a:r>
            <a:r>
              <a:rPr sz="2800" spc="-480" dirty="0">
                <a:solidFill>
                  <a:srgbClr val="777777"/>
                </a:solidFill>
                <a:latin typeface="Tahoma"/>
                <a:cs typeface="Tahoma"/>
              </a:rPr>
              <a:t>.</a:t>
            </a:r>
            <a:r>
              <a:rPr sz="2800" spc="-254" dirty="0">
                <a:latin typeface="Tahoma"/>
                <a:cs typeface="Tahoma"/>
              </a:rPr>
              <a:t>");</a:t>
            </a:r>
            <a:endParaRPr sz="2800" dirty="0">
              <a:latin typeface="Tahoma"/>
              <a:cs typeface="Tahoma"/>
            </a:endParaRPr>
          </a:p>
          <a:p>
            <a:pPr marL="731520">
              <a:lnSpc>
                <a:spcPct val="100000"/>
              </a:lnSpc>
              <a:spcBef>
                <a:spcPts val="675"/>
              </a:spcBef>
            </a:pPr>
            <a:r>
              <a:rPr sz="2800" spc="-140" dirty="0">
                <a:solidFill>
                  <a:srgbClr val="777777"/>
                </a:solidFill>
                <a:latin typeface="Tahoma"/>
                <a:cs typeface="Tahoma"/>
              </a:rPr>
              <a:t>console.log</a:t>
            </a:r>
            <a:r>
              <a:rPr sz="2800" spc="-140" dirty="0">
                <a:latin typeface="Tahoma"/>
                <a:cs typeface="Tahoma"/>
              </a:rPr>
              <a:t>("res="+res);</a:t>
            </a:r>
            <a:endParaRPr sz="28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Consolas"/>
                <a:cs typeface="Consolas"/>
              </a:rPr>
              <a:t>&lt;/</a:t>
            </a:r>
            <a:r>
              <a:rPr sz="2800" b="1" spc="-5" dirty="0">
                <a:solidFill>
                  <a:srgbClr val="244060"/>
                </a:solidFill>
                <a:latin typeface="Consolas"/>
                <a:cs typeface="Consolas"/>
              </a:rPr>
              <a:t>script</a:t>
            </a:r>
            <a:r>
              <a:rPr sz="2800" spc="-5" dirty="0" smtClean="0">
                <a:latin typeface="Consolas"/>
                <a:cs typeface="Consolas"/>
              </a:rPr>
              <a:t>&gt;</a:t>
            </a:r>
            <a:endParaRPr lang="en-US" sz="2800" spc="-5" dirty="0" smtClean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endParaRPr sz="28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  <a:tabLst>
                <a:tab pos="354965" algn="l"/>
                <a:tab pos="355600" algn="l"/>
              </a:tabLst>
            </a:pPr>
            <a:r>
              <a:rPr sz="3200" spc="-285" dirty="0">
                <a:latin typeface="Verdana"/>
                <a:cs typeface="Verdana"/>
              </a:rPr>
              <a:t>Ме</a:t>
            </a:r>
            <a:r>
              <a:rPr sz="3200" spc="-245" dirty="0">
                <a:latin typeface="Verdana"/>
                <a:cs typeface="Verdana"/>
              </a:rPr>
              <a:t>т</a:t>
            </a:r>
            <a:r>
              <a:rPr sz="3200" spc="-254" dirty="0">
                <a:latin typeface="Verdana"/>
                <a:cs typeface="Verdana"/>
              </a:rPr>
              <a:t>о</a:t>
            </a:r>
            <a:r>
              <a:rPr sz="3200" spc="-260" dirty="0">
                <a:latin typeface="Verdana"/>
                <a:cs typeface="Verdana"/>
              </a:rPr>
              <a:t>д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285" dirty="0">
                <a:latin typeface="Verdana"/>
                <a:cs typeface="Verdana"/>
              </a:rPr>
              <a:t>возвр</a:t>
            </a:r>
            <a:r>
              <a:rPr sz="3200" spc="-310" dirty="0">
                <a:latin typeface="Verdana"/>
                <a:cs typeface="Verdana"/>
              </a:rPr>
              <a:t>а</a:t>
            </a:r>
            <a:r>
              <a:rPr sz="3200" spc="-340" dirty="0">
                <a:latin typeface="Verdana"/>
                <a:cs typeface="Verdana"/>
              </a:rPr>
              <a:t>щает</a:t>
            </a:r>
            <a:r>
              <a:rPr sz="3200" spc="-385" dirty="0">
                <a:latin typeface="Verdana"/>
                <a:cs typeface="Verdana"/>
              </a:rPr>
              <a:t> </a:t>
            </a:r>
            <a:r>
              <a:rPr sz="3200" spc="-345" dirty="0">
                <a:latin typeface="Verdana"/>
                <a:cs typeface="Verdana"/>
              </a:rPr>
              <a:t>с</a:t>
            </a:r>
            <a:r>
              <a:rPr sz="3200" spc="-254" dirty="0">
                <a:latin typeface="Verdana"/>
                <a:cs typeface="Verdana"/>
              </a:rPr>
              <a:t>о</a:t>
            </a:r>
            <a:r>
              <a:rPr sz="3200" spc="-265" dirty="0">
                <a:latin typeface="Verdana"/>
                <a:cs typeface="Verdana"/>
              </a:rPr>
              <a:t>де</a:t>
            </a:r>
            <a:r>
              <a:rPr sz="3200" spc="-300" dirty="0">
                <a:latin typeface="Verdana"/>
                <a:cs typeface="Verdana"/>
              </a:rPr>
              <a:t>р</a:t>
            </a:r>
            <a:r>
              <a:rPr sz="3200" spc="-285" dirty="0">
                <a:latin typeface="Verdana"/>
                <a:cs typeface="Verdana"/>
              </a:rPr>
              <a:t>жимое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320" dirty="0">
                <a:latin typeface="Verdana"/>
                <a:cs typeface="Verdana"/>
              </a:rPr>
              <a:t>с</a:t>
            </a:r>
            <a:r>
              <a:rPr sz="3200" spc="-260" dirty="0">
                <a:latin typeface="Verdana"/>
                <a:cs typeface="Verdana"/>
              </a:rPr>
              <a:t>тр</a:t>
            </a:r>
            <a:r>
              <a:rPr sz="3200" spc="-295" dirty="0">
                <a:latin typeface="Verdana"/>
                <a:cs typeface="Verdana"/>
              </a:rPr>
              <a:t>о</a:t>
            </a:r>
            <a:r>
              <a:rPr sz="3200" spc="-260" dirty="0">
                <a:latin typeface="Verdana"/>
                <a:cs typeface="Verdana"/>
              </a:rPr>
              <a:t>ки  </a:t>
            </a:r>
            <a:r>
              <a:rPr sz="3200" spc="-275" dirty="0">
                <a:latin typeface="Verdana"/>
                <a:cs typeface="Verdana"/>
              </a:rPr>
              <a:t>вв</a:t>
            </a:r>
            <a:r>
              <a:rPr sz="3200" spc="-325" dirty="0">
                <a:latin typeface="Verdana"/>
                <a:cs typeface="Verdana"/>
              </a:rPr>
              <a:t>о</a:t>
            </a:r>
            <a:r>
              <a:rPr sz="3200" spc="-295" dirty="0">
                <a:latin typeface="Verdana"/>
                <a:cs typeface="Verdana"/>
              </a:rPr>
              <a:t>да</a:t>
            </a:r>
            <a:r>
              <a:rPr sz="3200" spc="-285" dirty="0">
                <a:latin typeface="Verdana"/>
                <a:cs typeface="Verdana"/>
              </a:rPr>
              <a:t> </a:t>
            </a:r>
            <a:r>
              <a:rPr sz="3200" spc="-325" dirty="0">
                <a:latin typeface="Verdana"/>
                <a:cs typeface="Verdana"/>
              </a:rPr>
              <a:t>или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80" dirty="0">
                <a:latin typeface="Tahoma"/>
                <a:cs typeface="Tahoma"/>
              </a:rPr>
              <a:t>null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944" y="683915"/>
            <a:ext cx="4648200" cy="13049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Побуждающее окно-сообщение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89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724151" y="1682731"/>
            <a:ext cx="5686425" cy="1715770"/>
            <a:chOff x="1724151" y="2429255"/>
            <a:chExt cx="5686425" cy="1715770"/>
          </a:xfrm>
        </p:grpSpPr>
        <p:sp>
          <p:nvSpPr>
            <p:cNvPr id="5" name="object 5"/>
            <p:cNvSpPr/>
            <p:nvPr/>
          </p:nvSpPr>
          <p:spPr>
            <a:xfrm>
              <a:off x="1736851" y="3640581"/>
              <a:ext cx="5661025" cy="491490"/>
            </a:xfrm>
            <a:custGeom>
              <a:avLst/>
              <a:gdLst/>
              <a:ahLst/>
              <a:cxnLst/>
              <a:rect l="l" t="t" r="r" b="b"/>
              <a:pathLst>
                <a:path w="5661025" h="491489">
                  <a:moveTo>
                    <a:pt x="2830449" y="0"/>
                  </a:moveTo>
                  <a:lnTo>
                    <a:pt x="2830449" y="245618"/>
                  </a:lnTo>
                  <a:lnTo>
                    <a:pt x="5660771" y="245618"/>
                  </a:lnTo>
                  <a:lnTo>
                    <a:pt x="5660771" y="491236"/>
                  </a:lnTo>
                </a:path>
                <a:path w="5661025" h="491489">
                  <a:moveTo>
                    <a:pt x="2830449" y="0"/>
                  </a:moveTo>
                  <a:lnTo>
                    <a:pt x="2830449" y="491236"/>
                  </a:lnTo>
                </a:path>
                <a:path w="5661025" h="491489">
                  <a:moveTo>
                    <a:pt x="2830322" y="0"/>
                  </a:moveTo>
                  <a:lnTo>
                    <a:pt x="2830322" y="245618"/>
                  </a:lnTo>
                  <a:lnTo>
                    <a:pt x="0" y="245618"/>
                  </a:lnTo>
                  <a:lnTo>
                    <a:pt x="0" y="491236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6035" y="2429255"/>
              <a:ext cx="2462784" cy="12923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97630" y="1724476"/>
            <a:ext cx="2339340" cy="1169670"/>
          </a:xfrm>
          <a:prstGeom prst="rect">
            <a:avLst/>
          </a:prstGeom>
          <a:solidFill>
            <a:srgbClr val="FFFFFF"/>
          </a:solidFill>
          <a:ln w="38100">
            <a:solidFill>
              <a:srgbClr val="4674A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Microsoft Sans Serif"/>
                <a:cs typeface="Microsoft Sans Serif"/>
              </a:rPr>
              <a:t>Виды</a:t>
            </a:r>
            <a:r>
              <a:rPr sz="1900" spc="5" dirty="0">
                <a:latin typeface="Microsoft Sans Serif"/>
                <a:cs typeface="Microsoft Sans Serif"/>
              </a:rPr>
              <a:t> </a:t>
            </a:r>
            <a:r>
              <a:rPr sz="1900" spc="-30" dirty="0">
                <a:latin typeface="Microsoft Sans Serif"/>
                <a:cs typeface="Microsoft Sans Serif"/>
              </a:rPr>
              <a:t>объектов</a:t>
            </a:r>
            <a:endParaRPr sz="19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968" y="3343891"/>
            <a:ext cx="2462784" cy="12923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7270" y="3385255"/>
            <a:ext cx="2339340" cy="1169670"/>
          </a:xfrm>
          <a:prstGeom prst="rect">
            <a:avLst/>
          </a:prstGeom>
          <a:solidFill>
            <a:srgbClr val="FFFFFF"/>
          </a:solidFill>
          <a:ln w="38100">
            <a:solidFill>
              <a:srgbClr val="4674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699135" marR="480695" indent="-213360">
              <a:lnSpc>
                <a:spcPts val="2180"/>
              </a:lnSpc>
            </a:pPr>
            <a:r>
              <a:rPr sz="1900" spc="-5" dirty="0">
                <a:latin typeface="Microsoft Sans Serif"/>
                <a:cs typeface="Microsoft Sans Serif"/>
              </a:rPr>
              <a:t>Вс</a:t>
            </a:r>
            <a:r>
              <a:rPr sz="1900" spc="-15" dirty="0">
                <a:latin typeface="Microsoft Sans Serif"/>
                <a:cs typeface="Microsoft Sans Serif"/>
              </a:rPr>
              <a:t>т</a:t>
            </a:r>
            <a:r>
              <a:rPr sz="1900" spc="-10" dirty="0">
                <a:latin typeface="Microsoft Sans Serif"/>
                <a:cs typeface="Microsoft Sans Serif"/>
              </a:rPr>
              <a:t>роенные  </a:t>
            </a:r>
            <a:r>
              <a:rPr sz="1900" spc="-25" dirty="0">
                <a:latin typeface="Microsoft Sans Serif"/>
                <a:cs typeface="Microsoft Sans Serif"/>
              </a:rPr>
              <a:t>объекты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36035" y="3325604"/>
            <a:ext cx="2475230" cy="1399540"/>
            <a:chOff x="3336035" y="4072128"/>
            <a:chExt cx="2475230" cy="13995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6035" y="4090416"/>
              <a:ext cx="2462784" cy="12923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375" y="4072128"/>
              <a:ext cx="2421636" cy="13990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397630" y="3385255"/>
            <a:ext cx="2339340" cy="1169670"/>
          </a:xfrm>
          <a:prstGeom prst="rect">
            <a:avLst/>
          </a:prstGeom>
          <a:solidFill>
            <a:srgbClr val="FFFFFF"/>
          </a:solidFill>
          <a:ln w="38100">
            <a:solidFill>
              <a:srgbClr val="4674AB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40360" marR="331470" indent="-1270" algn="ctr">
              <a:lnSpc>
                <a:spcPts val="2180"/>
              </a:lnSpc>
              <a:spcBef>
                <a:spcPts val="290"/>
              </a:spcBef>
            </a:pPr>
            <a:r>
              <a:rPr sz="1900" spc="-25" dirty="0">
                <a:latin typeface="Microsoft Sans Serif"/>
                <a:cs typeface="Microsoft Sans Serif"/>
              </a:rPr>
              <a:t>Объекты, 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15" dirty="0">
                <a:latin typeface="Microsoft Sans Serif"/>
                <a:cs typeface="Microsoft Sans Serif"/>
              </a:rPr>
              <a:t>с</a:t>
            </a:r>
            <a:r>
              <a:rPr sz="1900" spc="-10" dirty="0">
                <a:latin typeface="Microsoft Sans Serif"/>
                <a:cs typeface="Microsoft Sans Serif"/>
              </a:rPr>
              <a:t>ос</a:t>
            </a:r>
            <a:r>
              <a:rPr sz="1900" spc="-35" dirty="0">
                <a:latin typeface="Microsoft Sans Serif"/>
                <a:cs typeface="Microsoft Sans Serif"/>
              </a:rPr>
              <a:t>т</a:t>
            </a:r>
            <a:r>
              <a:rPr sz="1900" spc="-10" dirty="0">
                <a:latin typeface="Microsoft Sans Serif"/>
                <a:cs typeface="Microsoft Sans Serif"/>
              </a:rPr>
              <a:t>а</a:t>
            </a:r>
            <a:r>
              <a:rPr sz="1900" spc="-55" dirty="0">
                <a:latin typeface="Microsoft Sans Serif"/>
                <a:cs typeface="Microsoft Sans Serif"/>
              </a:rPr>
              <a:t>в</a:t>
            </a:r>
            <a:r>
              <a:rPr sz="1900" dirty="0">
                <a:latin typeface="Microsoft Sans Serif"/>
                <a:cs typeface="Microsoft Sans Serif"/>
              </a:rPr>
              <a:t>ля</a:t>
            </a:r>
            <a:r>
              <a:rPr sz="1900" spc="15" dirty="0">
                <a:latin typeface="Microsoft Sans Serif"/>
                <a:cs typeface="Microsoft Sans Serif"/>
              </a:rPr>
              <a:t>ю</a:t>
            </a:r>
            <a:r>
              <a:rPr sz="1900" spc="-5" dirty="0">
                <a:latin typeface="Microsoft Sans Serif"/>
                <a:cs typeface="Microsoft Sans Serif"/>
              </a:rPr>
              <a:t>щие  </a:t>
            </a:r>
            <a:r>
              <a:rPr sz="1900" spc="-25" dirty="0">
                <a:latin typeface="Microsoft Sans Serif"/>
                <a:cs typeface="Microsoft Sans Serif"/>
              </a:rPr>
              <a:t>объектную</a:t>
            </a:r>
            <a:endParaRPr sz="1900">
              <a:latin typeface="Microsoft Sans Serif"/>
              <a:cs typeface="Microsoft Sans Serif"/>
            </a:endParaRPr>
          </a:p>
          <a:p>
            <a:pPr marL="66040" algn="ctr">
              <a:lnSpc>
                <a:spcPts val="2135"/>
              </a:lnSpc>
            </a:pPr>
            <a:r>
              <a:rPr sz="1900" spc="-25" dirty="0">
                <a:latin typeface="Microsoft Sans Serif"/>
                <a:cs typeface="Microsoft Sans Serif"/>
              </a:rPr>
              <a:t>модель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-25" dirty="0">
                <a:latin typeface="Microsoft Sans Serif"/>
                <a:cs typeface="Microsoft Sans Serif"/>
              </a:rPr>
              <a:t>браузера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66103" y="3343891"/>
            <a:ext cx="2506980" cy="1292860"/>
            <a:chOff x="6166103" y="4090415"/>
            <a:chExt cx="2506980" cy="129286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6103" y="4090415"/>
              <a:ext cx="2462783" cy="12923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8963" y="4349495"/>
              <a:ext cx="2484119" cy="8442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28079" y="4131779"/>
              <a:ext cx="2339340" cy="1169670"/>
            </a:xfrm>
            <a:custGeom>
              <a:avLst/>
              <a:gdLst/>
              <a:ahLst/>
              <a:cxnLst/>
              <a:rect l="l" t="t" r="r" b="b"/>
              <a:pathLst>
                <a:path w="2339340" h="1169670">
                  <a:moveTo>
                    <a:pt x="2339212" y="0"/>
                  </a:moveTo>
                  <a:lnTo>
                    <a:pt x="0" y="0"/>
                  </a:lnTo>
                  <a:lnTo>
                    <a:pt x="0" y="1169581"/>
                  </a:lnTo>
                  <a:lnTo>
                    <a:pt x="2339212" y="1169581"/>
                  </a:lnTo>
                  <a:lnTo>
                    <a:pt x="2339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28079" y="3385255"/>
            <a:ext cx="2339340" cy="1169670"/>
          </a:xfrm>
          <a:prstGeom prst="rect">
            <a:avLst/>
          </a:prstGeom>
          <a:ln w="38100">
            <a:solidFill>
              <a:srgbClr val="4674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699770" marR="133350" indent="-558165">
              <a:lnSpc>
                <a:spcPts val="2180"/>
              </a:lnSpc>
            </a:pPr>
            <a:r>
              <a:rPr sz="1900" spc="-10" dirty="0">
                <a:latin typeface="Microsoft Sans Serif"/>
                <a:cs typeface="Microsoft Sans Serif"/>
              </a:rPr>
              <a:t>П</a:t>
            </a:r>
            <a:r>
              <a:rPr sz="1900" spc="-35" dirty="0">
                <a:latin typeface="Microsoft Sans Serif"/>
                <a:cs typeface="Microsoft Sans Serif"/>
              </a:rPr>
              <a:t>о</a:t>
            </a:r>
            <a:r>
              <a:rPr sz="1900" spc="-30" dirty="0">
                <a:latin typeface="Microsoft Sans Serif"/>
                <a:cs typeface="Microsoft Sans Serif"/>
              </a:rPr>
              <a:t>ль</a:t>
            </a:r>
            <a:r>
              <a:rPr sz="1900" spc="-65" dirty="0">
                <a:latin typeface="Microsoft Sans Serif"/>
                <a:cs typeface="Microsoft Sans Serif"/>
              </a:rPr>
              <a:t>з</a:t>
            </a:r>
            <a:r>
              <a:rPr sz="1900" spc="-10" dirty="0">
                <a:latin typeface="Microsoft Sans Serif"/>
                <a:cs typeface="Microsoft Sans Serif"/>
              </a:rPr>
              <a:t>о</a:t>
            </a:r>
            <a:r>
              <a:rPr sz="1900" spc="-30" dirty="0">
                <a:latin typeface="Microsoft Sans Serif"/>
                <a:cs typeface="Microsoft Sans Serif"/>
              </a:rPr>
              <a:t>в</a:t>
            </a:r>
            <a:r>
              <a:rPr sz="1900" spc="-40" dirty="0">
                <a:latin typeface="Microsoft Sans Serif"/>
                <a:cs typeface="Microsoft Sans Serif"/>
              </a:rPr>
              <a:t>а</a:t>
            </a:r>
            <a:r>
              <a:rPr sz="1900" spc="-35" dirty="0">
                <a:latin typeface="Microsoft Sans Serif"/>
                <a:cs typeface="Microsoft Sans Serif"/>
              </a:rPr>
              <a:t>т</a:t>
            </a:r>
            <a:r>
              <a:rPr sz="1900" spc="-65" dirty="0">
                <a:latin typeface="Microsoft Sans Serif"/>
                <a:cs typeface="Microsoft Sans Serif"/>
              </a:rPr>
              <a:t>е</a:t>
            </a:r>
            <a:r>
              <a:rPr sz="1900" spc="-35" dirty="0">
                <a:latin typeface="Microsoft Sans Serif"/>
                <a:cs typeface="Microsoft Sans Serif"/>
              </a:rPr>
              <a:t>льс</a:t>
            </a:r>
            <a:r>
              <a:rPr sz="1900" spc="-40" dirty="0">
                <a:latin typeface="Microsoft Sans Serif"/>
                <a:cs typeface="Microsoft Sans Serif"/>
              </a:rPr>
              <a:t>к</a:t>
            </a:r>
            <a:r>
              <a:rPr sz="1900" spc="-5" dirty="0">
                <a:latin typeface="Microsoft Sans Serif"/>
                <a:cs typeface="Microsoft Sans Serif"/>
              </a:rPr>
              <a:t>ие  </a:t>
            </a:r>
            <a:r>
              <a:rPr sz="1900" spc="-25" dirty="0">
                <a:latin typeface="Microsoft Sans Serif"/>
                <a:cs typeface="Microsoft Sans Serif"/>
              </a:rPr>
              <a:t>объекты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Объекты в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18483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980728"/>
            <a:ext cx="8568952" cy="4706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35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400" b="1" i="1" spc="-245" dirty="0">
                <a:latin typeface="Verdana"/>
                <a:cs typeface="Verdana"/>
              </a:rPr>
              <a:t>О</a:t>
            </a:r>
            <a:r>
              <a:rPr sz="2400" b="1" i="1" spc="-229" dirty="0">
                <a:latin typeface="Verdana"/>
                <a:cs typeface="Verdana"/>
              </a:rPr>
              <a:t>б</a:t>
            </a:r>
            <a:r>
              <a:rPr sz="2400" b="1" i="1" spc="-375" dirty="0">
                <a:latin typeface="Verdana"/>
                <a:cs typeface="Verdana"/>
              </a:rPr>
              <a:t>ъ</a:t>
            </a:r>
            <a:r>
              <a:rPr sz="2400" b="1" i="1" spc="-245" dirty="0">
                <a:latin typeface="Verdana"/>
                <a:cs typeface="Verdana"/>
              </a:rPr>
              <a:t>ек</a:t>
            </a:r>
            <a:r>
              <a:rPr sz="2400" b="1" i="1" spc="-235" dirty="0">
                <a:latin typeface="Verdana"/>
                <a:cs typeface="Verdana"/>
              </a:rPr>
              <a:t>т</a:t>
            </a:r>
            <a:r>
              <a:rPr sz="2400" b="1" i="1" spc="-370" dirty="0">
                <a:latin typeface="Verdana"/>
                <a:cs typeface="Verdana"/>
              </a:rPr>
              <a:t> </a:t>
            </a:r>
            <a:r>
              <a:rPr sz="2400" b="1" i="1" spc="-55" dirty="0">
                <a:latin typeface="Tahoma"/>
                <a:cs typeface="Tahoma"/>
              </a:rPr>
              <a:t>Array</a:t>
            </a:r>
            <a:endParaRPr sz="2400" b="1" i="1" dirty="0">
              <a:latin typeface="Tahoma"/>
              <a:cs typeface="Tahoma"/>
            </a:endParaRPr>
          </a:p>
          <a:p>
            <a:pPr marL="355600" algn="just">
              <a:lnSpc>
                <a:spcPts val="2735"/>
              </a:lnSpc>
            </a:pPr>
            <a:r>
              <a:rPr sz="2400" spc="-225" dirty="0">
                <a:latin typeface="Verdana"/>
                <a:cs typeface="Verdana"/>
              </a:rPr>
              <a:t>пр</a:t>
            </a:r>
            <a:r>
              <a:rPr sz="2400" spc="-260" dirty="0">
                <a:latin typeface="Verdana"/>
                <a:cs typeface="Verdana"/>
              </a:rPr>
              <a:t>е</a:t>
            </a:r>
            <a:r>
              <a:rPr sz="2400" spc="-229" dirty="0">
                <a:latin typeface="Verdana"/>
                <a:cs typeface="Verdana"/>
              </a:rPr>
              <a:t>дна</a:t>
            </a:r>
            <a:r>
              <a:rPr sz="2400" spc="-204" dirty="0">
                <a:latin typeface="Verdana"/>
                <a:cs typeface="Verdana"/>
              </a:rPr>
              <a:t>з</a:t>
            </a:r>
            <a:r>
              <a:rPr sz="2400" spc="-245" dirty="0">
                <a:latin typeface="Verdana"/>
                <a:cs typeface="Verdana"/>
              </a:rPr>
              <a:t>начен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д</a:t>
            </a:r>
            <a:r>
              <a:rPr sz="2400" spc="-295" dirty="0">
                <a:latin typeface="Verdana"/>
                <a:cs typeface="Verdana"/>
              </a:rPr>
              <a:t>ля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раб</a:t>
            </a:r>
            <a:r>
              <a:rPr sz="2400" spc="-254" dirty="0">
                <a:latin typeface="Verdana"/>
                <a:cs typeface="Verdana"/>
              </a:rPr>
              <a:t>о</a:t>
            </a:r>
            <a:r>
              <a:rPr sz="2400" spc="-280" dirty="0">
                <a:latin typeface="Verdana"/>
                <a:cs typeface="Verdana"/>
              </a:rPr>
              <a:t>ты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с</a:t>
            </a:r>
            <a:r>
              <a:rPr sz="2400" spc="-204" dirty="0">
                <a:latin typeface="Verdana"/>
                <a:cs typeface="Verdana"/>
              </a:rPr>
              <a:t> ма</a:t>
            </a:r>
            <a:r>
              <a:rPr sz="2400" spc="-229" dirty="0">
                <a:latin typeface="Verdana"/>
                <a:cs typeface="Verdana"/>
              </a:rPr>
              <a:t>с</a:t>
            </a:r>
            <a:r>
              <a:rPr sz="2400" spc="-210" dirty="0">
                <a:latin typeface="Verdana"/>
                <a:cs typeface="Verdana"/>
              </a:rPr>
              <a:t>сивами</a:t>
            </a:r>
            <a:endParaRPr sz="2400" dirty="0">
              <a:latin typeface="Verdana"/>
              <a:cs typeface="Verdana"/>
            </a:endParaRPr>
          </a:p>
          <a:p>
            <a:pPr marL="12700" algn="just">
              <a:lnSpc>
                <a:spcPts val="2735"/>
              </a:lnSpc>
              <a:spcBef>
                <a:spcPts val="290"/>
              </a:spcBef>
              <a:tabLst>
                <a:tab pos="354965" algn="l"/>
                <a:tab pos="355600" algn="l"/>
              </a:tabLst>
            </a:pPr>
            <a:r>
              <a:rPr sz="2400" b="1" i="1" spc="-245" dirty="0">
                <a:latin typeface="Verdana"/>
                <a:cs typeface="Verdana"/>
              </a:rPr>
              <a:t>О</a:t>
            </a:r>
            <a:r>
              <a:rPr sz="2400" b="1" i="1" spc="-235" dirty="0">
                <a:latin typeface="Verdana"/>
                <a:cs typeface="Verdana"/>
              </a:rPr>
              <a:t>б</a:t>
            </a:r>
            <a:r>
              <a:rPr sz="2400" b="1" i="1" spc="-375" dirty="0">
                <a:latin typeface="Verdana"/>
                <a:cs typeface="Verdana"/>
              </a:rPr>
              <a:t>ъ</a:t>
            </a:r>
            <a:r>
              <a:rPr sz="2400" b="1" i="1" spc="-245" dirty="0">
                <a:latin typeface="Verdana"/>
                <a:cs typeface="Verdana"/>
              </a:rPr>
              <a:t>е</a:t>
            </a:r>
            <a:r>
              <a:rPr sz="2400" b="1" i="1" spc="-240" dirty="0">
                <a:latin typeface="Verdana"/>
                <a:cs typeface="Verdana"/>
              </a:rPr>
              <a:t>кт</a:t>
            </a:r>
            <a:r>
              <a:rPr sz="2400" b="1" i="1" spc="-295" dirty="0">
                <a:latin typeface="Verdana"/>
                <a:cs typeface="Verdana"/>
              </a:rPr>
              <a:t> </a:t>
            </a:r>
            <a:r>
              <a:rPr sz="2400" b="1" i="1" spc="-50" dirty="0">
                <a:latin typeface="Tahoma"/>
                <a:cs typeface="Tahoma"/>
              </a:rPr>
              <a:t>Da</a:t>
            </a:r>
            <a:r>
              <a:rPr sz="2400" b="1" i="1" spc="-55" dirty="0">
                <a:latin typeface="Tahoma"/>
                <a:cs typeface="Tahoma"/>
              </a:rPr>
              <a:t>t</a:t>
            </a:r>
            <a:r>
              <a:rPr sz="2400" b="1" i="1" spc="-45" dirty="0">
                <a:latin typeface="Tahoma"/>
                <a:cs typeface="Tahoma"/>
              </a:rPr>
              <a:t>e</a:t>
            </a:r>
            <a:endParaRPr sz="2400" b="1" i="1" dirty="0">
              <a:latin typeface="Tahoma"/>
              <a:cs typeface="Tahoma"/>
            </a:endParaRPr>
          </a:p>
          <a:p>
            <a:pPr marL="355600" algn="just">
              <a:lnSpc>
                <a:spcPts val="2735"/>
              </a:lnSpc>
            </a:pPr>
            <a:r>
              <a:rPr sz="2400" spc="-225" dirty="0">
                <a:latin typeface="Verdana"/>
                <a:cs typeface="Verdana"/>
              </a:rPr>
              <a:t>пр</a:t>
            </a:r>
            <a:r>
              <a:rPr sz="2400" spc="-265" dirty="0">
                <a:latin typeface="Verdana"/>
                <a:cs typeface="Verdana"/>
              </a:rPr>
              <a:t>е</a:t>
            </a:r>
            <a:r>
              <a:rPr sz="2400" spc="-229" dirty="0">
                <a:latin typeface="Verdana"/>
                <a:cs typeface="Verdana"/>
              </a:rPr>
              <a:t>дна</a:t>
            </a:r>
            <a:r>
              <a:rPr sz="2400" spc="-225" dirty="0">
                <a:latin typeface="Verdana"/>
                <a:cs typeface="Verdana"/>
              </a:rPr>
              <a:t>зн</a:t>
            </a:r>
            <a:r>
              <a:rPr sz="2400" spc="-245" dirty="0">
                <a:latin typeface="Verdana"/>
                <a:cs typeface="Verdana"/>
              </a:rPr>
              <a:t>а</a:t>
            </a:r>
            <a:r>
              <a:rPr sz="2400" spc="-240" dirty="0">
                <a:latin typeface="Verdana"/>
                <a:cs typeface="Verdana"/>
              </a:rPr>
              <a:t>чен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д</a:t>
            </a:r>
            <a:r>
              <a:rPr sz="2400" spc="-290" dirty="0">
                <a:latin typeface="Verdana"/>
                <a:cs typeface="Verdana"/>
              </a:rPr>
              <a:t>ля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29" dirty="0">
                <a:latin typeface="Verdana"/>
                <a:cs typeface="Verdana"/>
              </a:rPr>
              <a:t>ра</a:t>
            </a:r>
            <a:r>
              <a:rPr sz="2400" spc="-180" dirty="0">
                <a:latin typeface="Verdana"/>
                <a:cs typeface="Verdana"/>
              </a:rPr>
              <a:t>б</a:t>
            </a:r>
            <a:r>
              <a:rPr sz="2400" spc="-225" dirty="0">
                <a:latin typeface="Verdana"/>
                <a:cs typeface="Verdana"/>
              </a:rPr>
              <a:t>о</a:t>
            </a:r>
            <a:r>
              <a:rPr sz="2400" spc="-280" dirty="0">
                <a:latin typeface="Verdana"/>
                <a:cs typeface="Verdana"/>
              </a:rPr>
              <a:t>ты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с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25" dirty="0">
                <a:latin typeface="Verdana"/>
                <a:cs typeface="Verdana"/>
              </a:rPr>
              <a:t>д</a:t>
            </a:r>
            <a:r>
              <a:rPr sz="2400" spc="-229" dirty="0">
                <a:latin typeface="Verdana"/>
                <a:cs typeface="Verdana"/>
              </a:rPr>
              <a:t>а</a:t>
            </a:r>
            <a:r>
              <a:rPr sz="2400" spc="-270" dirty="0">
                <a:latin typeface="Verdana"/>
                <a:cs typeface="Verdana"/>
              </a:rPr>
              <a:t>т</a:t>
            </a:r>
            <a:r>
              <a:rPr sz="2400" spc="-200" dirty="0">
                <a:latin typeface="Verdana"/>
                <a:cs typeface="Verdana"/>
              </a:rPr>
              <a:t>ой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25" dirty="0">
                <a:latin typeface="Verdana"/>
                <a:cs typeface="Verdana"/>
              </a:rPr>
              <a:t>и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в</a:t>
            </a:r>
            <a:r>
              <a:rPr sz="2400" spc="-229" dirty="0">
                <a:latin typeface="Verdana"/>
                <a:cs typeface="Verdana"/>
              </a:rPr>
              <a:t>р</a:t>
            </a:r>
            <a:r>
              <a:rPr sz="2400" spc="-200" dirty="0">
                <a:latin typeface="Verdana"/>
                <a:cs typeface="Verdana"/>
              </a:rPr>
              <a:t>емене</a:t>
            </a:r>
            <a:r>
              <a:rPr sz="2400" spc="-125" dirty="0">
                <a:latin typeface="Verdana"/>
                <a:cs typeface="Verdana"/>
              </a:rPr>
              <a:t>м</a:t>
            </a:r>
            <a:endParaRPr sz="2400" dirty="0">
              <a:latin typeface="Verdana"/>
              <a:cs typeface="Verdana"/>
            </a:endParaRPr>
          </a:p>
          <a:p>
            <a:pPr marL="12700" algn="just">
              <a:lnSpc>
                <a:spcPts val="2735"/>
              </a:lnSpc>
              <a:spcBef>
                <a:spcPts val="285"/>
              </a:spcBef>
              <a:tabLst>
                <a:tab pos="354965" algn="l"/>
                <a:tab pos="355600" algn="l"/>
              </a:tabLst>
            </a:pPr>
            <a:r>
              <a:rPr sz="2400" b="1" i="1" spc="-245" dirty="0">
                <a:latin typeface="Verdana"/>
                <a:cs typeface="Verdana"/>
              </a:rPr>
              <a:t>О</a:t>
            </a:r>
            <a:r>
              <a:rPr sz="2400" b="1" i="1" spc="-235" dirty="0">
                <a:latin typeface="Verdana"/>
                <a:cs typeface="Verdana"/>
              </a:rPr>
              <a:t>б</a:t>
            </a:r>
            <a:r>
              <a:rPr sz="2400" b="1" i="1" spc="-375" dirty="0">
                <a:latin typeface="Verdana"/>
                <a:cs typeface="Verdana"/>
              </a:rPr>
              <a:t>ъ</a:t>
            </a:r>
            <a:r>
              <a:rPr sz="2400" b="1" i="1" spc="-245" dirty="0">
                <a:latin typeface="Verdana"/>
                <a:cs typeface="Verdana"/>
              </a:rPr>
              <a:t>е</a:t>
            </a:r>
            <a:r>
              <a:rPr sz="2400" b="1" i="1" spc="-240" dirty="0">
                <a:latin typeface="Verdana"/>
                <a:cs typeface="Verdana"/>
              </a:rPr>
              <a:t>кт</a:t>
            </a:r>
            <a:r>
              <a:rPr sz="2400" b="1" i="1" spc="-295" dirty="0">
                <a:latin typeface="Verdana"/>
                <a:cs typeface="Verdana"/>
              </a:rPr>
              <a:t> </a:t>
            </a:r>
            <a:r>
              <a:rPr sz="2400" b="1" i="1" spc="-15" dirty="0">
                <a:latin typeface="Tahoma"/>
                <a:cs typeface="Tahoma"/>
              </a:rPr>
              <a:t>String</a:t>
            </a:r>
            <a:endParaRPr sz="2400" b="1" i="1" dirty="0">
              <a:latin typeface="Tahoma"/>
              <a:cs typeface="Tahoma"/>
            </a:endParaRPr>
          </a:p>
          <a:p>
            <a:pPr marL="355600" algn="just">
              <a:lnSpc>
                <a:spcPts val="2735"/>
              </a:lnSpc>
            </a:pPr>
            <a:r>
              <a:rPr sz="2400" spc="-225" dirty="0">
                <a:latin typeface="Verdana"/>
                <a:cs typeface="Verdana"/>
              </a:rPr>
              <a:t>пр</a:t>
            </a:r>
            <a:r>
              <a:rPr sz="2400" spc="-260" dirty="0">
                <a:latin typeface="Verdana"/>
                <a:cs typeface="Verdana"/>
              </a:rPr>
              <a:t>е</a:t>
            </a:r>
            <a:r>
              <a:rPr sz="2400" spc="-229" dirty="0">
                <a:latin typeface="Verdana"/>
                <a:cs typeface="Verdana"/>
              </a:rPr>
              <a:t>дна</a:t>
            </a:r>
            <a:r>
              <a:rPr sz="2400" spc="-204" dirty="0">
                <a:latin typeface="Verdana"/>
                <a:cs typeface="Verdana"/>
              </a:rPr>
              <a:t>з</a:t>
            </a:r>
            <a:r>
              <a:rPr sz="2400" spc="-245" dirty="0">
                <a:latin typeface="Verdana"/>
                <a:cs typeface="Verdana"/>
              </a:rPr>
              <a:t>начен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д</a:t>
            </a:r>
            <a:r>
              <a:rPr sz="2400" spc="-295" dirty="0">
                <a:latin typeface="Verdana"/>
                <a:cs typeface="Verdana"/>
              </a:rPr>
              <a:t>ля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раб</a:t>
            </a:r>
            <a:r>
              <a:rPr sz="2400" spc="-254" dirty="0">
                <a:latin typeface="Verdana"/>
                <a:cs typeface="Verdana"/>
              </a:rPr>
              <a:t>о</a:t>
            </a:r>
            <a:r>
              <a:rPr sz="2400" spc="-280" dirty="0">
                <a:latin typeface="Verdana"/>
                <a:cs typeface="Verdana"/>
              </a:rPr>
              <a:t>ты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65" dirty="0" err="1">
                <a:latin typeface="Verdana"/>
                <a:cs typeface="Verdana"/>
              </a:rPr>
              <a:t>с</a:t>
            </a:r>
            <a:r>
              <a:rPr sz="2400" spc="-175" dirty="0" err="1">
                <a:latin typeface="Verdana"/>
                <a:cs typeface="Verdana"/>
              </a:rPr>
              <a:t>о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35" dirty="0" err="1" smtClean="0">
                <a:latin typeface="Verdana"/>
                <a:cs typeface="Verdana"/>
              </a:rPr>
              <a:t>с</a:t>
            </a:r>
            <a:r>
              <a:rPr sz="2400" spc="-215" dirty="0" err="1" smtClean="0">
                <a:latin typeface="Verdana"/>
                <a:cs typeface="Verdana"/>
              </a:rPr>
              <a:t>троками</a:t>
            </a:r>
            <a:endParaRPr sz="2400" dirty="0" smtClean="0">
              <a:latin typeface="Verdana"/>
              <a:cs typeface="Verdana"/>
            </a:endParaRPr>
          </a:p>
          <a:p>
            <a:pPr marL="12700" algn="just">
              <a:lnSpc>
                <a:spcPts val="2735"/>
              </a:lnSpc>
              <a:spcBef>
                <a:spcPts val="290"/>
              </a:spcBef>
              <a:tabLst>
                <a:tab pos="354965" algn="l"/>
                <a:tab pos="355600" algn="l"/>
              </a:tabLst>
            </a:pPr>
            <a:r>
              <a:rPr sz="2400" b="1" i="1" spc="-245" dirty="0" err="1" smtClean="0">
                <a:latin typeface="Verdana"/>
                <a:cs typeface="Verdana"/>
              </a:rPr>
              <a:t>О</a:t>
            </a:r>
            <a:r>
              <a:rPr sz="2400" b="1" i="1" spc="-235" dirty="0" err="1" smtClean="0">
                <a:latin typeface="Verdana"/>
                <a:cs typeface="Verdana"/>
              </a:rPr>
              <a:t>б</a:t>
            </a:r>
            <a:r>
              <a:rPr sz="2400" b="1" i="1" spc="-375" dirty="0" err="1" smtClean="0">
                <a:latin typeface="Verdana"/>
                <a:cs typeface="Verdana"/>
              </a:rPr>
              <a:t>ъ</a:t>
            </a:r>
            <a:r>
              <a:rPr sz="2400" b="1" i="1" spc="-245" dirty="0" err="1" smtClean="0">
                <a:latin typeface="Verdana"/>
                <a:cs typeface="Verdana"/>
              </a:rPr>
              <a:t>е</a:t>
            </a:r>
            <a:r>
              <a:rPr sz="2400" b="1" i="1" spc="-240" dirty="0" err="1" smtClean="0">
                <a:latin typeface="Verdana"/>
                <a:cs typeface="Verdana"/>
              </a:rPr>
              <a:t>кт</a:t>
            </a:r>
            <a:r>
              <a:rPr sz="2400" b="1" i="1" spc="-295" dirty="0" smtClean="0">
                <a:latin typeface="Verdana"/>
                <a:cs typeface="Verdana"/>
              </a:rPr>
              <a:t> </a:t>
            </a:r>
            <a:r>
              <a:rPr sz="2400" b="1" i="1" spc="-10" dirty="0" smtClean="0">
                <a:latin typeface="Tahoma"/>
                <a:cs typeface="Tahoma"/>
              </a:rPr>
              <a:t>Math</a:t>
            </a:r>
            <a:endParaRPr sz="2400" b="1" i="1" dirty="0" smtClean="0">
              <a:latin typeface="Tahoma"/>
              <a:cs typeface="Tahoma"/>
            </a:endParaRPr>
          </a:p>
          <a:p>
            <a:pPr marL="355600" marR="5080" algn="just">
              <a:lnSpc>
                <a:spcPts val="2590"/>
              </a:lnSpc>
              <a:spcBef>
                <a:spcPts val="185"/>
              </a:spcBef>
            </a:pPr>
            <a:r>
              <a:rPr sz="2400" i="1" spc="-235" dirty="0" err="1" smtClean="0">
                <a:latin typeface="Verdana"/>
                <a:cs typeface="Verdana"/>
              </a:rPr>
              <a:t>предназначен</a:t>
            </a:r>
            <a:r>
              <a:rPr sz="2400" i="1" spc="-175" dirty="0" smtClean="0">
                <a:latin typeface="Verdana"/>
                <a:cs typeface="Verdana"/>
              </a:rPr>
              <a:t> </a:t>
            </a:r>
            <a:r>
              <a:rPr sz="2400" i="1" spc="-240" dirty="0">
                <a:latin typeface="Verdana"/>
                <a:cs typeface="Verdana"/>
              </a:rPr>
              <a:t>для</a:t>
            </a:r>
            <a:r>
              <a:rPr sz="2400" i="1" spc="-180" dirty="0">
                <a:latin typeface="Verdana"/>
                <a:cs typeface="Verdana"/>
              </a:rPr>
              <a:t> </a:t>
            </a:r>
            <a:r>
              <a:rPr sz="2400" i="1" spc="-250" dirty="0">
                <a:latin typeface="Verdana"/>
                <a:cs typeface="Verdana"/>
              </a:rPr>
              <a:t>выполнения</a:t>
            </a:r>
            <a:r>
              <a:rPr sz="2400" i="1" spc="-190" dirty="0">
                <a:latin typeface="Verdana"/>
                <a:cs typeface="Verdana"/>
              </a:rPr>
              <a:t> </a:t>
            </a:r>
            <a:r>
              <a:rPr sz="2400" i="1" spc="-225" dirty="0">
                <a:latin typeface="Verdana"/>
                <a:cs typeface="Verdana"/>
              </a:rPr>
              <a:t>математических </a:t>
            </a:r>
            <a:r>
              <a:rPr sz="2400" i="1" spc="-830" dirty="0">
                <a:latin typeface="Verdana"/>
                <a:cs typeface="Verdana"/>
              </a:rPr>
              <a:t> </a:t>
            </a:r>
            <a:r>
              <a:rPr sz="2400" i="1" spc="-275" dirty="0">
                <a:latin typeface="Verdana"/>
                <a:cs typeface="Verdana"/>
              </a:rPr>
              <a:t>функций</a:t>
            </a:r>
            <a:endParaRPr sz="2400" i="1" dirty="0">
              <a:latin typeface="Verdana"/>
              <a:cs typeface="Verdana"/>
            </a:endParaRPr>
          </a:p>
          <a:p>
            <a:pPr marL="12700" algn="just">
              <a:lnSpc>
                <a:spcPts val="2735"/>
              </a:lnSpc>
              <a:spcBef>
                <a:spcPts val="250"/>
              </a:spcBef>
              <a:tabLst>
                <a:tab pos="354965" algn="l"/>
                <a:tab pos="355600" algn="l"/>
              </a:tabLst>
            </a:pPr>
            <a:r>
              <a:rPr sz="2400" b="1" i="1" spc="-245" dirty="0">
                <a:latin typeface="Verdana"/>
                <a:cs typeface="Verdana"/>
              </a:rPr>
              <a:t>О</a:t>
            </a:r>
            <a:r>
              <a:rPr sz="2400" b="1" i="1" spc="-235" dirty="0">
                <a:latin typeface="Verdana"/>
                <a:cs typeface="Verdana"/>
              </a:rPr>
              <a:t>б</a:t>
            </a:r>
            <a:r>
              <a:rPr sz="2400" b="1" i="1" spc="-375" dirty="0">
                <a:latin typeface="Verdana"/>
                <a:cs typeface="Verdana"/>
              </a:rPr>
              <a:t>ъ</a:t>
            </a:r>
            <a:r>
              <a:rPr sz="2400" b="1" i="1" spc="-245" dirty="0">
                <a:latin typeface="Verdana"/>
                <a:cs typeface="Verdana"/>
              </a:rPr>
              <a:t>е</a:t>
            </a:r>
            <a:r>
              <a:rPr sz="2400" b="1" i="1" spc="-240" dirty="0">
                <a:latin typeface="Verdana"/>
                <a:cs typeface="Verdana"/>
              </a:rPr>
              <a:t>кт</a:t>
            </a:r>
            <a:r>
              <a:rPr sz="2400" b="1" i="1" spc="-295" dirty="0">
                <a:latin typeface="Verdana"/>
                <a:cs typeface="Verdana"/>
              </a:rPr>
              <a:t> </a:t>
            </a:r>
            <a:r>
              <a:rPr sz="2400" b="1" i="1" spc="-185" dirty="0">
                <a:latin typeface="Tahoma"/>
                <a:cs typeface="Tahoma"/>
              </a:rPr>
              <a:t>R</a:t>
            </a:r>
            <a:r>
              <a:rPr sz="2400" b="1" i="1" spc="-65" dirty="0">
                <a:latin typeface="Tahoma"/>
                <a:cs typeface="Tahoma"/>
              </a:rPr>
              <a:t>e</a:t>
            </a:r>
            <a:r>
              <a:rPr sz="2400" b="1" i="1" spc="-50" dirty="0">
                <a:latin typeface="Tahoma"/>
                <a:cs typeface="Tahoma"/>
              </a:rPr>
              <a:t>g</a:t>
            </a:r>
            <a:r>
              <a:rPr sz="2400" b="1" i="1" spc="-60" dirty="0">
                <a:latin typeface="Tahoma"/>
                <a:cs typeface="Tahoma"/>
              </a:rPr>
              <a:t>E</a:t>
            </a:r>
            <a:r>
              <a:rPr sz="2400" b="1" i="1" spc="5" dirty="0">
                <a:latin typeface="Tahoma"/>
                <a:cs typeface="Tahoma"/>
              </a:rPr>
              <a:t>xp</a:t>
            </a:r>
            <a:endParaRPr sz="2400" b="1" i="1" dirty="0">
              <a:latin typeface="Tahoma"/>
              <a:cs typeface="Tahoma"/>
            </a:endParaRPr>
          </a:p>
          <a:p>
            <a:pPr marL="355600" algn="just">
              <a:lnSpc>
                <a:spcPts val="2595"/>
              </a:lnSpc>
            </a:pPr>
            <a:r>
              <a:rPr sz="2400" spc="-225" dirty="0">
                <a:latin typeface="Verdana"/>
                <a:cs typeface="Verdana"/>
              </a:rPr>
              <a:t>пр</a:t>
            </a:r>
            <a:r>
              <a:rPr sz="2400" spc="-265" dirty="0">
                <a:latin typeface="Verdana"/>
                <a:cs typeface="Verdana"/>
              </a:rPr>
              <a:t>е</a:t>
            </a:r>
            <a:r>
              <a:rPr sz="2400" spc="-229" dirty="0">
                <a:latin typeface="Verdana"/>
                <a:cs typeface="Verdana"/>
              </a:rPr>
              <a:t>дна</a:t>
            </a:r>
            <a:r>
              <a:rPr sz="2400" spc="-225" dirty="0">
                <a:latin typeface="Verdana"/>
                <a:cs typeface="Verdana"/>
              </a:rPr>
              <a:t>зн</a:t>
            </a:r>
            <a:r>
              <a:rPr sz="2400" spc="-245" dirty="0">
                <a:latin typeface="Verdana"/>
                <a:cs typeface="Verdana"/>
              </a:rPr>
              <a:t>а</a:t>
            </a:r>
            <a:r>
              <a:rPr sz="2400" spc="-240" dirty="0">
                <a:latin typeface="Verdana"/>
                <a:cs typeface="Verdana"/>
              </a:rPr>
              <a:t>чен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д</a:t>
            </a:r>
            <a:r>
              <a:rPr sz="2400" spc="-290" dirty="0">
                <a:latin typeface="Verdana"/>
                <a:cs typeface="Verdana"/>
              </a:rPr>
              <a:t>ля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29" dirty="0">
                <a:latin typeface="Verdana"/>
                <a:cs typeface="Verdana"/>
              </a:rPr>
              <a:t>ра</a:t>
            </a:r>
            <a:r>
              <a:rPr sz="2400" spc="-180" dirty="0">
                <a:latin typeface="Verdana"/>
                <a:cs typeface="Verdana"/>
              </a:rPr>
              <a:t>б</a:t>
            </a:r>
            <a:r>
              <a:rPr sz="2400" spc="-225" dirty="0">
                <a:latin typeface="Verdana"/>
                <a:cs typeface="Verdana"/>
              </a:rPr>
              <a:t>о</a:t>
            </a:r>
            <a:r>
              <a:rPr sz="2400" spc="-280" dirty="0">
                <a:latin typeface="Verdana"/>
                <a:cs typeface="Verdana"/>
              </a:rPr>
              <a:t>ты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с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рег</a:t>
            </a:r>
            <a:r>
              <a:rPr sz="2400" spc="-290" dirty="0">
                <a:latin typeface="Verdana"/>
                <a:cs typeface="Verdana"/>
              </a:rPr>
              <a:t>у</a:t>
            </a:r>
            <a:r>
              <a:rPr sz="2400" spc="-240" dirty="0">
                <a:latin typeface="Verdana"/>
                <a:cs typeface="Verdana"/>
              </a:rPr>
              <a:t>лярными</a:t>
            </a:r>
            <a:endParaRPr sz="2400" dirty="0">
              <a:latin typeface="Verdana"/>
              <a:cs typeface="Verdana"/>
            </a:endParaRPr>
          </a:p>
          <a:p>
            <a:pPr marL="355600" algn="just">
              <a:lnSpc>
                <a:spcPts val="2735"/>
              </a:lnSpc>
            </a:pPr>
            <a:r>
              <a:rPr sz="2400" spc="-245" dirty="0">
                <a:latin typeface="Verdana"/>
                <a:cs typeface="Verdana"/>
              </a:rPr>
              <a:t>выражениями</a:t>
            </a:r>
            <a:endParaRPr sz="2400" dirty="0">
              <a:latin typeface="Verdana"/>
              <a:cs typeface="Verdana"/>
            </a:endParaRPr>
          </a:p>
          <a:p>
            <a:pPr marL="12700" algn="just">
              <a:lnSpc>
                <a:spcPts val="2735"/>
              </a:lnSpc>
              <a:spcBef>
                <a:spcPts val="290"/>
              </a:spcBef>
              <a:tabLst>
                <a:tab pos="354965" algn="l"/>
                <a:tab pos="355600" algn="l"/>
              </a:tabLst>
            </a:pPr>
            <a:r>
              <a:rPr sz="2400" b="1" i="1" spc="-245" dirty="0">
                <a:latin typeface="Verdana"/>
                <a:cs typeface="Verdana"/>
              </a:rPr>
              <a:t>О</a:t>
            </a:r>
            <a:r>
              <a:rPr sz="2400" b="1" i="1" spc="-235" dirty="0">
                <a:latin typeface="Verdana"/>
                <a:cs typeface="Verdana"/>
              </a:rPr>
              <a:t>б</a:t>
            </a:r>
            <a:r>
              <a:rPr sz="2400" b="1" i="1" spc="-375" dirty="0">
                <a:latin typeface="Verdana"/>
                <a:cs typeface="Verdana"/>
              </a:rPr>
              <a:t>ъ</a:t>
            </a:r>
            <a:r>
              <a:rPr sz="2400" b="1" i="1" spc="-245" dirty="0">
                <a:latin typeface="Verdana"/>
                <a:cs typeface="Verdana"/>
              </a:rPr>
              <a:t>е</a:t>
            </a:r>
            <a:r>
              <a:rPr sz="2400" b="1" i="1" spc="-240" dirty="0">
                <a:latin typeface="Verdana"/>
                <a:cs typeface="Verdana"/>
              </a:rPr>
              <a:t>кт</a:t>
            </a:r>
            <a:r>
              <a:rPr sz="2400" b="1" i="1" spc="-295" dirty="0">
                <a:latin typeface="Verdana"/>
                <a:cs typeface="Verdana"/>
              </a:rPr>
              <a:t> </a:t>
            </a:r>
            <a:r>
              <a:rPr sz="2400" b="1" i="1" spc="-165" dirty="0">
                <a:latin typeface="Tahoma"/>
                <a:cs typeface="Tahoma"/>
              </a:rPr>
              <a:t>C</a:t>
            </a:r>
            <a:r>
              <a:rPr sz="2400" b="1" i="1" spc="-25" dirty="0">
                <a:latin typeface="Tahoma"/>
                <a:cs typeface="Tahoma"/>
              </a:rPr>
              <a:t>o</a:t>
            </a:r>
            <a:r>
              <a:rPr sz="2400" b="1" i="1" spc="-35" dirty="0">
                <a:latin typeface="Tahoma"/>
                <a:cs typeface="Tahoma"/>
              </a:rPr>
              <a:t>n</a:t>
            </a:r>
            <a:r>
              <a:rPr sz="2400" b="1" i="1" spc="30" dirty="0">
                <a:latin typeface="Tahoma"/>
                <a:cs typeface="Tahoma"/>
              </a:rPr>
              <a:t>so</a:t>
            </a:r>
            <a:r>
              <a:rPr sz="2400" b="1" i="1" dirty="0">
                <a:latin typeface="Tahoma"/>
                <a:cs typeface="Tahoma"/>
              </a:rPr>
              <a:t>l</a:t>
            </a:r>
            <a:r>
              <a:rPr sz="2400" b="1" i="1" spc="-45" dirty="0">
                <a:latin typeface="Tahoma"/>
                <a:cs typeface="Tahoma"/>
              </a:rPr>
              <a:t>e</a:t>
            </a:r>
            <a:endParaRPr sz="2400" b="1" i="1" dirty="0">
              <a:latin typeface="Tahoma"/>
              <a:cs typeface="Tahoma"/>
            </a:endParaRPr>
          </a:p>
          <a:p>
            <a:pPr marL="355600" algn="just">
              <a:lnSpc>
                <a:spcPts val="2735"/>
              </a:lnSpc>
            </a:pPr>
            <a:r>
              <a:rPr sz="2400" spc="-235" dirty="0">
                <a:latin typeface="Verdana"/>
                <a:cs typeface="Verdana"/>
              </a:rPr>
              <a:t>предназначен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для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отладки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программного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кода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Встроенные объекты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7896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5668" y="1732610"/>
            <a:ext cx="6396990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b="1" spc="-245" dirty="0">
                <a:latin typeface="Verdana"/>
                <a:cs typeface="Verdana"/>
              </a:rPr>
              <a:t>О</a:t>
            </a:r>
            <a:r>
              <a:rPr sz="2400" b="1" spc="-229" dirty="0">
                <a:latin typeface="Verdana"/>
                <a:cs typeface="Verdana"/>
              </a:rPr>
              <a:t>б</a:t>
            </a:r>
            <a:r>
              <a:rPr sz="2400" b="1" spc="-375" dirty="0">
                <a:latin typeface="Verdana"/>
                <a:cs typeface="Verdana"/>
              </a:rPr>
              <a:t>ъ</a:t>
            </a:r>
            <a:r>
              <a:rPr sz="2400" b="1" spc="-245" dirty="0">
                <a:latin typeface="Verdana"/>
                <a:cs typeface="Verdana"/>
              </a:rPr>
              <a:t>ек</a:t>
            </a:r>
            <a:r>
              <a:rPr sz="2400" b="1" spc="-235" dirty="0">
                <a:latin typeface="Verdana"/>
                <a:cs typeface="Verdana"/>
              </a:rPr>
              <a:t>т</a:t>
            </a:r>
            <a:r>
              <a:rPr sz="2400" b="1" spc="-300" dirty="0">
                <a:latin typeface="Verdana"/>
                <a:cs typeface="Verdana"/>
              </a:rPr>
              <a:t> </a:t>
            </a:r>
            <a:r>
              <a:rPr sz="2400" b="1" dirty="0">
                <a:latin typeface="Tahoma"/>
                <a:cs typeface="Tahoma"/>
              </a:rPr>
              <a:t>wind</a:t>
            </a:r>
            <a:r>
              <a:rPr sz="2400" b="1" spc="-30" dirty="0">
                <a:latin typeface="Tahoma"/>
                <a:cs typeface="Tahoma"/>
              </a:rPr>
              <a:t>o</a:t>
            </a:r>
            <a:r>
              <a:rPr sz="2400" b="1" spc="-20" dirty="0">
                <a:latin typeface="Tahoma"/>
                <a:cs typeface="Tahoma"/>
              </a:rPr>
              <a:t>w</a:t>
            </a:r>
            <a:endParaRPr sz="2400" b="1" dirty="0">
              <a:latin typeface="Tahoma"/>
              <a:cs typeface="Tahoma"/>
            </a:endParaRPr>
          </a:p>
          <a:p>
            <a:pPr marL="355600">
              <a:lnSpc>
                <a:spcPts val="2735"/>
              </a:lnSpc>
            </a:pPr>
            <a:r>
              <a:rPr sz="2400" spc="-225" dirty="0">
                <a:latin typeface="Verdana"/>
                <a:cs typeface="Verdana"/>
              </a:rPr>
              <a:t>пр</a:t>
            </a:r>
            <a:r>
              <a:rPr sz="2400" spc="-260" dirty="0">
                <a:latin typeface="Verdana"/>
                <a:cs typeface="Verdana"/>
              </a:rPr>
              <a:t>е</a:t>
            </a:r>
            <a:r>
              <a:rPr sz="2400" spc="-229" dirty="0">
                <a:latin typeface="Verdana"/>
                <a:cs typeface="Verdana"/>
              </a:rPr>
              <a:t>дна</a:t>
            </a:r>
            <a:r>
              <a:rPr sz="2400" spc="-204" dirty="0">
                <a:latin typeface="Verdana"/>
                <a:cs typeface="Verdana"/>
              </a:rPr>
              <a:t>з</a:t>
            </a:r>
            <a:r>
              <a:rPr sz="2400" spc="-245" dirty="0">
                <a:latin typeface="Verdana"/>
                <a:cs typeface="Verdana"/>
              </a:rPr>
              <a:t>начен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д</a:t>
            </a:r>
            <a:r>
              <a:rPr sz="2400" spc="-295" dirty="0">
                <a:latin typeface="Verdana"/>
                <a:cs typeface="Verdana"/>
              </a:rPr>
              <a:t>ля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раб</a:t>
            </a:r>
            <a:r>
              <a:rPr sz="2400" spc="-254" dirty="0">
                <a:latin typeface="Verdana"/>
                <a:cs typeface="Verdana"/>
              </a:rPr>
              <a:t>о</a:t>
            </a:r>
            <a:r>
              <a:rPr sz="2400" spc="-280" dirty="0">
                <a:latin typeface="Verdana"/>
                <a:cs typeface="Verdana"/>
              </a:rPr>
              <a:t>ты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с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25" dirty="0" err="1">
                <a:latin typeface="Verdana"/>
                <a:cs typeface="Verdana"/>
              </a:rPr>
              <a:t>ок</a:t>
            </a:r>
            <a:r>
              <a:rPr sz="2400" spc="-180" dirty="0" err="1">
                <a:latin typeface="Verdana"/>
                <a:cs typeface="Verdana"/>
              </a:rPr>
              <a:t>ном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25" dirty="0" err="1" smtClean="0">
                <a:latin typeface="Verdana"/>
                <a:cs typeface="Verdana"/>
              </a:rPr>
              <a:t>браузера</a:t>
            </a:r>
            <a:endParaRPr lang="en-US" sz="2400" spc="-225" dirty="0" smtClean="0">
              <a:latin typeface="Verdana"/>
              <a:cs typeface="Verdana"/>
            </a:endParaRPr>
          </a:p>
          <a:p>
            <a:pPr marL="355600">
              <a:lnSpc>
                <a:spcPts val="2735"/>
              </a:lnSpc>
            </a:pP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b="1" spc="-245" dirty="0">
                <a:latin typeface="Verdana"/>
                <a:cs typeface="Verdana"/>
              </a:rPr>
              <a:t>О</a:t>
            </a:r>
            <a:r>
              <a:rPr sz="2400" b="1" spc="-235" dirty="0">
                <a:latin typeface="Verdana"/>
                <a:cs typeface="Verdana"/>
              </a:rPr>
              <a:t>б</a:t>
            </a:r>
            <a:r>
              <a:rPr sz="2400" b="1" spc="-375" dirty="0">
                <a:latin typeface="Verdana"/>
                <a:cs typeface="Verdana"/>
              </a:rPr>
              <a:t>ъ</a:t>
            </a:r>
            <a:r>
              <a:rPr sz="2400" b="1" spc="-245" dirty="0">
                <a:latin typeface="Verdana"/>
                <a:cs typeface="Verdana"/>
              </a:rPr>
              <a:t>е</a:t>
            </a:r>
            <a:r>
              <a:rPr sz="2400" b="1" spc="-240" dirty="0">
                <a:latin typeface="Verdana"/>
                <a:cs typeface="Verdana"/>
              </a:rPr>
              <a:t>кт</a:t>
            </a:r>
            <a:r>
              <a:rPr sz="2400" b="1" spc="-295" dirty="0">
                <a:latin typeface="Verdana"/>
                <a:cs typeface="Verdana"/>
              </a:rPr>
              <a:t> </a:t>
            </a:r>
            <a:r>
              <a:rPr sz="2400" b="1" spc="-35" dirty="0">
                <a:latin typeface="Tahoma"/>
                <a:cs typeface="Tahoma"/>
              </a:rPr>
              <a:t>document</a:t>
            </a:r>
            <a:endParaRPr sz="2400" b="1" dirty="0">
              <a:latin typeface="Tahoma"/>
              <a:cs typeface="Tahoma"/>
            </a:endParaRPr>
          </a:p>
          <a:p>
            <a:pPr marL="355600">
              <a:lnSpc>
                <a:spcPts val="2735"/>
              </a:lnSpc>
            </a:pPr>
            <a:r>
              <a:rPr sz="2400" spc="-225" dirty="0">
                <a:latin typeface="Verdana"/>
                <a:cs typeface="Verdana"/>
              </a:rPr>
              <a:t>пр</a:t>
            </a:r>
            <a:r>
              <a:rPr sz="2400" spc="-265" dirty="0">
                <a:latin typeface="Verdana"/>
                <a:cs typeface="Verdana"/>
              </a:rPr>
              <a:t>е</a:t>
            </a:r>
            <a:r>
              <a:rPr sz="2400" spc="-229" dirty="0">
                <a:latin typeface="Verdana"/>
                <a:cs typeface="Verdana"/>
              </a:rPr>
              <a:t>дна</a:t>
            </a:r>
            <a:r>
              <a:rPr sz="2400" spc="-225" dirty="0">
                <a:latin typeface="Verdana"/>
                <a:cs typeface="Verdana"/>
              </a:rPr>
              <a:t>зн</a:t>
            </a:r>
            <a:r>
              <a:rPr sz="2400" spc="-245" dirty="0">
                <a:latin typeface="Verdana"/>
                <a:cs typeface="Verdana"/>
              </a:rPr>
              <a:t>а</a:t>
            </a:r>
            <a:r>
              <a:rPr sz="2400" spc="-240" dirty="0">
                <a:latin typeface="Verdana"/>
                <a:cs typeface="Verdana"/>
              </a:rPr>
              <a:t>чен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д</a:t>
            </a:r>
            <a:r>
              <a:rPr sz="2400" spc="-290" dirty="0">
                <a:latin typeface="Verdana"/>
                <a:cs typeface="Verdana"/>
              </a:rPr>
              <a:t>ля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29" dirty="0">
                <a:latin typeface="Verdana"/>
                <a:cs typeface="Verdana"/>
              </a:rPr>
              <a:t>ра</a:t>
            </a:r>
            <a:r>
              <a:rPr sz="2400" spc="-180" dirty="0">
                <a:latin typeface="Verdana"/>
                <a:cs typeface="Verdana"/>
              </a:rPr>
              <a:t>б</a:t>
            </a:r>
            <a:r>
              <a:rPr sz="2400" spc="-225" dirty="0">
                <a:latin typeface="Verdana"/>
                <a:cs typeface="Verdana"/>
              </a:rPr>
              <a:t>о</a:t>
            </a:r>
            <a:r>
              <a:rPr sz="2400" spc="-280" dirty="0">
                <a:latin typeface="Verdana"/>
                <a:cs typeface="Verdana"/>
              </a:rPr>
              <a:t>ты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с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i="1" spc="-20" dirty="0">
                <a:latin typeface="Tahoma"/>
                <a:cs typeface="Tahoma"/>
              </a:rPr>
              <a:t>ht</a:t>
            </a:r>
            <a:r>
              <a:rPr sz="2400" i="1" spc="-55" dirty="0">
                <a:latin typeface="Tahoma"/>
                <a:cs typeface="Tahoma"/>
              </a:rPr>
              <a:t>m</a:t>
            </a:r>
            <a:r>
              <a:rPr sz="2400" i="1" spc="150" dirty="0">
                <a:latin typeface="Tahoma"/>
                <a:cs typeface="Tahoma"/>
              </a:rPr>
              <a:t>l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-185" dirty="0" err="1" smtClean="0">
                <a:latin typeface="Verdana"/>
                <a:cs typeface="Verdana"/>
              </a:rPr>
              <a:t>д</a:t>
            </a:r>
            <a:r>
              <a:rPr sz="2400" spc="-190" dirty="0" err="1" smtClean="0">
                <a:latin typeface="Verdana"/>
                <a:cs typeface="Verdana"/>
              </a:rPr>
              <a:t>о</a:t>
            </a:r>
            <a:r>
              <a:rPr sz="2400" spc="-240" dirty="0" err="1" smtClean="0">
                <a:latin typeface="Verdana"/>
                <a:cs typeface="Verdana"/>
              </a:rPr>
              <a:t>кумен</a:t>
            </a:r>
            <a:r>
              <a:rPr sz="2400" spc="-225" dirty="0" err="1" smtClean="0">
                <a:latin typeface="Verdana"/>
                <a:cs typeface="Verdana"/>
              </a:rPr>
              <a:t>т</a:t>
            </a:r>
            <a:r>
              <a:rPr sz="2400" spc="-200" dirty="0" err="1" smtClean="0">
                <a:latin typeface="Verdana"/>
                <a:cs typeface="Verdana"/>
              </a:rPr>
              <a:t>ов</a:t>
            </a:r>
            <a:endParaRPr lang="en-US" sz="2400" spc="-200" dirty="0" smtClean="0">
              <a:latin typeface="Verdana"/>
              <a:cs typeface="Verdana"/>
            </a:endParaRPr>
          </a:p>
          <a:p>
            <a:pPr marL="355600">
              <a:lnSpc>
                <a:spcPts val="2735"/>
              </a:lnSpc>
            </a:pP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ts val="2735"/>
              </a:lnSpc>
              <a:spcBef>
                <a:spcPts val="28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b="1" spc="-245" dirty="0">
                <a:latin typeface="Verdana"/>
                <a:cs typeface="Verdana"/>
              </a:rPr>
              <a:t>О</a:t>
            </a:r>
            <a:r>
              <a:rPr sz="2400" b="1" spc="-235" dirty="0">
                <a:latin typeface="Verdana"/>
                <a:cs typeface="Verdana"/>
              </a:rPr>
              <a:t>б</a:t>
            </a:r>
            <a:r>
              <a:rPr sz="2400" b="1" spc="-375" dirty="0">
                <a:latin typeface="Verdana"/>
                <a:cs typeface="Verdana"/>
              </a:rPr>
              <a:t>ъ</a:t>
            </a:r>
            <a:r>
              <a:rPr sz="2400" b="1" spc="-245" dirty="0">
                <a:latin typeface="Verdana"/>
                <a:cs typeface="Verdana"/>
              </a:rPr>
              <a:t>е</a:t>
            </a:r>
            <a:r>
              <a:rPr sz="2400" b="1" spc="-240" dirty="0">
                <a:latin typeface="Verdana"/>
                <a:cs typeface="Verdana"/>
              </a:rPr>
              <a:t>кт</a:t>
            </a:r>
            <a:r>
              <a:rPr sz="2400" b="1" spc="-295" dirty="0">
                <a:latin typeface="Verdana"/>
                <a:cs typeface="Verdana"/>
              </a:rPr>
              <a:t> </a:t>
            </a:r>
            <a:r>
              <a:rPr sz="2400" b="1" spc="-35" dirty="0">
                <a:latin typeface="Tahoma"/>
                <a:cs typeface="Tahoma"/>
              </a:rPr>
              <a:t>h</a:t>
            </a:r>
            <a:r>
              <a:rPr sz="2400" b="1" spc="15" dirty="0">
                <a:latin typeface="Tahoma"/>
                <a:cs typeface="Tahoma"/>
              </a:rPr>
              <a:t>is</a:t>
            </a:r>
            <a:r>
              <a:rPr sz="2400" b="1" spc="-10" dirty="0">
                <a:latin typeface="Tahoma"/>
                <a:cs typeface="Tahoma"/>
              </a:rPr>
              <a:t>t</a:t>
            </a:r>
            <a:r>
              <a:rPr sz="2400" b="1" spc="-50" dirty="0">
                <a:latin typeface="Tahoma"/>
                <a:cs typeface="Tahoma"/>
              </a:rPr>
              <a:t>ory</a:t>
            </a:r>
            <a:endParaRPr sz="2400" b="1" dirty="0">
              <a:latin typeface="Tahoma"/>
              <a:cs typeface="Tahoma"/>
            </a:endParaRPr>
          </a:p>
          <a:p>
            <a:pPr marL="355600">
              <a:lnSpc>
                <a:spcPts val="2735"/>
              </a:lnSpc>
            </a:pPr>
            <a:r>
              <a:rPr sz="2400" spc="-225" dirty="0">
                <a:latin typeface="Verdana"/>
                <a:cs typeface="Verdana"/>
              </a:rPr>
              <a:t>пр</a:t>
            </a:r>
            <a:r>
              <a:rPr sz="2400" spc="-260" dirty="0">
                <a:latin typeface="Verdana"/>
                <a:cs typeface="Verdana"/>
              </a:rPr>
              <a:t>е</a:t>
            </a:r>
            <a:r>
              <a:rPr sz="2400" spc="-229" dirty="0">
                <a:latin typeface="Verdana"/>
                <a:cs typeface="Verdana"/>
              </a:rPr>
              <a:t>дна</a:t>
            </a:r>
            <a:r>
              <a:rPr sz="2400" spc="-204" dirty="0">
                <a:latin typeface="Verdana"/>
                <a:cs typeface="Verdana"/>
              </a:rPr>
              <a:t>з</a:t>
            </a:r>
            <a:r>
              <a:rPr sz="2400" spc="-245" dirty="0">
                <a:latin typeface="Verdana"/>
                <a:cs typeface="Verdana"/>
              </a:rPr>
              <a:t>начен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д</a:t>
            </a:r>
            <a:r>
              <a:rPr sz="2400" spc="-295" dirty="0">
                <a:latin typeface="Verdana"/>
                <a:cs typeface="Verdana"/>
              </a:rPr>
              <a:t>ля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раб</a:t>
            </a:r>
            <a:r>
              <a:rPr sz="2400" spc="-254" dirty="0">
                <a:latin typeface="Verdana"/>
                <a:cs typeface="Verdana"/>
              </a:rPr>
              <a:t>о</a:t>
            </a:r>
            <a:r>
              <a:rPr sz="2400" spc="-280" dirty="0">
                <a:latin typeface="Verdana"/>
                <a:cs typeface="Verdana"/>
              </a:rPr>
              <a:t>ты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с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ис</a:t>
            </a:r>
            <a:r>
              <a:rPr sz="2400" spc="-275" dirty="0">
                <a:latin typeface="Verdana"/>
                <a:cs typeface="Verdana"/>
              </a:rPr>
              <a:t>т</a:t>
            </a:r>
            <a:r>
              <a:rPr sz="2400" spc="-210" dirty="0">
                <a:latin typeface="Verdana"/>
                <a:cs typeface="Verdana"/>
              </a:rPr>
              <a:t>орией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Объекты браузера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7545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610690"/>
            <a:ext cx="8352928" cy="42966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800" spc="-305" dirty="0">
                <a:latin typeface="Verdana"/>
                <a:cs typeface="Verdana"/>
              </a:rPr>
              <a:t>Дата</a:t>
            </a:r>
            <a:r>
              <a:rPr sz="2800" spc="-285" dirty="0">
                <a:latin typeface="Verdana"/>
                <a:cs typeface="Verdana"/>
              </a:rPr>
              <a:t> </a:t>
            </a:r>
            <a:r>
              <a:rPr sz="2800" spc="-295" dirty="0">
                <a:latin typeface="Verdana"/>
                <a:cs typeface="Verdana"/>
              </a:rPr>
              <a:t>п</a:t>
            </a:r>
            <a:r>
              <a:rPr sz="2800" spc="-300" dirty="0">
                <a:latin typeface="Verdana"/>
                <a:cs typeface="Verdana"/>
              </a:rPr>
              <a:t>р</a:t>
            </a:r>
            <a:r>
              <a:rPr sz="2800" spc="-350" dirty="0">
                <a:latin typeface="Verdana"/>
                <a:cs typeface="Verdana"/>
              </a:rPr>
              <a:t>е</a:t>
            </a:r>
            <a:r>
              <a:rPr sz="2800" spc="-280" dirty="0">
                <a:latin typeface="Verdana"/>
                <a:cs typeface="Verdana"/>
              </a:rPr>
              <a:t>д</a:t>
            </a:r>
            <a:r>
              <a:rPr sz="2800" spc="-305" dirty="0">
                <a:latin typeface="Verdana"/>
                <a:cs typeface="Verdana"/>
              </a:rPr>
              <a:t>с</a:t>
            </a:r>
            <a:r>
              <a:rPr sz="2800" spc="-295" dirty="0">
                <a:latin typeface="Verdana"/>
                <a:cs typeface="Verdana"/>
              </a:rPr>
              <a:t>т</a:t>
            </a:r>
            <a:r>
              <a:rPr sz="2800" spc="-365" dirty="0">
                <a:latin typeface="Verdana"/>
                <a:cs typeface="Verdana"/>
              </a:rPr>
              <a:t>а</a:t>
            </a:r>
            <a:r>
              <a:rPr sz="2800" spc="-335" dirty="0">
                <a:latin typeface="Verdana"/>
                <a:cs typeface="Verdana"/>
              </a:rPr>
              <a:t>вляет</a:t>
            </a:r>
            <a:r>
              <a:rPr sz="2800" spc="-395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число</a:t>
            </a:r>
            <a:r>
              <a:rPr sz="2800" spc="-315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милл</a:t>
            </a:r>
            <a:r>
              <a:rPr sz="2800" spc="-310" dirty="0">
                <a:latin typeface="Verdana"/>
                <a:cs typeface="Verdana"/>
              </a:rPr>
              <a:t>и</a:t>
            </a:r>
            <a:r>
              <a:rPr sz="2800" spc="-340" dirty="0">
                <a:latin typeface="Verdana"/>
                <a:cs typeface="Verdana"/>
              </a:rPr>
              <a:t>с</a:t>
            </a:r>
            <a:r>
              <a:rPr sz="2800" spc="-320" dirty="0">
                <a:latin typeface="Verdana"/>
                <a:cs typeface="Verdana"/>
              </a:rPr>
              <a:t>екун</a:t>
            </a:r>
            <a:r>
              <a:rPr sz="2800" spc="-340" dirty="0">
                <a:latin typeface="Verdana"/>
                <a:cs typeface="Verdana"/>
              </a:rPr>
              <a:t>д</a:t>
            </a:r>
            <a:r>
              <a:rPr sz="2800" spc="-434" dirty="0">
                <a:latin typeface="Verdana"/>
                <a:cs typeface="Verdana"/>
              </a:rPr>
              <a:t>,  </a:t>
            </a:r>
            <a:r>
              <a:rPr sz="2800" spc="-315" dirty="0">
                <a:latin typeface="Verdana"/>
                <a:cs typeface="Verdana"/>
              </a:rPr>
              <a:t>прош</a:t>
            </a:r>
            <a:r>
              <a:rPr sz="2800" spc="-340" dirty="0">
                <a:latin typeface="Verdana"/>
                <a:cs typeface="Verdana"/>
              </a:rPr>
              <a:t>е</a:t>
            </a:r>
            <a:r>
              <a:rPr sz="2800" spc="-315" dirty="0">
                <a:latin typeface="Verdana"/>
                <a:cs typeface="Verdana"/>
              </a:rPr>
              <a:t>дших</a:t>
            </a:r>
            <a:r>
              <a:rPr sz="2800" spc="-405" dirty="0">
                <a:latin typeface="Verdana"/>
                <a:cs typeface="Verdana"/>
              </a:rPr>
              <a:t> </a:t>
            </a:r>
            <a:r>
              <a:rPr sz="2800" spc="-265" dirty="0">
                <a:latin typeface="Verdana"/>
                <a:cs typeface="Verdana"/>
              </a:rPr>
              <a:t>с</a:t>
            </a:r>
            <a:r>
              <a:rPr sz="2800" spc="-270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1 </a:t>
            </a:r>
            <a:r>
              <a:rPr sz="2800" spc="-320" dirty="0">
                <a:latin typeface="Verdana"/>
                <a:cs typeface="Verdana"/>
              </a:rPr>
              <a:t>янва</a:t>
            </a:r>
            <a:r>
              <a:rPr sz="2800" spc="-345" dirty="0">
                <a:latin typeface="Verdana"/>
                <a:cs typeface="Verdana"/>
              </a:rPr>
              <a:t>р</a:t>
            </a:r>
            <a:r>
              <a:rPr sz="2800" spc="-400" dirty="0">
                <a:latin typeface="Verdana"/>
                <a:cs typeface="Verdana"/>
              </a:rPr>
              <a:t>я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1</a:t>
            </a:r>
            <a:r>
              <a:rPr sz="2800" spc="-285" dirty="0">
                <a:latin typeface="Verdana"/>
                <a:cs typeface="Verdana"/>
              </a:rPr>
              <a:t>9</a:t>
            </a:r>
            <a:r>
              <a:rPr sz="2800" spc="-290" dirty="0">
                <a:latin typeface="Verdana"/>
                <a:cs typeface="Verdana"/>
              </a:rPr>
              <a:t>70</a:t>
            </a:r>
            <a:r>
              <a:rPr sz="2800" spc="-280" dirty="0">
                <a:latin typeface="Verdana"/>
                <a:cs typeface="Verdana"/>
              </a:rPr>
              <a:t> </a:t>
            </a:r>
            <a:r>
              <a:rPr sz="2800" spc="-375" dirty="0" err="1" smtClean="0">
                <a:latin typeface="Verdana"/>
                <a:cs typeface="Verdana"/>
              </a:rPr>
              <a:t>г</a:t>
            </a:r>
            <a:r>
              <a:rPr sz="2800" spc="-254" dirty="0" err="1" smtClean="0">
                <a:latin typeface="Verdana"/>
                <a:cs typeface="Verdana"/>
              </a:rPr>
              <a:t>о</a:t>
            </a:r>
            <a:r>
              <a:rPr sz="2800" spc="-295" dirty="0" err="1" smtClean="0">
                <a:latin typeface="Verdana"/>
                <a:cs typeface="Verdana"/>
              </a:rPr>
              <a:t>да</a:t>
            </a:r>
            <a:endParaRPr lang="en-US" sz="2800" spc="-295" dirty="0" smtClean="0">
              <a:latin typeface="Verdana"/>
              <a:cs typeface="Verdana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2800" dirty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2800" spc="-290" dirty="0">
                <a:latin typeface="Verdana"/>
                <a:cs typeface="Verdana"/>
              </a:rPr>
              <a:t>1</a:t>
            </a:r>
            <a:r>
              <a:rPr sz="2800" spc="-270" dirty="0">
                <a:latin typeface="Verdana"/>
                <a:cs typeface="Verdana"/>
              </a:rPr>
              <a:t> </a:t>
            </a:r>
            <a:r>
              <a:rPr sz="2800" spc="-320" dirty="0">
                <a:latin typeface="Verdana"/>
                <a:cs typeface="Verdana"/>
              </a:rPr>
              <a:t>с</a:t>
            </a:r>
            <a:r>
              <a:rPr sz="2800" spc="-345" dirty="0">
                <a:latin typeface="Verdana"/>
                <a:cs typeface="Verdana"/>
              </a:rPr>
              <a:t>утки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1005" dirty="0">
                <a:latin typeface="Verdana"/>
                <a:cs typeface="Verdana"/>
              </a:rPr>
              <a:t>=</a:t>
            </a:r>
            <a:r>
              <a:rPr sz="2800" spc="-285" dirty="0">
                <a:latin typeface="Verdana"/>
                <a:cs typeface="Verdana"/>
              </a:rPr>
              <a:t> </a:t>
            </a:r>
            <a:r>
              <a:rPr lang="en-US" sz="2800" spc="-285" dirty="0" smtClean="0">
                <a:latin typeface="Verdana"/>
                <a:cs typeface="Verdana"/>
              </a:rPr>
              <a:t> </a:t>
            </a:r>
            <a:r>
              <a:rPr sz="2800" spc="-290" dirty="0" smtClean="0">
                <a:latin typeface="Verdana"/>
                <a:cs typeface="Verdana"/>
              </a:rPr>
              <a:t>86</a:t>
            </a:r>
            <a:r>
              <a:rPr sz="2800" spc="-280" dirty="0" smtClean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4</a:t>
            </a:r>
            <a:r>
              <a:rPr sz="2800" spc="-285" dirty="0">
                <a:latin typeface="Verdana"/>
                <a:cs typeface="Verdana"/>
              </a:rPr>
              <a:t>0</a:t>
            </a:r>
            <a:r>
              <a:rPr sz="2800" spc="-290" dirty="0">
                <a:latin typeface="Verdana"/>
                <a:cs typeface="Verdana"/>
              </a:rPr>
              <a:t>0</a:t>
            </a:r>
            <a:r>
              <a:rPr sz="2800" spc="-270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0</a:t>
            </a:r>
            <a:r>
              <a:rPr sz="2800" spc="-285" dirty="0">
                <a:latin typeface="Verdana"/>
                <a:cs typeface="Verdana"/>
              </a:rPr>
              <a:t>0</a:t>
            </a:r>
            <a:r>
              <a:rPr sz="2800" spc="-290" dirty="0">
                <a:latin typeface="Verdana"/>
                <a:cs typeface="Verdana"/>
              </a:rPr>
              <a:t>0</a:t>
            </a:r>
            <a:r>
              <a:rPr sz="2800" spc="-280" dirty="0">
                <a:latin typeface="Verdana"/>
                <a:cs typeface="Verdana"/>
              </a:rPr>
              <a:t> </a:t>
            </a:r>
            <a:r>
              <a:rPr sz="2800" spc="-305" dirty="0" err="1" smtClean="0">
                <a:latin typeface="Verdana"/>
                <a:cs typeface="Verdana"/>
              </a:rPr>
              <a:t>милли</a:t>
            </a:r>
            <a:r>
              <a:rPr sz="2800" spc="-340" dirty="0" err="1" smtClean="0">
                <a:latin typeface="Verdana"/>
                <a:cs typeface="Verdana"/>
              </a:rPr>
              <a:t>с</a:t>
            </a:r>
            <a:r>
              <a:rPr sz="2800" spc="-325" dirty="0" err="1" smtClean="0">
                <a:latin typeface="Verdana"/>
                <a:cs typeface="Verdana"/>
              </a:rPr>
              <a:t>екунд</a:t>
            </a:r>
            <a:endParaRPr lang="en-US" sz="2800" spc="-325" dirty="0" smtClean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endParaRPr sz="2800" dirty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sz="2800" spc="-200" dirty="0">
                <a:latin typeface="Verdana"/>
                <a:cs typeface="Verdana"/>
              </a:rPr>
              <a:t>У</a:t>
            </a:r>
            <a:r>
              <a:rPr sz="2800" spc="-365" dirty="0">
                <a:latin typeface="Verdana"/>
                <a:cs typeface="Verdana"/>
              </a:rPr>
              <a:t> </a:t>
            </a:r>
            <a:r>
              <a:rPr sz="2800" spc="-240" dirty="0">
                <a:latin typeface="Verdana"/>
                <a:cs typeface="Verdana"/>
              </a:rPr>
              <a:t>о</a:t>
            </a:r>
            <a:r>
              <a:rPr sz="2800" spc="-295" dirty="0">
                <a:latin typeface="Verdana"/>
                <a:cs typeface="Verdana"/>
              </a:rPr>
              <a:t>б</a:t>
            </a:r>
            <a:r>
              <a:rPr sz="2800" spc="-495" dirty="0">
                <a:latin typeface="Verdana"/>
                <a:cs typeface="Verdana"/>
              </a:rPr>
              <a:t>ъ</a:t>
            </a:r>
            <a:r>
              <a:rPr sz="2800" spc="-325" dirty="0">
                <a:latin typeface="Verdana"/>
                <a:cs typeface="Verdana"/>
              </a:rPr>
              <a:t>екта</a:t>
            </a:r>
            <a:r>
              <a:rPr sz="2800" spc="-305" dirty="0">
                <a:latin typeface="Verdana"/>
                <a:cs typeface="Verdana"/>
              </a:rPr>
              <a:t> </a:t>
            </a:r>
            <a:r>
              <a:rPr sz="2800" spc="-60" dirty="0">
                <a:latin typeface="Tahoma"/>
                <a:cs typeface="Tahoma"/>
              </a:rPr>
              <a:t>Da</a:t>
            </a:r>
            <a:r>
              <a:rPr sz="2800" spc="-70" dirty="0">
                <a:latin typeface="Tahoma"/>
                <a:cs typeface="Tahoma"/>
              </a:rPr>
              <a:t>t</a:t>
            </a:r>
            <a:r>
              <a:rPr sz="2800" spc="-60" dirty="0">
                <a:latin typeface="Tahoma"/>
                <a:cs typeface="Tahoma"/>
              </a:rPr>
              <a:t>e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-280" dirty="0" err="1">
                <a:latin typeface="Verdana"/>
                <a:cs typeface="Verdana"/>
              </a:rPr>
              <a:t>свой</a:t>
            </a:r>
            <a:r>
              <a:rPr sz="2800" spc="-315" dirty="0" err="1">
                <a:latin typeface="Verdana"/>
                <a:cs typeface="Verdana"/>
              </a:rPr>
              <a:t>с</a:t>
            </a:r>
            <a:r>
              <a:rPr sz="2800" spc="-310" dirty="0" err="1">
                <a:latin typeface="Verdana"/>
                <a:cs typeface="Verdana"/>
              </a:rPr>
              <a:t>тв</a:t>
            </a:r>
            <a:r>
              <a:rPr sz="2800" spc="-270" dirty="0">
                <a:latin typeface="Verdana"/>
                <a:cs typeface="Verdana"/>
              </a:rPr>
              <a:t> </a:t>
            </a:r>
            <a:r>
              <a:rPr sz="2800" spc="-325" dirty="0" err="1" smtClean="0">
                <a:latin typeface="Verdana"/>
                <a:cs typeface="Verdana"/>
              </a:rPr>
              <a:t>н</a:t>
            </a:r>
            <a:r>
              <a:rPr sz="2800" spc="-300" dirty="0" err="1" smtClean="0">
                <a:latin typeface="Verdana"/>
                <a:cs typeface="Verdana"/>
              </a:rPr>
              <a:t>ет</a:t>
            </a:r>
            <a:endParaRPr sz="2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400" spc="730" dirty="0">
                <a:latin typeface="Microsoft Sans Serif"/>
                <a:cs typeface="Microsoft Sans Serif"/>
              </a:rPr>
              <a:t>–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Tahoma"/>
                <a:cs typeface="Tahoma"/>
              </a:rPr>
              <a:t>t</a:t>
            </a:r>
            <a:r>
              <a:rPr sz="2400" spc="-175" dirty="0">
                <a:latin typeface="Tahoma"/>
                <a:cs typeface="Tahoma"/>
              </a:rPr>
              <a:t>oday=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-45" dirty="0">
                <a:latin typeface="Tahoma"/>
                <a:cs typeface="Tahoma"/>
              </a:rPr>
              <a:t>n</a:t>
            </a:r>
            <a:r>
              <a:rPr sz="2400" spc="-90" dirty="0">
                <a:latin typeface="Tahoma"/>
                <a:cs typeface="Tahoma"/>
              </a:rPr>
              <a:t>e</a:t>
            </a:r>
            <a:r>
              <a:rPr sz="2400" spc="-25" dirty="0">
                <a:latin typeface="Tahoma"/>
                <a:cs typeface="Tahoma"/>
              </a:rPr>
              <a:t>w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Da</a:t>
            </a:r>
            <a:r>
              <a:rPr sz="2400" spc="-75" dirty="0">
                <a:latin typeface="Tahoma"/>
                <a:cs typeface="Tahoma"/>
              </a:rPr>
              <a:t>t</a:t>
            </a:r>
            <a:r>
              <a:rPr sz="2400" spc="-215" dirty="0">
                <a:latin typeface="Tahoma"/>
                <a:cs typeface="Tahoma"/>
              </a:rPr>
              <a:t>e()</a:t>
            </a:r>
            <a:endParaRPr sz="2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400" spc="735" dirty="0">
                <a:latin typeface="Microsoft Sans Serif"/>
                <a:cs typeface="Microsoft Sans Serif"/>
              </a:rPr>
              <a:t>–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Tahoma"/>
                <a:cs typeface="Tahoma"/>
              </a:rPr>
              <a:t>t</a:t>
            </a:r>
            <a:r>
              <a:rPr sz="2400" spc="-175" dirty="0">
                <a:latin typeface="Tahoma"/>
                <a:cs typeface="Tahoma"/>
              </a:rPr>
              <a:t>oday=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45" dirty="0">
                <a:latin typeface="Tahoma"/>
                <a:cs typeface="Tahoma"/>
              </a:rPr>
              <a:t>n</a:t>
            </a:r>
            <a:r>
              <a:rPr sz="2400" spc="-95" dirty="0">
                <a:latin typeface="Tahoma"/>
                <a:cs typeface="Tahoma"/>
              </a:rPr>
              <a:t>e</a:t>
            </a:r>
            <a:r>
              <a:rPr sz="2400" spc="-25" dirty="0">
                <a:latin typeface="Tahoma"/>
                <a:cs typeface="Tahoma"/>
              </a:rPr>
              <a:t>w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Da</a:t>
            </a:r>
            <a:r>
              <a:rPr sz="2400" spc="-75" dirty="0">
                <a:latin typeface="Tahoma"/>
                <a:cs typeface="Tahoma"/>
              </a:rPr>
              <a:t>t</a:t>
            </a:r>
            <a:r>
              <a:rPr sz="2400" spc="-200" dirty="0">
                <a:latin typeface="Tahoma"/>
                <a:cs typeface="Tahoma"/>
              </a:rPr>
              <a:t>e</a:t>
            </a:r>
            <a:r>
              <a:rPr sz="2400" spc="-155" dirty="0">
                <a:latin typeface="Tahoma"/>
                <a:cs typeface="Tahoma"/>
              </a:rPr>
              <a:t>(</a:t>
            </a:r>
            <a:r>
              <a:rPr sz="2400" spc="-165" dirty="0">
                <a:latin typeface="Tahoma"/>
                <a:cs typeface="Tahoma"/>
              </a:rPr>
              <a:t>"Jan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20</a:t>
            </a:r>
            <a:r>
              <a:rPr sz="2400" spc="-10" dirty="0">
                <a:latin typeface="Tahoma"/>
                <a:cs typeface="Tahoma"/>
              </a:rPr>
              <a:t>1</a:t>
            </a:r>
            <a:r>
              <a:rPr sz="2400" spc="-5" dirty="0">
                <a:latin typeface="Tahoma"/>
                <a:cs typeface="Tahoma"/>
              </a:rPr>
              <a:t>1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00:00:01")</a:t>
            </a:r>
            <a:endParaRPr sz="2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400" spc="730" dirty="0">
                <a:latin typeface="Microsoft Sans Serif"/>
                <a:cs typeface="Microsoft Sans Serif"/>
              </a:rPr>
              <a:t>–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Tahoma"/>
                <a:cs typeface="Tahoma"/>
              </a:rPr>
              <a:t>t</a:t>
            </a:r>
            <a:r>
              <a:rPr sz="2400" spc="-175" dirty="0">
                <a:latin typeface="Tahoma"/>
                <a:cs typeface="Tahoma"/>
              </a:rPr>
              <a:t>oday=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-45" dirty="0">
                <a:latin typeface="Tahoma"/>
                <a:cs typeface="Tahoma"/>
              </a:rPr>
              <a:t>n</a:t>
            </a:r>
            <a:r>
              <a:rPr sz="2400" spc="-90" dirty="0">
                <a:latin typeface="Tahoma"/>
                <a:cs typeface="Tahoma"/>
              </a:rPr>
              <a:t>e</a:t>
            </a:r>
            <a:r>
              <a:rPr sz="2400" spc="-25" dirty="0">
                <a:latin typeface="Tahoma"/>
                <a:cs typeface="Tahoma"/>
              </a:rPr>
              <a:t>w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Da</a:t>
            </a:r>
            <a:r>
              <a:rPr sz="2400" spc="-75" dirty="0">
                <a:latin typeface="Tahoma"/>
                <a:cs typeface="Tahoma"/>
              </a:rPr>
              <a:t>t</a:t>
            </a:r>
            <a:r>
              <a:rPr sz="2400" spc="-90" dirty="0">
                <a:latin typeface="Tahoma"/>
                <a:cs typeface="Tahoma"/>
              </a:rPr>
              <a:t>e(2</a:t>
            </a:r>
            <a:r>
              <a:rPr sz="2400" spc="-95" dirty="0">
                <a:latin typeface="Tahoma"/>
                <a:cs typeface="Tahoma"/>
              </a:rPr>
              <a:t>0</a:t>
            </a:r>
            <a:r>
              <a:rPr sz="2400" spc="-5" dirty="0">
                <a:latin typeface="Tahoma"/>
                <a:cs typeface="Tahoma"/>
              </a:rPr>
              <a:t>11</a:t>
            </a:r>
            <a:r>
              <a:rPr sz="2400" spc="-220" dirty="0">
                <a:latin typeface="Tahoma"/>
                <a:cs typeface="Tahoma"/>
              </a:rPr>
              <a:t>,</a:t>
            </a:r>
            <a:r>
              <a:rPr sz="2400" spc="-330" dirty="0">
                <a:latin typeface="Tahoma"/>
                <a:cs typeface="Tahoma"/>
              </a:rPr>
              <a:t> </a:t>
            </a:r>
            <a:r>
              <a:rPr sz="2400" spc="-80" dirty="0">
                <a:latin typeface="Tahoma"/>
                <a:cs typeface="Tahoma"/>
              </a:rPr>
              <a:t>11,</a:t>
            </a:r>
            <a:r>
              <a:rPr sz="2400" spc="-345" dirty="0">
                <a:latin typeface="Tahoma"/>
                <a:cs typeface="Tahoma"/>
              </a:rPr>
              <a:t> </a:t>
            </a:r>
            <a:r>
              <a:rPr sz="2400" spc="-100" dirty="0">
                <a:latin typeface="Tahoma"/>
                <a:cs typeface="Tahoma"/>
              </a:rPr>
              <a:t>31)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42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7135" y="550115"/>
            <a:ext cx="46907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3200" spc="-280" dirty="0">
                <a:latin typeface="Verdana"/>
                <a:cs typeface="Verdana"/>
              </a:rPr>
              <a:t>Ме</a:t>
            </a:r>
            <a:r>
              <a:rPr sz="3200" spc="-250" dirty="0">
                <a:latin typeface="Verdana"/>
                <a:cs typeface="Verdana"/>
              </a:rPr>
              <a:t>т</a:t>
            </a:r>
            <a:r>
              <a:rPr sz="3200" spc="-254" dirty="0">
                <a:latin typeface="Verdana"/>
                <a:cs typeface="Verdana"/>
              </a:rPr>
              <a:t>о</a:t>
            </a:r>
            <a:r>
              <a:rPr sz="3200" spc="-345" dirty="0">
                <a:latin typeface="Verdana"/>
                <a:cs typeface="Verdana"/>
              </a:rPr>
              <a:t>ды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300" dirty="0">
                <a:latin typeface="Verdana"/>
                <a:cs typeface="Verdana"/>
              </a:rPr>
              <a:t>д</a:t>
            </a:r>
            <a:r>
              <a:rPr sz="3200" spc="-305" dirty="0">
                <a:latin typeface="Verdana"/>
                <a:cs typeface="Verdana"/>
              </a:rPr>
              <a:t>а</a:t>
            </a:r>
            <a:r>
              <a:rPr sz="3200" spc="-370" dirty="0">
                <a:latin typeface="Verdana"/>
                <a:cs typeface="Verdana"/>
              </a:rPr>
              <a:t>ты</a:t>
            </a:r>
            <a:r>
              <a:rPr sz="3200" spc="-285" dirty="0">
                <a:latin typeface="Verdana"/>
                <a:cs typeface="Verdana"/>
              </a:rPr>
              <a:t> </a:t>
            </a:r>
            <a:r>
              <a:rPr sz="3200" spc="-300" dirty="0">
                <a:latin typeface="Verdana"/>
                <a:cs typeface="Verdana"/>
              </a:rPr>
              <a:t>и</a:t>
            </a:r>
            <a:r>
              <a:rPr sz="3200" spc="-285" dirty="0">
                <a:latin typeface="Verdana"/>
                <a:cs typeface="Verdana"/>
              </a:rPr>
              <a:t> </a:t>
            </a:r>
            <a:r>
              <a:rPr sz="3200" spc="-275" dirty="0">
                <a:latin typeface="Verdana"/>
                <a:cs typeface="Verdana"/>
              </a:rPr>
              <a:t>в</a:t>
            </a:r>
            <a:r>
              <a:rPr sz="3200" spc="-300" dirty="0">
                <a:latin typeface="Verdana"/>
                <a:cs typeface="Verdana"/>
              </a:rPr>
              <a:t>р</a:t>
            </a:r>
            <a:r>
              <a:rPr sz="3200" spc="-265" dirty="0">
                <a:latin typeface="Verdana"/>
                <a:cs typeface="Verdana"/>
              </a:rPr>
              <a:t>емени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9784" y="1119605"/>
            <a:ext cx="1938655" cy="19037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34"/>
              </a:spcBef>
              <a:buFont typeface="Microsoft Sans Serif"/>
              <a:buChar char="–"/>
              <a:tabLst>
                <a:tab pos="299720" algn="l"/>
              </a:tabLst>
            </a:pPr>
            <a:r>
              <a:rPr sz="2800" spc="-120" dirty="0">
                <a:latin typeface="Tahoma"/>
                <a:cs typeface="Tahoma"/>
              </a:rPr>
              <a:t>setDay()</a:t>
            </a:r>
            <a:endParaRPr sz="28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340"/>
              </a:spcBef>
              <a:buFont typeface="Microsoft Sans Serif"/>
              <a:buChar char="–"/>
              <a:tabLst>
                <a:tab pos="299720" algn="l"/>
              </a:tabLst>
            </a:pPr>
            <a:r>
              <a:rPr sz="2800" spc="-105" dirty="0">
                <a:latin typeface="Tahoma"/>
                <a:cs typeface="Tahoma"/>
              </a:rPr>
              <a:t>setDate()</a:t>
            </a:r>
            <a:endParaRPr sz="28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Microsoft Sans Serif"/>
              <a:buChar char="–"/>
              <a:tabLst>
                <a:tab pos="299720" algn="l"/>
              </a:tabLst>
            </a:pPr>
            <a:r>
              <a:rPr sz="2800" spc="-15" dirty="0">
                <a:latin typeface="Tahoma"/>
                <a:cs typeface="Tahoma"/>
              </a:rPr>
              <a:t>set</a:t>
            </a:r>
            <a:r>
              <a:rPr sz="2800" spc="-35" dirty="0">
                <a:latin typeface="Tahoma"/>
                <a:cs typeface="Tahoma"/>
              </a:rPr>
              <a:t>M</a:t>
            </a:r>
            <a:r>
              <a:rPr sz="2800" spc="-20" dirty="0">
                <a:latin typeface="Tahoma"/>
                <a:cs typeface="Tahoma"/>
              </a:rPr>
              <a:t>ont</a:t>
            </a:r>
            <a:r>
              <a:rPr sz="2800" spc="-35" dirty="0">
                <a:latin typeface="Tahoma"/>
                <a:cs typeface="Tahoma"/>
              </a:rPr>
              <a:t>h</a:t>
            </a:r>
            <a:r>
              <a:rPr sz="2800" spc="-295" dirty="0">
                <a:latin typeface="Tahoma"/>
                <a:cs typeface="Tahoma"/>
              </a:rPr>
              <a:t>()</a:t>
            </a:r>
            <a:endParaRPr sz="28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Microsoft Sans Serif"/>
              <a:buChar char="–"/>
              <a:tabLst>
                <a:tab pos="299720" algn="l"/>
              </a:tabLst>
            </a:pPr>
            <a:r>
              <a:rPr sz="2800" spc="-95" dirty="0">
                <a:latin typeface="Tahoma"/>
                <a:cs typeface="Tahoma"/>
              </a:rPr>
              <a:t>setTime()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0215" y="1165230"/>
            <a:ext cx="4592185" cy="190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2800" spc="-265" dirty="0">
                <a:latin typeface="Verdana"/>
                <a:cs typeface="Verdana"/>
              </a:rPr>
              <a:t>день</a:t>
            </a:r>
            <a:r>
              <a:rPr sz="2800" spc="-330" dirty="0">
                <a:latin typeface="Verdana"/>
                <a:cs typeface="Verdana"/>
              </a:rPr>
              <a:t> </a:t>
            </a:r>
            <a:r>
              <a:rPr sz="2800" spc="-270" dirty="0">
                <a:latin typeface="Verdana"/>
                <a:cs typeface="Verdana"/>
              </a:rPr>
              <a:t>н</a:t>
            </a:r>
            <a:r>
              <a:rPr sz="2800" spc="-320" dirty="0">
                <a:latin typeface="Verdana"/>
                <a:cs typeface="Verdana"/>
              </a:rPr>
              <a:t>е</a:t>
            </a:r>
            <a:r>
              <a:rPr sz="2800" spc="-245" dirty="0">
                <a:latin typeface="Verdana"/>
                <a:cs typeface="Verdana"/>
              </a:rPr>
              <a:t>д</a:t>
            </a:r>
            <a:r>
              <a:rPr sz="2800" spc="-300" dirty="0">
                <a:latin typeface="Verdana"/>
                <a:cs typeface="Verdana"/>
              </a:rPr>
              <a:t>ели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30" dirty="0">
                <a:latin typeface="Tahoma"/>
                <a:cs typeface="Tahoma"/>
              </a:rPr>
              <a:t>(</a:t>
            </a:r>
            <a:r>
              <a:rPr sz="2800" spc="-175" dirty="0">
                <a:latin typeface="Tahoma"/>
                <a:cs typeface="Tahoma"/>
              </a:rPr>
              <a:t>0</a:t>
            </a:r>
            <a:r>
              <a:rPr sz="2800" spc="-70" dirty="0">
                <a:latin typeface="Tahoma"/>
                <a:cs typeface="Tahoma"/>
              </a:rPr>
              <a:t>.</a:t>
            </a:r>
            <a:r>
              <a:rPr sz="2800" spc="-250" dirty="0">
                <a:latin typeface="Tahoma"/>
                <a:cs typeface="Tahoma"/>
              </a:rPr>
              <a:t>.</a:t>
            </a:r>
            <a:r>
              <a:rPr sz="2800" spc="-5" dirty="0">
                <a:latin typeface="Tahoma"/>
                <a:cs typeface="Tahoma"/>
              </a:rPr>
              <a:t>6</a:t>
            </a:r>
            <a:r>
              <a:rPr sz="2800" spc="-290" dirty="0">
                <a:latin typeface="Tahoma"/>
                <a:cs typeface="Tahoma"/>
              </a:rPr>
              <a:t>)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2800" spc="-275" dirty="0">
                <a:latin typeface="Verdana"/>
                <a:cs typeface="Verdana"/>
              </a:rPr>
              <a:t>вс</a:t>
            </a:r>
            <a:r>
              <a:rPr sz="2800" spc="-295" dirty="0">
                <a:latin typeface="Verdana"/>
                <a:cs typeface="Verdana"/>
              </a:rPr>
              <a:t>к</a:t>
            </a:r>
            <a:r>
              <a:rPr sz="2800" spc="-70" dirty="0">
                <a:latin typeface="Tahoma"/>
                <a:cs typeface="Tahoma"/>
              </a:rPr>
              <a:t>.</a:t>
            </a:r>
            <a:r>
              <a:rPr sz="2800" spc="-250" dirty="0">
                <a:latin typeface="Tahoma"/>
                <a:cs typeface="Tahoma"/>
              </a:rPr>
              <a:t>.</a:t>
            </a:r>
            <a:r>
              <a:rPr sz="2800" spc="-275" dirty="0">
                <a:latin typeface="Verdana"/>
                <a:cs typeface="Verdana"/>
              </a:rPr>
              <a:t>с</a:t>
            </a:r>
            <a:r>
              <a:rPr sz="2800" spc="-229" dirty="0">
                <a:latin typeface="Verdana"/>
                <a:cs typeface="Verdana"/>
              </a:rPr>
              <a:t>уб  </a:t>
            </a:r>
            <a:r>
              <a:rPr sz="2800" spc="-265" dirty="0">
                <a:latin typeface="Verdana"/>
                <a:cs typeface="Verdana"/>
              </a:rPr>
              <a:t>день</a:t>
            </a:r>
            <a:r>
              <a:rPr sz="2800" spc="-335" dirty="0">
                <a:latin typeface="Verdana"/>
                <a:cs typeface="Verdana"/>
              </a:rPr>
              <a:t> </a:t>
            </a:r>
            <a:r>
              <a:rPr sz="2800" spc="-295" dirty="0">
                <a:latin typeface="Tahoma"/>
                <a:cs typeface="Tahoma"/>
              </a:rPr>
              <a:t>(</a:t>
            </a:r>
            <a:r>
              <a:rPr sz="2800" spc="-165" dirty="0">
                <a:latin typeface="Tahoma"/>
                <a:cs typeface="Tahoma"/>
              </a:rPr>
              <a:t>1</a:t>
            </a:r>
            <a:r>
              <a:rPr sz="2800" spc="85" dirty="0">
                <a:latin typeface="Tahoma"/>
                <a:cs typeface="Tahoma"/>
              </a:rPr>
              <a:t>.</a:t>
            </a:r>
            <a:r>
              <a:rPr sz="2800" spc="-90" dirty="0">
                <a:latin typeface="Tahoma"/>
                <a:cs typeface="Tahoma"/>
              </a:rPr>
              <a:t>.31</a:t>
            </a:r>
            <a:r>
              <a:rPr sz="2800" spc="-290" dirty="0">
                <a:latin typeface="Tahoma"/>
                <a:cs typeface="Tahoma"/>
              </a:rPr>
              <a:t>)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215" dirty="0">
                <a:latin typeface="Verdana"/>
                <a:cs typeface="Verdana"/>
              </a:rPr>
              <a:t>м</a:t>
            </a:r>
            <a:r>
              <a:rPr sz="2800" spc="-229" dirty="0">
                <a:latin typeface="Verdana"/>
                <a:cs typeface="Verdana"/>
              </a:rPr>
              <a:t>е</a:t>
            </a:r>
            <a:r>
              <a:rPr sz="2800" spc="-290" dirty="0">
                <a:latin typeface="Verdana"/>
                <a:cs typeface="Verdana"/>
              </a:rPr>
              <a:t>сяц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295" dirty="0">
                <a:latin typeface="Tahoma"/>
                <a:cs typeface="Tahoma"/>
              </a:rPr>
              <a:t>(</a:t>
            </a:r>
            <a:r>
              <a:rPr sz="2800" spc="-165" dirty="0">
                <a:latin typeface="Tahoma"/>
                <a:cs typeface="Tahoma"/>
              </a:rPr>
              <a:t>0</a:t>
            </a:r>
            <a:r>
              <a:rPr sz="2800" spc="80" dirty="0">
                <a:latin typeface="Tahoma"/>
                <a:cs typeface="Tahoma"/>
              </a:rPr>
              <a:t>.</a:t>
            </a:r>
            <a:r>
              <a:rPr sz="2800" spc="-80" dirty="0">
                <a:latin typeface="Tahoma"/>
                <a:cs typeface="Tahoma"/>
              </a:rPr>
              <a:t>.1</a:t>
            </a:r>
            <a:r>
              <a:rPr sz="2800" spc="-100" dirty="0">
                <a:latin typeface="Tahoma"/>
                <a:cs typeface="Tahoma"/>
              </a:rPr>
              <a:t>1</a:t>
            </a:r>
            <a:r>
              <a:rPr sz="2800" spc="-290" dirty="0">
                <a:latin typeface="Tahoma"/>
                <a:cs typeface="Tahoma"/>
              </a:rPr>
              <a:t>)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220" dirty="0">
                <a:latin typeface="Verdana"/>
                <a:cs typeface="Verdana"/>
              </a:rPr>
              <a:t>вре</a:t>
            </a:r>
            <a:r>
              <a:rPr sz="2800" spc="-265" dirty="0">
                <a:latin typeface="Verdana"/>
                <a:cs typeface="Verdana"/>
              </a:rPr>
              <a:t>м</a:t>
            </a:r>
            <a:r>
              <a:rPr sz="2800" spc="-355" dirty="0">
                <a:latin typeface="Verdana"/>
                <a:cs typeface="Verdana"/>
              </a:rPr>
              <a:t>я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70" dirty="0">
                <a:latin typeface="Verdana"/>
                <a:cs typeface="Verdana"/>
              </a:rPr>
              <a:t>в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254" dirty="0">
                <a:latin typeface="Verdana"/>
                <a:cs typeface="Verdana"/>
              </a:rPr>
              <a:t>ми</a:t>
            </a:r>
            <a:r>
              <a:rPr sz="2800" spc="-250" dirty="0">
                <a:latin typeface="Verdana"/>
                <a:cs typeface="Verdana"/>
              </a:rPr>
              <a:t>л</a:t>
            </a:r>
            <a:r>
              <a:rPr sz="2800" spc="-295" dirty="0">
                <a:latin typeface="Verdana"/>
                <a:cs typeface="Verdana"/>
              </a:rPr>
              <a:t>ли</a:t>
            </a:r>
            <a:r>
              <a:rPr sz="2800" spc="-320" dirty="0">
                <a:latin typeface="Verdana"/>
                <a:cs typeface="Verdana"/>
              </a:rPr>
              <a:t>с</a:t>
            </a:r>
            <a:r>
              <a:rPr sz="2800" spc="-285" dirty="0">
                <a:latin typeface="Verdana"/>
                <a:cs typeface="Verdana"/>
              </a:rPr>
              <a:t>е</a:t>
            </a:r>
            <a:r>
              <a:rPr sz="2800" spc="-295" dirty="0">
                <a:latin typeface="Verdana"/>
                <a:cs typeface="Verdana"/>
              </a:rPr>
              <a:t>к</a:t>
            </a:r>
            <a:r>
              <a:rPr sz="2800" spc="-290" dirty="0">
                <a:latin typeface="Verdana"/>
                <a:cs typeface="Verdana"/>
              </a:rPr>
              <a:t>унд</a:t>
            </a:r>
            <a:r>
              <a:rPr sz="2800" spc="-280" dirty="0">
                <a:latin typeface="Verdana"/>
                <a:cs typeface="Verdana"/>
              </a:rPr>
              <a:t>а</a:t>
            </a:r>
            <a:r>
              <a:rPr sz="2800" spc="-220" dirty="0">
                <a:latin typeface="Verdana"/>
                <a:cs typeface="Verdana"/>
              </a:rPr>
              <a:t>х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9632" y="3717032"/>
            <a:ext cx="1979930" cy="19037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34"/>
              </a:spcBef>
              <a:buFont typeface="Microsoft Sans Serif"/>
              <a:buChar char="–"/>
              <a:tabLst>
                <a:tab pos="299720" algn="l"/>
              </a:tabLst>
            </a:pPr>
            <a:r>
              <a:rPr sz="2800" spc="-120" dirty="0">
                <a:latin typeface="Tahoma"/>
                <a:cs typeface="Tahoma"/>
              </a:rPr>
              <a:t>getDay()</a:t>
            </a:r>
            <a:endParaRPr sz="2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Microsoft Sans Serif"/>
              <a:buChar char="–"/>
              <a:tabLst>
                <a:tab pos="299720" algn="l"/>
              </a:tabLst>
            </a:pPr>
            <a:r>
              <a:rPr sz="2800" spc="-105" dirty="0">
                <a:latin typeface="Tahoma"/>
                <a:cs typeface="Tahoma"/>
              </a:rPr>
              <a:t>getDate()</a:t>
            </a:r>
            <a:endParaRPr sz="2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340"/>
              </a:spcBef>
              <a:buFont typeface="Microsoft Sans Serif"/>
              <a:buChar char="–"/>
              <a:tabLst>
                <a:tab pos="299720" algn="l"/>
              </a:tabLst>
            </a:pPr>
            <a:r>
              <a:rPr sz="2800" spc="-75" dirty="0">
                <a:latin typeface="Tahoma"/>
                <a:cs typeface="Tahoma"/>
              </a:rPr>
              <a:t>getMonth()</a:t>
            </a:r>
            <a:endParaRPr sz="2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Microsoft Sans Serif"/>
              <a:buChar char="–"/>
              <a:tabLst>
                <a:tab pos="299720" algn="l"/>
              </a:tabLst>
            </a:pPr>
            <a:r>
              <a:rPr sz="2800" spc="-90" dirty="0">
                <a:latin typeface="Tahoma"/>
                <a:cs typeface="Tahoma"/>
              </a:rPr>
              <a:t>getTime()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0899" y="3717032"/>
            <a:ext cx="372491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90700">
              <a:lnSpc>
                <a:spcPct val="110000"/>
              </a:lnSpc>
              <a:spcBef>
                <a:spcPts val="100"/>
              </a:spcBef>
            </a:pPr>
            <a:r>
              <a:rPr sz="2800" spc="-265" dirty="0">
                <a:latin typeface="Verdana"/>
                <a:cs typeface="Verdana"/>
              </a:rPr>
              <a:t>день</a:t>
            </a:r>
            <a:r>
              <a:rPr sz="2800" spc="-330" dirty="0">
                <a:latin typeface="Verdana"/>
                <a:cs typeface="Verdana"/>
              </a:rPr>
              <a:t> </a:t>
            </a:r>
            <a:r>
              <a:rPr sz="2800" spc="-270" dirty="0">
                <a:latin typeface="Verdana"/>
                <a:cs typeface="Verdana"/>
              </a:rPr>
              <a:t>н</a:t>
            </a:r>
            <a:r>
              <a:rPr sz="2800" spc="-320" dirty="0">
                <a:latin typeface="Verdana"/>
                <a:cs typeface="Verdana"/>
              </a:rPr>
              <a:t>е</a:t>
            </a:r>
            <a:r>
              <a:rPr sz="2800" spc="-245" dirty="0">
                <a:latin typeface="Verdana"/>
                <a:cs typeface="Verdana"/>
              </a:rPr>
              <a:t>д</a:t>
            </a:r>
            <a:r>
              <a:rPr sz="2800" spc="-300" dirty="0">
                <a:latin typeface="Verdana"/>
                <a:cs typeface="Verdana"/>
              </a:rPr>
              <a:t>е</a:t>
            </a:r>
            <a:r>
              <a:rPr sz="2800" spc="-235" dirty="0">
                <a:latin typeface="Verdana"/>
                <a:cs typeface="Verdana"/>
              </a:rPr>
              <a:t>ли  </a:t>
            </a:r>
            <a:r>
              <a:rPr sz="2800" spc="-265" dirty="0">
                <a:latin typeface="Verdana"/>
                <a:cs typeface="Verdana"/>
              </a:rPr>
              <a:t>день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260" dirty="0">
                <a:latin typeface="Verdana"/>
                <a:cs typeface="Verdana"/>
              </a:rPr>
              <a:t>месяц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220" dirty="0">
                <a:latin typeface="Verdana"/>
                <a:cs typeface="Verdana"/>
              </a:rPr>
              <a:t>вре</a:t>
            </a:r>
            <a:r>
              <a:rPr sz="2800" spc="-265" dirty="0">
                <a:latin typeface="Verdana"/>
                <a:cs typeface="Verdana"/>
              </a:rPr>
              <a:t>м</a:t>
            </a:r>
            <a:r>
              <a:rPr sz="2800" spc="-355" dirty="0">
                <a:latin typeface="Verdana"/>
                <a:cs typeface="Verdana"/>
              </a:rPr>
              <a:t>я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70" dirty="0">
                <a:latin typeface="Verdana"/>
                <a:cs typeface="Verdana"/>
              </a:rPr>
              <a:t>в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254" dirty="0">
                <a:latin typeface="Verdana"/>
                <a:cs typeface="Verdana"/>
              </a:rPr>
              <a:t>ми</a:t>
            </a:r>
            <a:r>
              <a:rPr sz="2800" spc="-250" dirty="0">
                <a:latin typeface="Verdana"/>
                <a:cs typeface="Verdana"/>
              </a:rPr>
              <a:t>л</a:t>
            </a:r>
            <a:r>
              <a:rPr sz="2800" spc="-295" dirty="0">
                <a:latin typeface="Verdana"/>
                <a:cs typeface="Verdana"/>
              </a:rPr>
              <a:t>ли</a:t>
            </a:r>
            <a:r>
              <a:rPr sz="2800" spc="-320" dirty="0">
                <a:latin typeface="Verdana"/>
                <a:cs typeface="Verdana"/>
              </a:rPr>
              <a:t>с</a:t>
            </a:r>
            <a:r>
              <a:rPr sz="2800" spc="-285" dirty="0">
                <a:latin typeface="Verdana"/>
                <a:cs typeface="Verdana"/>
              </a:rPr>
              <a:t>е</a:t>
            </a:r>
            <a:r>
              <a:rPr sz="2800" spc="-295" dirty="0">
                <a:latin typeface="Verdana"/>
                <a:cs typeface="Verdana"/>
              </a:rPr>
              <a:t>к</a:t>
            </a:r>
            <a:r>
              <a:rPr sz="2800" spc="-290" dirty="0">
                <a:latin typeface="Verdana"/>
                <a:cs typeface="Verdana"/>
              </a:rPr>
              <a:t>унд</a:t>
            </a:r>
            <a:r>
              <a:rPr sz="2800" spc="-280" dirty="0">
                <a:latin typeface="Verdana"/>
                <a:cs typeface="Verdana"/>
              </a:rPr>
              <a:t>а</a:t>
            </a:r>
            <a:r>
              <a:rPr sz="2800" spc="-220" dirty="0">
                <a:latin typeface="Verdana"/>
                <a:cs typeface="Verdana"/>
              </a:rPr>
              <a:t>х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41817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5668" y="1763090"/>
            <a:ext cx="586930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3200" spc="-20" dirty="0">
                <a:latin typeface="Tahoma"/>
                <a:cs typeface="Tahoma"/>
              </a:rPr>
              <a:t>t</a:t>
            </a:r>
            <a:r>
              <a:rPr sz="3200" spc="-65" dirty="0">
                <a:latin typeface="Tahoma"/>
                <a:cs typeface="Tahoma"/>
              </a:rPr>
              <a:t>oda</a:t>
            </a:r>
            <a:r>
              <a:rPr sz="3200" spc="-75" dirty="0">
                <a:latin typeface="Tahoma"/>
                <a:cs typeface="Tahoma"/>
              </a:rPr>
              <a:t>y</a:t>
            </a:r>
            <a:r>
              <a:rPr sz="3200" spc="-285" dirty="0">
                <a:latin typeface="Tahoma"/>
                <a:cs typeface="Tahoma"/>
              </a:rPr>
              <a:t>=n</a:t>
            </a:r>
            <a:r>
              <a:rPr sz="3200" spc="-275" dirty="0">
                <a:latin typeface="Tahoma"/>
                <a:cs typeface="Tahoma"/>
              </a:rPr>
              <a:t>e</a:t>
            </a:r>
            <a:r>
              <a:rPr sz="3200" spc="-20" dirty="0">
                <a:latin typeface="Tahoma"/>
                <a:cs typeface="Tahoma"/>
              </a:rPr>
              <a:t>w</a:t>
            </a:r>
            <a:r>
              <a:rPr sz="3200" spc="-265" dirty="0">
                <a:latin typeface="Tahoma"/>
                <a:cs typeface="Tahoma"/>
              </a:rPr>
              <a:t> </a:t>
            </a:r>
            <a:r>
              <a:rPr sz="3200" spc="-60" dirty="0">
                <a:latin typeface="Tahoma"/>
                <a:cs typeface="Tahoma"/>
              </a:rPr>
              <a:t>Da</a:t>
            </a:r>
            <a:r>
              <a:rPr sz="3200" spc="-75" dirty="0">
                <a:latin typeface="Tahoma"/>
                <a:cs typeface="Tahoma"/>
              </a:rPr>
              <a:t>t</a:t>
            </a:r>
            <a:r>
              <a:rPr sz="3200" spc="-240" dirty="0">
                <a:latin typeface="Tahoma"/>
                <a:cs typeface="Tahoma"/>
              </a:rPr>
              <a:t>e()</a:t>
            </a:r>
            <a:endParaRPr sz="3200" dirty="0">
              <a:latin typeface="Tahoma"/>
              <a:cs typeface="Tahoma"/>
            </a:endParaRPr>
          </a:p>
          <a:p>
            <a:pPr marL="355600" marR="5080">
              <a:lnSpc>
                <a:spcPct val="100000"/>
              </a:lnSpc>
            </a:pPr>
            <a:r>
              <a:rPr sz="3200" spc="20" dirty="0">
                <a:latin typeface="Tahoma"/>
                <a:cs typeface="Tahoma"/>
              </a:rPr>
              <a:t>alert </a:t>
            </a:r>
            <a:r>
              <a:rPr sz="3200" spc="-200" dirty="0">
                <a:latin typeface="Tahoma"/>
                <a:cs typeface="Tahoma"/>
              </a:rPr>
              <a:t>("Day="+today.getDay()) </a:t>
            </a:r>
            <a:r>
              <a:rPr sz="3200" spc="-1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ale</a:t>
            </a:r>
            <a:r>
              <a:rPr sz="3200" spc="80" dirty="0">
                <a:latin typeface="Tahoma"/>
                <a:cs typeface="Tahoma"/>
              </a:rPr>
              <a:t>r</a:t>
            </a:r>
            <a:r>
              <a:rPr sz="3200" spc="15" dirty="0">
                <a:latin typeface="Tahoma"/>
                <a:cs typeface="Tahoma"/>
              </a:rPr>
              <a:t>t</a:t>
            </a:r>
            <a:r>
              <a:rPr sz="3200" spc="-155" dirty="0">
                <a:latin typeface="Tahoma"/>
                <a:cs typeface="Tahoma"/>
              </a:rPr>
              <a:t> </a:t>
            </a:r>
            <a:r>
              <a:rPr sz="3200" spc="-254" dirty="0">
                <a:latin typeface="Tahoma"/>
                <a:cs typeface="Tahoma"/>
              </a:rPr>
              <a:t>("Time="+</a:t>
            </a:r>
            <a:r>
              <a:rPr sz="3200" spc="-160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t</a:t>
            </a:r>
            <a:r>
              <a:rPr sz="3200" spc="-55" dirty="0">
                <a:latin typeface="Tahoma"/>
                <a:cs typeface="Tahoma"/>
              </a:rPr>
              <a:t>oda</a:t>
            </a:r>
            <a:r>
              <a:rPr sz="3200" spc="-345" dirty="0">
                <a:latin typeface="Tahoma"/>
                <a:cs typeface="Tahoma"/>
              </a:rPr>
              <a:t>y</a:t>
            </a:r>
            <a:r>
              <a:rPr sz="3200" spc="-60" dirty="0">
                <a:latin typeface="Tahoma"/>
                <a:cs typeface="Tahoma"/>
              </a:rPr>
              <a:t>.getTim</a:t>
            </a:r>
            <a:r>
              <a:rPr sz="3200" spc="-55" dirty="0">
                <a:latin typeface="Tahoma"/>
                <a:cs typeface="Tahoma"/>
              </a:rPr>
              <a:t>e</a:t>
            </a:r>
            <a:r>
              <a:rPr sz="3200" spc="-330" dirty="0">
                <a:latin typeface="Tahoma"/>
                <a:cs typeface="Tahoma"/>
              </a:rPr>
              <a:t>())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0" y="4214748"/>
            <a:ext cx="1990725" cy="1200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9251" y="4214748"/>
            <a:ext cx="1990725" cy="12001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5825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2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Самая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первая реализация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была создана 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Бренданом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Айхом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Brendan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Eich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в компании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Netscape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и с тех пор обновляется, чтобы соответствовать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ECMA-262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Edition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более поздним версиям. 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движок называется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SpiderMonkey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реализован на языке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C/C++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Движок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Rhino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создан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Норрисом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Бойдом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Norris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Boyd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 реализован на языке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Как и 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SpiderMonkey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Rhino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соответствует 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ECMA-262</a:t>
            </a:r>
            <a:endParaRPr lang="ru-RU" sz="2000" b="0" i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890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7091" y="836930"/>
            <a:ext cx="7950834" cy="335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spc="-20" dirty="0">
                <a:latin typeface="Tahoma"/>
                <a:cs typeface="Tahoma"/>
              </a:rPr>
              <a:t>Months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625" dirty="0">
                <a:latin typeface="Tahoma"/>
                <a:cs typeface="Tahoma"/>
              </a:rPr>
              <a:t>=</a:t>
            </a:r>
            <a:r>
              <a:rPr sz="2800" spc="-585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new</a:t>
            </a:r>
            <a:r>
              <a:rPr sz="2800" spc="-210" dirty="0">
                <a:latin typeface="Tahoma"/>
                <a:cs typeface="Tahoma"/>
              </a:rPr>
              <a:t> </a:t>
            </a:r>
            <a:r>
              <a:rPr sz="2800" spc="-275" dirty="0">
                <a:latin typeface="Tahoma"/>
                <a:cs typeface="Tahoma"/>
              </a:rPr>
              <a:t>Array("</a:t>
            </a:r>
            <a:r>
              <a:rPr sz="2800" spc="-275" dirty="0">
                <a:latin typeface="Verdana"/>
                <a:cs typeface="Verdana"/>
              </a:rPr>
              <a:t>января</a:t>
            </a:r>
            <a:r>
              <a:rPr sz="2800" spc="-275" dirty="0">
                <a:latin typeface="Tahoma"/>
                <a:cs typeface="Tahoma"/>
              </a:rPr>
              <a:t>","</a:t>
            </a:r>
            <a:r>
              <a:rPr sz="2800" spc="-275" dirty="0">
                <a:latin typeface="Verdana"/>
                <a:cs typeface="Verdana"/>
              </a:rPr>
              <a:t>февраля</a:t>
            </a:r>
            <a:r>
              <a:rPr sz="2800" spc="-275" dirty="0">
                <a:latin typeface="Tahoma"/>
                <a:cs typeface="Tahoma"/>
              </a:rPr>
              <a:t>",</a:t>
            </a:r>
            <a:r>
              <a:rPr sz="2800" spc="-275" dirty="0">
                <a:latin typeface="Verdana"/>
                <a:cs typeface="Verdana"/>
              </a:rPr>
              <a:t>…</a:t>
            </a:r>
            <a:r>
              <a:rPr sz="2800" spc="-275" dirty="0">
                <a:latin typeface="Tahoma"/>
                <a:cs typeface="Tahoma"/>
              </a:rPr>
              <a:t>,"</a:t>
            </a:r>
            <a:r>
              <a:rPr sz="2800" spc="-275" dirty="0">
                <a:latin typeface="Verdana"/>
                <a:cs typeface="Verdana"/>
              </a:rPr>
              <a:t>декабря</a:t>
            </a:r>
            <a:r>
              <a:rPr sz="2800" spc="-275" dirty="0">
                <a:latin typeface="Tahoma"/>
                <a:cs typeface="Tahoma"/>
              </a:rPr>
              <a:t>")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t</a:t>
            </a:r>
            <a:r>
              <a:rPr sz="2800" spc="-60" dirty="0">
                <a:latin typeface="Tahoma"/>
                <a:cs typeface="Tahoma"/>
              </a:rPr>
              <a:t>oday</a:t>
            </a:r>
            <a:r>
              <a:rPr sz="2800" spc="-210" dirty="0">
                <a:latin typeface="Tahoma"/>
                <a:cs typeface="Tahoma"/>
              </a:rPr>
              <a:t> </a:t>
            </a:r>
            <a:r>
              <a:rPr sz="2800" spc="-630" dirty="0">
                <a:latin typeface="Tahoma"/>
                <a:cs typeface="Tahoma"/>
              </a:rPr>
              <a:t>=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-45" dirty="0">
                <a:latin typeface="Tahoma"/>
                <a:cs typeface="Tahoma"/>
              </a:rPr>
              <a:t>n</a:t>
            </a:r>
            <a:r>
              <a:rPr sz="2800" spc="-90" dirty="0">
                <a:latin typeface="Tahoma"/>
                <a:cs typeface="Tahoma"/>
              </a:rPr>
              <a:t>e</a:t>
            </a:r>
            <a:r>
              <a:rPr sz="2800" spc="-25" dirty="0">
                <a:latin typeface="Tahoma"/>
                <a:cs typeface="Tahoma"/>
              </a:rPr>
              <a:t>w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Da</a:t>
            </a:r>
            <a:r>
              <a:rPr sz="2800" spc="-75" dirty="0">
                <a:latin typeface="Tahoma"/>
                <a:cs typeface="Tahoma"/>
              </a:rPr>
              <a:t>t</a:t>
            </a:r>
            <a:r>
              <a:rPr sz="2800" spc="-215" dirty="0">
                <a:latin typeface="Tahoma"/>
                <a:cs typeface="Tahoma"/>
              </a:rPr>
              <a:t>e()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latin typeface="Tahoma"/>
                <a:cs typeface="Tahoma"/>
              </a:rPr>
              <a:t>document.write("&lt;hr&gt;")</a:t>
            </a:r>
            <a:endParaRPr sz="2800" dirty="0">
              <a:latin typeface="Tahoma"/>
              <a:cs typeface="Tahoma"/>
            </a:endParaRPr>
          </a:p>
          <a:p>
            <a:pPr marL="12700" marR="3745865">
              <a:lnSpc>
                <a:spcPct val="100000"/>
              </a:lnSpc>
              <a:spcBef>
                <a:spcPts val="675"/>
              </a:spcBef>
            </a:pPr>
            <a:r>
              <a:rPr sz="2800" spc="-50" dirty="0">
                <a:latin typeface="Tahoma"/>
                <a:cs typeface="Tahoma"/>
              </a:rPr>
              <a:t>docume</a:t>
            </a:r>
            <a:r>
              <a:rPr sz="2800" spc="-60" dirty="0">
                <a:latin typeface="Tahoma"/>
                <a:cs typeface="Tahoma"/>
              </a:rPr>
              <a:t>n</a:t>
            </a:r>
            <a:r>
              <a:rPr sz="2800" spc="50" dirty="0">
                <a:latin typeface="Tahoma"/>
                <a:cs typeface="Tahoma"/>
              </a:rPr>
              <a:t>t</a:t>
            </a:r>
            <a:r>
              <a:rPr sz="2800" spc="-310" dirty="0">
                <a:latin typeface="Tahoma"/>
                <a:cs typeface="Tahoma"/>
              </a:rPr>
              <a:t>.</a:t>
            </a:r>
            <a:r>
              <a:rPr sz="2800" spc="10" dirty="0">
                <a:latin typeface="Tahoma"/>
                <a:cs typeface="Tahoma"/>
              </a:rPr>
              <a:t>wri</a:t>
            </a:r>
            <a:r>
              <a:rPr sz="2800" spc="-30" dirty="0">
                <a:latin typeface="Tahoma"/>
                <a:cs typeface="Tahoma"/>
              </a:rPr>
              <a:t>t</a:t>
            </a:r>
            <a:r>
              <a:rPr sz="2800" spc="-45" dirty="0">
                <a:latin typeface="Tahoma"/>
                <a:cs typeface="Tahoma"/>
              </a:rPr>
              <a:t>e</a:t>
            </a:r>
            <a:r>
              <a:rPr sz="2800" spc="-295" dirty="0">
                <a:latin typeface="Tahoma"/>
                <a:cs typeface="Tahoma"/>
              </a:rPr>
              <a:t>(</a:t>
            </a:r>
            <a:r>
              <a:rPr sz="2800" spc="-300" dirty="0">
                <a:latin typeface="Tahoma"/>
                <a:cs typeface="Tahoma"/>
              </a:rPr>
              <a:t>"</a:t>
            </a:r>
            <a:r>
              <a:rPr sz="2800" spc="-445" dirty="0">
                <a:latin typeface="Verdana"/>
                <a:cs typeface="Verdana"/>
              </a:rPr>
              <a:t>С</a:t>
            </a:r>
            <a:r>
              <a:rPr sz="2800" spc="-300" dirty="0">
                <a:latin typeface="Verdana"/>
                <a:cs typeface="Verdana"/>
              </a:rPr>
              <a:t>е</a:t>
            </a:r>
            <a:r>
              <a:rPr sz="2800" spc="-295" dirty="0">
                <a:latin typeface="Verdana"/>
                <a:cs typeface="Verdana"/>
              </a:rPr>
              <a:t>г</a:t>
            </a:r>
            <a:r>
              <a:rPr sz="2800" spc="-220" dirty="0">
                <a:latin typeface="Verdana"/>
                <a:cs typeface="Verdana"/>
              </a:rPr>
              <a:t>о</a:t>
            </a:r>
            <a:r>
              <a:rPr sz="2800" spc="-285" dirty="0">
                <a:latin typeface="Verdana"/>
                <a:cs typeface="Verdana"/>
              </a:rPr>
              <a:t>дня</a:t>
            </a:r>
            <a:r>
              <a:rPr sz="2800" spc="-365" dirty="0">
                <a:latin typeface="Verdana"/>
                <a:cs typeface="Verdana"/>
              </a:rPr>
              <a:t> </a:t>
            </a:r>
            <a:r>
              <a:rPr sz="2800" spc="-325" dirty="0">
                <a:latin typeface="Tahoma"/>
                <a:cs typeface="Tahoma"/>
              </a:rPr>
              <a:t>"+  </a:t>
            </a:r>
            <a:r>
              <a:rPr sz="2800" spc="-145" dirty="0">
                <a:latin typeface="Tahoma"/>
                <a:cs typeface="Tahoma"/>
              </a:rPr>
              <a:t>today.getDate()+</a:t>
            </a:r>
            <a:endParaRPr sz="2800" dirty="0">
              <a:latin typeface="Tahoma"/>
              <a:cs typeface="Tahoma"/>
            </a:endParaRPr>
          </a:p>
          <a:p>
            <a:pPr marL="12700" marR="3383279">
              <a:lnSpc>
                <a:spcPct val="100000"/>
              </a:lnSpc>
            </a:pPr>
            <a:r>
              <a:rPr sz="2800" spc="-190" dirty="0">
                <a:latin typeface="Tahoma"/>
                <a:cs typeface="Tahoma"/>
              </a:rPr>
              <a:t>"</a:t>
            </a:r>
            <a:r>
              <a:rPr sz="2800" spc="-509" dirty="0"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"+Months[today.getMonth()]+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90" dirty="0">
                <a:latin typeface="Tahoma"/>
                <a:cs typeface="Tahoma"/>
              </a:rPr>
              <a:t>"</a:t>
            </a:r>
            <a:r>
              <a:rPr sz="2800" spc="-540" dirty="0">
                <a:latin typeface="Tahoma"/>
                <a:cs typeface="Tahoma"/>
              </a:rPr>
              <a:t> </a:t>
            </a:r>
            <a:r>
              <a:rPr sz="2800" spc="-409" dirty="0">
                <a:latin typeface="Tahoma"/>
                <a:cs typeface="Tahoma"/>
              </a:rPr>
              <a:t>"+</a:t>
            </a:r>
            <a:r>
              <a:rPr sz="2800" spc="-30" dirty="0">
                <a:latin typeface="Tahoma"/>
                <a:cs typeface="Tahoma"/>
              </a:rPr>
              <a:t>t</a:t>
            </a:r>
            <a:r>
              <a:rPr sz="2800" spc="-50" dirty="0">
                <a:latin typeface="Tahoma"/>
                <a:cs typeface="Tahoma"/>
              </a:rPr>
              <a:t>oda</a:t>
            </a:r>
            <a:r>
              <a:rPr sz="2800" spc="-295" dirty="0">
                <a:latin typeface="Tahoma"/>
                <a:cs typeface="Tahoma"/>
              </a:rPr>
              <a:t>y</a:t>
            </a:r>
            <a:r>
              <a:rPr sz="2800" spc="-85" dirty="0">
                <a:latin typeface="Tahoma"/>
                <a:cs typeface="Tahoma"/>
              </a:rPr>
              <a:t>.get</a:t>
            </a:r>
            <a:r>
              <a:rPr sz="2800" spc="-300" dirty="0">
                <a:latin typeface="Tahoma"/>
                <a:cs typeface="Tahoma"/>
              </a:rPr>
              <a:t>Y</a:t>
            </a:r>
            <a:r>
              <a:rPr sz="2800" spc="-75" dirty="0">
                <a:latin typeface="Tahoma"/>
                <a:cs typeface="Tahoma"/>
              </a:rPr>
              <a:t>ea</a:t>
            </a:r>
            <a:r>
              <a:rPr sz="2800" spc="-55" dirty="0">
                <a:latin typeface="Tahoma"/>
                <a:cs typeface="Tahoma"/>
              </a:rPr>
              <a:t>r</a:t>
            </a:r>
            <a:r>
              <a:rPr sz="2800" spc="-350" dirty="0">
                <a:latin typeface="Tahoma"/>
                <a:cs typeface="Tahoma"/>
              </a:rPr>
              <a:t>()+"</a:t>
            </a:r>
            <a:r>
              <a:rPr sz="2800" spc="-315" dirty="0">
                <a:latin typeface="Tahoma"/>
                <a:cs typeface="Tahoma"/>
              </a:rPr>
              <a:t> </a:t>
            </a:r>
            <a:r>
              <a:rPr sz="2800" spc="-340" dirty="0">
                <a:latin typeface="Verdana"/>
                <a:cs typeface="Verdana"/>
              </a:rPr>
              <a:t>г</a:t>
            </a:r>
            <a:r>
              <a:rPr sz="2800" spc="-220" dirty="0">
                <a:latin typeface="Verdana"/>
                <a:cs typeface="Verdana"/>
              </a:rPr>
              <a:t>о</a:t>
            </a:r>
            <a:r>
              <a:rPr sz="2800" spc="-270" dirty="0">
                <a:latin typeface="Verdana"/>
                <a:cs typeface="Verdana"/>
              </a:rPr>
              <a:t>д</a:t>
            </a:r>
            <a:r>
              <a:rPr sz="2800" spc="-254" dirty="0">
                <a:latin typeface="Verdana"/>
                <a:cs typeface="Verdana"/>
              </a:rPr>
              <a:t>а</a:t>
            </a:r>
            <a:r>
              <a:rPr sz="2800" spc="-245" dirty="0">
                <a:latin typeface="Tahoma"/>
                <a:cs typeface="Tahoma"/>
              </a:rPr>
              <a:t>")</a:t>
            </a:r>
            <a:endParaRPr sz="28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4048" y="3789040"/>
            <a:ext cx="3714750" cy="28098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Текущая дата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15331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2302" y="908720"/>
            <a:ext cx="7859395" cy="570861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</a:t>
            </a: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  <a:endParaRPr lang="en-US" sz="28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265" lvl="1">
              <a:lnSpc>
                <a:spcPct val="100000"/>
              </a:lnSpc>
              <a:spcBef>
                <a:spcPts val="690"/>
              </a:spcBef>
              <a:tabLst>
                <a:tab pos="756920" algn="l"/>
              </a:tabLst>
            </a:pPr>
            <a:endParaRPr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</a:t>
            </a:r>
            <a:endParaRPr sz="3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charAt</a:t>
            </a: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возвращает символ, находящийся в  </a:t>
            </a:r>
            <a:r>
              <a:rPr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указанной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позиции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marR="53340" lvl="1" indent="-287020">
              <a:lnSpc>
                <a:spcPct val="100000"/>
              </a:lnSpc>
              <a:spcBef>
                <a:spcPts val="67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indexOf()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возвращает позицию </a:t>
            </a:r>
            <a:r>
              <a:rPr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подстроки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строке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подстрока </a:t>
            </a:r>
            <a:r>
              <a:rPr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найдена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7675">
              <a:lnSpc>
                <a:spcPct val="100000"/>
              </a:lnSpc>
              <a:spcBef>
                <a:spcPts val="675"/>
              </a:spcBef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множество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других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7675">
              <a:lnSpc>
                <a:spcPct val="100000"/>
              </a:lnSpc>
              <a:spcBef>
                <a:spcPts val="675"/>
              </a:spcBef>
            </a:pPr>
            <a:endParaRPr lang="en-US" sz="14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7675">
              <a:lnSpc>
                <a:spcPct val="100000"/>
              </a:lnSpc>
              <a:spcBef>
                <a:spcPts val="675"/>
              </a:spcBef>
            </a:pPr>
            <a:r>
              <a:rPr lang="en-US" sz="1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*https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://developer.mozilla.org/ru/docs/Web/JavaScript/Reference/Global_Objects/String</a:t>
            </a:r>
            <a:endParaRPr sz="1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570031"/>
            <a:ext cx="1982470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Math.pow(2,53)  Math.round(.6)  Math.ceil(.6)  Math.floor(.6)  Math.abs(-5)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2282" y="1570031"/>
            <a:ext cx="5473065" cy="2312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223895" algn="l"/>
              </a:tabLst>
            </a:pPr>
            <a:r>
              <a:rPr sz="20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//=&gt;9007199254740992:	2 в степени 53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//=&gt;1.0:округление до ближайшего целого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6034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//=&gt;1.0:округление вверх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//=&gt;0.0:округление вниз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6034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//=&gt;5:абсолютное значение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008501"/>
            <a:ext cx="6732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Math.max(x,y,z)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sz="2000" dirty="0" smtClean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sz="20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наибольший аргумент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314291"/>
            <a:ext cx="1842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Math.random()  Math.sqrt(3)</a:t>
            </a:r>
            <a:endParaRPr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5998" y="4314291"/>
            <a:ext cx="51943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//Псевдослучайное числоx,где 0&lt;=x&lt;1.0</a:t>
            </a:r>
            <a:endParaRPr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//Корень квадратный из 3</a:t>
            </a:r>
            <a:endParaRPr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380735"/>
            <a:ext cx="5613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Math.pow(3,1/3)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sz="2000" dirty="0" smtClean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sz="200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Корень кубический из 3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908720"/>
            <a:ext cx="8496944" cy="521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Function Declaration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 Предпочтительно  </a:t>
            </a:r>
            <a:r>
              <a:rPr sz="28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280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28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953385">
              <a:lnSpc>
                <a:spcPct val="110100"/>
              </a:lnSpc>
            </a:pPr>
            <a:r>
              <a:rPr sz="28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Function Expression  </a:t>
            </a:r>
            <a:endParaRPr lang="en-US" sz="2800" dirty="0" smtClean="0">
              <a:solidFill>
                <a:srgbClr val="6F809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953385">
              <a:lnSpc>
                <a:spcPct val="110100"/>
              </a:lnSpc>
            </a:pPr>
            <a:r>
              <a:rPr sz="2800" dirty="0" err="1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sz="2800" dirty="0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  <a:r>
              <a:rPr sz="28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sz="28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280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953385">
              <a:lnSpc>
                <a:spcPct val="110100"/>
              </a:lnSpc>
            </a:pPr>
            <a:r>
              <a:rPr sz="28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28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67644" y="1484784"/>
            <a:ext cx="6408712" cy="2878993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showMessage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endParaRPr lang="ru-RU" sz="240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766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sz="24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'Привет всем присутствующим!' 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ru-RU" sz="240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showMessage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showMessage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5155" y="836712"/>
            <a:ext cx="7933690" cy="36899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sz="2400" spc="2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showMessage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sz="2400" spc="-15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400" spc="-15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 marR="1827530">
              <a:lnSpc>
                <a:spcPct val="110000"/>
              </a:lnSpc>
            </a:pP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sz="2400" spc="6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локальная</a:t>
            </a:r>
            <a:r>
              <a:rPr sz="2400" spc="75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переменная</a:t>
            </a:r>
            <a:r>
              <a:rPr sz="2400" spc="75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</a:t>
            </a:r>
            <a:r>
              <a:rPr sz="2400" spc="5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sz="24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2400" spc="-1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5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'Привет,</a:t>
            </a:r>
            <a:r>
              <a:rPr sz="2400" spc="-5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</a:t>
            </a:r>
            <a:r>
              <a:rPr sz="2400" spc="1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2400" spc="15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</a:t>
            </a:r>
            <a:r>
              <a:rPr sz="24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!'</a:t>
            </a:r>
            <a:r>
              <a:rPr sz="24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sz="2400" spc="-1305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400" spc="5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sz="24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240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showMessage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r>
              <a:rPr sz="2400" spc="1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sz="2400" spc="15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'Привет,</a:t>
            </a:r>
            <a:r>
              <a:rPr sz="2400" spc="2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</a:t>
            </a:r>
            <a:r>
              <a:rPr sz="2400" spc="5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2400" spc="1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spc="5" dirty="0" smtClean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</a:t>
            </a:r>
            <a:r>
              <a:rPr sz="2400" spc="5" dirty="0" smtClean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!'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400" spc="1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sz="24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r>
              <a:rPr sz="2400" spc="2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sz="2400" spc="15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5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ошибка,</a:t>
            </a: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переменная</a:t>
            </a:r>
            <a:r>
              <a:rPr sz="2400" spc="1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невидна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Локальные переменные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9830" y="1196752"/>
            <a:ext cx="6784340" cy="37074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 </a:t>
            </a:r>
            <a:r>
              <a:rPr sz="24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sz="24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ru-RU" sz="24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</a:t>
            </a:r>
            <a:r>
              <a:rPr sz="24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sz="24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40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showMessage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endParaRPr lang="en-US" sz="240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 marR="5080">
              <a:lnSpc>
                <a:spcPts val="3170"/>
              </a:lnSpc>
              <a:spcBef>
                <a:spcPts val="155"/>
              </a:spcBef>
            </a:pPr>
            <a:r>
              <a:rPr sz="24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</a:t>
            </a:r>
            <a:r>
              <a:rPr sz="24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sz="24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'Привет, я ' </a:t>
            </a:r>
            <a:r>
              <a:rPr sz="24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29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showMessage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  <a:r>
              <a:rPr sz="24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Привет, я </a:t>
            </a:r>
            <a:r>
              <a:rPr lang="ru-RU" sz="2400" dirty="0" smtClean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Внешние параметры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764704"/>
            <a:ext cx="9433048" cy="4278093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8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showMessage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8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280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8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 marR="5080">
              <a:lnSpc>
                <a:spcPct val="110000"/>
              </a:lnSpc>
              <a:tabLst>
                <a:tab pos="4554855" algn="l"/>
              </a:tabLst>
            </a:pPr>
            <a:r>
              <a:rPr sz="28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28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sz="28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"** " </a:t>
            </a:r>
            <a:r>
              <a:rPr sz="28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sz="280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28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sz="28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**"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sz="280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 marR="5080">
              <a:lnSpc>
                <a:spcPct val="110000"/>
              </a:lnSpc>
              <a:tabLst>
                <a:tab pos="4554855" algn="l"/>
              </a:tabLst>
            </a:pPr>
            <a:r>
              <a:rPr sz="2800" dirty="0" smtClean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en-US" sz="28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добавим</a:t>
            </a:r>
            <a:r>
              <a:rPr sz="2800" dirty="0" smtClean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звездочек</a:t>
            </a:r>
            <a:r>
              <a:rPr sz="2800" dirty="0">
                <a:solidFill>
                  <a:srgbClr val="6F8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2800" dirty="0" smtClean="0">
              <a:solidFill>
                <a:srgbClr val="6F809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 marR="5080">
              <a:lnSpc>
                <a:spcPct val="110000"/>
              </a:lnSpc>
              <a:tabLst>
                <a:tab pos="4554855" algn="l"/>
              </a:tabLst>
            </a:pP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</a:t>
            </a:r>
            <a:r>
              <a:rPr sz="28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800" dirty="0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28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sz="28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': ' </a:t>
            </a:r>
            <a:r>
              <a:rPr sz="28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280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357120">
              <a:lnSpc>
                <a:spcPct val="110000"/>
              </a:lnSpc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showMessage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8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ru-RU" sz="28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</a:t>
            </a:r>
            <a:r>
              <a:rPr sz="28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sz="28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8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sz="2800" dirty="0" err="1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Привет</a:t>
            </a:r>
            <a:r>
              <a:rPr sz="28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!'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 </a:t>
            </a:r>
            <a:endParaRPr lang="ru-RU" sz="280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357120">
              <a:lnSpc>
                <a:spcPct val="110000"/>
              </a:lnSpc>
            </a:pP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showMessage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8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ru-RU" sz="28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</a:t>
            </a:r>
            <a:r>
              <a:rPr sz="28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sz="28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8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sz="2800" dirty="0" err="1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</a:t>
            </a:r>
            <a:r>
              <a:rPr lang="en-US" sz="2800" dirty="0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дела</a:t>
            </a:r>
            <a:r>
              <a:rPr sz="28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?'</a:t>
            </a:r>
            <a:r>
              <a:rPr sz="28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51520" y="556404"/>
            <a:ext cx="8229600" cy="619220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kern="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kern="0" spc="15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checkAge</a:t>
            </a:r>
            <a:r>
              <a:rPr kern="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kern="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ern="0" spc="-1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kern="0" spc="-1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kern="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kern="0" dirty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 marR="4229735" indent="0">
              <a:lnSpc>
                <a:spcPct val="110000"/>
              </a:lnSpc>
              <a:buNone/>
            </a:pPr>
            <a:r>
              <a:rPr kern="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ern="0" spc="-15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ern="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kern="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ern="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kern="0" spc="-15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ern="0" spc="5" dirty="0">
                <a:solidFill>
                  <a:srgbClr val="990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r>
              <a:rPr kern="0" spc="5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ern="0" spc="-2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kern="0" spc="-2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 marR="4229735" indent="0">
              <a:lnSpc>
                <a:spcPct val="110000"/>
              </a:lnSpc>
              <a:buNone/>
            </a:pPr>
            <a:r>
              <a:rPr kern="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  <a:endParaRPr lang="ru-RU" kern="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12788" marR="4229735" indent="0">
              <a:lnSpc>
                <a:spcPct val="110000"/>
              </a:lnSpc>
              <a:buNone/>
            </a:pPr>
            <a:r>
              <a:rPr kern="0" spc="-1305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ern="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kern="0" spc="-40" dirty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ern="0" spc="5" dirty="0">
                <a:solidFill>
                  <a:srgbClr val="990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kern="0" spc="5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357188" indent="0">
              <a:lnSpc>
                <a:spcPct val="100000"/>
              </a:lnSpc>
              <a:spcBef>
                <a:spcPts val="290"/>
              </a:spcBef>
              <a:buNone/>
            </a:pPr>
            <a:r>
              <a:rPr kern="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kern="0" spc="-4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kern="0" spc="-4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7188" indent="0">
              <a:lnSpc>
                <a:spcPct val="100000"/>
              </a:lnSpc>
              <a:spcBef>
                <a:spcPts val="290"/>
              </a:spcBef>
              <a:buNone/>
            </a:pPr>
            <a:r>
              <a:rPr kern="0" dirty="0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kern="0" spc="-25" dirty="0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kern="0" spc="-25" dirty="0" smtClean="0">
              <a:solidFill>
                <a:srgbClr val="0077A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7188" indent="0">
              <a:lnSpc>
                <a:spcPct val="100000"/>
              </a:lnSpc>
              <a:spcBef>
                <a:spcPts val="290"/>
              </a:spcBef>
              <a:buNone/>
            </a:pPr>
            <a:r>
              <a:rPr kern="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kern="0" dirty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12788" indent="0">
              <a:lnSpc>
                <a:spcPct val="100000"/>
              </a:lnSpc>
              <a:spcBef>
                <a:spcPts val="285"/>
              </a:spcBef>
              <a:buNone/>
            </a:pPr>
            <a:r>
              <a:rPr kern="0" dirty="0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kern="0" spc="10" dirty="0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</a:t>
            </a:r>
            <a:r>
              <a:rPr kern="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ern="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'Родители</a:t>
            </a:r>
            <a:r>
              <a:rPr kern="0" spc="15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ern="0" spc="5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разрешили?'</a:t>
            </a:r>
            <a:r>
              <a:rPr kern="0" spc="5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357188" indent="0">
              <a:lnSpc>
                <a:spcPct val="100000"/>
              </a:lnSpc>
              <a:spcBef>
                <a:spcPts val="290"/>
              </a:spcBef>
              <a:buNone/>
            </a:pPr>
            <a:r>
              <a:rPr kern="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ru-RU" kern="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kern="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lang="ru-RU" kern="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ru-RU" kern="0" dirty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7944" y="1297543"/>
            <a:ext cx="4896544" cy="3715633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400" dirty="0" err="1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sz="2400" spc="15" dirty="0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sz="24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2400" spc="10" dirty="0">
                <a:solidFill>
                  <a:srgbClr val="A67E5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prompt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4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'Ваш</a:t>
            </a:r>
            <a:r>
              <a:rPr sz="2400" spc="15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возраст?'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r>
              <a:rPr sz="2400" spc="-1305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spc="-1305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10000"/>
              </a:lnSpc>
            </a:pPr>
            <a:r>
              <a:rPr sz="2400" dirty="0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sz="2400" spc="10" dirty="0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checkAge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  <a:r>
              <a:rPr sz="2400" spc="1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spc="10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10000"/>
              </a:lnSpc>
            </a:pPr>
            <a:r>
              <a:rPr sz="24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sz="24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'Доступ разрешен'</a:t>
            </a:r>
            <a:r>
              <a:rPr sz="2400" spc="25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sz="2400" spc="-35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spc="-35" dirty="0" smtClean="0">
              <a:solidFill>
                <a:srgbClr val="9999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sz="2400" spc="-25" dirty="0" smtClean="0">
                <a:solidFill>
                  <a:srgbClr val="0077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spc="-25" dirty="0" smtClean="0">
              <a:solidFill>
                <a:srgbClr val="0077A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sz="2400" spc="5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'В</a:t>
            </a:r>
            <a:r>
              <a:rPr sz="24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доступе</a:t>
            </a:r>
            <a:r>
              <a:rPr sz="2400" spc="1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отказано'</a:t>
            </a:r>
            <a:r>
              <a:rPr sz="2400" spc="30" dirty="0">
                <a:solidFill>
                  <a:srgbClr val="66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Возврат значения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Начальный пример с кнопками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1341" r="7208" b="2750"/>
          <a:stretch/>
        </p:blipFill>
        <p:spPr>
          <a:xfrm>
            <a:off x="2231740" y="620688"/>
            <a:ext cx="4680520" cy="5995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2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 стиль объектно-ориентированного программирования, при котором </a:t>
            </a:r>
            <a:r>
              <a:rPr lang="ru-R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отсутствует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понятие класса, а наследование производится путём клонирования существующего экземпляра объекта — 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Каноническим примером прототип-ориентированного языка является язык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дальнейшем этот стиль программирования начал обретать популярность и был положен в основу таких языков программирования, как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REBOL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 др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416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Начальный пример с кнопками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39554"/>
          <a:stretch/>
        </p:blipFill>
        <p:spPr>
          <a:xfrm>
            <a:off x="228600" y="620689"/>
            <a:ext cx="3191272" cy="937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18" y="764704"/>
            <a:ext cx="6971978" cy="59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Сокрытие элементов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9136" b="3564"/>
          <a:stretch/>
        </p:blipFill>
        <p:spPr>
          <a:xfrm>
            <a:off x="1007585" y="620688"/>
            <a:ext cx="7128830" cy="5932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Сокрытие элементов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4781550" cy="3267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150" y="3284984"/>
            <a:ext cx="4465343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284984"/>
            <a:ext cx="2808312" cy="3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Сокрытие элементов </a:t>
            </a:r>
            <a:r>
              <a:rPr lang="en-US" sz="28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forEach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2153" b="3637"/>
          <a:stretch/>
        </p:blipFill>
        <p:spPr>
          <a:xfrm>
            <a:off x="1716158" y="620688"/>
            <a:ext cx="5711683" cy="5976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4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Сокрытие элементов </a:t>
            </a:r>
            <a:r>
              <a:rPr lang="en-US" sz="28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forEach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4781550" cy="3219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924944"/>
            <a:ext cx="4781550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2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«</a:t>
            </a:r>
            <a:r>
              <a:rPr lang="ru-RU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прослушки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кодом по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0312" b="2428"/>
          <a:stretch/>
        </p:blipFill>
        <p:spPr>
          <a:xfrm>
            <a:off x="2006877" y="620688"/>
            <a:ext cx="5130245" cy="6103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9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«</a:t>
            </a:r>
            <a:r>
              <a:rPr lang="ru-RU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прослушки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кодом по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2696"/>
            <a:ext cx="4781550" cy="322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852936"/>
            <a:ext cx="478155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9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«</a:t>
            </a:r>
            <a:r>
              <a:rPr lang="ru-RU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прослушки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кодом по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1049" b="3968"/>
          <a:stretch/>
        </p:blipFill>
        <p:spPr>
          <a:xfrm>
            <a:off x="1659136" y="620688"/>
            <a:ext cx="5825727" cy="6048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3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«</a:t>
            </a:r>
            <a:r>
              <a:rPr lang="ru-RU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прослушки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кодом по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4781550" cy="3190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102521"/>
            <a:ext cx="4781550" cy="156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9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списка абзацами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(по убыванию)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2820" b="4145"/>
          <a:stretch/>
        </p:blipFill>
        <p:spPr>
          <a:xfrm>
            <a:off x="595312" y="1268759"/>
            <a:ext cx="7953375" cy="4824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1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2" y="35913"/>
            <a:ext cx="9071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Прототипное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программирование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620688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Конструирование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объектов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класс-ориентированных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языках новый экземпляр создаётся через вызов конструктора класса (возможно, с набором параметров). Получившийся экземпляр имеет структуру и поведение, жёстко заданные его классом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прототип-ориентированных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системах предоставляется два метода создания нового объекта: клонирование существующего объекта, либо создание объекта «с нуля».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создания объекта с нуля программисту предоставляются синтаксические средства добавления свойств и методов в объект. В дальнейшем, из получившегося объекта может быть получена полная его копия — клон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843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списка абзацами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(по убыванию)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4781550" cy="3219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124744"/>
            <a:ext cx="2261097" cy="55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списка абзацами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(по возрастанию)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3378" b="4222"/>
          <a:stretch/>
        </p:blipFill>
        <p:spPr>
          <a:xfrm>
            <a:off x="595312" y="1340768"/>
            <a:ext cx="7953375" cy="4536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списка абзацами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(по возрастанию)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4781550" cy="3219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412776"/>
            <a:ext cx="2401027" cy="450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умолчанию выставленный флаг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2436" r="14690" b="4218"/>
          <a:stretch/>
        </p:blipFill>
        <p:spPr>
          <a:xfrm>
            <a:off x="1179500" y="1052736"/>
            <a:ext cx="6785000" cy="5112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2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умолчанию выставленный флаг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0304"/>
          <a:stretch/>
        </p:blipFill>
        <p:spPr>
          <a:xfrm>
            <a:off x="1763688" y="1268760"/>
            <a:ext cx="2376264" cy="199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0304"/>
          <a:stretch/>
        </p:blipFill>
        <p:spPr>
          <a:xfrm>
            <a:off x="1763688" y="3573016"/>
            <a:ext cx="2376264" cy="199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980728"/>
            <a:ext cx="2750711" cy="49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 незащищённого режима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58842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Создать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bat-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 с содержимым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(Перейти в корневой каталог)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Полный путь к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Chrome.exe]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chrome.exe --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user-data-dir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="C://chrome-dev-disabled-security" --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disable-web-security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disable-site-isolation-trials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(Перейти в каталог с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Chrome.exe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c:/Program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(x86)/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chrome.exe --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user-data-dir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="C://chrome-dev-disabled-security" --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disable-web-security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disable-site-isolation-trials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fetching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0367" r="2645" b="4423"/>
          <a:stretch/>
        </p:blipFill>
        <p:spPr>
          <a:xfrm>
            <a:off x="619731" y="764704"/>
            <a:ext cx="7904537" cy="5904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7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fetching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1105" r="4822" b="2720"/>
          <a:stretch/>
        </p:blipFill>
        <p:spPr>
          <a:xfrm>
            <a:off x="2339752" y="620688"/>
            <a:ext cx="4464496" cy="6086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6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fetching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92696"/>
            <a:ext cx="8229600" cy="3362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6992"/>
            <a:ext cx="8229600" cy="3362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1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318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fetching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35573" r="16150" b="9604"/>
          <a:stretch/>
        </p:blipFill>
        <p:spPr>
          <a:xfrm>
            <a:off x="2699109" y="980728"/>
            <a:ext cx="3745781" cy="1368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8498" b="12502"/>
          <a:stretch/>
        </p:blipFill>
        <p:spPr>
          <a:xfrm>
            <a:off x="785811" y="2773205"/>
            <a:ext cx="7572375" cy="1008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5487</Words>
  <Application>Microsoft Office PowerPoint</Application>
  <PresentationFormat>On-screen Show (4:3)</PresentationFormat>
  <Paragraphs>755</Paragraphs>
  <Slides>110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9" baseType="lpstr">
      <vt:lpstr>Arial</vt:lpstr>
      <vt:lpstr>Calibri</vt:lpstr>
      <vt:lpstr>Consolas</vt:lpstr>
      <vt:lpstr>Courier New</vt:lpstr>
      <vt:lpstr>Microsoft Sans Serif</vt:lpstr>
      <vt:lpstr>Tahoma</vt:lpstr>
      <vt:lpstr>Times New Roman</vt:lpstr>
      <vt:lpstr>Verdana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 Игоревич Сафронов</dc:creator>
  <cp:lastModifiedBy>Сафронов А И</cp:lastModifiedBy>
  <cp:revision>281</cp:revision>
  <dcterms:created xsi:type="dcterms:W3CDTF">2013-09-03T11:47:49Z</dcterms:created>
  <dcterms:modified xsi:type="dcterms:W3CDTF">2023-09-26T15:49:11Z</dcterms:modified>
</cp:coreProperties>
</file>