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70" r:id="rId14"/>
    <p:sldId id="268" r:id="rId15"/>
    <p:sldId id="269" r:id="rId16"/>
    <p:sldId id="272" r:id="rId17"/>
    <p:sldId id="271" r:id="rId18"/>
    <p:sldId id="274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84C7B-9037-4AF5-A614-081B69F526FC}" v="775" dt="2023-12-20T11:00:03.035"/>
    <p1510:client id="{9F723F32-2ACE-4C41-B522-255C110A216B}" v="173" dt="2023-12-20T17:16:47.226"/>
    <p1510:client id="{D664DC90-C8FB-820E-7A67-005375662B36}" v="2" dt="2023-12-20T11:07:26.844"/>
    <p1510:client id="{E0AB6D02-54B8-495F-A24C-15E0D3B38C6B}" v="27" dt="2023-12-20T17:24:2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9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0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5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3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8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C80FD9C4-71C3-15E2-FFC3-6BF0BB33D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066" r="-2" b="853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111CB-6EDF-3EC8-A273-DB9F6DE55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44CF5-0F3F-FEF4-042A-674C63A0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23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EF7C-832D-1FFD-1529-F0BBDB49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Cost function for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F124-6CE5-A6A2-6FCD-17F5682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cost function or the loss function is the error or difference between the predicted value  and the true value 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it is the Mean Squared Error (MSE) between the predicted value and the true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4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0F4E-6FEE-2BEC-6719-1687DB8A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5C1C-FE9B-3DC3-72CF-63E7262B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Formula: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MSE = (1/n) * Σ(ŷᵢ - yᵢ)²</a:t>
            </a:r>
            <a:endParaRPr lang="en-US" dirty="0"/>
          </a:p>
          <a:p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Where:</a:t>
            </a:r>
            <a:endParaRPr lang="en-US" dirty="0"/>
          </a:p>
          <a:p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MSE is the Mean Squared Error.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n is the number of data points.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ŷᵢ is the predicted value for the </a:t>
            </a:r>
            <a:r>
              <a:rPr lang="en-US" err="1">
                <a:ea typeface="+mn-lt"/>
                <a:cs typeface="+mn-lt"/>
              </a:rPr>
              <a:t>i-th</a:t>
            </a:r>
            <a:r>
              <a:rPr lang="en-US" dirty="0">
                <a:ea typeface="+mn-lt"/>
                <a:cs typeface="+mn-lt"/>
              </a:rPr>
              <a:t> data point.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yᵢ is the actual value for the </a:t>
            </a:r>
            <a:r>
              <a:rPr lang="en-US" err="1">
                <a:ea typeface="+mn-lt"/>
                <a:cs typeface="+mn-lt"/>
              </a:rPr>
              <a:t>i-th</a:t>
            </a:r>
            <a:r>
              <a:rPr lang="en-US" dirty="0">
                <a:ea typeface="+mn-lt"/>
                <a:cs typeface="+mn-lt"/>
              </a:rPr>
              <a:t> data point.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Σ represents the summation over all data points.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32C9-FF3A-0153-32C4-CF4CECE6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how to find the best-fit line in linear regression?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A09F-65A6-C8CB-6A87-F68C5B00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determine the optimal values for the coefficients (β₀ and β₁ for Linear Regression) that minimize the cost function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minimize the cost function (it is done by Gradient descent)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6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dots and lines&#10;&#10;Description automatically generated">
            <a:extLst>
              <a:ext uri="{FF2B5EF4-FFF2-40B4-BE49-F238E27FC236}">
                <a16:creationId xmlns:a16="http://schemas.microsoft.com/office/drawing/2014/main" id="{F2E08C3D-A3AB-C0D6-1AD0-D790E09A6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4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40FB-6B97-4E1C-CC0F-CA1EECB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A2B4-F706-CF13-2889-FF6CF923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Gradient descent is used to minimize the MSE by calculating the gradient of the cost function.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regression model uses gradient descent to update the coefficients of the line by reducing the cost function.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 done by a random selection of values of coefficient and then iteratively update the values to reach the minimum cost function.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gradient is nothing but a derivative that defines the effects on outputs of the function with a little bit of variation in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D1DD-EB0D-8AE0-DEE5-827D20E8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E2D065-16AE-9EBC-E43C-CD6A6DCD2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943894"/>
            <a:ext cx="6579079" cy="4919932"/>
          </a:xfrm>
        </p:spPr>
      </p:pic>
    </p:spTree>
    <p:extLst>
      <p:ext uri="{BB962C8B-B14F-4D97-AF65-F5344CB8AC3E}">
        <p14:creationId xmlns:p14="http://schemas.microsoft.com/office/powerpoint/2010/main" val="251312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dient Descent for Linear Regression">
            <a:extLst>
              <a:ext uri="{FF2B5EF4-FFF2-40B4-BE49-F238E27FC236}">
                <a16:creationId xmlns:a16="http://schemas.microsoft.com/office/drawing/2014/main" id="{D03CEC04-5D4C-F637-7C28-398FB0500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141" b="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2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320D-4A77-8D34-F253-A6B01BB1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Performance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2F90-5329-7FD2-49EE-88D7B126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used to evaluate how well the trained linear regression model performs on new, unseen data or on a validation/test dataset</a:t>
            </a:r>
          </a:p>
          <a:p>
            <a:r>
              <a:rPr lang="en-US" dirty="0">
                <a:ea typeface="+mn-lt"/>
                <a:cs typeface="+mn-lt"/>
              </a:rPr>
              <a:t>Common model performance metrics are :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R-squared (R²), Mean Squared Error (MSE), Mean Absolute </a:t>
            </a:r>
            <a:r>
              <a:rPr lang="en-US">
                <a:ea typeface="+mn-lt"/>
                <a:cs typeface="+mn-lt"/>
              </a:rPr>
              <a:t>Error (MAE), Root Mean Squared Error (RMSE)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These metrics provide insights into how accurately the model can generalize its predictions to real-world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6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830F-5A98-2C6B-F4E0-C38311BF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and Underfitting in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C54F-764B-C9DB-63F6-6E717AED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Overfitting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occurs when a model learns the training data too well and fails to generalize to unseen data</a:t>
            </a:r>
          </a:p>
          <a:p>
            <a:pPr marL="457200" indent="-457200"/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When a model gets trained with so much data, it starts learning from the noise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Also occurs due  to complexity of algorithms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2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5187-AB9E-7D6B-A606-8E43BBCD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D985-73CB-328A-1D1C-9162900E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Reasons for Underfitting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model is too simple, So it may be not capable to represent the complexities in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size of the training dataset used is not enough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Features are not scaled.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Ni proper  input features which is used to train the model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4D3F-2F7A-4DA3-5EB3-A5EF5437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2AD5-137F-599E-5146-BBE3993B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is a type of supervised machine learning algorithm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 a statistical method that is used for predictive analysis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makes predictions for continuous/real or numeric variables such as sales, salary, age, product price, etc.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153F-3CA6-5F96-CB6B-930C9D8F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5418-EFE6-3453-22AB-C8E77BCD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Underfitting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occurs when a model is too simple to capture the underlying relationships in the data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>
                <a:ea typeface="+mn-lt"/>
                <a:cs typeface="+mn-lt"/>
              </a:rPr>
              <a:t>result in poor performance both on the training and testing data</a:t>
            </a:r>
          </a:p>
          <a:p>
            <a:pPr marL="457200" indent="-457200"/>
            <a:endParaRPr lang="en-US" dirty="0">
              <a:ea typeface="+mn-lt"/>
              <a:cs typeface="+mn-lt"/>
            </a:endParaRPr>
          </a:p>
          <a:p>
            <a:pPr marL="457200" indent="-457200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39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AF2C-63D9-87EC-2643-43D83D3D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6886-47CD-35D0-411F-D74F6F3E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Reasons for Overfitting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model is too complex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size of the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0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E04B-E15D-DD99-F1B7-84FDDBC9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Machine Learning </a:t>
            </a:r>
          </a:p>
        </p:txBody>
      </p:sp>
      <p:pic>
        <p:nvPicPr>
          <p:cNvPr id="4" name="Content Placeholder 3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13AEE64B-1D34-81CC-8CC1-D75B5E88C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186" y="1825625"/>
            <a:ext cx="8075627" cy="4351338"/>
          </a:xfrm>
        </p:spPr>
      </p:pic>
    </p:spTree>
    <p:extLst>
      <p:ext uri="{BB962C8B-B14F-4D97-AF65-F5344CB8AC3E}">
        <p14:creationId xmlns:p14="http://schemas.microsoft.com/office/powerpoint/2010/main" val="126524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A3E8-E6ED-EF2A-2DCD-1A755C5C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B19E-4E10-9EB7-2662-A77E48C9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It shows a linear relationship between a dependent and one or more independent variables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examine how the value of the dependent variable responds or varies when there are changes in the value of the independent variable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Univariate Linear regression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number of the independent feature is 1</a:t>
            </a:r>
            <a:endParaRPr lang="en-US" sz="2700" dirty="0">
              <a:ea typeface="+mn-lt"/>
              <a:cs typeface="+mn-lt"/>
            </a:endParaRPr>
          </a:p>
          <a:p>
            <a:pPr lvl="1"/>
            <a:r>
              <a:rPr lang="en-US" sz="2700" b="1" dirty="0">
                <a:ea typeface="+mn-lt"/>
                <a:cs typeface="+mn-lt"/>
              </a:rPr>
              <a:t>y = β₀ + β₁x </a:t>
            </a:r>
            <a:endParaRPr lang="en-US" sz="27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4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9CD5-073F-57A8-F481-A0E81F3B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81D3-5AC1-4FFD-B2F8-739BA0F0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Formula: y = β₀ + β₁x 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y is the dependent variable (the one you want to predict) 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x is the independent variable (the one you use to make predictions) 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β₀ is the y-intercept (the coefficient associated with the constant or bias term) 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β₁ Linear regression coefficient (slope of the line)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100D-CEAA-592A-60F9-749E7660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860D-C57D-D14D-23E2-23CA01CE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Size in feet</a:t>
            </a:r>
            <a:r>
              <a:rPr lang="en-US" sz="3600" dirty="0"/>
              <a:t> is independent variable (x)</a:t>
            </a:r>
          </a:p>
          <a:p>
            <a:r>
              <a:rPr lang="en-US" sz="3600" dirty="0"/>
              <a:t>Price in $1000 is dependent variable(y)</a:t>
            </a:r>
          </a:p>
          <a:p>
            <a:r>
              <a:rPr lang="en-US" sz="3600" dirty="0"/>
              <a:t>X is also called feature and Y is called target variable</a:t>
            </a:r>
          </a:p>
          <a:p>
            <a:endParaRPr lang="en-US" sz="3600" dirty="0"/>
          </a:p>
        </p:txBody>
      </p:sp>
      <p:pic>
        <p:nvPicPr>
          <p:cNvPr id="5" name="Picture 4" descr="A table with numbers and a price in the middle&#10;&#10;Description automatically generated">
            <a:extLst>
              <a:ext uri="{FF2B5EF4-FFF2-40B4-BE49-F238E27FC236}">
                <a16:creationId xmlns:a16="http://schemas.microsoft.com/office/drawing/2014/main" id="{8E83A346-6D74-D629-1BBE-1E26D3CE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12" y="3694353"/>
            <a:ext cx="5572843" cy="29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9E35-2596-2C6E-747A-DD4B42FB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26587-058D-A024-B9A1-7B1C570C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 dirty="0">
                <a:ea typeface="+mn-lt"/>
                <a:cs typeface="+mn-lt"/>
              </a:rPr>
              <a:t>y = β₀ + β₁x  </a:t>
            </a:r>
            <a:endParaRPr lang="en-US" sz="27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300" b="1" dirty="0">
                <a:ea typeface="+mn-lt"/>
                <a:cs typeface="+mn-lt"/>
              </a:rPr>
              <a:t>(</a:t>
            </a:r>
            <a:r>
              <a:rPr lang="en-US" sz="2300" dirty="0">
                <a:ea typeface="+mn-lt"/>
                <a:cs typeface="+mn-lt"/>
              </a:rPr>
              <a:t>β₀</a:t>
            </a:r>
            <a:r>
              <a:rPr lang="en-US" sz="2300" b="1" dirty="0">
                <a:ea typeface="+mn-lt"/>
                <a:cs typeface="+mn-lt"/>
              </a:rPr>
              <a:t>, </a:t>
            </a:r>
            <a:r>
              <a:rPr lang="en-US" sz="2300" dirty="0">
                <a:ea typeface="+mn-lt"/>
                <a:cs typeface="+mn-lt"/>
              </a:rPr>
              <a:t>β₁</a:t>
            </a:r>
            <a:r>
              <a:rPr lang="en-US" sz="2300" b="1" dirty="0">
                <a:ea typeface="+mn-lt"/>
                <a:cs typeface="+mn-lt"/>
              </a:rPr>
              <a:t>) are also called parameters   </a:t>
            </a:r>
            <a:endParaRPr lang="en-US" sz="2300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>
                <a:ea typeface="+mn-lt"/>
                <a:cs typeface="+mn-lt"/>
              </a:rPr>
              <a:t>       </a:t>
            </a: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β₀</a:t>
            </a:r>
            <a:r>
              <a:rPr lang="en-US" sz="2400" dirty="0"/>
              <a:t>= 1.5   </a:t>
            </a:r>
            <a:r>
              <a:rPr lang="en-US" sz="2400" dirty="0">
                <a:ea typeface="+mn-lt"/>
                <a:cs typeface="+mn-lt"/>
              </a:rPr>
              <a:t>β₁ = 0         β₀= 0   β₁ = 0 .5           β₀= 1   β₁ = 0.5</a:t>
            </a:r>
            <a:endParaRPr lang="en-US" sz="2400" b="1" dirty="0">
              <a:ea typeface="+mn-lt"/>
              <a:cs typeface="+mn-lt"/>
            </a:endParaRPr>
          </a:p>
        </p:txBody>
      </p:sp>
      <p:pic>
        <p:nvPicPr>
          <p:cNvPr id="8" name="Picture 7" descr="A graph of a slope&#10;&#10;Description automatically generated">
            <a:extLst>
              <a:ext uri="{FF2B5EF4-FFF2-40B4-BE49-F238E27FC236}">
                <a16:creationId xmlns:a16="http://schemas.microsoft.com/office/drawing/2014/main" id="{CC4DC116-A035-A4FE-1EC4-9708F968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73" y="3031826"/>
            <a:ext cx="8124825" cy="20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3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slope and a random error&#10;&#10;Description automatically generated">
            <a:extLst>
              <a:ext uri="{FF2B5EF4-FFF2-40B4-BE49-F238E27FC236}">
                <a16:creationId xmlns:a16="http://schemas.microsoft.com/office/drawing/2014/main" id="{76364E28-DAF4-EF76-4C91-F146B4641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9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E302-0689-63B8-FDE6-D9C76426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FB25-3818-3FB0-F9B4-06CB6AE1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multivariate linear regression </a:t>
            </a:r>
            <a:endParaRPr lang="en-US"/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If more than one feature</a:t>
            </a:r>
            <a:endParaRPr lang="en-US" dirty="0"/>
          </a:p>
          <a:p>
            <a:pPr marL="914400" lvl="1" indent="-457200"/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Formula: y = β₀ + β₁x₁ + β₂x₂ + β₃x₃ + ... + βₖxₖ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y is the dependent variable (the one you want to predict) </a:t>
            </a:r>
            <a:endParaRPr lang="en-US" dirty="0"/>
          </a:p>
          <a:p>
            <a:pPr>
              <a:buNone/>
            </a:pP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x is the independent variable (the one you use to make predictions) </a:t>
            </a:r>
            <a:endParaRPr lang="en-US" dirty="0"/>
          </a:p>
          <a:p>
            <a:pPr>
              <a:buNone/>
            </a:pP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β₀ is the y-intercept (the coefficient associated with the constant or bias term) </a:t>
            </a:r>
            <a:endParaRPr lang="en-US" dirty="0"/>
          </a:p>
          <a:p>
            <a:pPr>
              <a:buNone/>
            </a:pP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β₁, β₂, β₃, ..., βₖ linear regression coefficient (slope of the line)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962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GradientVTI</vt:lpstr>
      <vt:lpstr>Linear regression</vt:lpstr>
      <vt:lpstr>Introduction Linear Regression</vt:lpstr>
      <vt:lpstr>Overview of Machine Learning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 for Linear Regression</vt:lpstr>
      <vt:lpstr>PowerPoint Presentation</vt:lpstr>
      <vt:lpstr>  how to find the best-fit line in linear regression?  </vt:lpstr>
      <vt:lpstr>PowerPoint Presentation</vt:lpstr>
      <vt:lpstr>Gradient Descent in Linear Regression</vt:lpstr>
      <vt:lpstr>PowerPoint Presentation</vt:lpstr>
      <vt:lpstr>PowerPoint Presentation</vt:lpstr>
      <vt:lpstr>Model Performance Metrics</vt:lpstr>
      <vt:lpstr>Overfitting and Underfitting in Linear Regression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379</cp:revision>
  <dcterms:created xsi:type="dcterms:W3CDTF">2023-12-20T08:14:06Z</dcterms:created>
  <dcterms:modified xsi:type="dcterms:W3CDTF">2023-12-21T01:19:48Z</dcterms:modified>
</cp:coreProperties>
</file>