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7" r:id="rId6"/>
    <p:sldId id="263" r:id="rId7"/>
    <p:sldId id="264" r:id="rId8"/>
    <p:sldId id="265" r:id="rId9"/>
    <p:sldId id="266" r:id="rId10"/>
    <p:sldId id="268" r:id="rId11"/>
    <p:sldId id="269" r:id="rId12"/>
    <p:sldId id="259" r:id="rId13"/>
    <p:sldId id="260" r:id="rId14"/>
    <p:sldId id="278" r:id="rId15"/>
    <p:sldId id="271" r:id="rId16"/>
    <p:sldId id="270" r:id="rId17"/>
    <p:sldId id="273" r:id="rId18"/>
    <p:sldId id="272" r:id="rId19"/>
    <p:sldId id="277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DB114-5FA5-4C67-B1CA-D045F963E8C5}" v="4" dt="2023-12-20T01:13:23.428"/>
    <p1510:client id="{64B8CFA5-E701-4071-83E8-4D9FE25BE10B}" v="1136" dt="2023-12-19T10:48:36.469"/>
    <p1510:client id="{C705B82E-BD0C-479C-9D3D-380CAD8E224E}" v="31" dt="2023-12-19T14:20:0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cs typeface="Calibri Light"/>
              </a:rPr>
              <a:t>Introduction to Machine Learning 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C4567-B3DD-351A-328F-4449F3DB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Model Evaluation and Fine Tuning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0C6-FC26-619F-0D83-CDEBCD2E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Test the model on test dataset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Assess the model's performance using evaluation metrics and validation techniques </a:t>
            </a:r>
            <a:endParaRPr lang="en-US" sz="2200"/>
          </a:p>
          <a:p>
            <a:endParaRPr lang="en-US" sz="2200">
              <a:cs typeface="Calibri" panose="020F0502020204030204"/>
            </a:endParaRPr>
          </a:p>
          <a:p>
            <a:r>
              <a:rPr lang="en-US" sz="2200">
                <a:cs typeface="Calibri" panose="020F0502020204030204"/>
              </a:rPr>
              <a:t>Finetune hyperparameters and optimize if needed</a:t>
            </a:r>
          </a:p>
          <a:p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214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7081A-0B01-906B-8C30-DA7E852E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Model Deployment 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F50D-B584-E6E8-9B5B-DC30395F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Deploy the trained model into a production environment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Integrate the model into applications, systems, or workflows for real-world use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1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EE08C-9E73-F665-4624-C42B1C63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Types of Machine Learning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6EC3-C0F1-8ADB-3C14-08FE4AFC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generally, there are three types of ML techniques</a:t>
            </a:r>
          </a:p>
          <a:p>
            <a:endParaRPr lang="en-US" sz="2200">
              <a:cs typeface="Calibri"/>
            </a:endParaRPr>
          </a:p>
          <a:p>
            <a:pPr lvl="1" indent="-457200">
              <a:buAutoNum type="arabicPeriod"/>
            </a:pPr>
            <a:r>
              <a:rPr lang="en-US" sz="2200">
                <a:cs typeface="Calibri"/>
              </a:rPr>
              <a:t>Supervised</a:t>
            </a:r>
          </a:p>
          <a:p>
            <a:pPr lvl="1" indent="-457200">
              <a:buAutoNum type="arabicPeriod"/>
            </a:pPr>
            <a:endParaRPr lang="en-US" sz="2200">
              <a:cs typeface="Calibri"/>
            </a:endParaRPr>
          </a:p>
          <a:p>
            <a:pPr lvl="1" indent="-457200">
              <a:buAutoNum type="arabicPeriod"/>
            </a:pPr>
            <a:r>
              <a:rPr lang="en-US" sz="2200">
                <a:cs typeface="Calibri"/>
              </a:rPr>
              <a:t>Unsupervised</a:t>
            </a:r>
          </a:p>
          <a:p>
            <a:pPr lvl="1" indent="-457200">
              <a:buAutoNum type="arabicPeriod"/>
            </a:pPr>
            <a:endParaRPr lang="en-US" sz="2200">
              <a:cs typeface="Calibri"/>
            </a:endParaRPr>
          </a:p>
          <a:p>
            <a:pPr lvl="1" indent="-457200">
              <a:buAutoNum type="arabicPeriod"/>
            </a:pPr>
            <a:r>
              <a:rPr lang="en-US" sz="2200">
                <a:cs typeface="Calibri"/>
              </a:rPr>
              <a:t>Reinforcement </a:t>
            </a:r>
          </a:p>
          <a:p>
            <a:pPr marL="914400" lvl="1" indent="-457200">
              <a:buAutoNum type="arabicPeriod"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29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B84B1-77EB-16BE-7D35-F333B282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Supervised Learning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9619-40C6-C83E-6C7C-A1D968F8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uses labeled data to train machine learning models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 labels in the data help the algorithm to correlate the features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 trained model can then make predictions on new, unlabeled data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25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0E12B-FC6C-FB82-C5CE-19891A6D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B468-D395-21A3-109B-3DACB052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There are two types of supervised learning:</a:t>
            </a:r>
          </a:p>
          <a:p>
            <a:pPr marL="514350" indent="-514350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Regression</a:t>
            </a:r>
          </a:p>
          <a:p>
            <a:pPr marL="685800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Linear Regression</a:t>
            </a:r>
          </a:p>
          <a:p>
            <a:pPr marL="685800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Regression tree</a:t>
            </a:r>
          </a:p>
          <a:p>
            <a:pPr marL="685800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Non-Linear Regression</a:t>
            </a:r>
          </a:p>
          <a:p>
            <a:pPr marL="685800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Bayesian Linear Regression</a:t>
            </a:r>
          </a:p>
          <a:p>
            <a:pPr marL="971550" lvl="1" indent="-457200">
              <a:buFont typeface="Calibri" panose="020B0604020202020204" pitchFamily="34" charset="0"/>
              <a:buChar char="-"/>
            </a:pPr>
            <a:endParaRPr lang="en-US" sz="1700">
              <a:cs typeface="Calibri"/>
            </a:endParaRPr>
          </a:p>
          <a:p>
            <a:pPr marL="514350" indent="-514350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Classification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Random Forest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Decision Tree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Logistic Regression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700">
                <a:cs typeface="Calibri"/>
              </a:rPr>
              <a:t>Support Vector Machine</a:t>
            </a:r>
          </a:p>
          <a:p>
            <a:pPr marL="685800">
              <a:buFont typeface="Calibri" panose="020B0604020202020204" pitchFamily="34" charset="0"/>
              <a:buChar char="-"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56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AFC917AB-F808-1B12-8EEF-E2130793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76" y="457200"/>
            <a:ext cx="994744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4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D9B7C-6282-92B2-7242-0823D9C8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Unsupervised Learning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92A7-B624-6692-C3D4-FAD07ECE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unsupervised learning algorithms do not work with labeled data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they try to learn the inherent structure/pattern  from the input data itself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There are two types of unsupervised learning: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cs typeface="Calibri"/>
              </a:rPr>
              <a:t>Clustering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K-means clustering, DBSCAN clustering (density</a:t>
            </a:r>
            <a:r>
              <a:rPr lang="en-US" sz="1800">
                <a:ea typeface="+mn-lt"/>
                <a:cs typeface="+mn-lt"/>
              </a:rPr>
              <a:t> based), spatial clustering</a:t>
            </a:r>
            <a:endParaRPr lang="en-US" sz="1800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sz="2200">
              <a:cs typeface="Calibri"/>
            </a:endParaRPr>
          </a:p>
          <a:p>
            <a:pPr marL="457200" lvl="1" indent="0">
              <a:buNone/>
            </a:pPr>
            <a:r>
              <a:rPr lang="en-US" sz="2200">
                <a:cs typeface="Calibri"/>
              </a:rPr>
              <a:t>2.    Association </a:t>
            </a:r>
          </a:p>
          <a:p>
            <a:pPr lvl="2"/>
            <a:r>
              <a:rPr lang="en-US" sz="1400">
                <a:ea typeface="+mn-lt"/>
                <a:cs typeface="+mn-lt"/>
              </a:rPr>
              <a:t>Apriori Algorithm</a:t>
            </a:r>
            <a:endParaRPr lang="en-US" sz="1400" dirty="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40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F0448151-5E7A-431E-AB20-2D421926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4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artoon of a teacher teaching a student&#10;&#10;Description automatically generated">
            <a:extLst>
              <a:ext uri="{FF2B5EF4-FFF2-40B4-BE49-F238E27FC236}">
                <a16:creationId xmlns:a16="http://schemas.microsoft.com/office/drawing/2014/main" id="{4AF5E4C8-0939-D8C2-BA90-E991CF364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351A4-4657-681C-3C21-91B46D1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Why need unsupervised learning?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88B4-60DB-0C7A-4098-64510B8C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Unsupervised learning is helpful for finding useful insights from the data.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Unsupervised learning is much similar as a human learns to think by their own experiences, which makes it closer to the real AI.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Unsupervised learning works on unlabeled and uncategorized data which make unsupervised learning more important.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In real-world, we do not always have input data with the corresponding output so to solve such cases, we need unsupervised learning.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4204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64082-26C8-8373-F807-1016B484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Definition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ACF7-A591-8FB2-B022-B2B16C2F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Arthur Samuel: </a:t>
            </a:r>
          </a:p>
          <a:p>
            <a:pPr lvl="1">
              <a:buFont typeface="Calibri,Sans-Serif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the study that gives computers the ability to learn without being explicitly programmed </a:t>
            </a:r>
            <a:endParaRPr lang="en-US" sz="2200">
              <a:cs typeface="Calibri" panose="020F0502020204030204"/>
            </a:endParaRPr>
          </a:p>
          <a:p>
            <a:pPr lvl="1">
              <a:buFont typeface="Calibri,Sans-Serif" panose="020B0604020202020204" pitchFamily="34" charset="0"/>
              <a:buChar char="-"/>
            </a:pPr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application of Artificial Intelligence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enables systems to learn from vast volumes of data and solve specific problems.</a:t>
            </a:r>
            <a:endParaRPr lang="en-US" sz="2200">
              <a:cs typeface="Calibri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Learning requires data, and ML is used to make predictions on data that has not yet been seen, with a margin of error</a:t>
            </a:r>
          </a:p>
          <a:p>
            <a:pPr lvl="1">
              <a:buFont typeface="Arial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16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2996-79D4-35CA-7151-B833A5E6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Reinforcement Learning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D375-BEBE-0F9A-15D5-AB4BF2AD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Reinforcement Learning is a type of machine learning where an agent learns to make decisions by performing actions in an environment to achieve a goal.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 agent receives rewards or penalties based on its actions.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Can continuously improve model/system with more experience.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Adaptable to new and dynamic environments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54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C9D7C-00EE-4A45-5EF9-B52721F6E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009" y="457200"/>
            <a:ext cx="7693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12D97BB0-8DB1-AF5D-4D99-C7D45E5C2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6872"/>
            <a:ext cx="10905066" cy="32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7CB6-9D3D-E5E9-440C-FE96A280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1788-BE73-57BF-92C6-9CAB491E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62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62F9B-AB8C-7729-D2C1-94156EA1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VS ML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machine learning&#10;&#10;Description automatically generated">
            <a:extLst>
              <a:ext uri="{FF2B5EF4-FFF2-40B4-BE49-F238E27FC236}">
                <a16:creationId xmlns:a16="http://schemas.microsoft.com/office/drawing/2014/main" id="{28699663-665B-B8D7-A3B8-DAA4AEC2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23045"/>
            <a:ext cx="7214616" cy="41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1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1815E-31F1-860F-EC86-005B4C2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Machine learning Life Cycle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3684-5F02-2CFF-FF7F-AB275A49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Problem Definition</a:t>
            </a:r>
          </a:p>
          <a:p>
            <a:r>
              <a:rPr lang="en-US" sz="2200">
                <a:ea typeface="+mn-lt"/>
                <a:cs typeface="+mn-lt"/>
              </a:rPr>
              <a:t>Data Collection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Data Preprocessing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Feature Engineering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Model Selection and Training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Model Evaluation and Fine Tuning </a:t>
            </a:r>
          </a:p>
          <a:p>
            <a:r>
              <a:rPr lang="en-US" sz="2200">
                <a:ea typeface="+mn-lt"/>
                <a:cs typeface="+mn-lt"/>
              </a:rPr>
              <a:t>Model Deployment</a:t>
            </a:r>
          </a:p>
          <a:p>
            <a:r>
              <a:rPr lang="en-US" sz="2200">
                <a:ea typeface="+mn-lt"/>
                <a:cs typeface="+mn-lt"/>
              </a:rPr>
              <a:t>Monitoring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31998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2258D-8D8D-AC3D-2015-469C838F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Problem Definition 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005A-8F63-6990-920A-ADBD9733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Understand the problem domain and define the problem you want to solve using machine learning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Clearly state the objectives and success criteria for the ML model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1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881E-50D0-3B7B-69C3-683AE0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Gathering Data and Labeling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43D1-1AD6-3578-4BBE-15738038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Data Gathering is the first step of the machine learning life cycle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identify the different data sources (database, internet, vendors etc.)</a:t>
            </a:r>
            <a:endParaRPr lang="en-US" sz="2200">
              <a:cs typeface="Calibri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 quantity and quality of the collected data will determine the efficiency of the output</a:t>
            </a:r>
            <a:endParaRPr lang="en-US" sz="2200">
              <a:cs typeface="Calibri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After collection, we need to label the data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3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6FBAF-C021-7450-CE27-766DCFF8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Data Preprocessing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5D82-F504-E9EC-76C1-05060F76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pPr marL="457200" indent="-457200"/>
            <a:r>
              <a:rPr lang="en-US" sz="2200">
                <a:cs typeface="Calibri"/>
              </a:rPr>
              <a:t>Data cleaning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clean the data by imputing missing values, 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analyzing wrong-labeled data,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 removing outliers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reducing the noise</a:t>
            </a:r>
            <a:endParaRPr lang="en-US" sz="2200">
              <a:cs typeface="Calibri"/>
            </a:endParaRPr>
          </a:p>
          <a:p>
            <a:pPr marL="457200" indent="-457200"/>
            <a:endParaRPr lang="en-US" sz="2200">
              <a:cs typeface="Calibri"/>
            </a:endParaRPr>
          </a:p>
          <a:p>
            <a:pPr marL="457200" indent="-457200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42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4542D-A89B-65A7-E31F-2FDD9613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Feature Engineering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884B-F5E9-9836-C250-314A5E23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involves feature selection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dealing with imbalanced classes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data augmentation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normalizing and 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80232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8F2B9-0310-CE59-3D74-430463F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Model Selection and Training 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5471-94CF-D9F5-B5BF-6CFD0843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Select model based on the data </a:t>
            </a:r>
            <a:r>
              <a:rPr lang="en-US" sz="2200">
                <a:ea typeface="+mn-lt"/>
                <a:cs typeface="+mn-lt"/>
              </a:rPr>
              <a:t>problem type (classification, regression, clustering, etc.)</a:t>
            </a:r>
            <a:endParaRPr lang="en-US" sz="2200">
              <a:cs typeface="Calibri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Build effective model architecture by doing extensive research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Defining model metrics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Training and validating the model on the training and validation dataset</a:t>
            </a:r>
          </a:p>
          <a:p>
            <a:r>
              <a:rPr lang="en-US" sz="2200">
                <a:ea typeface="+mn-lt"/>
                <a:cs typeface="+mn-lt"/>
              </a:rPr>
              <a:t>Experiment with different models and techniques to identify the best performing model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33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 to Machine Learning </vt:lpstr>
      <vt:lpstr>Definition</vt:lpstr>
      <vt:lpstr>AI VS ML</vt:lpstr>
      <vt:lpstr>Machine learning Life Cycle</vt:lpstr>
      <vt:lpstr>Problem Definition </vt:lpstr>
      <vt:lpstr>Gathering Data and Labeling</vt:lpstr>
      <vt:lpstr>Data Preprocessing</vt:lpstr>
      <vt:lpstr>Feature Engineering</vt:lpstr>
      <vt:lpstr>Model Selection and Training </vt:lpstr>
      <vt:lpstr>Model Evaluation and Fine Tuning</vt:lpstr>
      <vt:lpstr>Model Deployment </vt:lpstr>
      <vt:lpstr>Types of Machine Learning</vt:lpstr>
      <vt:lpstr>Supervised Learning</vt:lpstr>
      <vt:lpstr>PowerPoint Presentation</vt:lpstr>
      <vt:lpstr>PowerPoint Presentation</vt:lpstr>
      <vt:lpstr>Unsupervised Learning</vt:lpstr>
      <vt:lpstr>PowerPoint Presentation</vt:lpstr>
      <vt:lpstr>PowerPoint Presentation</vt:lpstr>
      <vt:lpstr>Why need unsupervised learning?</vt:lpstr>
      <vt:lpstr>Reinforcement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353</cp:revision>
  <dcterms:created xsi:type="dcterms:W3CDTF">2023-12-19T06:49:04Z</dcterms:created>
  <dcterms:modified xsi:type="dcterms:W3CDTF">2023-12-20T01:13:41Z</dcterms:modified>
</cp:coreProperties>
</file>