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8" r:id="rId6"/>
    <p:sldId id="26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4" r:id="rId17"/>
    <p:sldId id="271" r:id="rId18"/>
    <p:sldId id="275" r:id="rId19"/>
    <p:sldId id="276" r:id="rId20"/>
    <p:sldId id="272" r:id="rId21"/>
    <p:sldId id="277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pette adding DNA sample to a petri dish"/>
          <p:cNvPicPr>
            <a:picLocks noChangeAspect="1"/>
          </p:cNvPicPr>
          <p:nvPr/>
        </p:nvPicPr>
        <p:blipFill rotWithShape="1">
          <a:blip r:embed="rId1"/>
          <a:srcRect t="5436"/>
          <a:stretch>
            <a:fillRect/>
          </a:stretch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b="1" dirty="0">
                <a:ea typeface="Calibri Light" panose="020F0302020204030204"/>
                <a:cs typeface="Calibri Light" panose="020F0302020204030204"/>
              </a:rPr>
              <a:t>Time Series Analysis</a:t>
            </a:r>
            <a:endParaRPr lang="en-US" sz="5200" b="1"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5403" y="4629234"/>
            <a:ext cx="3445766" cy="1485319"/>
          </a:xfrm>
          <a:noFill/>
        </p:spPr>
        <p:txBody>
          <a:bodyPr>
            <a:norm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sz="5400"/>
          </a:p>
        </p:txBody>
      </p:sp>
      <p:sp>
        <p:nvSpPr>
          <p:cNvPr id="10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b="1">
                <a:ea typeface="+mn-lt"/>
                <a:cs typeface="+mn-lt"/>
              </a:rPr>
              <a:t>Cyclic</a:t>
            </a:r>
            <a:endParaRPr lang="en-US" sz="2200" b="1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</a:rPr>
              <a:t>Oscillations in time series which last for more than a year are called cyclic.</a:t>
            </a:r>
            <a:endParaRPr lang="en-US" sz="2200" b="1">
              <a:ea typeface="Calibri" panose="020F0502020204030204"/>
              <a:cs typeface="Calibri" panose="020F0502020204030204"/>
            </a:endParaRPr>
          </a:p>
          <a:p>
            <a:endParaRPr lang="en-US" sz="2200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</a:rPr>
              <a:t>They may or may not be periodic. </a:t>
            </a:r>
            <a:endParaRPr lang="en-US" sz="22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sz="22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sz="5400"/>
          </a:p>
        </p:txBody>
      </p:sp>
      <p:sp>
        <p:nvSpPr>
          <p:cNvPr id="10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b="1">
                <a:ea typeface="+mn-lt"/>
                <a:cs typeface="+mn-lt"/>
              </a:rPr>
              <a:t>Stationary</a:t>
            </a:r>
            <a:endParaRPr lang="en-US" sz="2200" b="1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</a:rPr>
              <a:t>A time series that has the same statistical properties over time is stationary.</a:t>
            </a:r>
            <a:endParaRPr lang="en-US" sz="2200">
              <a:ea typeface="+mn-lt"/>
              <a:cs typeface="+mn-lt"/>
            </a:endParaRPr>
          </a:p>
          <a:p>
            <a:endParaRPr lang="en-US" sz="2200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</a:rPr>
              <a:t>The properties remain the same anywhere in the series.</a:t>
            </a:r>
            <a:endParaRPr lang="en-US" sz="2200">
              <a:ea typeface="+mn-lt"/>
              <a:cs typeface="+mn-lt"/>
            </a:endParaRPr>
          </a:p>
          <a:p>
            <a:endParaRPr lang="en-US" sz="2200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</a:rPr>
              <a:t>A stationary series has a constant mean, variance, and covariance.</a:t>
            </a:r>
            <a:endParaRPr lang="en-US" sz="22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A diagram of different types of graphs&#10;&#10;Description automatically generated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t="795" r="1" b="1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Time Series Forecasting Methods</a:t>
            </a:r>
            <a:endParaRPr lang="en-US" sz="5400"/>
          </a:p>
        </p:txBody>
      </p:sp>
      <p:sp>
        <p:nvSpPr>
          <p:cNvPr id="10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>
                <a:ea typeface="+mn-lt"/>
                <a:cs typeface="+mn-lt"/>
              </a:rPr>
              <a:t>Autoregression (AR)</a:t>
            </a:r>
            <a:endParaRPr lang="en-US" sz="1900">
              <a:ea typeface="+mn-lt"/>
              <a:cs typeface="+mn-lt"/>
            </a:endParaRPr>
          </a:p>
          <a:p>
            <a:endParaRPr lang="en-US" sz="1900">
              <a:ea typeface="+mn-lt"/>
              <a:cs typeface="+mn-lt"/>
            </a:endParaRPr>
          </a:p>
          <a:p>
            <a:r>
              <a:rPr lang="en-US" sz="1900">
                <a:ea typeface="+mn-lt"/>
                <a:cs typeface="+mn-lt"/>
              </a:rPr>
              <a:t>Moving Average (MA)</a:t>
            </a:r>
            <a:endParaRPr lang="en-US" sz="1900">
              <a:ea typeface="+mn-lt"/>
              <a:cs typeface="+mn-lt"/>
            </a:endParaRPr>
          </a:p>
          <a:p>
            <a:endParaRPr lang="en-US" sz="1900">
              <a:ea typeface="+mn-lt"/>
              <a:cs typeface="+mn-lt"/>
            </a:endParaRPr>
          </a:p>
          <a:p>
            <a:r>
              <a:rPr lang="en-US" sz="1900">
                <a:ea typeface="+mn-lt"/>
                <a:cs typeface="+mn-lt"/>
              </a:rPr>
              <a:t>Autoregressive Moving Average (ARMA)</a:t>
            </a:r>
            <a:endParaRPr lang="en-US" sz="1900">
              <a:ea typeface="+mn-lt"/>
              <a:cs typeface="+mn-lt"/>
            </a:endParaRPr>
          </a:p>
          <a:p>
            <a:endParaRPr lang="en-US" sz="1900">
              <a:cs typeface="Calibri" panose="020F0502020204030204"/>
            </a:endParaRPr>
          </a:p>
          <a:p>
            <a:r>
              <a:rPr lang="en-US" sz="1900" b="1">
                <a:ea typeface="+mn-lt"/>
                <a:cs typeface="+mn-lt"/>
              </a:rPr>
              <a:t>Autoregressive Integrated Moving Average (ARIMA)</a:t>
            </a:r>
            <a:endParaRPr lang="en-US" sz="1900" b="1">
              <a:cs typeface="Calibri" panose="020F0502020204030204"/>
            </a:endParaRPr>
          </a:p>
          <a:p>
            <a:endParaRPr lang="en-US" sz="1900">
              <a:ea typeface="+mn-lt"/>
              <a:cs typeface="+mn-lt"/>
            </a:endParaRPr>
          </a:p>
          <a:p>
            <a:r>
              <a:rPr lang="en-US" sz="1900">
                <a:ea typeface="+mn-lt"/>
                <a:cs typeface="+mn-lt"/>
              </a:rPr>
              <a:t>Seasonal Autoregressive Integrated Moving-Average (SARIMA)</a:t>
            </a:r>
            <a:endParaRPr lang="en-US" sz="1900">
              <a:cs typeface="Calibri" panose="020F0502020204030204"/>
            </a:endParaRPr>
          </a:p>
          <a:p>
            <a:endParaRPr lang="en-US" sz="1900">
              <a:ea typeface="+mn-lt"/>
              <a:cs typeface="+mn-lt"/>
            </a:endParaRPr>
          </a:p>
          <a:p>
            <a:r>
              <a:rPr lang="en-US" sz="1900">
                <a:ea typeface="+mn-lt"/>
                <a:cs typeface="+mn-lt"/>
              </a:rPr>
              <a:t>Seasonal Autoregressive Integrated Moving-Average with Exogenous Regressors (SARIMAX)</a:t>
            </a:r>
            <a:endParaRPr lang="en-US" sz="1900">
              <a:cs typeface="Calibri" panose="020F0502020204030204"/>
            </a:endParaRPr>
          </a:p>
          <a:p>
            <a:endParaRPr lang="en-US" sz="1900">
              <a:cs typeface="Calibri" panose="020F0502020204030204"/>
            </a:endParaRPr>
          </a:p>
          <a:p>
            <a:endParaRPr lang="en-US" sz="190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 panose="020F0302020204030204"/>
              </a:rPr>
              <a:t>ARIMA</a:t>
            </a:r>
            <a:endParaRPr lang="en-US" sz="5400"/>
          </a:p>
        </p:txBody>
      </p:sp>
      <p:sp>
        <p:nvSpPr>
          <p:cNvPr id="11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ARIMA Model stands for Auto-Regressive Integrated Moving Average.</a:t>
            </a:r>
            <a:endParaRPr lang="en-US" sz="2200">
              <a:ea typeface="+mn-lt"/>
              <a:cs typeface="+mn-lt"/>
            </a:endParaRPr>
          </a:p>
          <a:p>
            <a:endParaRPr lang="en-US" sz="2200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</a:rPr>
              <a:t>It is used to predict the future values of a time series using its past values and forecast errors.</a:t>
            </a:r>
            <a:endParaRPr lang="en-US" sz="2200">
              <a:ea typeface="+mn-lt"/>
              <a:cs typeface="+mn-lt"/>
            </a:endParaRPr>
          </a:p>
          <a:p>
            <a:endParaRPr lang="en-US" sz="2200">
              <a:ea typeface="+mn-lt"/>
              <a:cs typeface="+mn-lt"/>
            </a:endParaRPr>
          </a:p>
          <a:p>
            <a:endParaRPr lang="en-US" sz="2200">
              <a:cs typeface="Calibri" panose="020F0502020204030204"/>
            </a:endParaRPr>
          </a:p>
        </p:txBody>
      </p:sp>
      <p:pic>
        <p:nvPicPr>
          <p:cNvPr id="4" name="Picture 3" descr="Time_Series_Analysis_In_Python_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296" y="1028812"/>
            <a:ext cx="6903720" cy="48003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 err="1">
                <a:ea typeface="+mn-lt"/>
                <a:cs typeface="+mn-lt"/>
              </a:rPr>
              <a:t>AutoRegressive</a:t>
            </a:r>
            <a:r>
              <a:rPr lang="en-US" b="1" dirty="0">
                <a:ea typeface="+mn-lt"/>
                <a:cs typeface="+mn-lt"/>
              </a:rPr>
              <a:t> (AR) component</a:t>
            </a:r>
            <a:endParaRPr lang="en-US" b="1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it models the relationship between the current value of a time series and its past values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It is denoted by the parameter 'p'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it indicates how many previous time points are considered to predict the current value</a:t>
            </a:r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endParaRPr lang="en-US" sz="5400"/>
          </a:p>
        </p:txBody>
      </p:sp>
      <p:sp>
        <p:nvSpPr>
          <p:cNvPr id="11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2807208"/>
            <a:ext cx="5700622" cy="36263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dirty="0">
                <a:ea typeface="+mn-lt"/>
                <a:cs typeface="+mn-lt"/>
              </a:rPr>
              <a:t>Auto-Regressive models</a:t>
            </a:r>
            <a:r>
              <a:rPr lang="en-US" sz="2200" dirty="0">
                <a:ea typeface="+mn-lt"/>
                <a:cs typeface="+mn-lt"/>
              </a:rPr>
              <a:t> predict future behavior using past behavior where there is some correlation between past and future data. </a:t>
            </a:r>
            <a:endParaRPr lang="en-US" sz="2200" dirty="0">
              <a:cs typeface="Calibri" panose="020F0502020204030204"/>
            </a:endParaRPr>
          </a:p>
          <a:p>
            <a:r>
              <a:rPr lang="en-US" sz="2200" dirty="0">
                <a:ea typeface="+mn-lt"/>
                <a:cs typeface="+mn-lt"/>
              </a:rPr>
              <a:t>It is a modified version of the slope formula</a:t>
            </a:r>
            <a:endParaRPr lang="en-US" sz="2200" dirty="0">
              <a:ea typeface="+mn-lt"/>
              <a:cs typeface="+mn-lt"/>
            </a:endParaRPr>
          </a:p>
          <a:p>
            <a:r>
              <a:rPr lang="en-US" sz="2200" dirty="0">
                <a:ea typeface="+mn-lt"/>
                <a:cs typeface="+mn-lt"/>
              </a:rPr>
              <a:t>value of the time series at a previous time point</a:t>
            </a:r>
            <a:endParaRPr lang="en-US" sz="2200" dirty="0">
              <a:cs typeface="Calibri" panose="020F0502020204030204"/>
            </a:endParaRPr>
          </a:p>
          <a:p>
            <a:r>
              <a:rPr lang="en-US" sz="2200" dirty="0">
                <a:ea typeface="+mn-lt"/>
                <a:cs typeface="+mn-lt"/>
              </a:rPr>
              <a:t>denoted as Y(t-k), where "k" represents the number of time points in the past</a:t>
            </a:r>
            <a:endParaRPr lang="en-US" sz="2200" dirty="0">
              <a:cs typeface="Calibri" panose="020F0502020204030204"/>
            </a:endParaRPr>
          </a:p>
          <a:p>
            <a:endParaRPr lang="en-US" sz="2200" dirty="0">
              <a:cs typeface="Calibri" panose="020F0502020204030204"/>
            </a:endParaRPr>
          </a:p>
          <a:p>
            <a:endParaRPr lang="en-US" sz="2200">
              <a:cs typeface="Calibri" panose="020F0502020204030204"/>
            </a:endParaRPr>
          </a:p>
        </p:txBody>
      </p:sp>
      <p:pic>
        <p:nvPicPr>
          <p:cNvPr id="4" name="Picture 3" descr="A diagram of mathematical equations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1465" y="2490660"/>
            <a:ext cx="4977156" cy="134471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Integrated (I) component</a:t>
            </a:r>
            <a:endParaRPr lang="en-US" b="1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I component represents differencing in the time series data to make it stationary.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Stationarity is an important concept in time series analysis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it means that the statistical properties of the time series (e.g., mean and variance) do not change over time.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It is denoted by the parameter 'd'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'd' </a:t>
            </a:r>
            <a:r>
              <a:rPr lang="en-US" dirty="0">
                <a:ea typeface="+mn-lt"/>
                <a:cs typeface="+mn-lt"/>
              </a:rPr>
              <a:t>indicates how many times differencing is required to make the data stationary.</a:t>
            </a: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Moving Average (MA) component</a:t>
            </a:r>
            <a:endParaRPr lang="en-US" b="1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MA component models the relationship between the current value of a time series and past forecast errors.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It is denoted by the parameter 'q'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it indicates how many past forecast errors are considered in predicting the current value</a:t>
            </a: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endParaRPr lang="en-US" sz="5400"/>
          </a:p>
        </p:txBody>
      </p:sp>
      <p:sp>
        <p:nvSpPr>
          <p:cNvPr id="16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dirty="0">
                <a:ea typeface="+mn-lt"/>
                <a:cs typeface="+mn-lt"/>
              </a:rPr>
              <a:t>Moving Average </a:t>
            </a:r>
            <a:r>
              <a:rPr lang="en-US" sz="2200" dirty="0">
                <a:ea typeface="+mn-lt"/>
                <a:cs typeface="+mn-lt"/>
              </a:rPr>
              <a:t>is a statistical method that helps to cut down the noise from the data</a:t>
            </a:r>
            <a:endParaRPr lang="en-US" sz="22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200">
              <a:cs typeface="Calibri" panose="020F0502020204030204"/>
            </a:endParaRPr>
          </a:p>
          <a:p>
            <a:endParaRPr lang="en-US" sz="2200">
              <a:cs typeface="Calibri" panose="020F0502020204030204"/>
            </a:endParaRPr>
          </a:p>
        </p:txBody>
      </p:sp>
      <p:pic>
        <p:nvPicPr>
          <p:cNvPr id="4" name="Picture 3" descr="Time_Series_Analysis_In_Python_6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296" y="1937138"/>
            <a:ext cx="6903720" cy="29837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Calibri Light" panose="020F0302020204030204"/>
                <a:cs typeface="Calibri Light" panose="020F0302020204030204"/>
              </a:rPr>
              <a:t>Introduction </a:t>
            </a:r>
            <a:endParaRPr lang="en-US" sz="5400"/>
          </a:p>
        </p:txBody>
      </p:sp>
      <p:sp>
        <p:nvSpPr>
          <p:cNvPr id="10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A time series is a series of data points recorded at different time-intervals.</a:t>
            </a:r>
            <a:endParaRPr lang="en-US" sz="2200" dirty="0">
              <a:ea typeface="+mn-lt"/>
              <a:cs typeface="+mn-lt"/>
            </a:endParaRPr>
          </a:p>
          <a:p>
            <a:endParaRPr lang="en-US" sz="2200" dirty="0">
              <a:ea typeface="+mn-lt"/>
              <a:cs typeface="+mn-lt"/>
            </a:endParaRPr>
          </a:p>
          <a:p>
            <a:r>
              <a:rPr lang="en-US" sz="2200" dirty="0">
                <a:ea typeface="+mn-lt"/>
                <a:cs typeface="+mn-lt"/>
              </a:rPr>
              <a:t>A time-series analysis consists of methods </a:t>
            </a:r>
            <a:endParaRPr lang="en-US" sz="2200" dirty="0">
              <a:ea typeface="+mn-lt"/>
              <a:cs typeface="+mn-lt"/>
            </a:endParaRPr>
          </a:p>
          <a:p>
            <a:pPr lvl="1"/>
            <a:r>
              <a:rPr lang="en-US" sz="1800" dirty="0">
                <a:ea typeface="+mn-lt"/>
                <a:cs typeface="+mn-lt"/>
              </a:rPr>
              <a:t>for analyzing time-series data in order to extract meaningful insights 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sz="1800" dirty="0">
                <a:ea typeface="+mn-lt"/>
                <a:cs typeface="+mn-lt"/>
              </a:rPr>
              <a:t>other valuable characteristics of data</a:t>
            </a:r>
            <a:endParaRPr lang="en-US" sz="1800" dirty="0">
              <a:ea typeface="+mn-lt"/>
              <a:cs typeface="+mn-lt"/>
            </a:endParaRPr>
          </a:p>
          <a:p>
            <a:pPr lvl="1"/>
            <a:endParaRPr lang="en-US" sz="1800" dirty="0">
              <a:ea typeface="+mn-lt"/>
              <a:cs typeface="+mn-lt"/>
            </a:endParaRPr>
          </a:p>
          <a:p>
            <a:r>
              <a:rPr lang="en-US" sz="2200" dirty="0">
                <a:ea typeface="+mn-lt"/>
                <a:cs typeface="+mn-lt"/>
              </a:rPr>
              <a:t>Examples: </a:t>
            </a:r>
            <a:endParaRPr lang="en-US" sz="2200" dirty="0">
              <a:ea typeface="+mn-lt"/>
              <a:cs typeface="+mn-lt"/>
            </a:endParaRPr>
          </a:p>
          <a:p>
            <a:pPr lvl="1"/>
            <a:r>
              <a:rPr lang="en-US" sz="1800" dirty="0">
                <a:ea typeface="+mn-lt"/>
                <a:cs typeface="+mn-lt"/>
              </a:rPr>
              <a:t>the price of a stock in the stock market at different points of time on a given </a:t>
            </a:r>
            <a:r>
              <a:rPr lang="en-US" sz="1800">
                <a:ea typeface="+mn-lt"/>
                <a:cs typeface="+mn-lt"/>
              </a:rPr>
              <a:t>day. </a:t>
            </a:r>
            <a:endParaRPr lang="en-US" sz="1800">
              <a:ea typeface="+mn-lt"/>
              <a:cs typeface="+mn-lt"/>
            </a:endParaRPr>
          </a:p>
          <a:p>
            <a:pPr lvl="1"/>
            <a:r>
              <a:rPr lang="en-US" sz="1800">
                <a:ea typeface="+mn-lt"/>
                <a:cs typeface="+mn-lt"/>
              </a:rPr>
              <a:t>the amount of rainfall </a:t>
            </a:r>
            <a:r>
              <a:rPr lang="en-US" sz="1800" dirty="0">
                <a:ea typeface="+mn-lt"/>
                <a:cs typeface="+mn-lt"/>
              </a:rPr>
              <a:t>in a region at different months of the year</a:t>
            </a:r>
            <a:endParaRPr lang="en-US" sz="1800" dirty="0">
              <a:ea typeface="Calibri" panose="020F0502020204030204"/>
              <a:cs typeface="Calibri" panose="020F0502020204030204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 sz="1800" dirty="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sz="1800" dirty="0">
              <a:ea typeface="Calibri" panose="020F0502020204030204"/>
              <a:cs typeface="Calibri" panose="020F0502020204030204"/>
            </a:endParaRPr>
          </a:p>
          <a:p>
            <a:endParaRPr lang="en-US" sz="2200">
              <a:ea typeface="Calibri" panose="020F0502020204030204"/>
              <a:cs typeface="Calibri" panose="020F0502020204030204"/>
            </a:endParaRPr>
          </a:p>
          <a:p>
            <a:endParaRPr lang="en-US" sz="22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ARIMA model is usually represented as ARIMA(p, d, q)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5400" dirty="0">
              <a:cs typeface="Calibri" panose="020F0502020204030204"/>
            </a:endParaRPr>
          </a:p>
          <a:p>
            <a:pPr marL="0" indent="0" algn="ctr">
              <a:buNone/>
            </a:pPr>
            <a:endParaRPr lang="en-US" sz="5400" dirty="0">
              <a:cs typeface="Calibri" panose="020F0502020204030204"/>
            </a:endParaRPr>
          </a:p>
          <a:p>
            <a:pPr marL="0" indent="0" algn="ctr">
              <a:buNone/>
            </a:pPr>
            <a:endParaRPr lang="en-US" sz="5400" dirty="0"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 sz="5400" dirty="0">
                <a:cs typeface="Calibri" panose="020F0502020204030204"/>
              </a:rPr>
              <a:t>THANK YOU</a:t>
            </a:r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endParaRPr lang="en-US" sz="5400"/>
          </a:p>
        </p:txBody>
      </p:sp>
      <p:sp>
        <p:nvSpPr>
          <p:cNvPr id="12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313" y="2807208"/>
            <a:ext cx="3788434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If plotted, the Time series would always have one of its axes as time.</a:t>
            </a:r>
            <a:endParaRPr lang="en-US" sz="2200" dirty="0">
              <a:ea typeface="+mn-lt"/>
              <a:cs typeface="+mn-lt"/>
            </a:endParaRPr>
          </a:p>
          <a:p>
            <a:endParaRPr lang="en-US" sz="2200" dirty="0">
              <a:ea typeface="Calibri" panose="020F0502020204030204"/>
              <a:cs typeface="Calibri" panose="020F0502020204030204"/>
            </a:endParaRPr>
          </a:p>
          <a:p>
            <a:r>
              <a:rPr lang="en-US" sz="2200" dirty="0">
                <a:ea typeface="Calibri" panose="020F0502020204030204"/>
                <a:cs typeface="Calibri" panose="020F0502020204030204"/>
              </a:rPr>
              <a:t>Time series analysis can be useful to see how a given asset, security, or economic variable changes over time.</a:t>
            </a:r>
            <a:endParaRPr lang="en-US" sz="2200" dirty="0">
              <a:ea typeface="Calibri" panose="020F0502020204030204"/>
              <a:cs typeface="Calibri" panose="020F0502020204030204"/>
            </a:endParaRPr>
          </a:p>
          <a:p>
            <a:endParaRPr lang="en-US" sz="2200" dirty="0">
              <a:ea typeface="Calibri" panose="020F0502020204030204"/>
              <a:cs typeface="Calibri" panose="020F0502020204030204"/>
            </a:endParaRPr>
          </a:p>
          <a:p>
            <a:endParaRPr lang="en-US" sz="2200" dirty="0">
              <a:ea typeface="Calibri" panose="020F0502020204030204"/>
              <a:cs typeface="Calibri" panose="020F0502020204030204"/>
            </a:endParaRPr>
          </a:p>
          <a:p>
            <a:endParaRPr lang="en-US" sz="2200" dirty="0">
              <a:ea typeface="Calibri" panose="020F0502020204030204"/>
              <a:cs typeface="Calibri" panose="020F0502020204030204"/>
            </a:endParaRPr>
          </a:p>
          <a:p>
            <a:endParaRPr lang="en-US" sz="220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Picture 4" descr="Time_Series_Analysis_In_Python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296" y="759335"/>
            <a:ext cx="6903720" cy="53393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endParaRPr lang="en-US" sz="5400"/>
          </a:p>
        </p:txBody>
      </p:sp>
      <p:sp>
        <p:nvSpPr>
          <p:cNvPr id="11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200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296" y="646329"/>
            <a:ext cx="6903720" cy="55653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Calibri Light" panose="020F0302020204030204"/>
                <a:cs typeface="Calibri Light" panose="020F0302020204030204"/>
              </a:rPr>
              <a:t>A scenario for Time Series Analysis</a:t>
            </a:r>
            <a:endParaRPr lang="en-US" sz="540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10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>
                <a:ea typeface="+mn-lt"/>
                <a:cs typeface="+mn-lt"/>
              </a:rPr>
              <a:t>Consider the running of a bakery.</a:t>
            </a:r>
            <a:endParaRPr lang="en-US" sz="1900">
              <a:ea typeface="+mn-lt"/>
              <a:cs typeface="+mn-lt"/>
            </a:endParaRPr>
          </a:p>
          <a:p>
            <a:endParaRPr lang="en-US" sz="1900">
              <a:ea typeface="+mn-lt"/>
              <a:cs typeface="+mn-lt"/>
            </a:endParaRPr>
          </a:p>
          <a:p>
            <a:r>
              <a:rPr lang="en-US" sz="1900">
                <a:ea typeface="+mn-lt"/>
                <a:cs typeface="+mn-lt"/>
              </a:rPr>
              <a:t>Given the data of the past few months, you can predict what items you need to bake at what time.</a:t>
            </a:r>
            <a:endParaRPr lang="en-US" sz="1900">
              <a:ea typeface="+mn-lt"/>
              <a:cs typeface="+mn-lt"/>
            </a:endParaRPr>
          </a:p>
          <a:p>
            <a:endParaRPr lang="en-US" sz="1900">
              <a:ea typeface="+mn-lt"/>
              <a:cs typeface="+mn-lt"/>
            </a:endParaRPr>
          </a:p>
          <a:p>
            <a:r>
              <a:rPr lang="en-US" sz="1900">
                <a:ea typeface="+mn-lt"/>
                <a:cs typeface="+mn-lt"/>
              </a:rPr>
              <a:t>The morning crowd would need more bread items, like bread rolls, croissants, breakfast muffins, etc. </a:t>
            </a:r>
            <a:endParaRPr lang="en-US" sz="1900">
              <a:ea typeface="+mn-lt"/>
              <a:cs typeface="+mn-lt"/>
            </a:endParaRPr>
          </a:p>
          <a:p>
            <a:endParaRPr lang="en-US" sz="1900">
              <a:ea typeface="+mn-lt"/>
              <a:cs typeface="+mn-lt"/>
            </a:endParaRPr>
          </a:p>
          <a:p>
            <a:r>
              <a:rPr lang="en-US" sz="1900">
                <a:ea typeface="+mn-lt"/>
                <a:cs typeface="+mn-lt"/>
              </a:rPr>
              <a:t>At night, people may come in to buy cakes and pastries or other dessert items.</a:t>
            </a:r>
            <a:endParaRPr lang="en-US" sz="1900">
              <a:ea typeface="+mn-lt"/>
              <a:cs typeface="+mn-lt"/>
            </a:endParaRPr>
          </a:p>
          <a:p>
            <a:endParaRPr lang="en-US" sz="1900">
              <a:ea typeface="+mn-lt"/>
              <a:cs typeface="+mn-lt"/>
            </a:endParaRPr>
          </a:p>
          <a:p>
            <a:r>
              <a:rPr lang="en-US" sz="1900">
                <a:ea typeface="+mn-lt"/>
                <a:cs typeface="+mn-lt"/>
              </a:rPr>
              <a:t>Using time series analysis, you can predict items popular during different times and even different seasons.</a:t>
            </a:r>
            <a:endParaRPr lang="en-US" sz="190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Components of Time Series Analysis</a:t>
            </a:r>
            <a:endParaRPr lang="en-US" sz="5400"/>
          </a:p>
        </p:txBody>
      </p:sp>
      <p:sp>
        <p:nvSpPr>
          <p:cNvPr id="10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buAutoNum type="arabicPeriod"/>
            </a:pPr>
            <a:r>
              <a:rPr lang="en-US" sz="2200">
                <a:ea typeface="Calibri" panose="020F0502020204030204"/>
                <a:cs typeface="Calibri" panose="020F0502020204030204"/>
              </a:rPr>
              <a:t>Trend</a:t>
            </a:r>
            <a:endParaRPr lang="en-US" sz="2200">
              <a:ea typeface="Calibri" panose="020F0502020204030204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sz="2200">
                <a:ea typeface="+mn-lt"/>
                <a:cs typeface="+mn-lt"/>
              </a:rPr>
              <a:t>Seasonality</a:t>
            </a:r>
            <a:endParaRPr lang="en-US" sz="220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sz="2200">
                <a:ea typeface="+mn-lt"/>
                <a:cs typeface="+mn-lt"/>
              </a:rPr>
              <a:t>Irregularity</a:t>
            </a:r>
            <a:endParaRPr lang="en-US" sz="220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sz="2200">
                <a:ea typeface="+mn-lt"/>
                <a:cs typeface="+mn-lt"/>
              </a:rPr>
              <a:t>Cyclic</a:t>
            </a:r>
            <a:endParaRPr lang="en-US" sz="220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sz="2200">
                <a:ea typeface="+mn-lt"/>
                <a:cs typeface="+mn-lt"/>
              </a:rPr>
              <a:t>Stationary</a:t>
            </a:r>
            <a:endParaRPr lang="en-US" sz="2200">
              <a:ea typeface="+mn-lt"/>
              <a:cs typeface="+mn-lt"/>
            </a:endParaRPr>
          </a:p>
          <a:p>
            <a:pPr marL="0" indent="0">
              <a:buNone/>
            </a:pPr>
            <a:endParaRPr lang="en-US" sz="22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sz="5400"/>
          </a:p>
        </p:txBody>
      </p:sp>
      <p:sp>
        <p:nvSpPr>
          <p:cNvPr id="10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b="1">
                <a:ea typeface="Calibri" panose="020F0502020204030204"/>
                <a:cs typeface="Calibri" panose="020F0502020204030204"/>
              </a:rPr>
              <a:t>Trend</a:t>
            </a:r>
            <a:endParaRPr lang="en-US" sz="2200" b="1">
              <a:ea typeface="Calibri" panose="020F0502020204030204"/>
              <a:cs typeface="Calibri" panose="020F0502020204030204"/>
            </a:endParaRPr>
          </a:p>
          <a:p>
            <a:r>
              <a:rPr lang="en-US" sz="2200">
                <a:ea typeface="+mn-lt"/>
                <a:cs typeface="+mn-lt"/>
              </a:rPr>
              <a:t>The Trend shows the variation of data with time or the frequency of data.</a:t>
            </a:r>
            <a:endParaRPr lang="en-US" sz="2200">
              <a:ea typeface="+mn-lt"/>
              <a:cs typeface="+mn-lt"/>
            </a:endParaRPr>
          </a:p>
          <a:p>
            <a:endParaRPr lang="en-US" sz="2200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</a:rPr>
              <a:t>You can see how your data increases, decreases or remain stable over time</a:t>
            </a:r>
            <a:endParaRPr lang="en-US" sz="2200">
              <a:ea typeface="+mn-lt"/>
              <a:cs typeface="+mn-lt"/>
            </a:endParaRPr>
          </a:p>
          <a:p>
            <a:endParaRPr lang="en-US" sz="2200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</a:rPr>
              <a:t>Over time, population, stock market fluctuations, and production in a company are all examples of trends.</a:t>
            </a:r>
            <a:endParaRPr lang="en-US" sz="2200">
              <a:ea typeface="Calibri" panose="020F0502020204030204"/>
              <a:cs typeface="Calibri" panose="020F0502020204030204"/>
            </a:endParaRPr>
          </a:p>
          <a:p>
            <a:endParaRPr lang="en-US" sz="22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sz="5400"/>
          </a:p>
        </p:txBody>
      </p:sp>
      <p:sp>
        <p:nvSpPr>
          <p:cNvPr id="10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b="1">
                <a:ea typeface="+mn-lt"/>
                <a:cs typeface="+mn-lt"/>
              </a:rPr>
              <a:t>Seasonality</a:t>
            </a:r>
            <a:endParaRPr lang="en-US" sz="2200" b="1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</a:rPr>
              <a:t>Seasonality is used to find the variations which occur at regular intervals of time.</a:t>
            </a:r>
            <a:endParaRPr lang="en-US" sz="2200">
              <a:ea typeface="+mn-lt"/>
              <a:cs typeface="+mn-lt"/>
            </a:endParaRPr>
          </a:p>
          <a:p>
            <a:endParaRPr lang="en-US" sz="2200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</a:rPr>
              <a:t>Examples are festivals, conventions, seasons, etc. </a:t>
            </a:r>
            <a:endParaRPr lang="en-US" sz="2200">
              <a:ea typeface="+mn-lt"/>
              <a:cs typeface="+mn-lt"/>
            </a:endParaRPr>
          </a:p>
          <a:p>
            <a:endParaRPr lang="en-US" sz="2200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</a:rPr>
              <a:t>These variations usually happen around the same time period</a:t>
            </a:r>
            <a:endParaRPr lang="en-US" sz="2200">
              <a:ea typeface="+mn-lt"/>
              <a:cs typeface="+mn-lt"/>
            </a:endParaRPr>
          </a:p>
          <a:p>
            <a:pPr lvl="1">
              <a:buFont typeface="Courier New" panose="02070309020205020404" pitchFamily="34" charset="0"/>
              <a:buChar char="o"/>
            </a:pPr>
            <a:r>
              <a:rPr lang="en-US" sz="2200">
                <a:ea typeface="+mn-lt"/>
                <a:cs typeface="+mn-lt"/>
              </a:rPr>
              <a:t>affect the data in specific ways which you can predict. </a:t>
            </a:r>
            <a:endParaRPr lang="en-US" sz="22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sz="5400"/>
          </a:p>
        </p:txBody>
      </p:sp>
      <p:sp>
        <p:nvSpPr>
          <p:cNvPr id="10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b="1">
                <a:ea typeface="+mn-lt"/>
                <a:cs typeface="+mn-lt"/>
              </a:rPr>
              <a:t>Irregularity</a:t>
            </a:r>
            <a:endParaRPr lang="en-US" sz="2200" b="1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</a:rPr>
              <a:t>Fluctuations in the time series data do not correspond to the trend or seasonality</a:t>
            </a:r>
            <a:endParaRPr lang="en-US" sz="2200" b="1">
              <a:ea typeface="+mn-lt"/>
              <a:cs typeface="+mn-lt"/>
            </a:endParaRPr>
          </a:p>
          <a:p>
            <a:endParaRPr lang="en-US" sz="2200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</a:rPr>
              <a:t>These variations in your time series are purely random and usually caused by unforeseeable circumstances</a:t>
            </a:r>
            <a:endParaRPr lang="en-US" sz="2200">
              <a:ea typeface="+mn-lt"/>
              <a:cs typeface="+mn-lt"/>
            </a:endParaRPr>
          </a:p>
          <a:p>
            <a:endParaRPr lang="en-US" sz="2200">
              <a:ea typeface="Calibri" panose="020F0502020204030204"/>
              <a:cs typeface="Calibri" panose="020F0502020204030204"/>
            </a:endParaRPr>
          </a:p>
          <a:p>
            <a:r>
              <a:rPr lang="en-US" sz="2200">
                <a:ea typeface="Calibri" panose="020F0502020204030204"/>
                <a:cs typeface="Calibri" panose="020F0502020204030204"/>
              </a:rPr>
              <a:t>Example: </a:t>
            </a:r>
            <a:r>
              <a:rPr lang="en-US" sz="2200">
                <a:ea typeface="+mn-lt"/>
                <a:cs typeface="+mn-lt"/>
              </a:rPr>
              <a:t>sudden decrease in population because of a natural calamity</a:t>
            </a:r>
            <a:endParaRPr lang="en-US" sz="22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4053</Words>
  <Application>WPS Presentation</Application>
  <PresentationFormat>Widescreen</PresentationFormat>
  <Paragraphs>154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SimSun</vt:lpstr>
      <vt:lpstr>Wingdings</vt:lpstr>
      <vt:lpstr>Calibri Light</vt:lpstr>
      <vt:lpstr>Calibri</vt:lpstr>
      <vt:lpstr>Wingdings</vt:lpstr>
      <vt:lpstr>Courier New</vt:lpstr>
      <vt:lpstr>Microsoft YaHei</vt:lpstr>
      <vt:lpstr>Arial Unicode MS</vt:lpstr>
      <vt:lpstr>office theme</vt:lpstr>
      <vt:lpstr>Time Series Analysis</vt:lpstr>
      <vt:lpstr>Introduction </vt:lpstr>
      <vt:lpstr>PowerPoint 演示文稿</vt:lpstr>
      <vt:lpstr>PowerPoint 演示文稿</vt:lpstr>
      <vt:lpstr>A scenario for Time Series Analysis</vt:lpstr>
      <vt:lpstr>Components of Time Series 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Time Series Forecasting Methods</vt:lpstr>
      <vt:lpstr>ARIMA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</cp:lastModifiedBy>
  <cp:revision>229</cp:revision>
  <dcterms:created xsi:type="dcterms:W3CDTF">2024-01-04T08:29:00Z</dcterms:created>
  <dcterms:modified xsi:type="dcterms:W3CDTF">2024-01-05T02:47:51Z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201E73E9CA2B449CBAA3FB82337F4338_12</vt:lpwstr>
  </property>
  <property fmtid="{D5CDD505-2E9C-101B-9397-08002B2CF9AE}" pid="3" name="KSOProductBuildVer">
    <vt:lpwstr>1033-12.2.0.13359</vt:lpwstr>
  </property>
</Properties>
</file>