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21" r:id="rId3"/>
    <p:sldId id="322" r:id="rId4"/>
    <p:sldId id="323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20" r:id="rId15"/>
    <p:sldId id="318" r:id="rId16"/>
    <p:sldId id="319" r:id="rId17"/>
    <p:sldId id="324" r:id="rId18"/>
    <p:sldId id="325" r:id="rId1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B06"/>
    <a:srgbClr val="FAE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/>
          <a:srcRect l="959" t="804" r="11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9936250" y="6112465"/>
            <a:ext cx="2222500" cy="645785"/>
            <a:chOff x="9487392" y="6211093"/>
            <a:chExt cx="2996708" cy="870744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508" b="7584"/>
            <a:stretch/>
          </p:blipFill>
          <p:spPr bwMode="auto">
            <a:xfrm>
              <a:off x="9487392" y="6211093"/>
              <a:ext cx="93133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0350145" y="6224587"/>
              <a:ext cx="2133955" cy="857250"/>
            </a:xfrm>
            <a:prstGeom prst="rect">
              <a:avLst/>
            </a:prstGeom>
          </p:spPr>
        </p:pic>
      </p:grpSp>
      <p:sp>
        <p:nvSpPr>
          <p:cNvPr id="10" name="텍스트 개체 틀 2"/>
          <p:cNvSpPr txBox="1">
            <a:spLocks/>
          </p:cNvSpPr>
          <p:nvPr userDrawn="1"/>
        </p:nvSpPr>
        <p:spPr>
          <a:xfrm>
            <a:off x="6973226" y="2853918"/>
            <a:ext cx="4669619" cy="1617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6000" b="1" dirty="0">
                <a:solidFill>
                  <a:srgbClr val="32BDA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취</a:t>
            </a:r>
            <a:r>
              <a:rPr lang="ko-KR" altLang="en-US" sz="6000" b="1" dirty="0">
                <a:solidFill>
                  <a:srgbClr val="183B95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업역량</a:t>
            </a:r>
            <a:endParaRPr lang="en-US" altLang="ko-KR" sz="6000" b="1" dirty="0">
              <a:solidFill>
                <a:srgbClr val="183B95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r"/>
            <a:r>
              <a:rPr lang="ko-KR" altLang="en-US" sz="6000" b="1" dirty="0">
                <a:solidFill>
                  <a:srgbClr val="F7CB06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</a:t>
            </a:r>
            <a:r>
              <a:rPr lang="ko-KR" altLang="en-US" sz="6000" b="1" dirty="0">
                <a:solidFill>
                  <a:srgbClr val="183B95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발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465084" y="4648186"/>
            <a:ext cx="308133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8465083" y="4676026"/>
            <a:ext cx="307657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2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2D03-12D5-4A24-BE03-51EF58BC8E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E90-B589-406E-84A6-5CEC4C32B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0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2D03-12D5-4A24-BE03-51EF58BC8E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E90-B589-406E-84A6-5CEC4C32B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5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2D03-12D5-4A24-BE03-51EF58BC8E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E90-B589-406E-84A6-5CEC4C32B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3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2D03-12D5-4A24-BE03-51EF58BC8E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E90-B589-406E-84A6-5CEC4C32B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5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2D03-12D5-4A24-BE03-51EF58BC8E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E90-B589-406E-84A6-5CEC4C32B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2D03-12D5-4A24-BE03-51EF58BC8E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E90-B589-406E-84A6-5CEC4C32B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26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2D03-12D5-4A24-BE03-51EF58BC8E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E90-B589-406E-84A6-5CEC4C32B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36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2D03-12D5-4A24-BE03-51EF58BC8E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E90-B589-406E-84A6-5CEC4C32B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75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학습목차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>
            <a:off x="8375172" y="3041168"/>
            <a:ext cx="5411162" cy="2222498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flipV="1">
            <a:off x="0" y="0"/>
            <a:ext cx="5527425" cy="3225801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 flipV="1">
            <a:off x="-2771526" y="2778373"/>
            <a:ext cx="6851149" cy="1308101"/>
          </a:xfrm>
          <a:prstGeom prst="rtTriangle">
            <a:avLst/>
          </a:prstGeom>
          <a:solidFill>
            <a:srgbClr val="32BDAF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919627" y="79200"/>
            <a:ext cx="2222500" cy="645785"/>
            <a:chOff x="9487392" y="6211093"/>
            <a:chExt cx="2996708" cy="870744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508" b="7584"/>
            <a:stretch/>
          </p:blipFill>
          <p:spPr bwMode="auto">
            <a:xfrm>
              <a:off x="9487392" y="6211093"/>
              <a:ext cx="93133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0350145" y="6224587"/>
              <a:ext cx="2133955" cy="857250"/>
            </a:xfrm>
            <a:prstGeom prst="rect">
              <a:avLst/>
            </a:prstGeom>
          </p:spPr>
        </p:pic>
      </p:grpSp>
      <p:sp>
        <p:nvSpPr>
          <p:cNvPr id="8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0800000" flipH="1" flipV="1">
            <a:off x="-3" y="5552234"/>
            <a:ext cx="12192005" cy="1308101"/>
          </a:xfrm>
          <a:prstGeom prst="rtTriangle">
            <a:avLst/>
          </a:prstGeom>
          <a:solidFill>
            <a:schemeClr val="bg1">
              <a:lumMod val="85000"/>
              <a:alpha val="66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3901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>
            <a:off x="8375172" y="3041168"/>
            <a:ext cx="5411162" cy="2222498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flipV="1">
            <a:off x="0" y="0"/>
            <a:ext cx="5527425" cy="3225801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 flipV="1">
            <a:off x="-2771526" y="2778373"/>
            <a:ext cx="6851149" cy="1308101"/>
          </a:xfrm>
          <a:prstGeom prst="rtTriangle">
            <a:avLst/>
          </a:prstGeom>
          <a:solidFill>
            <a:srgbClr val="32BDAF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9969502" y="12700"/>
            <a:ext cx="2222500" cy="645785"/>
            <a:chOff x="9487392" y="6211093"/>
            <a:chExt cx="2996708" cy="870744"/>
          </a:xfrm>
        </p:grpSpPr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508" b="7584"/>
            <a:stretch/>
          </p:blipFill>
          <p:spPr bwMode="auto">
            <a:xfrm>
              <a:off x="9487392" y="6211093"/>
              <a:ext cx="93133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그림 15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0350145" y="6224587"/>
              <a:ext cx="2133955" cy="857250"/>
            </a:xfrm>
            <a:prstGeom prst="rect">
              <a:avLst/>
            </a:prstGeom>
          </p:spPr>
        </p:pic>
      </p:grpSp>
      <p:sp>
        <p:nvSpPr>
          <p:cNvPr id="12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0800000" flipH="1" flipV="1">
            <a:off x="-3" y="5552234"/>
            <a:ext cx="12192005" cy="1308101"/>
          </a:xfrm>
          <a:prstGeom prst="rtTriangle">
            <a:avLst/>
          </a:prstGeom>
          <a:solidFill>
            <a:schemeClr val="bg1">
              <a:lumMod val="85000"/>
              <a:alpha val="66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094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1321"/>
          <a:stretch>
            <a:fillRect/>
          </a:stretch>
        </p:blipFill>
        <p:spPr bwMode="auto">
          <a:xfrm>
            <a:off x="5685905" y="6068291"/>
            <a:ext cx="6506095" cy="78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52866"/>
          <a:stretch>
            <a:fillRect/>
          </a:stretch>
        </p:blipFill>
        <p:spPr bwMode="auto">
          <a:xfrm>
            <a:off x="0" y="6068291"/>
            <a:ext cx="6517177" cy="78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46999"/>
            <a:ext cx="9809018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87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차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rot="3156289">
            <a:off x="1320802" y="1083735"/>
            <a:ext cx="609600" cy="711200"/>
          </a:xfrm>
          <a:prstGeom prst="rect">
            <a:avLst/>
          </a:prstGeom>
          <a:solidFill>
            <a:srgbClr val="32BDA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 rot="2471154">
            <a:off x="1477078" y="1200147"/>
            <a:ext cx="404616" cy="476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5400000">
            <a:off x="1337736" y="-1337736"/>
            <a:ext cx="1049863" cy="3725334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5400000" flipV="1">
            <a:off x="7225491" y="1884640"/>
            <a:ext cx="6851149" cy="3081869"/>
          </a:xfrm>
          <a:prstGeom prst="rtTriangle">
            <a:avLst/>
          </a:prstGeom>
          <a:solidFill>
            <a:srgbClr val="32BDAF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6933" y="6161416"/>
            <a:ext cx="2222500" cy="645785"/>
            <a:chOff x="9487392" y="6211093"/>
            <a:chExt cx="2996708" cy="87074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508" b="7584"/>
            <a:stretch/>
          </p:blipFill>
          <p:spPr bwMode="auto">
            <a:xfrm>
              <a:off x="9487392" y="6211093"/>
              <a:ext cx="93133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0350145" y="6224587"/>
              <a:ext cx="2133955" cy="857250"/>
            </a:xfrm>
            <a:prstGeom prst="rect">
              <a:avLst/>
            </a:prstGeom>
          </p:spPr>
        </p:pic>
      </p:grpSp>
      <p:sp>
        <p:nvSpPr>
          <p:cNvPr id="9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 flipH="1" flipV="1">
            <a:off x="-1479549" y="1479549"/>
            <a:ext cx="4267200" cy="1308101"/>
          </a:xfrm>
          <a:prstGeom prst="rtTriangle">
            <a:avLst/>
          </a:prstGeom>
          <a:solidFill>
            <a:schemeClr val="bg1">
              <a:lumMod val="85000"/>
              <a:alpha val="66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xmlns="" id="{2EF467A6-154E-44CD-9CDE-3386D1ACF8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199" y="1240365"/>
            <a:ext cx="29548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3290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  <a:endParaRPr lang="ko-KR" altLang="ko-KR" sz="54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0800000" flipV="1">
            <a:off x="5723467" y="4233333"/>
            <a:ext cx="6468532" cy="2624667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3901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목차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rot="3156289">
            <a:off x="1320802" y="1083735"/>
            <a:ext cx="609600" cy="711200"/>
          </a:xfrm>
          <a:prstGeom prst="rect">
            <a:avLst/>
          </a:prstGeom>
          <a:solidFill>
            <a:srgbClr val="32BDA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 rot="2471154">
            <a:off x="1477078" y="1200147"/>
            <a:ext cx="404616" cy="476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5400000">
            <a:off x="1337736" y="-1337736"/>
            <a:ext cx="1049863" cy="3725334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5400000" flipV="1">
            <a:off x="7225491" y="1884640"/>
            <a:ext cx="6851149" cy="3081869"/>
          </a:xfrm>
          <a:prstGeom prst="rtTriangle">
            <a:avLst/>
          </a:prstGeom>
          <a:solidFill>
            <a:srgbClr val="32BDAF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6933" y="6161416"/>
            <a:ext cx="2222500" cy="645785"/>
            <a:chOff x="9487392" y="6211093"/>
            <a:chExt cx="2996708" cy="87074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508" b="7584"/>
            <a:stretch/>
          </p:blipFill>
          <p:spPr bwMode="auto">
            <a:xfrm>
              <a:off x="9487392" y="6211093"/>
              <a:ext cx="93133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0350145" y="6224587"/>
              <a:ext cx="2133955" cy="857250"/>
            </a:xfrm>
            <a:prstGeom prst="rect">
              <a:avLst/>
            </a:prstGeom>
          </p:spPr>
        </p:pic>
      </p:grpSp>
      <p:sp>
        <p:nvSpPr>
          <p:cNvPr id="9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 flipH="1" flipV="1">
            <a:off x="-1479549" y="1479549"/>
            <a:ext cx="4267200" cy="1308101"/>
          </a:xfrm>
          <a:prstGeom prst="rtTriangle">
            <a:avLst/>
          </a:prstGeom>
          <a:solidFill>
            <a:schemeClr val="bg1">
              <a:lumMod val="85000"/>
              <a:alpha val="66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xmlns="" id="{2EF467A6-154E-44CD-9CDE-3386D1ACF8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199" y="1240365"/>
            <a:ext cx="29548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3290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학습목차</a:t>
            </a:r>
            <a:endParaRPr lang="ko-KR" altLang="ko-KR" sz="54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0800000" flipV="1">
            <a:off x="5723467" y="4233333"/>
            <a:ext cx="6468532" cy="2624667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차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>
            <a:off x="8375172" y="3041168"/>
            <a:ext cx="5411162" cy="2222498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flipV="1">
            <a:off x="0" y="0"/>
            <a:ext cx="5527425" cy="3225801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 flipV="1">
            <a:off x="-2771526" y="2778373"/>
            <a:ext cx="6851149" cy="1308101"/>
          </a:xfrm>
          <a:prstGeom prst="rtTriangle">
            <a:avLst/>
          </a:prstGeom>
          <a:solidFill>
            <a:srgbClr val="32BDAF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919627" y="79200"/>
            <a:ext cx="2222500" cy="645785"/>
            <a:chOff x="9487392" y="6211093"/>
            <a:chExt cx="2996708" cy="870744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508" b="7584"/>
            <a:stretch/>
          </p:blipFill>
          <p:spPr bwMode="auto">
            <a:xfrm>
              <a:off x="9487392" y="6211093"/>
              <a:ext cx="93133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0350145" y="6224587"/>
              <a:ext cx="2133955" cy="857250"/>
            </a:xfrm>
            <a:prstGeom prst="rect">
              <a:avLst/>
            </a:prstGeom>
          </p:spPr>
        </p:pic>
      </p:grpSp>
      <p:sp>
        <p:nvSpPr>
          <p:cNvPr id="8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0800000" flipH="1" flipV="1">
            <a:off x="-3" y="5552234"/>
            <a:ext cx="12192005" cy="1308101"/>
          </a:xfrm>
          <a:prstGeom prst="rtTriangle">
            <a:avLst/>
          </a:prstGeom>
          <a:solidFill>
            <a:schemeClr val="bg1">
              <a:lumMod val="85000"/>
              <a:alpha val="66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xmlns="" id="{2EF467A6-154E-44CD-9CDE-3386D1ACF8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3310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23290"/>
            <a:r>
              <a:rPr lang="ko-KR" altLang="en-US" sz="5400" b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오늘 배운 내용</a:t>
            </a:r>
            <a:endParaRPr lang="ko-KR" altLang="ko-KR" sz="54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08400" y="1981200"/>
            <a:ext cx="4741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1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>
            <a:off x="8375172" y="3041168"/>
            <a:ext cx="5411162" cy="2222498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flipV="1">
            <a:off x="0" y="0"/>
            <a:ext cx="5527425" cy="3225801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 flipV="1">
            <a:off x="-2771526" y="2778373"/>
            <a:ext cx="6851149" cy="1308101"/>
          </a:xfrm>
          <a:prstGeom prst="rtTriangle">
            <a:avLst/>
          </a:prstGeom>
          <a:solidFill>
            <a:srgbClr val="32BDAF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919627" y="79200"/>
            <a:ext cx="2222500" cy="645785"/>
            <a:chOff x="9487392" y="6211093"/>
            <a:chExt cx="2996708" cy="870744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508" b="7584"/>
            <a:stretch/>
          </p:blipFill>
          <p:spPr bwMode="auto">
            <a:xfrm>
              <a:off x="9487392" y="6211093"/>
              <a:ext cx="93133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0350145" y="6224587"/>
              <a:ext cx="2133955" cy="857250"/>
            </a:xfrm>
            <a:prstGeom prst="rect">
              <a:avLst/>
            </a:prstGeom>
          </p:spPr>
        </p:pic>
      </p:grpSp>
      <p:sp>
        <p:nvSpPr>
          <p:cNvPr id="8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0800000" flipH="1" flipV="1">
            <a:off x="-3" y="5552234"/>
            <a:ext cx="12192005" cy="1308101"/>
          </a:xfrm>
          <a:prstGeom prst="rtTriangle">
            <a:avLst/>
          </a:prstGeom>
          <a:solidFill>
            <a:schemeClr val="bg1">
              <a:lumMod val="85000"/>
              <a:alpha val="66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xmlns="" id="{2EF467A6-154E-44CD-9CDE-3386D1ACF8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3310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23290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</a:t>
            </a:r>
            <a:r>
              <a:rPr lang="ko-KR" altLang="en-US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차시</a:t>
            </a:r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예고</a:t>
            </a:r>
            <a:endParaRPr lang="ko-KR" altLang="ko-KR" sz="54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08400" y="1981200"/>
            <a:ext cx="4741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>
            <a:off x="8375172" y="3041168"/>
            <a:ext cx="5411162" cy="2222498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flipV="1">
            <a:off x="0" y="0"/>
            <a:ext cx="5527425" cy="3225801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 flipV="1">
            <a:off x="-2771526" y="2778373"/>
            <a:ext cx="6851149" cy="1308101"/>
          </a:xfrm>
          <a:prstGeom prst="rtTriangle">
            <a:avLst/>
          </a:prstGeom>
          <a:solidFill>
            <a:srgbClr val="32BDAF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2" name="그룹 8"/>
          <p:cNvGrpSpPr/>
          <p:nvPr userDrawn="1"/>
        </p:nvGrpSpPr>
        <p:grpSpPr>
          <a:xfrm>
            <a:off x="9919627" y="79200"/>
            <a:ext cx="2222500" cy="645785"/>
            <a:chOff x="9487392" y="6211093"/>
            <a:chExt cx="2996708" cy="870744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508" b="7584"/>
            <a:stretch/>
          </p:blipFill>
          <p:spPr bwMode="auto">
            <a:xfrm>
              <a:off x="9487392" y="6211093"/>
              <a:ext cx="93133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0350145" y="6224587"/>
              <a:ext cx="2133955" cy="857250"/>
            </a:xfrm>
            <a:prstGeom prst="rect">
              <a:avLst/>
            </a:prstGeom>
          </p:spPr>
        </p:pic>
      </p:grpSp>
      <p:sp>
        <p:nvSpPr>
          <p:cNvPr id="12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0800000" flipH="1" flipV="1">
            <a:off x="-3" y="5552234"/>
            <a:ext cx="12192005" cy="1308101"/>
          </a:xfrm>
          <a:prstGeom prst="rtTriangle">
            <a:avLst/>
          </a:prstGeom>
          <a:solidFill>
            <a:schemeClr val="bg1">
              <a:lumMod val="85000"/>
              <a:alpha val="66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" name="텍스트 개체 틀 1"/>
          <p:cNvSpPr txBox="1">
            <a:spLocks/>
          </p:cNvSpPr>
          <p:nvPr userDrawn="1"/>
        </p:nvSpPr>
        <p:spPr>
          <a:xfrm>
            <a:off x="347217" y="1562793"/>
            <a:ext cx="11498419" cy="383695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함께 학습한 </a:t>
            </a:r>
            <a:endParaRPr lang="en-US" altLang="ko-KR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안동대학교 학생 여러분</a:t>
            </a:r>
            <a:r>
              <a:rPr lang="en-US" altLang="ko-KR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고맙습니다</a:t>
            </a:r>
            <a:r>
              <a:rPr lang="en-US" altLang="ko-KR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17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학습목차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rot="3156289">
            <a:off x="1320802" y="1083735"/>
            <a:ext cx="609600" cy="711200"/>
          </a:xfrm>
          <a:prstGeom prst="rect">
            <a:avLst/>
          </a:prstGeom>
          <a:solidFill>
            <a:srgbClr val="32BDA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 rot="2471154">
            <a:off x="1477078" y="1200147"/>
            <a:ext cx="404616" cy="476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5400000">
            <a:off x="1337736" y="-1337736"/>
            <a:ext cx="1049863" cy="3725334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5400000" flipV="1">
            <a:off x="7225491" y="1884640"/>
            <a:ext cx="6851149" cy="3081869"/>
          </a:xfrm>
          <a:prstGeom prst="rtTriangle">
            <a:avLst/>
          </a:prstGeom>
          <a:solidFill>
            <a:srgbClr val="32BDAF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6933" y="6161416"/>
            <a:ext cx="2222500" cy="645785"/>
            <a:chOff x="9487392" y="6211093"/>
            <a:chExt cx="2996708" cy="87074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508" b="7584"/>
            <a:stretch/>
          </p:blipFill>
          <p:spPr bwMode="auto">
            <a:xfrm>
              <a:off x="9487392" y="6211093"/>
              <a:ext cx="93133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0350145" y="6224587"/>
              <a:ext cx="2133955" cy="857250"/>
            </a:xfrm>
            <a:prstGeom prst="rect">
              <a:avLst/>
            </a:prstGeom>
          </p:spPr>
        </p:pic>
      </p:grpSp>
      <p:sp>
        <p:nvSpPr>
          <p:cNvPr id="9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6200000" flipH="1" flipV="1">
            <a:off x="-1479549" y="1479549"/>
            <a:ext cx="4267200" cy="1308101"/>
          </a:xfrm>
          <a:prstGeom prst="rtTriangle">
            <a:avLst/>
          </a:prstGeom>
          <a:solidFill>
            <a:schemeClr val="bg1">
              <a:lumMod val="85000"/>
              <a:alpha val="66000"/>
            </a:schemeClr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xmlns="" id="{2EF467A6-154E-44CD-9CDE-3386D1ACF8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199" y="1240365"/>
            <a:ext cx="29548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23290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참고자료</a:t>
            </a:r>
            <a:endParaRPr lang="ko-KR" altLang="ko-KR" sz="54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자유형: 도형 1056">
            <a:extLst>
              <a:ext uri="{FF2B5EF4-FFF2-40B4-BE49-F238E27FC236}">
                <a16:creationId xmlns:a16="http://schemas.microsoft.com/office/drawing/2014/main" xmlns="" id="{64870BF0-DBBF-43D8-B591-7F8900FC16CE}"/>
              </a:ext>
            </a:extLst>
          </p:cNvPr>
          <p:cNvSpPr/>
          <p:nvPr userDrawn="1"/>
        </p:nvSpPr>
        <p:spPr>
          <a:xfrm rot="10800000" flipV="1">
            <a:off x="5723467" y="4233333"/>
            <a:ext cx="6468532" cy="2624667"/>
          </a:xfrm>
          <a:prstGeom prst="rtTriangle">
            <a:avLst/>
          </a:prstGeom>
          <a:solidFill>
            <a:srgbClr val="F7CB06"/>
          </a:solidFill>
          <a:ln w="1288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2D03-12D5-4A24-BE03-51EF58BC8EAC}" type="datetimeFigureOut">
              <a:rPr lang="ko-KR" altLang="en-US" smtClean="0"/>
              <a:pPr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4E90-B589-406E-84A6-5CEC4C32B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6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 txBox="1">
            <a:spLocks/>
          </p:cNvSpPr>
          <p:nvPr/>
        </p:nvSpPr>
        <p:spPr>
          <a:xfrm>
            <a:off x="8091577" y="4736563"/>
            <a:ext cx="3729112" cy="554037"/>
          </a:xfrm>
          <a:prstGeom prst="rect">
            <a:avLst/>
          </a:prstGeom>
        </p:spPr>
        <p:txBody>
          <a:bodyPr/>
          <a:lstStyle/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13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주차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차시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216DCAD-5EDF-49D3-B83F-30620476E39B}"/>
              </a:ext>
            </a:extLst>
          </p:cNvPr>
          <p:cNvSpPr/>
          <p:nvPr/>
        </p:nvSpPr>
        <p:spPr>
          <a:xfrm>
            <a:off x="4132479" y="1003805"/>
            <a:ext cx="3762568" cy="602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algn="just">
              <a:lnSpc>
                <a:spcPct val="160000"/>
              </a:lnSpc>
              <a:spcBef>
                <a:spcPts val="700"/>
              </a:spcBef>
              <a:spcAft>
                <a:spcPts val="150"/>
              </a:spcAft>
            </a:pP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다른 문화권에 대한 이해 </a:t>
            </a:r>
            <a:endParaRPr lang="ko-KR" altLang="en-US" sz="2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59B0AC3-53FC-43ED-A0F8-9032AC418B18}"/>
              </a:ext>
            </a:extLst>
          </p:cNvPr>
          <p:cNvSpPr/>
          <p:nvPr/>
        </p:nvSpPr>
        <p:spPr>
          <a:xfrm>
            <a:off x="1024364" y="1632907"/>
            <a:ext cx="4817659" cy="4361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61EFCE93-002C-4EAE-80C4-887FE7322A50}"/>
              </a:ext>
            </a:extLst>
          </p:cNvPr>
          <p:cNvSpPr/>
          <p:nvPr/>
        </p:nvSpPr>
        <p:spPr>
          <a:xfrm>
            <a:off x="6096000" y="1632907"/>
            <a:ext cx="4817659" cy="43611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E6A26-7494-4530-92CA-E26E1B70173F}"/>
              </a:ext>
            </a:extLst>
          </p:cNvPr>
          <p:cNvSpPr/>
          <p:nvPr/>
        </p:nvSpPr>
        <p:spPr>
          <a:xfrm>
            <a:off x="2601928" y="1685781"/>
            <a:ext cx="1646605" cy="517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문화 충격 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229EC4A-9624-4322-AB5F-1C315F2D8503}"/>
              </a:ext>
            </a:extLst>
          </p:cNvPr>
          <p:cNvSpPr/>
          <p:nvPr/>
        </p:nvSpPr>
        <p:spPr>
          <a:xfrm>
            <a:off x="7270032" y="1789596"/>
            <a:ext cx="2672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이문화 커뮤니케이션 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AAB22-84FE-4188-BEAB-9B5DB7AFE0BF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</a:rPr>
              <a:t>국제감각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117557-1D2C-43A2-AFDE-B1A54C9DCC11}"/>
              </a:ext>
            </a:extLst>
          </p:cNvPr>
          <p:cNvSpPr/>
          <p:nvPr/>
        </p:nvSpPr>
        <p:spPr>
          <a:xfrm>
            <a:off x="5674159" y="2474087"/>
            <a:ext cx="51125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675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언어적 커뮤니케이션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의사 전달과 직결된 외국어 사용 능력 </a:t>
            </a:r>
            <a:endParaRPr lang="en-US" altLang="ko-KR" sz="2000" dirty="0"/>
          </a:p>
          <a:p>
            <a:pPr marL="66675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비언어적 커뮤니케이션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상대국의 문화적 배경에 입각 한 생활양식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행동 규범 가치관 등 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F65A8BF-068B-4316-A77D-FBDE72767066}"/>
              </a:ext>
            </a:extLst>
          </p:cNvPr>
          <p:cNvSpPr/>
          <p:nvPr/>
        </p:nvSpPr>
        <p:spPr>
          <a:xfrm>
            <a:off x="764127" y="2254297"/>
            <a:ext cx="48176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- 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한 문화권에 속한 사람이 다른 문화를 접하게 되었을 때 체험하게 되는 충격 </a:t>
            </a:r>
            <a:endParaRPr lang="ko-KR" altLang="en-US" sz="2000" spc="-150" dirty="0"/>
          </a:p>
          <a:p>
            <a:pPr marL="571500" indent="-1905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문화 충격의 대비책 </a:t>
            </a: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다른 문화에 대한 개방적인 태도 견지</a:t>
            </a: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자신이 속한 문화를 기준으로 다른 문화의 평가 자제</a:t>
            </a: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자신의 정체성을 유지한 상태에서 새로운 경험에 대해 적극적인 자세 취하기 </a:t>
            </a:r>
            <a:endParaRPr lang="ko-KR" altLang="en-US" sz="2000" spc="-1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9A4A9A7-73F1-413A-9A96-6C75F50FBBB0}"/>
              </a:ext>
            </a:extLst>
          </p:cNvPr>
          <p:cNvSpPr/>
          <p:nvPr/>
        </p:nvSpPr>
        <p:spPr>
          <a:xfrm>
            <a:off x="6125246" y="2073977"/>
            <a:ext cx="460254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= </a:t>
            </a:r>
            <a:r>
              <a:rPr lang="ko-KR" altLang="en-US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언어적 커뮤니케이션 </a:t>
            </a:r>
            <a:r>
              <a:rPr lang="en-US" altLang="ko-KR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비언어적 커뮤니케이션 </a:t>
            </a:r>
            <a:endParaRPr lang="ko-KR" altLang="en-US" spc="-300" dirty="0"/>
          </a:p>
        </p:txBody>
      </p:sp>
    </p:spTree>
    <p:extLst>
      <p:ext uri="{BB962C8B-B14F-4D97-AF65-F5344CB8AC3E}">
        <p14:creationId xmlns:p14="http://schemas.microsoft.com/office/powerpoint/2010/main" val="381897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CE28C95-312D-4E9B-B576-5D3AFFF59521}"/>
              </a:ext>
            </a:extLst>
          </p:cNvPr>
          <p:cNvSpPr/>
          <p:nvPr/>
        </p:nvSpPr>
        <p:spPr>
          <a:xfrm>
            <a:off x="544775" y="1734477"/>
            <a:ext cx="680567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032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① 관련 분야 해외 사이트 방문을 통한 </a:t>
            </a:r>
            <a:endParaRPr lang="en-US" altLang="ko-KR" sz="2400" spc="-3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2032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최신 이슈 확인 </a:t>
            </a:r>
            <a:endParaRPr lang="ko-KR" altLang="en-US" sz="2400" spc="-300" dirty="0"/>
          </a:p>
          <a:p>
            <a:pPr marL="457200" indent="-2032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② 매일 신문의 국제면 읽기 </a:t>
            </a:r>
            <a:endParaRPr lang="ko-KR" altLang="en-US" sz="2400" spc="-300" dirty="0"/>
          </a:p>
          <a:p>
            <a:pPr marL="457200" indent="-2032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③ 업무와 관련된 국제 잡지 정기 구독 </a:t>
            </a:r>
            <a:endParaRPr lang="ko-KR" altLang="en-US" sz="2400" spc="-300" dirty="0"/>
          </a:p>
          <a:p>
            <a:pPr marL="457200" indent="-2032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④ 관련 사이트 방문을 통한 국제 동향 확인 </a:t>
            </a:r>
            <a:endParaRPr lang="ko-KR" altLang="en-US" sz="2400" spc="-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E80130F-4542-4E1A-8A97-49C680EEE45F}"/>
              </a:ext>
            </a:extLst>
          </p:cNvPr>
          <p:cNvSpPr/>
          <p:nvPr/>
        </p:nvSpPr>
        <p:spPr>
          <a:xfrm>
            <a:off x="5783590" y="1648278"/>
            <a:ext cx="6096000" cy="2440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2032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⑤ 국제 학술 대회 참석 </a:t>
            </a:r>
            <a:endParaRPr lang="ko-KR" altLang="en-US" sz="2400" spc="-300" dirty="0"/>
          </a:p>
          <a:p>
            <a:pPr marL="457200" indent="-2032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⑥ 업무와 관련된 주요 용어의 외국어 습득 </a:t>
            </a:r>
            <a:endParaRPr lang="ko-KR" altLang="en-US" sz="2400" spc="-300" dirty="0"/>
          </a:p>
          <a:p>
            <a:pPr marL="457200" indent="-2032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⑦ 해외 서점 사이트 방문을 통해 </a:t>
            </a:r>
            <a:endParaRPr lang="en-US" altLang="ko-KR" sz="2400" spc="-3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2032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최신 서적 목록과 주요 내용 파악 </a:t>
            </a:r>
            <a:endParaRPr lang="en-US" altLang="ko-KR" sz="2400" spc="-300" dirty="0"/>
          </a:p>
          <a:p>
            <a:pPr marL="457200" indent="-2032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⑧ 외국인 친구와 지속적인 대화 노력 </a:t>
            </a:r>
            <a:endParaRPr lang="ko-KR" altLang="en-US" sz="2400" spc="-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DA0C539-F88C-4E30-9C7F-98BDE9F05BFB}"/>
              </a:ext>
            </a:extLst>
          </p:cNvPr>
          <p:cNvSpPr/>
          <p:nvPr/>
        </p:nvSpPr>
        <p:spPr>
          <a:xfrm>
            <a:off x="4381668" y="1003805"/>
            <a:ext cx="2685351" cy="602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algn="just">
              <a:lnSpc>
                <a:spcPct val="160000"/>
              </a:lnSpc>
              <a:spcBef>
                <a:spcPts val="700"/>
              </a:spcBef>
              <a:spcAft>
                <a:spcPts val="150"/>
              </a:spcAft>
            </a:pPr>
            <a:r>
              <a:rPr lang="ko-KR" altLang="en-US" sz="24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국제 동향 파악 방법 </a:t>
            </a:r>
            <a:endParaRPr lang="ko-KR" altLang="en-US" b="1" spc="-3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8EDE84D-A798-4D4F-A86B-41FF5D710515}"/>
              </a:ext>
            </a:extLst>
          </p:cNvPr>
          <p:cNvSpPr/>
          <p:nvPr/>
        </p:nvSpPr>
        <p:spPr>
          <a:xfrm>
            <a:off x="544775" y="4473735"/>
            <a:ext cx="10100479" cy="166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algn="ctr">
              <a:lnSpc>
                <a:spcPct val="120000"/>
              </a:lnSpc>
              <a:spcBef>
                <a:spcPts val="700"/>
              </a:spcBef>
              <a:spcAft>
                <a:spcPts val="150"/>
              </a:spcAft>
            </a:pP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국제적인 법규나 규정 숙지의 필요성 </a:t>
            </a:r>
            <a:endParaRPr lang="ko-KR" altLang="en-US" b="1" dirty="0"/>
          </a:p>
          <a:p>
            <a:pPr marL="457200" indent="-203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① 업무와 관련된 국제적인 법규나 규정 제대로 숙지하여 큰 피해를 방지</a:t>
            </a:r>
            <a:endParaRPr lang="en-US" altLang="ko-KR" sz="2000" dirty="0"/>
          </a:p>
          <a:p>
            <a:pPr marL="457200" indent="-203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② 각 나라마다 산업 활동을 규제 해 놓은 법이 있기 때문에 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203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우리나라에서는 합법적인 행동이 다른 나라에서는 불법 일 수 있음</a:t>
            </a:r>
            <a:r>
              <a:rPr lang="ko-KR" altLang="en-US" sz="2000" dirty="0"/>
              <a:t>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57EACD2-10C5-4E2C-ADE5-B3FBC688F363}"/>
              </a:ext>
            </a:extLst>
          </p:cNvPr>
          <p:cNvCxnSpPr/>
          <p:nvPr/>
        </p:nvCxnSpPr>
        <p:spPr>
          <a:xfrm flipV="1">
            <a:off x="544775" y="4334638"/>
            <a:ext cx="10741924" cy="11090"/>
          </a:xfrm>
          <a:prstGeom prst="line">
            <a:avLst/>
          </a:prstGeom>
          <a:ln w="28575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86AADC-7CB6-427F-9BCA-A780A1A2F846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</a:rPr>
              <a:t>국제감각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3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0AE0336-C915-4335-AB40-B3122A70E5A6}"/>
              </a:ext>
            </a:extLst>
          </p:cNvPr>
          <p:cNvSpPr/>
          <p:nvPr/>
        </p:nvSpPr>
        <p:spPr>
          <a:xfrm>
            <a:off x="861489" y="1722267"/>
            <a:ext cx="10624216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03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① 인사하는 법 </a:t>
            </a:r>
            <a:endParaRPr lang="ko-KR" altLang="en-US" sz="2000" b="1" spc="-150" dirty="0"/>
          </a:p>
          <a:p>
            <a:pPr marL="57150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영미권에서의 악수 방법 </a:t>
            </a: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상대방의 눈이나 얼굴을 보면서 오른 손으로 상대방의 </a:t>
            </a:r>
            <a:r>
              <a:rPr lang="ko-KR" altLang="en-US" b="1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오른손을 잠시 힘주어서 잡았다가 놓아야 함</a:t>
            </a:r>
            <a:endParaRPr lang="ko-KR" altLang="en-US" b="1" spc="-150" dirty="0"/>
          </a:p>
          <a:p>
            <a:pPr marL="57150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미국에서의 대화법 </a:t>
            </a: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이름이나 </a:t>
            </a:r>
            <a:r>
              <a:rPr lang="ko-KR" altLang="en-US" b="1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호칭</a:t>
            </a: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을 어떻게 부를지 먼저 물어보는 것이 예의이며</a:t>
            </a: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인사를 하거나 이야기 할 때 상대방의 개인 공간을 지켜줘야 함</a:t>
            </a:r>
            <a:endParaRPr lang="ko-KR" altLang="en-US" spc="-150" dirty="0"/>
          </a:p>
          <a:p>
            <a:pPr marL="57150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아프리카의 대화법 </a:t>
            </a: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코 끝 </a:t>
            </a: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정도를 보면서 대화 </a:t>
            </a:r>
            <a:endParaRPr lang="ko-KR" altLang="en-US" spc="-150" dirty="0"/>
          </a:p>
          <a:p>
            <a:pPr marL="57150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영미권의 명함 </a:t>
            </a:r>
            <a:endParaRPr lang="ko-KR" altLang="en-US" spc="-150" dirty="0"/>
          </a:p>
          <a:p>
            <a:pPr marL="596900" indent="-88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∙ 사교용과 업무용으로 나누어진다</a:t>
            </a: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spc="-150" dirty="0"/>
          </a:p>
          <a:p>
            <a:pPr marL="596900" indent="-88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∙ 업무용 명함</a:t>
            </a:r>
            <a:endParaRPr lang="ko-KR" altLang="en-US" spc="-150" dirty="0"/>
          </a:p>
          <a:p>
            <a:pPr marL="920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악수를 한 후 명함교환</a:t>
            </a:r>
            <a:endParaRPr lang="en-US" altLang="ko-KR" spc="-150" dirty="0"/>
          </a:p>
          <a:p>
            <a:pPr marL="920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 아랫사람이나 손님이 먼저 꺼내 오른손으로 상대방에게 주고</a:t>
            </a: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받는 사람은 두 손으로 받는 것이 예의</a:t>
            </a:r>
            <a:endParaRPr lang="en-US" altLang="ko-KR" spc="-150" dirty="0"/>
          </a:p>
          <a:p>
            <a:pPr marL="920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 받은 명함을 탁자 위에 보이게 놓은 채로 대화하거나 명함 지갑에 </a:t>
            </a:r>
            <a:r>
              <a:rPr lang="ko-KR" altLang="en-US" spc="-1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넣어야함</a:t>
            </a:r>
            <a:endParaRPr lang="en-US" altLang="ko-KR" spc="-150" dirty="0"/>
          </a:p>
          <a:p>
            <a:pPr marL="920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 명함을 꾸기거나 계속 만지는 것은 예의에 어긋난다</a:t>
            </a:r>
            <a:r>
              <a:rPr lang="en-US" altLang="ko-KR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spc="-150" dirty="0"/>
          </a:p>
          <a:p>
            <a:pPr marL="457200" indent="-203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pc="-1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75D9297-BFE1-4606-9D4F-9D37DF83EDDE}"/>
              </a:ext>
            </a:extLst>
          </p:cNvPr>
          <p:cNvSpPr/>
          <p:nvPr/>
        </p:nvSpPr>
        <p:spPr>
          <a:xfrm>
            <a:off x="973221" y="1046066"/>
            <a:ext cx="4891083" cy="517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algn="just">
              <a:lnSpc>
                <a:spcPct val="160000"/>
              </a:lnSpc>
              <a:spcBef>
                <a:spcPts val="700"/>
              </a:spcBef>
              <a:spcAft>
                <a:spcPts val="15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글로벌 경쟁력을 갖추기 위한 국제 매너 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FDD2EE-A0C8-4BA5-8236-09CEE13DE5F2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</a:rPr>
              <a:t>국제감각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9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AA313D5-F7E4-48D8-83FB-747CBBC0F743}"/>
              </a:ext>
            </a:extLst>
          </p:cNvPr>
          <p:cNvSpPr/>
          <p:nvPr/>
        </p:nvSpPr>
        <p:spPr>
          <a:xfrm>
            <a:off x="952126" y="1454586"/>
            <a:ext cx="10966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03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② 시간약속 지키기 </a:t>
            </a:r>
            <a:endParaRPr lang="ko-KR" altLang="en-US" sz="2200" b="1" spc="-300" dirty="0"/>
          </a:p>
          <a:p>
            <a:pPr marL="57150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-    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미국 </a:t>
            </a: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시간 엄수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를 매우 중요하게 생각</a:t>
            </a:r>
            <a:endParaRPr lang="ko-KR" altLang="en-US" sz="2000" spc="-300" dirty="0"/>
          </a:p>
          <a:p>
            <a:pPr marL="666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라틴 아메리카 </a:t>
            </a: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· 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동부 유럽 </a:t>
            </a: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· 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아랍 지역 </a:t>
            </a: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시간 약속을 형식적으로 생각하여 </a:t>
            </a:r>
            <a:endParaRPr lang="en-US" altLang="ko-KR" sz="2000" spc="-3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810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  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상대방이 당연히 기다려 줄 것으로 생각</a:t>
            </a:r>
            <a:endParaRPr lang="en-US" altLang="ko-KR" sz="2000" spc="-3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66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900" spc="-300" dirty="0"/>
          </a:p>
          <a:p>
            <a:pPr marL="457200" indent="-203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③ 식사예절 </a:t>
            </a:r>
            <a:endParaRPr lang="ko-KR" altLang="en-US" sz="2200" b="1" spc="-300" dirty="0"/>
          </a:p>
          <a:p>
            <a:pPr marL="57150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-    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수프는 소리 내면서 먹지 않기</a:t>
            </a:r>
            <a:endParaRPr lang="ko-KR" altLang="en-US" sz="2000" spc="-300" dirty="0"/>
          </a:p>
          <a:p>
            <a:pPr marL="57150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-     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몸의 바깥쪽에서부터 포트나 나이프 사용하기</a:t>
            </a: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sz="2000" spc="-300" dirty="0"/>
          </a:p>
          <a:p>
            <a:pPr marL="57150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-     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뜨거운 수프는 입으로 불어서 식히지 않고 숟가락으로 저어서 식히기</a:t>
            </a:r>
            <a:endParaRPr lang="ko-KR" altLang="en-US" sz="2000" spc="-300" dirty="0"/>
          </a:p>
          <a:p>
            <a:pPr marL="57150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-     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빵은 수프를 먹고 난 후부터 먹으며</a:t>
            </a: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디저트 직전부터 식사가 끝 날 때까지 먹을 수 있음</a:t>
            </a:r>
            <a:endParaRPr lang="ko-KR" altLang="en-US" sz="2000" spc="-300" dirty="0"/>
          </a:p>
          <a:p>
            <a:pPr marL="57150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-     </a:t>
            </a: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빵은 손으로 떼어 먹기</a:t>
            </a:r>
            <a:endParaRPr lang="ko-KR" altLang="en-US" sz="2000" spc="-300" dirty="0"/>
          </a:p>
          <a:p>
            <a:pPr marL="666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생선 요리는 뒤집어 먹지 않기</a:t>
            </a:r>
            <a:endParaRPr lang="en-US" altLang="ko-KR" sz="2000" spc="-300" dirty="0"/>
          </a:p>
          <a:p>
            <a:pPr marL="666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스테이크는 잘라 가면서 먹기</a:t>
            </a:r>
            <a:r>
              <a:rPr lang="ko-KR" altLang="en-US" sz="2000" spc="-300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DB8108B-C168-4AAE-A0D9-5DF2823F50DF}"/>
              </a:ext>
            </a:extLst>
          </p:cNvPr>
          <p:cNvSpPr/>
          <p:nvPr/>
        </p:nvSpPr>
        <p:spPr>
          <a:xfrm>
            <a:off x="952126" y="1003805"/>
            <a:ext cx="4891083" cy="517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algn="just">
              <a:lnSpc>
                <a:spcPct val="160000"/>
              </a:lnSpc>
              <a:spcBef>
                <a:spcPts val="700"/>
              </a:spcBef>
              <a:spcAft>
                <a:spcPts val="15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글로벌 경쟁력을 갖추기 위한 국제 매너 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A89688-5974-4B3F-A86E-11A119628223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</a:rPr>
              <a:t>국제감각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9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998E047-B85A-4DB3-853D-13C93FFBC25C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3. </a:t>
            </a:r>
            <a:r>
              <a:rPr lang="ko-KR" altLang="en-US" sz="3200" b="1" dirty="0">
                <a:solidFill>
                  <a:srgbClr val="002060"/>
                </a:solidFill>
              </a:rPr>
              <a:t>공기업 출제유형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BE53F18-9F34-41E8-A1DA-D154C2C85AA3}"/>
              </a:ext>
            </a:extLst>
          </p:cNvPr>
          <p:cNvSpPr/>
          <p:nvPr/>
        </p:nvSpPr>
        <p:spPr>
          <a:xfrm>
            <a:off x="768220" y="1483598"/>
            <a:ext cx="10655559" cy="318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spcBef>
                <a:spcPts val="700"/>
              </a:spcBef>
              <a:spcAft>
                <a:spcPts val="150"/>
              </a:spcAft>
            </a:pPr>
            <a:r>
              <a:rPr lang="ko-KR" altLang="en-US" sz="3200" b="1" kern="0" spc="-40" dirty="0">
                <a:solidFill>
                  <a:srgbClr val="000000"/>
                </a:solidFill>
              </a:rPr>
              <a:t>출제특징</a:t>
            </a:r>
            <a:endParaRPr lang="ko-KR" altLang="en-US" sz="2000" kern="0" dirty="0">
              <a:solidFill>
                <a:srgbClr val="000000"/>
              </a:solidFill>
            </a:endParaRPr>
          </a:p>
          <a:p>
            <a:pPr marL="166370" indent="-166370" algn="just" fontAlgn="base">
              <a:lnSpc>
                <a:spcPct val="160000"/>
              </a:lnSpc>
            </a:pPr>
            <a:r>
              <a:rPr lang="ko-KR" altLang="en-US" sz="2400" kern="0" spc="-20" dirty="0">
                <a:solidFill>
                  <a:srgbClr val="000000"/>
                </a:solidFill>
              </a:rPr>
              <a:t>∙</a:t>
            </a:r>
            <a:r>
              <a:rPr lang="ko-KR" altLang="en-US" sz="24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kern="0" spc="-40" dirty="0">
                <a:solidFill>
                  <a:srgbClr val="000000"/>
                </a:solidFill>
              </a:rPr>
              <a:t>조직이해능력은 의사소통능력</a:t>
            </a:r>
            <a:r>
              <a:rPr lang="en-US" altLang="ko-KR" sz="24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kern="0" spc="-40" dirty="0">
                <a:solidFill>
                  <a:srgbClr val="000000"/>
                </a:solidFill>
              </a:rPr>
              <a:t>수리능력</a:t>
            </a:r>
            <a:r>
              <a:rPr lang="en-US" altLang="ko-KR" sz="24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kern="0" spc="-40" dirty="0">
                <a:solidFill>
                  <a:srgbClr val="000000"/>
                </a:solidFill>
              </a:rPr>
              <a:t>문제해결능력에 비하면 필기시험에서 출제 비중이 높지 않다</a:t>
            </a:r>
            <a:r>
              <a:rPr lang="en-US" altLang="ko-KR" sz="24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400" kern="0" spc="-40" dirty="0">
                <a:solidFill>
                  <a:srgbClr val="000000"/>
                </a:solidFill>
              </a:rPr>
              <a:t>다만 타 영역과 연계되어 출제되는 경우가 많고 그 비중이 증가하고 있다</a:t>
            </a:r>
            <a:r>
              <a:rPr lang="en-US" altLang="ko-KR" sz="24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. SWOT</a:t>
            </a:r>
            <a:r>
              <a:rPr lang="ko-KR" altLang="en-US" sz="2400" kern="0" spc="-40" dirty="0">
                <a:solidFill>
                  <a:srgbClr val="000000"/>
                </a:solidFill>
              </a:rPr>
              <a:t>분석이 대표적인 기출문제이며 문제해결능력</a:t>
            </a:r>
            <a:r>
              <a:rPr lang="en-US" altLang="ko-KR" sz="24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kern="0" spc="-40" dirty="0">
                <a:solidFill>
                  <a:srgbClr val="000000"/>
                </a:solidFill>
              </a:rPr>
              <a:t>자기개발능력</a:t>
            </a:r>
            <a:r>
              <a:rPr lang="en-US" altLang="ko-KR" sz="24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kern="0" spc="-40" dirty="0">
                <a:solidFill>
                  <a:srgbClr val="000000"/>
                </a:solidFill>
              </a:rPr>
              <a:t>의사소통능력과 연관 지어 출제된다</a:t>
            </a:r>
            <a:r>
              <a:rPr lang="en-US" altLang="ko-KR" sz="24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874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8722DA-F7AC-43D4-9468-050F19127451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3. </a:t>
            </a:r>
            <a:r>
              <a:rPr lang="ko-KR" altLang="en-US" sz="3200" b="1" dirty="0">
                <a:solidFill>
                  <a:srgbClr val="002060"/>
                </a:solidFill>
              </a:rPr>
              <a:t>공기업 출제유형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5D4B64C-257C-4B29-A552-4276527EB20A}"/>
              </a:ext>
            </a:extLst>
          </p:cNvPr>
          <p:cNvSpPr/>
          <p:nvPr/>
        </p:nvSpPr>
        <p:spPr>
          <a:xfrm>
            <a:off x="836469" y="1185385"/>
            <a:ext cx="2905283" cy="687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370" indent="-166370" algn="just" fontAlgn="base">
              <a:lnSpc>
                <a:spcPct val="160000"/>
              </a:lnSpc>
            </a:pPr>
            <a:r>
              <a:rPr lang="ko-KR" altLang="en-US" sz="2800" kern="0" spc="-40" dirty="0">
                <a:solidFill>
                  <a:srgbClr val="000000"/>
                </a:solidFill>
              </a:rPr>
              <a:t>영역별 출제유형 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5D65B1D-8831-4F90-B4F9-576A992E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41653"/>
              </p:ext>
            </p:extLst>
          </p:nvPr>
        </p:nvGraphicFramePr>
        <p:xfrm>
          <a:off x="987427" y="2054654"/>
          <a:ext cx="10181316" cy="3903174"/>
        </p:xfrm>
        <a:graphic>
          <a:graphicData uri="http://schemas.openxmlformats.org/drawingml/2006/table">
            <a:tbl>
              <a:tblPr/>
              <a:tblGrid>
                <a:gridCol w="2950091">
                  <a:extLst>
                    <a:ext uri="{9D8B030D-6E8A-4147-A177-3AD203B41FA5}">
                      <a16:colId xmlns:a16="http://schemas.microsoft.com/office/drawing/2014/main" xmlns="" val="348231223"/>
                    </a:ext>
                  </a:extLst>
                </a:gridCol>
                <a:gridCol w="5784795">
                  <a:extLst>
                    <a:ext uri="{9D8B030D-6E8A-4147-A177-3AD203B41FA5}">
                      <a16:colId xmlns:a16="http://schemas.microsoft.com/office/drawing/2014/main" xmlns="" val="1303391523"/>
                    </a:ext>
                  </a:extLst>
                </a:gridCol>
                <a:gridCol w="1446430">
                  <a:extLst>
                    <a:ext uri="{9D8B030D-6E8A-4147-A177-3AD203B41FA5}">
                      <a16:colId xmlns:a16="http://schemas.microsoft.com/office/drawing/2014/main" xmlns="" val="2398024523"/>
                    </a:ext>
                  </a:extLst>
                </a:gridCol>
              </a:tblGrid>
              <a:tr h="4459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능력유형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세부유형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출제비중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2506838"/>
                  </a:ext>
                </a:extLst>
              </a:tr>
              <a:tr h="9285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경영이해능력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사례를 통한 </a:t>
                      </a:r>
                      <a:r>
                        <a:rPr lang="en-US" altLang="ko-KR" sz="24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SWOT</a:t>
                      </a:r>
                      <a:r>
                        <a:rPr lang="ko-KR" altLang="en-US" sz="2400" kern="0" spc="-4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전략 </a:t>
                      </a:r>
                      <a:r>
                        <a:rPr lang="en-US" altLang="ko-KR" sz="24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(SO, ST, WO,WT)</a:t>
                      </a:r>
                      <a:r>
                        <a:rPr lang="ko-KR" altLang="en-US" sz="2400" kern="0" spc="-4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24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2400" kern="0" spc="-4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경영전략 유형 등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40%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8732071"/>
                  </a:ext>
                </a:extLst>
              </a:tr>
              <a:tr h="6919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조직체제이해능력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결재양식 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전결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대결 등의 개념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30%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137447"/>
                  </a:ext>
                </a:extLst>
              </a:tr>
              <a:tr h="6919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업무이해능력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조직구성 및 업무의 종류 등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20%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0691620"/>
                  </a:ext>
                </a:extLst>
              </a:tr>
              <a:tr h="6919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국제감각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국제 비즈니스 매너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국제 동향 파악 등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10%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496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05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C6D903-3AB5-45BE-A7F6-809EEF91834F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3. </a:t>
            </a:r>
            <a:r>
              <a:rPr lang="ko-KR" altLang="en-US" sz="3200" b="1" dirty="0">
                <a:solidFill>
                  <a:srgbClr val="002060"/>
                </a:solidFill>
              </a:rPr>
              <a:t>공기업 출제유형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39BB44E-5917-4B06-B537-2E1C137C5BB1}"/>
              </a:ext>
            </a:extLst>
          </p:cNvPr>
          <p:cNvSpPr/>
          <p:nvPr/>
        </p:nvSpPr>
        <p:spPr>
          <a:xfrm>
            <a:off x="752668" y="1450958"/>
            <a:ext cx="10649339" cy="2978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spcBef>
                <a:spcPts val="700"/>
              </a:spcBef>
              <a:spcAft>
                <a:spcPts val="150"/>
              </a:spcAft>
            </a:pPr>
            <a:r>
              <a:rPr lang="ko-KR" altLang="en-US" sz="3600" b="1" kern="0" spc="-40" dirty="0">
                <a:solidFill>
                  <a:srgbClr val="000000"/>
                </a:solidFill>
              </a:rPr>
              <a:t>준비방법</a:t>
            </a:r>
            <a:endParaRPr lang="ko-KR" altLang="en-US" sz="2400" kern="0" dirty="0">
              <a:solidFill>
                <a:srgbClr val="000000"/>
              </a:solidFill>
            </a:endParaRPr>
          </a:p>
          <a:p>
            <a:pPr marL="166370" indent="-166370" algn="just" fontAlgn="base">
              <a:lnSpc>
                <a:spcPct val="160000"/>
              </a:lnSpc>
            </a:pPr>
            <a:r>
              <a:rPr lang="ko-KR" altLang="en-US" sz="2800" kern="0" spc="-20" dirty="0">
                <a:solidFill>
                  <a:srgbClr val="000000"/>
                </a:solidFill>
              </a:rPr>
              <a:t>∙</a:t>
            </a:r>
            <a:r>
              <a:rPr lang="ko-KR" altLang="en-US" sz="28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kern="0" spc="-40" dirty="0">
                <a:solidFill>
                  <a:srgbClr val="000000"/>
                </a:solidFill>
              </a:rPr>
              <a:t>유기적인 문제 변형이 가능하고 복합적인 유형이 출제됨</a:t>
            </a:r>
            <a:endParaRPr lang="ko-KR" altLang="en-US" sz="2400" kern="0" dirty="0">
              <a:solidFill>
                <a:srgbClr val="000000"/>
              </a:solidFill>
            </a:endParaRPr>
          </a:p>
          <a:p>
            <a:pPr marL="137160" indent="-137160" algn="just" fontAlgn="base">
              <a:lnSpc>
                <a:spcPct val="160000"/>
              </a:lnSpc>
            </a:pPr>
            <a:r>
              <a:rPr lang="ko-KR" altLang="en-US" sz="2800" kern="0" spc="-20" dirty="0">
                <a:solidFill>
                  <a:srgbClr val="000000"/>
                </a:solidFill>
              </a:rPr>
              <a:t>∙</a:t>
            </a:r>
            <a:r>
              <a:rPr lang="ko-KR" altLang="en-US" sz="28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kern="0" spc="-40" dirty="0">
                <a:solidFill>
                  <a:srgbClr val="000000"/>
                </a:solidFill>
              </a:rPr>
              <a:t>이론에서 제시된 개념을 명확히 이해하는 것이 필요</a:t>
            </a:r>
            <a:endParaRPr lang="ko-KR" altLang="en-US" sz="2400" kern="0" dirty="0">
              <a:solidFill>
                <a:srgbClr val="000000"/>
              </a:solidFill>
            </a:endParaRPr>
          </a:p>
          <a:p>
            <a:pPr marL="166370" indent="-166370" algn="just" fontAlgn="base">
              <a:lnSpc>
                <a:spcPct val="160000"/>
              </a:lnSpc>
            </a:pPr>
            <a:r>
              <a:rPr lang="ko-KR" altLang="en-US" sz="2800" kern="0" spc="-20" dirty="0">
                <a:solidFill>
                  <a:srgbClr val="000000"/>
                </a:solidFill>
              </a:rPr>
              <a:t>∙</a:t>
            </a:r>
            <a:r>
              <a:rPr lang="ko-KR" altLang="en-US" sz="2800" kern="0" spc="-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kern="0" spc="-40" dirty="0">
                <a:solidFill>
                  <a:srgbClr val="000000"/>
                </a:solidFill>
              </a:rPr>
              <a:t>다양한 문제풀이를 통해 적응력 기르기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463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67151" y="2279525"/>
            <a:ext cx="452662" cy="4377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2400" b="1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67151" y="3414332"/>
            <a:ext cx="452662" cy="4377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b="1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167151" y="4462874"/>
            <a:ext cx="452662" cy="4377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400" b="1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텍스트 개체 틀 33"/>
          <p:cNvSpPr txBox="1">
            <a:spLocks/>
          </p:cNvSpPr>
          <p:nvPr/>
        </p:nvSpPr>
        <p:spPr>
          <a:xfrm>
            <a:off x="2645409" y="2218102"/>
            <a:ext cx="7489191" cy="526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kern="0" dirty="0">
                <a:solidFill>
                  <a:srgbClr val="000000"/>
                </a:solidFill>
              </a:rPr>
              <a:t>전체 조직에서 자신이 맡은 업무의 역할을 이해한다</a:t>
            </a:r>
            <a:endParaRPr lang="ko-KR" altLang="en-US" sz="2400" dirty="0"/>
          </a:p>
        </p:txBody>
      </p:sp>
      <p:sp>
        <p:nvSpPr>
          <p:cNvPr id="6" name="텍스트 개체 틀 33"/>
          <p:cNvSpPr txBox="1">
            <a:spLocks/>
          </p:cNvSpPr>
          <p:nvPr/>
        </p:nvSpPr>
        <p:spPr>
          <a:xfrm>
            <a:off x="2645409" y="4165838"/>
            <a:ext cx="7984491" cy="815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82550" algn="just" fontAlgn="base">
              <a:lnSpc>
                <a:spcPct val="20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출제 유형을 이해한다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7" name="텍스트 개체 틀 33"/>
          <p:cNvSpPr txBox="1">
            <a:spLocks/>
          </p:cNvSpPr>
          <p:nvPr/>
        </p:nvSpPr>
        <p:spPr>
          <a:xfrm>
            <a:off x="2645409" y="3160325"/>
            <a:ext cx="7793991" cy="827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82550" algn="just" fontAlgn="base">
              <a:lnSpc>
                <a:spcPct val="200000"/>
              </a:lnSpc>
            </a:pPr>
            <a:r>
              <a:rPr lang="ko-KR" altLang="en-US" sz="2400" kern="0" dirty="0">
                <a:solidFill>
                  <a:srgbClr val="000000"/>
                </a:solidFill>
              </a:rPr>
              <a:t>세계화 시대에 적합한 국제 감각을 설명할 수 있다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102" y="2579200"/>
            <a:ext cx="786592" cy="74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102" y="3668990"/>
            <a:ext cx="786592" cy="74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텍스트 개체 틀 4"/>
          <p:cNvSpPr txBox="1">
            <a:spLocks/>
          </p:cNvSpPr>
          <p:nvPr/>
        </p:nvSpPr>
        <p:spPr>
          <a:xfrm>
            <a:off x="2379880" y="3778103"/>
            <a:ext cx="6602179" cy="511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워크넷</a:t>
            </a:r>
            <a:endParaRPr lang="ko-KR" altLang="en-US" dirty="0"/>
          </a:p>
        </p:txBody>
      </p:sp>
      <p:sp>
        <p:nvSpPr>
          <p:cNvPr id="5" name="텍스트 개체 틀 4"/>
          <p:cNvSpPr txBox="1">
            <a:spLocks/>
          </p:cNvSpPr>
          <p:nvPr/>
        </p:nvSpPr>
        <p:spPr>
          <a:xfrm>
            <a:off x="2379880" y="2684863"/>
            <a:ext cx="6602179" cy="511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NCS</a:t>
            </a:r>
            <a:r>
              <a:rPr lang="ko-KR" altLang="en-US" dirty="0" err="1"/>
              <a:t>국가직무능력표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102" y="4758781"/>
            <a:ext cx="786592" cy="74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텍스트 개체 틀 4"/>
          <p:cNvSpPr txBox="1">
            <a:spLocks/>
          </p:cNvSpPr>
          <p:nvPr/>
        </p:nvSpPr>
        <p:spPr>
          <a:xfrm>
            <a:off x="2342499" y="4844904"/>
            <a:ext cx="6602179" cy="511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고용노동부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1518613" y="2567147"/>
            <a:ext cx="9227684" cy="814388"/>
          </a:xfrm>
          <a:prstGeom prst="rect">
            <a:avLst/>
          </a:prstGeom>
        </p:spPr>
        <p:txBody>
          <a:bodyPr/>
          <a:lstStyle/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조직이해능력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320501" y="2364190"/>
            <a:ext cx="452662" cy="4377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2400" b="1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320501" y="3462891"/>
            <a:ext cx="452662" cy="4377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b="1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텍스트 개체 틀 33"/>
          <p:cNvSpPr txBox="1">
            <a:spLocks/>
          </p:cNvSpPr>
          <p:nvPr/>
        </p:nvSpPr>
        <p:spPr>
          <a:xfrm>
            <a:off x="1798759" y="2337273"/>
            <a:ext cx="9698974" cy="526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82550" algn="just" fontAlgn="base"/>
            <a:r>
              <a:rPr lang="ko-KR" altLang="en-US" sz="2400" kern="0" dirty="0">
                <a:solidFill>
                  <a:srgbClr val="000000"/>
                </a:solidFill>
              </a:rPr>
              <a:t>조직이 가지고 있는 특성 및 조직의 체제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</a:rPr>
              <a:t>업무를 잘 </a:t>
            </a:r>
            <a:endParaRPr lang="en-US" altLang="ko-KR" sz="2400" kern="0" dirty="0">
              <a:solidFill>
                <a:srgbClr val="000000"/>
              </a:solidFill>
            </a:endParaRPr>
          </a:p>
          <a:p>
            <a:pPr marL="82550" indent="-82550" algn="just" fontAlgn="base"/>
            <a:r>
              <a:rPr lang="ko-KR" altLang="en-US" sz="2400" kern="0" dirty="0">
                <a:solidFill>
                  <a:srgbClr val="000000"/>
                </a:solidFill>
              </a:rPr>
              <a:t>이해하여 조직발전에 기여하는 것이다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</a:p>
        </p:txBody>
      </p:sp>
      <p:sp>
        <p:nvSpPr>
          <p:cNvPr id="7" name="텍스트 개체 틀 33"/>
          <p:cNvSpPr txBox="1">
            <a:spLocks/>
          </p:cNvSpPr>
          <p:nvPr/>
        </p:nvSpPr>
        <p:spPr>
          <a:xfrm>
            <a:off x="1798759" y="3395787"/>
            <a:ext cx="10105374" cy="526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82550" algn="just" fontAlgn="base"/>
            <a:r>
              <a:rPr lang="ko-KR" altLang="en-US" sz="2400" kern="0" dirty="0">
                <a:solidFill>
                  <a:srgbClr val="000000"/>
                </a:solidFill>
              </a:rPr>
              <a:t>직업인으로서 일상적인 직장 생활에 요구되는 조직의 </a:t>
            </a:r>
            <a:endParaRPr lang="en-US" altLang="ko-KR" sz="2400" kern="0" dirty="0">
              <a:solidFill>
                <a:srgbClr val="000000"/>
              </a:solidFill>
            </a:endParaRPr>
          </a:p>
          <a:p>
            <a:pPr marL="82550" indent="-82550" algn="just" fontAlgn="base"/>
            <a:r>
              <a:rPr lang="ko-KR" altLang="en-US" sz="2400" kern="0" dirty="0">
                <a:solidFill>
                  <a:srgbClr val="000000"/>
                </a:solidFill>
              </a:rPr>
              <a:t>경영과 체제를 이해하고 이에 기초하여 자신의 업무특성을 </a:t>
            </a:r>
            <a:endParaRPr lang="en-US" altLang="ko-KR" sz="2400" kern="0" dirty="0">
              <a:solidFill>
                <a:srgbClr val="000000"/>
              </a:solidFill>
            </a:endParaRPr>
          </a:p>
          <a:p>
            <a:pPr marL="82550" indent="-82550" algn="just" fontAlgn="base"/>
            <a:r>
              <a:rPr lang="ko-KR" altLang="en-US" sz="2400" kern="0" dirty="0">
                <a:solidFill>
                  <a:srgbClr val="000000"/>
                </a:solidFill>
              </a:rPr>
              <a:t>파악하는 능력을 기르는 것이다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sz="24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320501" y="2364190"/>
            <a:ext cx="452662" cy="4377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2400" b="1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320501" y="3273108"/>
            <a:ext cx="452662" cy="4377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b="1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320501" y="4182026"/>
            <a:ext cx="452662" cy="4377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400" b="1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텍스트 개체 틀 33"/>
          <p:cNvSpPr txBox="1">
            <a:spLocks/>
          </p:cNvSpPr>
          <p:nvPr/>
        </p:nvSpPr>
        <p:spPr>
          <a:xfrm>
            <a:off x="1798759" y="2320340"/>
            <a:ext cx="9698974" cy="526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조직이해능력의 하위능력 </a:t>
            </a:r>
            <a:r>
              <a:rPr lang="en-US" altLang="ko-KR" sz="2400" dirty="0"/>
              <a:t>- </a:t>
            </a:r>
            <a:r>
              <a:rPr lang="ko-KR" altLang="en-US" sz="2400" dirty="0"/>
              <a:t>업무이해능력</a:t>
            </a:r>
          </a:p>
        </p:txBody>
      </p:sp>
      <p:sp>
        <p:nvSpPr>
          <p:cNvPr id="6" name="텍스트 개체 틀 33"/>
          <p:cNvSpPr txBox="1">
            <a:spLocks/>
          </p:cNvSpPr>
          <p:nvPr/>
        </p:nvSpPr>
        <p:spPr>
          <a:xfrm>
            <a:off x="1798759" y="4109241"/>
            <a:ext cx="9174041" cy="576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공기업 출제유형 분석</a:t>
            </a:r>
          </a:p>
        </p:txBody>
      </p:sp>
      <p:sp>
        <p:nvSpPr>
          <p:cNvPr id="7" name="텍스트 개체 틀 33"/>
          <p:cNvSpPr txBox="1">
            <a:spLocks/>
          </p:cNvSpPr>
          <p:nvPr/>
        </p:nvSpPr>
        <p:spPr>
          <a:xfrm>
            <a:off x="1798759" y="3206004"/>
            <a:ext cx="10105374" cy="526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국제감각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64205A-143D-4EF4-BAAB-2D22B949065A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1. </a:t>
            </a:r>
            <a:r>
              <a:rPr lang="ko-KR" altLang="en-US" sz="3200" b="1" dirty="0">
                <a:solidFill>
                  <a:srgbClr val="002060"/>
                </a:solidFill>
              </a:rPr>
              <a:t>조직이해능력의 하위능력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74C983-653B-4773-A162-4D803C750621}"/>
              </a:ext>
            </a:extLst>
          </p:cNvPr>
          <p:cNvSpPr txBox="1"/>
          <p:nvPr/>
        </p:nvSpPr>
        <p:spPr>
          <a:xfrm>
            <a:off x="5923870" y="456493"/>
            <a:ext cx="307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업무이해 능력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0A762ED-6C4C-4B78-95FE-88CF774DAD8D}"/>
              </a:ext>
            </a:extLst>
          </p:cNvPr>
          <p:cNvSpPr/>
          <p:nvPr/>
        </p:nvSpPr>
        <p:spPr>
          <a:xfrm>
            <a:off x="3747656" y="1256028"/>
            <a:ext cx="7470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직업인이 자신에게 주어진 업무의 성격과 내용을 알고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그에 필요한 지식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기술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행동을 확인하는 능력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2B2C85E-6469-45D5-8A4F-001DB015DA2B}"/>
              </a:ext>
            </a:extLst>
          </p:cNvPr>
          <p:cNvSpPr/>
          <p:nvPr/>
        </p:nvSpPr>
        <p:spPr>
          <a:xfrm>
            <a:off x="1309190" y="2978210"/>
            <a:ext cx="96489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① 각 조직의 외부적인 상황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오랜 세월에 걸쳐 형성된 특유의 조직 문화와 내부 권력 구조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성공 여건 및 조직의 강점과 약점이 서로 다르므로 다양하게 구성 될 수 있음</a:t>
            </a:r>
            <a:endParaRPr lang="en-US" altLang="ko-KR" sz="2400" dirty="0"/>
          </a:p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② 대부분의 조직에서는 총무부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인사부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기획부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회계부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영업부로 나누어 업무를 담당</a:t>
            </a:r>
            <a:r>
              <a:rPr lang="ko-KR" altLang="en-US" sz="2400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9439D23-4C2E-494C-9F78-B6E6C4DC6C5C}"/>
              </a:ext>
            </a:extLst>
          </p:cNvPr>
          <p:cNvSpPr/>
          <p:nvPr/>
        </p:nvSpPr>
        <p:spPr>
          <a:xfrm>
            <a:off x="998537" y="2277253"/>
            <a:ext cx="2297424" cy="687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algn="just">
              <a:lnSpc>
                <a:spcPct val="160000"/>
              </a:lnSpc>
              <a:spcBef>
                <a:spcPts val="700"/>
              </a:spcBef>
              <a:spcAft>
                <a:spcPts val="150"/>
              </a:spcAft>
            </a:pP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업무의 종류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787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023482D-1E37-41FA-8066-27B765DD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61782"/>
              </p:ext>
            </p:extLst>
          </p:nvPr>
        </p:nvGraphicFramePr>
        <p:xfrm>
          <a:off x="1477206" y="4396597"/>
          <a:ext cx="9376011" cy="1792574"/>
        </p:xfrm>
        <a:graphic>
          <a:graphicData uri="http://schemas.openxmlformats.org/drawingml/2006/table">
            <a:tbl>
              <a:tblPr/>
              <a:tblGrid>
                <a:gridCol w="3126149">
                  <a:extLst>
                    <a:ext uri="{9D8B030D-6E8A-4147-A177-3AD203B41FA5}">
                      <a16:colId xmlns:a16="http://schemas.microsoft.com/office/drawing/2014/main" xmlns="" val="1416241925"/>
                    </a:ext>
                  </a:extLst>
                </a:gridCol>
                <a:gridCol w="3124931">
                  <a:extLst>
                    <a:ext uri="{9D8B030D-6E8A-4147-A177-3AD203B41FA5}">
                      <a16:colId xmlns:a16="http://schemas.microsoft.com/office/drawing/2014/main" xmlns="" val="2848168766"/>
                    </a:ext>
                  </a:extLst>
                </a:gridCol>
                <a:gridCol w="3124931">
                  <a:extLst>
                    <a:ext uri="{9D8B030D-6E8A-4147-A177-3AD203B41FA5}">
                      <a16:colId xmlns:a16="http://schemas.microsoft.com/office/drawing/2014/main" xmlns="" val="2811088898"/>
                    </a:ext>
                  </a:extLst>
                </a:gridCol>
              </a:tblGrid>
              <a:tr h="3776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업무지침 확인 </a:t>
                      </a:r>
                      <a:endParaRPr lang="ko-KR" altLang="en-US" sz="4400" dirty="0">
                        <a:effectLst/>
                      </a:endParaRPr>
                    </a:p>
                  </a:txBody>
                  <a:tcPr marL="44450" marR="44450" marT="44450" marB="4445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활용자원 확인</a:t>
                      </a:r>
                      <a:endParaRPr lang="ko-KR" altLang="en-US" sz="4400" dirty="0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업무수행 시트 작성</a:t>
                      </a:r>
                      <a:endParaRPr lang="ko-KR" altLang="en-US" sz="4400" dirty="0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9950592"/>
                  </a:ext>
                </a:extLst>
              </a:tr>
              <a:tr h="1198277">
                <a:tc>
                  <a:txBody>
                    <a:bodyPr/>
                    <a:lstStyle/>
                    <a:p>
                      <a:pPr marL="82550" indent="-825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∙ 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업무지침</a:t>
                      </a:r>
                      <a:endParaRPr lang="ko-KR" altLang="en-US" sz="4400" dirty="0">
                        <a:effectLst/>
                      </a:endParaRPr>
                    </a:p>
                    <a:p>
                      <a:pPr marL="82550" indent="-825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∙ 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업무지침</a:t>
                      </a:r>
                      <a:endParaRPr lang="ko-KR" altLang="en-US" sz="4400" dirty="0">
                        <a:effectLst/>
                      </a:endParaRPr>
                    </a:p>
                  </a:txBody>
                  <a:tcPr marL="44450" marR="44450" marT="44450" marB="4445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indent="-825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∙ 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 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 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en-US" altLang="ko-KR" sz="24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2550" indent="-825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 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 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 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인간관계</a:t>
                      </a:r>
                      <a:endParaRPr lang="ko-KR" altLang="en-US" sz="4400" dirty="0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indent="-825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∙ </a:t>
                      </a:r>
                      <a:r>
                        <a:rPr lang="ko-KR" altLang="en-US" sz="2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차트</a:t>
                      </a:r>
                      <a:endParaRPr lang="ko-KR" altLang="en-US" sz="4400" dirty="0">
                        <a:effectLst/>
                      </a:endParaRPr>
                    </a:p>
                    <a:p>
                      <a:pPr marL="82550" indent="-825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∙ 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워크플로 시트</a:t>
                      </a:r>
                      <a:endParaRPr lang="ko-KR" altLang="en-US" sz="4400" dirty="0">
                        <a:effectLst/>
                      </a:endParaRPr>
                    </a:p>
                    <a:p>
                      <a:pPr marL="82550" indent="-825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∙ 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체크리스트</a:t>
                      </a:r>
                      <a:endParaRPr lang="ko-KR" altLang="en-US" sz="4400" dirty="0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482777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FF2655C-9105-4798-91DF-AFF9531C8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577" y="1666774"/>
            <a:ext cx="641217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 공통된 조직의 목적 지향 </a:t>
            </a:r>
            <a:endParaRPr kumimoji="0" lang="ko-KR" altLang="ko-K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 요구되는 지식 기술, 도구의 다양성 </a:t>
            </a:r>
            <a:endParaRPr kumimoji="0" lang="ko-KR" altLang="ko-K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 다른 업무와 관계 독립성 </a:t>
            </a:r>
            <a:endParaRPr kumimoji="0" lang="ko-KR" altLang="ko-K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 업무 수행의 자율성 재량권 </a:t>
            </a:r>
            <a:endParaRPr kumimoji="0" lang="ko-KR" altLang="ko-K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4DEC2DB-E714-48BC-A736-F804AD475364}"/>
              </a:ext>
            </a:extLst>
          </p:cNvPr>
          <p:cNvSpPr/>
          <p:nvPr/>
        </p:nvSpPr>
        <p:spPr>
          <a:xfrm>
            <a:off x="1365238" y="1255228"/>
            <a:ext cx="1941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업무의 특성 </a:t>
            </a:r>
            <a:endParaRPr lang="ko-KR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02221FF-80AF-4A3E-B4A9-754F66A70C4B}"/>
              </a:ext>
            </a:extLst>
          </p:cNvPr>
          <p:cNvSpPr/>
          <p:nvPr/>
        </p:nvSpPr>
        <p:spPr>
          <a:xfrm>
            <a:off x="4775787" y="3847017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업무 수행의 절차 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C0CA41-F95B-46B6-8FB7-2ED1D70F3E08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1. </a:t>
            </a:r>
            <a:r>
              <a:rPr lang="ko-KR" altLang="en-US" sz="3200" b="1" dirty="0">
                <a:solidFill>
                  <a:srgbClr val="002060"/>
                </a:solidFill>
              </a:rPr>
              <a:t>조직이해능력의 하위능력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AA1C79-DBF5-4AC7-B70E-10206623BEB0}"/>
              </a:ext>
            </a:extLst>
          </p:cNvPr>
          <p:cNvSpPr txBox="1"/>
          <p:nvPr/>
        </p:nvSpPr>
        <p:spPr>
          <a:xfrm>
            <a:off x="5923870" y="456493"/>
            <a:ext cx="307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업무이해 능력</a:t>
            </a:r>
          </a:p>
        </p:txBody>
      </p:sp>
    </p:spTree>
    <p:extLst>
      <p:ext uri="{BB962C8B-B14F-4D97-AF65-F5344CB8AC3E}">
        <p14:creationId xmlns:p14="http://schemas.microsoft.com/office/powerpoint/2010/main" val="20667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0B8B566-02DF-4216-A228-4AF25DE59B21}"/>
              </a:ext>
            </a:extLst>
          </p:cNvPr>
          <p:cNvSpPr/>
          <p:nvPr/>
        </p:nvSpPr>
        <p:spPr>
          <a:xfrm>
            <a:off x="3868771" y="979713"/>
            <a:ext cx="4378122" cy="517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algn="just">
              <a:lnSpc>
                <a:spcPct val="160000"/>
              </a:lnSpc>
              <a:spcBef>
                <a:spcPts val="700"/>
              </a:spcBef>
              <a:spcAft>
                <a:spcPts val="15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업무 수행 방해 요인의 통제와 관리 </a:t>
            </a:r>
            <a:endParaRPr lang="ko-KR" altLang="en-US" sz="2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FCDBC686-BA92-4589-BAF5-B1027D7BAA85}"/>
              </a:ext>
            </a:extLst>
          </p:cNvPr>
          <p:cNvSpPr/>
          <p:nvPr/>
        </p:nvSpPr>
        <p:spPr>
          <a:xfrm>
            <a:off x="196927" y="1771329"/>
            <a:ext cx="3802358" cy="43672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BD64195-A7DD-4AB3-9DE9-F735BF204E65}"/>
              </a:ext>
            </a:extLst>
          </p:cNvPr>
          <p:cNvSpPr/>
          <p:nvPr/>
        </p:nvSpPr>
        <p:spPr>
          <a:xfrm>
            <a:off x="4216941" y="1771329"/>
            <a:ext cx="3802358" cy="43672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0D3C216-9CA6-4896-9A8C-F0CA92F53B2E}"/>
              </a:ext>
            </a:extLst>
          </p:cNvPr>
          <p:cNvSpPr/>
          <p:nvPr/>
        </p:nvSpPr>
        <p:spPr>
          <a:xfrm>
            <a:off x="8256122" y="1771329"/>
            <a:ext cx="3802358" cy="43672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0362DC1-86D6-489E-8D96-2000E1D8E42B}"/>
              </a:ext>
            </a:extLst>
          </p:cNvPr>
          <p:cNvSpPr/>
          <p:nvPr/>
        </p:nvSpPr>
        <p:spPr>
          <a:xfrm>
            <a:off x="7898722" y="2166109"/>
            <a:ext cx="40737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190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과중한 스트레스는 정신적 불안감을 조성하여 조직에 부정적인 결과 초래</a:t>
            </a:r>
            <a:endParaRPr lang="ko-KR" altLang="en-US" sz="2000" spc="-150" dirty="0"/>
          </a:p>
          <a:p>
            <a:pPr marL="571500" indent="-190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적정 수준의 스트레스는 개인의 능력을 개선하고 최적의 성과를 내게 하는 긍정적인 자극제</a:t>
            </a:r>
            <a:endParaRPr lang="ko-KR" altLang="en-US" sz="2000" spc="-150" dirty="0"/>
          </a:p>
          <a:p>
            <a:pPr marL="571500" indent="-1905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스트레스 관리 방법 </a:t>
            </a: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시간 관리를 통한 업무과중 극복</a:t>
            </a: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긍정적인 사고방식 함양</a:t>
            </a: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신체적 운동</a:t>
            </a: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전문가의 도움 </a:t>
            </a:r>
            <a:endParaRPr lang="ko-KR" altLang="en-US" sz="2000" spc="-1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348A8ED-CA2D-4EE2-AE6C-2B41865DE5F2}"/>
              </a:ext>
            </a:extLst>
          </p:cNvPr>
          <p:cNvSpPr/>
          <p:nvPr/>
        </p:nvSpPr>
        <p:spPr>
          <a:xfrm>
            <a:off x="-115602" y="2742672"/>
            <a:ext cx="41148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-2857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하루 일과 중 메일을 확인하는</a:t>
            </a:r>
            <a:endParaRPr lang="en-US" altLang="ko-KR" sz="2000" spc="-1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  시간을 </a:t>
            </a: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시간에 </a:t>
            </a: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10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분 단위로 계획 </a:t>
            </a:r>
            <a:endParaRPr lang="en-US" altLang="ko-KR" sz="2000" spc="-150" dirty="0"/>
          </a:p>
          <a:p>
            <a:pPr marL="539750" indent="-2857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외부 방문 시간과 </a:t>
            </a:r>
            <a:endParaRPr lang="en-US" altLang="ko-KR" sz="2000" spc="-1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메신저 접속 시간 정하기</a:t>
            </a:r>
            <a:endParaRPr lang="en-US" altLang="ko-KR" sz="2000" spc="-15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539750" indent="-2857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각 통화마다 </a:t>
            </a:r>
            <a:r>
              <a:rPr lang="en-US" altLang="ko-KR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20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분 이내 통화 원칙 세우기 </a:t>
            </a:r>
            <a:endParaRPr lang="ko-KR" altLang="en-US" sz="2000" spc="-1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185B72F-9AD0-4ED5-BDD3-315FF9CCBC81}"/>
              </a:ext>
            </a:extLst>
          </p:cNvPr>
          <p:cNvSpPr/>
          <p:nvPr/>
        </p:nvSpPr>
        <p:spPr>
          <a:xfrm>
            <a:off x="3972448" y="2216374"/>
            <a:ext cx="4021303" cy="385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-28575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갈등의 부정적 효과 </a:t>
            </a:r>
            <a:r>
              <a:rPr lang="en-US" altLang="ko-KR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업무 시간 지체</a:t>
            </a:r>
            <a:r>
              <a:rPr lang="en-US" altLang="ko-KR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정신적 스트레스 발생 </a:t>
            </a:r>
            <a:endParaRPr lang="en-US" altLang="ko-KR" sz="1900" spc="-150" dirty="0"/>
          </a:p>
          <a:p>
            <a:pPr marL="539750" indent="-28575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갈등의 긍정적 효과 </a:t>
            </a:r>
            <a:r>
              <a:rPr lang="en-US" altLang="ko-KR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문제를 바라보는 새로운 시각 형성</a:t>
            </a:r>
            <a:r>
              <a:rPr lang="en-US" altLang="ko-KR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다른 업무에 대한 이해 증진</a:t>
            </a:r>
            <a:r>
              <a:rPr lang="en-US" altLang="ko-KR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조직의 침체 예방</a:t>
            </a:r>
            <a:endParaRPr lang="en-US" altLang="ko-KR" sz="1900" spc="-150" dirty="0"/>
          </a:p>
          <a:p>
            <a:pPr marL="539750" indent="-28575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갈등 관리의 효과적 방법 </a:t>
            </a:r>
            <a:r>
              <a:rPr lang="en-US" altLang="ko-KR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갈등 발생의 원인 파악</a:t>
            </a:r>
            <a:r>
              <a:rPr lang="en-US" altLang="ko-KR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장기적인 조직의 이익을 위한 해결책 고찰</a:t>
            </a:r>
            <a:r>
              <a:rPr lang="en-US" altLang="ko-KR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900" spc="-150" dirty="0">
                <a:solidFill>
                  <a:srgbClr val="000000"/>
                </a:solidFill>
                <a:latin typeface="맑은 고딕" panose="020B0503020000020004" pitchFamily="50" charset="-127"/>
              </a:rPr>
              <a:t>대화와 협상을 통한 의견 일치 </a:t>
            </a:r>
            <a:endParaRPr lang="ko-KR" altLang="en-US" sz="19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0935E98-4D5F-49DC-B5E8-F0065D353AAD}"/>
              </a:ext>
            </a:extLst>
          </p:cNvPr>
          <p:cNvSpPr/>
          <p:nvPr/>
        </p:nvSpPr>
        <p:spPr>
          <a:xfrm>
            <a:off x="256970" y="1690076"/>
            <a:ext cx="3541354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방문</a:t>
            </a:r>
            <a:r>
              <a:rPr lang="en-US" altLang="ko-KR" sz="24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인터넷</a:t>
            </a:r>
            <a:r>
              <a:rPr lang="en-US" altLang="ko-KR" sz="24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전화</a:t>
            </a:r>
            <a:r>
              <a:rPr lang="en-US" altLang="ko-KR" sz="24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메신저 </a:t>
            </a:r>
            <a:endParaRPr lang="en-US" altLang="ko-KR" sz="2400" b="1" spc="-3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2032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 b="1" spc="-300" dirty="0">
                <a:solidFill>
                  <a:srgbClr val="000000"/>
                </a:solidFill>
                <a:latin typeface="맑은 고딕" panose="020B0503020000020004" pitchFamily="50" charset="-127"/>
              </a:rPr>
              <a:t>시간 정하기 원칙 </a:t>
            </a:r>
            <a:endParaRPr lang="ko-KR" altLang="en-US" sz="2400" b="1" spc="-3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5AD1D9E-F3C2-4041-B769-C77136EF4BE1}"/>
              </a:ext>
            </a:extLst>
          </p:cNvPr>
          <p:cNvSpPr/>
          <p:nvPr/>
        </p:nvSpPr>
        <p:spPr>
          <a:xfrm>
            <a:off x="5112701" y="1690076"/>
            <a:ext cx="189026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갈등 관리 </a:t>
            </a:r>
            <a:endParaRPr lang="ko-KR" altLang="en-US" sz="2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2DD3BBB-BA75-489F-8E1B-18E1112A0846}"/>
              </a:ext>
            </a:extLst>
          </p:cNvPr>
          <p:cNvSpPr/>
          <p:nvPr/>
        </p:nvSpPr>
        <p:spPr>
          <a:xfrm>
            <a:off x="9551711" y="182536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스트레스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9A8DEE2-938E-4298-A871-EB4E75997BD7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1. </a:t>
            </a:r>
            <a:r>
              <a:rPr lang="ko-KR" altLang="en-US" sz="3200" b="1" dirty="0">
                <a:solidFill>
                  <a:srgbClr val="002060"/>
                </a:solidFill>
              </a:rPr>
              <a:t>조직이해능력의 하위능력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530789B-8C7A-4155-A3FD-D329D3707DB9}"/>
              </a:ext>
            </a:extLst>
          </p:cNvPr>
          <p:cNvSpPr txBox="1"/>
          <p:nvPr/>
        </p:nvSpPr>
        <p:spPr>
          <a:xfrm>
            <a:off x="5923870" y="456493"/>
            <a:ext cx="307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업무이해 능력</a:t>
            </a:r>
          </a:p>
        </p:txBody>
      </p:sp>
    </p:spTree>
    <p:extLst>
      <p:ext uri="{BB962C8B-B14F-4D97-AF65-F5344CB8AC3E}">
        <p14:creationId xmlns:p14="http://schemas.microsoft.com/office/powerpoint/2010/main" val="288738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4CFAAE-BDED-4B61-82E6-DD0EC938F103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</a:rPr>
              <a:t>국제감각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67AD6DC-6759-4330-A4E9-59CA1C2A303C}"/>
              </a:ext>
            </a:extLst>
          </p:cNvPr>
          <p:cNvSpPr/>
          <p:nvPr/>
        </p:nvSpPr>
        <p:spPr>
          <a:xfrm>
            <a:off x="1519375" y="998916"/>
            <a:ext cx="8811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직장생활을 하는 중에 다른 나라의 문화를 이해하고 국제적인 동향을 이해하는 능력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1FCE317-7224-4C51-8C80-A5B5C2AEB5F9}"/>
              </a:ext>
            </a:extLst>
          </p:cNvPr>
          <p:cNvSpPr/>
          <p:nvPr/>
        </p:nvSpPr>
        <p:spPr>
          <a:xfrm>
            <a:off x="1309190" y="2556410"/>
            <a:ext cx="10018452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① 활동 범위가 세계로 확대되는 것 </a:t>
            </a:r>
            <a:endParaRPr lang="ko-KR" altLang="en-US" sz="2200" dirty="0"/>
          </a:p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② 국제 경영의 중요성 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다국적 내지 </a:t>
            </a:r>
            <a:r>
              <a:rPr lang="ko-KR" altLang="en-US" sz="22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초국적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 기업의 등장으로 인한 </a:t>
            </a:r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2032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범 지구적 시스템과 네트워크 안에서 이루어지는 기업 활동 </a:t>
            </a:r>
            <a:endParaRPr lang="ko-KR" altLang="en-US" sz="2200" dirty="0"/>
          </a:p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③ 세계화에 따른 변화 </a:t>
            </a:r>
            <a:endParaRPr lang="en-US" altLang="ko-KR" sz="2200" dirty="0"/>
          </a:p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 - 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다국적 기업의 증가에 따른 세계적인 경제 통합의 강화 </a:t>
            </a:r>
            <a:endParaRPr lang="ko-KR" altLang="en-US" sz="2200" dirty="0"/>
          </a:p>
          <a:p>
            <a:pPr marL="666750" indent="-2857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정치적인 전망이나 산업에 대한 조직들의 태도 변화 </a:t>
            </a:r>
            <a:endParaRPr lang="en-US" altLang="ko-KR" sz="2200" dirty="0"/>
          </a:p>
          <a:p>
            <a:pPr marL="666750" indent="-2857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국가적으로 운영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·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관리하던 공기업의 민영화 추세 </a:t>
            </a:r>
            <a:endParaRPr lang="ko-KR" altLang="en-US" sz="2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ADA6D20-B573-4FFA-B8F6-45635334B62B}"/>
              </a:ext>
            </a:extLst>
          </p:cNvPr>
          <p:cNvSpPr/>
          <p:nvPr/>
        </p:nvSpPr>
        <p:spPr>
          <a:xfrm>
            <a:off x="1072041" y="1771857"/>
            <a:ext cx="2656496" cy="687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algn="just">
              <a:lnSpc>
                <a:spcPct val="160000"/>
              </a:lnSpc>
              <a:spcBef>
                <a:spcPts val="500"/>
              </a:spcBef>
              <a:spcAft>
                <a:spcPts val="150"/>
              </a:spcAft>
            </a:pP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세계화의 정의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8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374D51D-72BC-43D8-8706-77FD7D1B4250}"/>
              </a:ext>
            </a:extLst>
          </p:cNvPr>
          <p:cNvSpPr/>
          <p:nvPr/>
        </p:nvSpPr>
        <p:spPr>
          <a:xfrm>
            <a:off x="1193251" y="1359971"/>
            <a:ext cx="11204812" cy="445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algn="just">
              <a:lnSpc>
                <a:spcPct val="160000"/>
              </a:lnSpc>
              <a:spcBef>
                <a:spcPts val="700"/>
              </a:spcBef>
              <a:spcAft>
                <a:spcPts val="150"/>
              </a:spcAft>
            </a:pPr>
            <a:r>
              <a:rPr lang="ko-KR" altLang="en-US" sz="3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국제적 식견과 능력의 필요성 </a:t>
            </a:r>
            <a:endParaRPr lang="ko-KR" altLang="en-US" sz="2400" b="1" dirty="0"/>
          </a:p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① 경쟁이 세계적인 수준에서 더욱 치열해짐으로써 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국제적인 감각으로 세계화 대응 전략 마련이 시급</a:t>
            </a:r>
            <a:endParaRPr lang="ko-KR" altLang="en-US" sz="2400" dirty="0"/>
          </a:p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② 조직구성원들도 다양한 문화의 사람들을 만나고 대화하며 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거래 혹은 협상해야 할 일들이 증가</a:t>
            </a:r>
            <a:endParaRPr lang="en-US" altLang="ko-KR" sz="2400" dirty="0"/>
          </a:p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③ 조직의 시장이 세계로 확대되는 것에 맞춰 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2032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세계 수준의 의식과 태도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행동 함양의 노력 필요</a:t>
            </a:r>
            <a:r>
              <a:rPr lang="ko-KR" altLang="en-US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BCC493-4F1B-45A0-93CE-20F8AEB11EA8}"/>
              </a:ext>
            </a:extLst>
          </p:cNvPr>
          <p:cNvSpPr txBox="1"/>
          <p:nvPr/>
        </p:nvSpPr>
        <p:spPr>
          <a:xfrm>
            <a:off x="272954" y="86543"/>
            <a:ext cx="6291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2. </a:t>
            </a:r>
            <a:r>
              <a:rPr lang="ko-KR" altLang="en-US" sz="3200" b="1" dirty="0">
                <a:solidFill>
                  <a:srgbClr val="002060"/>
                </a:solidFill>
              </a:rPr>
              <a:t>국제감각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4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875</Words>
  <Application>Microsoft Office PowerPoint</Application>
  <PresentationFormat>와이드스크린</PresentationFormat>
  <Paragraphs>163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맑은 고딕</vt:lpstr>
      <vt:lpstr>에스코어 드림 8 Heavy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백은정(E.J. Beak)</dc:creator>
  <cp:lastModifiedBy>user</cp:lastModifiedBy>
  <cp:revision>16</cp:revision>
  <cp:lastPrinted>2020-07-31T02:05:00Z</cp:lastPrinted>
  <dcterms:created xsi:type="dcterms:W3CDTF">2020-07-31T02:04:51Z</dcterms:created>
  <dcterms:modified xsi:type="dcterms:W3CDTF">2022-11-30T02:49:24Z</dcterms:modified>
</cp:coreProperties>
</file>