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66" r:id="rId5"/>
    <p:sldId id="286" r:id="rId6"/>
    <p:sldId id="289" r:id="rId7"/>
    <p:sldId id="267" r:id="rId8"/>
    <p:sldId id="268" r:id="rId9"/>
    <p:sldId id="274" r:id="rId10"/>
    <p:sldId id="259" r:id="rId11"/>
    <p:sldId id="260" r:id="rId12"/>
    <p:sldId id="265" r:id="rId13"/>
    <p:sldId id="270" r:id="rId14"/>
    <p:sldId id="271" r:id="rId15"/>
    <p:sldId id="272" r:id="rId16"/>
    <p:sldId id="273" r:id="rId17"/>
    <p:sldId id="269" r:id="rId18"/>
    <p:sldId id="261" r:id="rId19"/>
    <p:sldId id="262" r:id="rId20"/>
    <p:sldId id="290" r:id="rId21"/>
    <p:sldId id="284" r:id="rId22"/>
    <p:sldId id="285" r:id="rId23"/>
    <p:sldId id="291"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17F07-6276-40C7-B178-64F303F5CAAC}" v="3" dt="2023-09-04T03:46:33.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001" autoAdjust="0"/>
    <p:restoredTop sz="94660"/>
  </p:normalViewPr>
  <p:slideViewPr>
    <p:cSldViewPr snapToGrid="0">
      <p:cViewPr>
        <p:scale>
          <a:sx n="84" d="100"/>
          <a:sy n="84" d="100"/>
        </p:scale>
        <p:origin x="4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bana Pramanik" userId="701eee5f4f800a81" providerId="LiveId" clId="{37B17F07-6276-40C7-B178-64F303F5CAAC}"/>
    <pc:docChg chg="undo custSel addSld delSld modSld sldOrd">
      <pc:chgData name="Srabana Pramanik" userId="701eee5f4f800a81" providerId="LiveId" clId="{37B17F07-6276-40C7-B178-64F303F5CAAC}" dt="2023-09-04T06:54:35.561" v="763" actId="6549"/>
      <pc:docMkLst>
        <pc:docMk/>
      </pc:docMkLst>
      <pc:sldChg chg="modSp mod">
        <pc:chgData name="Srabana Pramanik" userId="701eee5f4f800a81" providerId="LiveId" clId="{37B17F07-6276-40C7-B178-64F303F5CAAC}" dt="2023-09-04T05:38:59.406" v="762" actId="313"/>
        <pc:sldMkLst>
          <pc:docMk/>
          <pc:sldMk cId="114716208" sldId="256"/>
        </pc:sldMkLst>
        <pc:spChg chg="mod">
          <ac:chgData name="Srabana Pramanik" userId="701eee5f4f800a81" providerId="LiveId" clId="{37B17F07-6276-40C7-B178-64F303F5CAAC}" dt="2023-09-04T05:38:59.406" v="762" actId="313"/>
          <ac:spMkLst>
            <pc:docMk/>
            <pc:sldMk cId="114716208" sldId="256"/>
            <ac:spMk id="2" creationId="{8CF576EE-7963-08B3-C492-54F53403496E}"/>
          </ac:spMkLst>
        </pc:spChg>
        <pc:spChg chg="mod">
          <ac:chgData name="Srabana Pramanik" userId="701eee5f4f800a81" providerId="LiveId" clId="{37B17F07-6276-40C7-B178-64F303F5CAAC}" dt="2023-09-04T03:47:06.943" v="733" actId="6549"/>
          <ac:spMkLst>
            <pc:docMk/>
            <pc:sldMk cId="114716208" sldId="256"/>
            <ac:spMk id="3" creationId="{1E463655-CFD3-223F-5A44-CBC241A48953}"/>
          </ac:spMkLst>
        </pc:spChg>
      </pc:sldChg>
      <pc:sldChg chg="del">
        <pc:chgData name="Srabana Pramanik" userId="701eee5f4f800a81" providerId="LiveId" clId="{37B17F07-6276-40C7-B178-64F303F5CAAC}" dt="2023-08-29T04:14:58.431" v="198" actId="2696"/>
        <pc:sldMkLst>
          <pc:docMk/>
          <pc:sldMk cId="2756962237" sldId="257"/>
        </pc:sldMkLst>
      </pc:sldChg>
      <pc:sldChg chg="del">
        <pc:chgData name="Srabana Pramanik" userId="701eee5f4f800a81" providerId="LiveId" clId="{37B17F07-6276-40C7-B178-64F303F5CAAC}" dt="2023-08-29T04:14:58.431" v="198" actId="2696"/>
        <pc:sldMkLst>
          <pc:docMk/>
          <pc:sldMk cId="3683320428" sldId="258"/>
        </pc:sldMkLst>
      </pc:sldChg>
      <pc:sldChg chg="addSp modSp mod">
        <pc:chgData name="Srabana Pramanik" userId="701eee5f4f800a81" providerId="LiveId" clId="{37B17F07-6276-40C7-B178-64F303F5CAAC}" dt="2023-09-03T17:52:28.252" v="696" actId="27636"/>
        <pc:sldMkLst>
          <pc:docMk/>
          <pc:sldMk cId="2641867926" sldId="261"/>
        </pc:sldMkLst>
        <pc:spChg chg="mod">
          <ac:chgData name="Srabana Pramanik" userId="701eee5f4f800a81" providerId="LiveId" clId="{37B17F07-6276-40C7-B178-64F303F5CAAC}" dt="2023-09-03T17:52:28.252" v="696" actId="27636"/>
          <ac:spMkLst>
            <pc:docMk/>
            <pc:sldMk cId="2641867926" sldId="261"/>
            <ac:spMk id="3" creationId="{8B243FF9-BC71-A7B7-10D8-1AF5AB7F742B}"/>
          </ac:spMkLst>
        </pc:spChg>
        <pc:picChg chg="add mod">
          <ac:chgData name="Srabana Pramanik" userId="701eee5f4f800a81" providerId="LiveId" clId="{37B17F07-6276-40C7-B178-64F303F5CAAC}" dt="2023-09-03T17:44:14.972" v="681" actId="14100"/>
          <ac:picMkLst>
            <pc:docMk/>
            <pc:sldMk cId="2641867926" sldId="261"/>
            <ac:picMk id="5" creationId="{DC9DCE89-4A55-F62D-1139-7E67B25AA895}"/>
          </ac:picMkLst>
        </pc:picChg>
      </pc:sldChg>
      <pc:sldChg chg="modSp mod">
        <pc:chgData name="Srabana Pramanik" userId="701eee5f4f800a81" providerId="LiveId" clId="{37B17F07-6276-40C7-B178-64F303F5CAAC}" dt="2023-09-03T17:51:59.778" v="694" actId="27636"/>
        <pc:sldMkLst>
          <pc:docMk/>
          <pc:sldMk cId="3004404328" sldId="262"/>
        </pc:sldMkLst>
        <pc:spChg chg="mod">
          <ac:chgData name="Srabana Pramanik" userId="701eee5f4f800a81" providerId="LiveId" clId="{37B17F07-6276-40C7-B178-64F303F5CAAC}" dt="2023-09-03T17:51:59.778" v="694" actId="27636"/>
          <ac:spMkLst>
            <pc:docMk/>
            <pc:sldMk cId="3004404328" sldId="262"/>
            <ac:spMk id="3" creationId="{C1AAE87D-445B-C5D4-7DA0-BD9F15956DF3}"/>
          </ac:spMkLst>
        </pc:spChg>
      </pc:sldChg>
      <pc:sldChg chg="del">
        <pc:chgData name="Srabana Pramanik" userId="701eee5f4f800a81" providerId="LiveId" clId="{37B17F07-6276-40C7-B178-64F303F5CAAC}" dt="2023-08-29T04:14:58.431" v="198" actId="2696"/>
        <pc:sldMkLst>
          <pc:docMk/>
          <pc:sldMk cId="518891338" sldId="263"/>
        </pc:sldMkLst>
      </pc:sldChg>
      <pc:sldChg chg="del">
        <pc:chgData name="Srabana Pramanik" userId="701eee5f4f800a81" providerId="LiveId" clId="{37B17F07-6276-40C7-B178-64F303F5CAAC}" dt="2023-08-29T04:14:58.431" v="198" actId="2696"/>
        <pc:sldMkLst>
          <pc:docMk/>
          <pc:sldMk cId="1647507438" sldId="264"/>
        </pc:sldMkLst>
      </pc:sldChg>
      <pc:sldChg chg="modSp mod">
        <pc:chgData name="Srabana Pramanik" userId="701eee5f4f800a81" providerId="LiveId" clId="{37B17F07-6276-40C7-B178-64F303F5CAAC}" dt="2023-08-29T03:52:51.328" v="116" actId="20577"/>
        <pc:sldMkLst>
          <pc:docMk/>
          <pc:sldMk cId="482779342" sldId="266"/>
        </pc:sldMkLst>
        <pc:spChg chg="mod">
          <ac:chgData name="Srabana Pramanik" userId="701eee5f4f800a81" providerId="LiveId" clId="{37B17F07-6276-40C7-B178-64F303F5CAAC}" dt="2023-08-29T03:52:51.328" v="116" actId="20577"/>
          <ac:spMkLst>
            <pc:docMk/>
            <pc:sldMk cId="482779342" sldId="266"/>
            <ac:spMk id="3" creationId="{6E5DEFCB-563F-0DDE-EB58-E243D4B26D36}"/>
          </ac:spMkLst>
        </pc:spChg>
      </pc:sldChg>
      <pc:sldChg chg="modSp mod ord">
        <pc:chgData name="Srabana Pramanik" userId="701eee5f4f800a81" providerId="LiveId" clId="{37B17F07-6276-40C7-B178-64F303F5CAAC}" dt="2023-08-29T03:44:33.848" v="113" actId="20577"/>
        <pc:sldMkLst>
          <pc:docMk/>
          <pc:sldMk cId="2434815732" sldId="267"/>
        </pc:sldMkLst>
        <pc:spChg chg="mod">
          <ac:chgData name="Srabana Pramanik" userId="701eee5f4f800a81" providerId="LiveId" clId="{37B17F07-6276-40C7-B178-64F303F5CAAC}" dt="2023-08-29T03:44:33.848" v="113" actId="20577"/>
          <ac:spMkLst>
            <pc:docMk/>
            <pc:sldMk cId="2434815732" sldId="267"/>
            <ac:spMk id="3" creationId="{A2FC5AC5-072C-8343-DC96-CB5A52F9F8CB}"/>
          </ac:spMkLst>
        </pc:spChg>
      </pc:sldChg>
      <pc:sldChg chg="modSp mod">
        <pc:chgData name="Srabana Pramanik" userId="701eee5f4f800a81" providerId="LiveId" clId="{37B17F07-6276-40C7-B178-64F303F5CAAC}" dt="2023-08-29T04:16:39.743" v="218" actId="20577"/>
        <pc:sldMkLst>
          <pc:docMk/>
          <pc:sldMk cId="1961676724" sldId="268"/>
        </pc:sldMkLst>
        <pc:spChg chg="mod">
          <ac:chgData name="Srabana Pramanik" userId="701eee5f4f800a81" providerId="LiveId" clId="{37B17F07-6276-40C7-B178-64F303F5CAAC}" dt="2023-08-29T04:16:39.743" v="218" actId="20577"/>
          <ac:spMkLst>
            <pc:docMk/>
            <pc:sldMk cId="1961676724" sldId="268"/>
            <ac:spMk id="3" creationId="{68B8E708-4295-FBD8-3EE4-9A196A5E7D01}"/>
          </ac:spMkLst>
        </pc:spChg>
      </pc:sldChg>
      <pc:sldChg chg="modSp mod">
        <pc:chgData name="Srabana Pramanik" userId="701eee5f4f800a81" providerId="LiveId" clId="{37B17F07-6276-40C7-B178-64F303F5CAAC}" dt="2023-09-02T15:40:11.288" v="555" actId="14100"/>
        <pc:sldMkLst>
          <pc:docMk/>
          <pc:sldMk cId="2444835830" sldId="269"/>
        </pc:sldMkLst>
        <pc:picChg chg="mod">
          <ac:chgData name="Srabana Pramanik" userId="701eee5f4f800a81" providerId="LiveId" clId="{37B17F07-6276-40C7-B178-64F303F5CAAC}" dt="2023-09-02T15:40:11.288" v="555" actId="14100"/>
          <ac:picMkLst>
            <pc:docMk/>
            <pc:sldMk cId="2444835830" sldId="269"/>
            <ac:picMk id="5" creationId="{C8EC52D6-926E-A083-B72D-47DD2129030E}"/>
          </ac:picMkLst>
        </pc:picChg>
        <pc:picChg chg="mod">
          <ac:chgData name="Srabana Pramanik" userId="701eee5f4f800a81" providerId="LiveId" clId="{37B17F07-6276-40C7-B178-64F303F5CAAC}" dt="2023-09-02T15:40:04.250" v="553" actId="14100"/>
          <ac:picMkLst>
            <pc:docMk/>
            <pc:sldMk cId="2444835830" sldId="269"/>
            <ac:picMk id="7" creationId="{684F26C8-73C4-E61E-839F-B05102B12320}"/>
          </ac:picMkLst>
        </pc:picChg>
      </pc:sldChg>
      <pc:sldChg chg="addSp modSp mod">
        <pc:chgData name="Srabana Pramanik" userId="701eee5f4f800a81" providerId="LiveId" clId="{37B17F07-6276-40C7-B178-64F303F5CAAC}" dt="2023-09-03T17:39:08.786" v="670" actId="1076"/>
        <pc:sldMkLst>
          <pc:docMk/>
          <pc:sldMk cId="964548721" sldId="270"/>
        </pc:sldMkLst>
        <pc:spChg chg="mod">
          <ac:chgData name="Srabana Pramanik" userId="701eee5f4f800a81" providerId="LiveId" clId="{37B17F07-6276-40C7-B178-64F303F5CAAC}" dt="2023-09-03T17:38:00.340" v="663" actId="27636"/>
          <ac:spMkLst>
            <pc:docMk/>
            <pc:sldMk cId="964548721" sldId="270"/>
            <ac:spMk id="7" creationId="{E5737AFC-EE5F-B5CF-9537-25B2A07FDF37}"/>
          </ac:spMkLst>
        </pc:spChg>
        <pc:picChg chg="add mod">
          <ac:chgData name="Srabana Pramanik" userId="701eee5f4f800a81" providerId="LiveId" clId="{37B17F07-6276-40C7-B178-64F303F5CAAC}" dt="2023-09-03T17:38:18.677" v="668" actId="14100"/>
          <ac:picMkLst>
            <pc:docMk/>
            <pc:sldMk cId="964548721" sldId="270"/>
            <ac:picMk id="4" creationId="{7A10FE82-5CC8-2941-B86F-C469F918E7D5}"/>
          </ac:picMkLst>
        </pc:picChg>
        <pc:picChg chg="add mod">
          <ac:chgData name="Srabana Pramanik" userId="701eee5f4f800a81" providerId="LiveId" clId="{37B17F07-6276-40C7-B178-64F303F5CAAC}" dt="2023-09-03T17:39:08.786" v="670" actId="1076"/>
          <ac:picMkLst>
            <pc:docMk/>
            <pc:sldMk cId="964548721" sldId="270"/>
            <ac:picMk id="6" creationId="{A6A035E4-604D-5479-C644-600BA9257946}"/>
          </ac:picMkLst>
        </pc:picChg>
      </pc:sldChg>
      <pc:sldChg chg="delSp modSp mod">
        <pc:chgData name="Srabana Pramanik" userId="701eee5f4f800a81" providerId="LiveId" clId="{37B17F07-6276-40C7-B178-64F303F5CAAC}" dt="2023-09-03T17:40:28.668" v="674" actId="14100"/>
        <pc:sldMkLst>
          <pc:docMk/>
          <pc:sldMk cId="1218588792" sldId="271"/>
        </pc:sldMkLst>
        <pc:spChg chg="mod">
          <ac:chgData name="Srabana Pramanik" userId="701eee5f4f800a81" providerId="LiveId" clId="{37B17F07-6276-40C7-B178-64F303F5CAAC}" dt="2023-09-03T17:40:28.668" v="674" actId="14100"/>
          <ac:spMkLst>
            <pc:docMk/>
            <pc:sldMk cId="1218588792" sldId="271"/>
            <ac:spMk id="3" creationId="{974CF41A-F3C8-966A-6AA2-4811E2DFAE0B}"/>
          </ac:spMkLst>
        </pc:spChg>
        <pc:picChg chg="del">
          <ac:chgData name="Srabana Pramanik" userId="701eee5f4f800a81" providerId="LiveId" clId="{37B17F07-6276-40C7-B178-64F303F5CAAC}" dt="2023-09-03T17:39:29.567" v="671" actId="478"/>
          <ac:picMkLst>
            <pc:docMk/>
            <pc:sldMk cId="1218588792" sldId="271"/>
            <ac:picMk id="4" creationId="{D90146FC-68D0-2808-BBD9-76B8079F013E}"/>
          </ac:picMkLst>
        </pc:picChg>
      </pc:sldChg>
      <pc:sldChg chg="modSp mod">
        <pc:chgData name="Srabana Pramanik" userId="701eee5f4f800a81" providerId="LiveId" clId="{37B17F07-6276-40C7-B178-64F303F5CAAC}" dt="2023-09-04T06:54:35.561" v="763" actId="6549"/>
        <pc:sldMkLst>
          <pc:docMk/>
          <pc:sldMk cId="3424312117" sldId="273"/>
        </pc:sldMkLst>
        <pc:spChg chg="mod">
          <ac:chgData name="Srabana Pramanik" userId="701eee5f4f800a81" providerId="LiveId" clId="{37B17F07-6276-40C7-B178-64F303F5CAAC}" dt="2023-09-04T06:54:35.561" v="763" actId="6549"/>
          <ac:spMkLst>
            <pc:docMk/>
            <pc:sldMk cId="3424312117" sldId="273"/>
            <ac:spMk id="3" creationId="{053C9122-B8AE-2923-28C2-059AF5460338}"/>
          </ac:spMkLst>
        </pc:spChg>
      </pc:sldChg>
      <pc:sldChg chg="modSp mod">
        <pc:chgData name="Srabana Pramanik" userId="701eee5f4f800a81" providerId="LiveId" clId="{37B17F07-6276-40C7-B178-64F303F5CAAC}" dt="2023-08-29T05:11:40.667" v="349" actId="20577"/>
        <pc:sldMkLst>
          <pc:docMk/>
          <pc:sldMk cId="4265438923" sldId="274"/>
        </pc:sldMkLst>
        <pc:spChg chg="mod">
          <ac:chgData name="Srabana Pramanik" userId="701eee5f4f800a81" providerId="LiveId" clId="{37B17F07-6276-40C7-B178-64F303F5CAAC}" dt="2023-08-29T05:11:40.667" v="349" actId="20577"/>
          <ac:spMkLst>
            <pc:docMk/>
            <pc:sldMk cId="4265438923" sldId="274"/>
            <ac:spMk id="3" creationId="{F8A22428-756A-2D36-1F26-2BAA27B3BFDB}"/>
          </ac:spMkLst>
        </pc:spChg>
      </pc:sldChg>
      <pc:sldChg chg="addSp delSp modSp mod">
        <pc:chgData name="Srabana Pramanik" userId="701eee5f4f800a81" providerId="LiveId" clId="{37B17F07-6276-40C7-B178-64F303F5CAAC}" dt="2023-08-29T07:59:41.785" v="392" actId="14100"/>
        <pc:sldMkLst>
          <pc:docMk/>
          <pc:sldMk cId="1168419493" sldId="284"/>
        </pc:sldMkLst>
        <pc:spChg chg="mod">
          <ac:chgData name="Srabana Pramanik" userId="701eee5f4f800a81" providerId="LiveId" clId="{37B17F07-6276-40C7-B178-64F303F5CAAC}" dt="2023-08-29T07:58:35.242" v="386"/>
          <ac:spMkLst>
            <pc:docMk/>
            <pc:sldMk cId="1168419493" sldId="284"/>
            <ac:spMk id="2" creationId="{9BE94EBF-30B8-980A-37DF-04005056EE3E}"/>
          </ac:spMkLst>
        </pc:spChg>
        <pc:spChg chg="del">
          <ac:chgData name="Srabana Pramanik" userId="701eee5f4f800a81" providerId="LiveId" clId="{37B17F07-6276-40C7-B178-64F303F5CAAC}" dt="2023-08-29T07:54:38.486" v="382" actId="22"/>
          <ac:spMkLst>
            <pc:docMk/>
            <pc:sldMk cId="1168419493" sldId="284"/>
            <ac:spMk id="3" creationId="{7B6352C1-450A-874A-4C07-5E754179543B}"/>
          </ac:spMkLst>
        </pc:spChg>
        <pc:spChg chg="add mod">
          <ac:chgData name="Srabana Pramanik" userId="701eee5f4f800a81" providerId="LiveId" clId="{37B17F07-6276-40C7-B178-64F303F5CAAC}" dt="2023-08-29T07:59:41.785" v="392" actId="14100"/>
          <ac:spMkLst>
            <pc:docMk/>
            <pc:sldMk cId="1168419493" sldId="284"/>
            <ac:spMk id="7" creationId="{7A5B72AB-19B9-AFD1-CF88-DDDC231B5278}"/>
          </ac:spMkLst>
        </pc:spChg>
        <pc:picChg chg="add mod ord">
          <ac:chgData name="Srabana Pramanik" userId="701eee5f4f800a81" providerId="LiveId" clId="{37B17F07-6276-40C7-B178-64F303F5CAAC}" dt="2023-08-29T07:59:29.820" v="389" actId="1076"/>
          <ac:picMkLst>
            <pc:docMk/>
            <pc:sldMk cId="1168419493" sldId="284"/>
            <ac:picMk id="5" creationId="{687D0083-6AEA-BA8C-12DD-8452D3382A8B}"/>
          </ac:picMkLst>
        </pc:picChg>
      </pc:sldChg>
      <pc:sldChg chg="addSp delSp modSp mod">
        <pc:chgData name="Srabana Pramanik" userId="701eee5f4f800a81" providerId="LiveId" clId="{37B17F07-6276-40C7-B178-64F303F5CAAC}" dt="2023-08-29T08:16:50.502" v="543" actId="27636"/>
        <pc:sldMkLst>
          <pc:docMk/>
          <pc:sldMk cId="17881626" sldId="285"/>
        </pc:sldMkLst>
        <pc:spChg chg="mod">
          <ac:chgData name="Srabana Pramanik" userId="701eee5f4f800a81" providerId="LiveId" clId="{37B17F07-6276-40C7-B178-64F303F5CAAC}" dt="2023-08-29T08:06:08.785" v="497"/>
          <ac:spMkLst>
            <pc:docMk/>
            <pc:sldMk cId="17881626" sldId="285"/>
            <ac:spMk id="2" creationId="{38239A1F-5312-D3E9-5D31-2814E174FFE4}"/>
          </ac:spMkLst>
        </pc:spChg>
        <pc:spChg chg="mod">
          <ac:chgData name="Srabana Pramanik" userId="701eee5f4f800a81" providerId="LiveId" clId="{37B17F07-6276-40C7-B178-64F303F5CAAC}" dt="2023-08-29T08:16:50.502" v="543" actId="27636"/>
          <ac:spMkLst>
            <pc:docMk/>
            <pc:sldMk cId="17881626" sldId="285"/>
            <ac:spMk id="3" creationId="{8F5850A1-F7F5-C9EF-FCD7-337A670C401A}"/>
          </ac:spMkLst>
        </pc:spChg>
        <pc:spChg chg="add del">
          <ac:chgData name="Srabana Pramanik" userId="701eee5f4f800a81" providerId="LiveId" clId="{37B17F07-6276-40C7-B178-64F303F5CAAC}" dt="2023-08-29T08:06:06.854" v="496" actId="22"/>
          <ac:spMkLst>
            <pc:docMk/>
            <pc:sldMk cId="17881626" sldId="285"/>
            <ac:spMk id="5" creationId="{7B7FDF95-037F-20A0-0767-1FF64890785B}"/>
          </ac:spMkLst>
        </pc:spChg>
      </pc:sldChg>
      <pc:sldChg chg="addSp modSp mod ord">
        <pc:chgData name="Srabana Pramanik" userId="701eee5f4f800a81" providerId="LiveId" clId="{37B17F07-6276-40C7-B178-64F303F5CAAC}" dt="2023-08-29T05:54:04.382" v="370" actId="255"/>
        <pc:sldMkLst>
          <pc:docMk/>
          <pc:sldMk cId="1852597262" sldId="286"/>
        </pc:sldMkLst>
        <pc:spChg chg="mod">
          <ac:chgData name="Srabana Pramanik" userId="701eee5f4f800a81" providerId="LiveId" clId="{37B17F07-6276-40C7-B178-64F303F5CAAC}" dt="2023-08-29T04:20:44.026" v="225" actId="20577"/>
          <ac:spMkLst>
            <pc:docMk/>
            <pc:sldMk cId="1852597262" sldId="286"/>
            <ac:spMk id="2" creationId="{820DBF35-3E91-FC8D-F133-E6F23E24C33C}"/>
          </ac:spMkLst>
        </pc:spChg>
        <pc:spChg chg="mod">
          <ac:chgData name="Srabana Pramanik" userId="701eee5f4f800a81" providerId="LiveId" clId="{37B17F07-6276-40C7-B178-64F303F5CAAC}" dt="2023-08-29T05:54:04.382" v="370" actId="255"/>
          <ac:spMkLst>
            <pc:docMk/>
            <pc:sldMk cId="1852597262" sldId="286"/>
            <ac:spMk id="3" creationId="{50522FE0-E8C3-385B-8E2B-BD85142A0DB0}"/>
          </ac:spMkLst>
        </pc:spChg>
        <pc:picChg chg="add mod">
          <ac:chgData name="Srabana Pramanik" userId="701eee5f4f800a81" providerId="LiveId" clId="{37B17F07-6276-40C7-B178-64F303F5CAAC}" dt="2023-08-29T05:53:49.885" v="368" actId="1076"/>
          <ac:picMkLst>
            <pc:docMk/>
            <pc:sldMk cId="1852597262" sldId="286"/>
            <ac:picMk id="4" creationId="{B57D3261-3B09-E1F9-CB09-7004C8D614CB}"/>
          </ac:picMkLst>
        </pc:picChg>
      </pc:sldChg>
      <pc:sldChg chg="modSp new mod">
        <pc:chgData name="Srabana Pramanik" userId="701eee5f4f800a81" providerId="LiveId" clId="{37B17F07-6276-40C7-B178-64F303F5CAAC}" dt="2023-08-29T04:07:47.832" v="193" actId="20577"/>
        <pc:sldMkLst>
          <pc:docMk/>
          <pc:sldMk cId="43158116" sldId="287"/>
        </pc:sldMkLst>
        <pc:spChg chg="mod">
          <ac:chgData name="Srabana Pramanik" userId="701eee5f4f800a81" providerId="LiveId" clId="{37B17F07-6276-40C7-B178-64F303F5CAAC}" dt="2023-08-29T03:53:11.760" v="130" actId="20577"/>
          <ac:spMkLst>
            <pc:docMk/>
            <pc:sldMk cId="43158116" sldId="287"/>
            <ac:spMk id="2" creationId="{C4114BEB-B154-4700-F0B7-BCDEABF5E9F6}"/>
          </ac:spMkLst>
        </pc:spChg>
        <pc:spChg chg="mod">
          <ac:chgData name="Srabana Pramanik" userId="701eee5f4f800a81" providerId="LiveId" clId="{37B17F07-6276-40C7-B178-64F303F5CAAC}" dt="2023-08-29T04:07:47.832" v="193" actId="20577"/>
          <ac:spMkLst>
            <pc:docMk/>
            <pc:sldMk cId="43158116" sldId="287"/>
            <ac:spMk id="3" creationId="{78AB3DBF-6002-1DDA-C2B5-AA9CD2ED64AC}"/>
          </ac:spMkLst>
        </pc:spChg>
      </pc:sldChg>
      <pc:sldChg chg="addSp modSp new mod">
        <pc:chgData name="Srabana Pramanik" userId="701eee5f4f800a81" providerId="LiveId" clId="{37B17F07-6276-40C7-B178-64F303F5CAAC}" dt="2023-08-29T04:34:12.359" v="319" actId="1076"/>
        <pc:sldMkLst>
          <pc:docMk/>
          <pc:sldMk cId="22630464" sldId="288"/>
        </pc:sldMkLst>
        <pc:spChg chg="mod">
          <ac:chgData name="Srabana Pramanik" userId="701eee5f4f800a81" providerId="LiveId" clId="{37B17F07-6276-40C7-B178-64F303F5CAAC}" dt="2023-08-29T03:55:45.349" v="157" actId="20577"/>
          <ac:spMkLst>
            <pc:docMk/>
            <pc:sldMk cId="22630464" sldId="288"/>
            <ac:spMk id="2" creationId="{7A00496C-F986-90B2-9594-3C96E0213C45}"/>
          </ac:spMkLst>
        </pc:spChg>
        <pc:spChg chg="mod">
          <ac:chgData name="Srabana Pramanik" userId="701eee5f4f800a81" providerId="LiveId" clId="{37B17F07-6276-40C7-B178-64F303F5CAAC}" dt="2023-08-29T04:34:10.921" v="318" actId="14100"/>
          <ac:spMkLst>
            <pc:docMk/>
            <pc:sldMk cId="22630464" sldId="288"/>
            <ac:spMk id="3" creationId="{90F71C39-5451-AA54-E722-221423632AA5}"/>
          </ac:spMkLst>
        </pc:spChg>
        <pc:picChg chg="add mod">
          <ac:chgData name="Srabana Pramanik" userId="701eee5f4f800a81" providerId="LiveId" clId="{37B17F07-6276-40C7-B178-64F303F5CAAC}" dt="2023-08-29T04:34:12.359" v="319" actId="1076"/>
          <ac:picMkLst>
            <pc:docMk/>
            <pc:sldMk cId="22630464" sldId="288"/>
            <ac:picMk id="5" creationId="{B70F57C4-F033-89FE-A8BB-F7FA0578B6A8}"/>
          </ac:picMkLst>
        </pc:picChg>
      </pc:sldChg>
      <pc:sldChg chg="addSp delSp modSp new add del mod">
        <pc:chgData name="Srabana Pramanik" userId="701eee5f4f800a81" providerId="LiveId" clId="{37B17F07-6276-40C7-B178-64F303F5CAAC}" dt="2023-08-29T05:54:48.263" v="381" actId="27636"/>
        <pc:sldMkLst>
          <pc:docMk/>
          <pc:sldMk cId="3044813447" sldId="289"/>
        </pc:sldMkLst>
        <pc:spChg chg="mod">
          <ac:chgData name="Srabana Pramanik" userId="701eee5f4f800a81" providerId="LiveId" clId="{37B17F07-6276-40C7-B178-64F303F5CAAC}" dt="2023-08-29T05:52:48.156" v="360" actId="27636"/>
          <ac:spMkLst>
            <pc:docMk/>
            <pc:sldMk cId="3044813447" sldId="289"/>
            <ac:spMk id="2" creationId="{23932B28-01B7-3E0D-E8A6-D15A0177A8DB}"/>
          </ac:spMkLst>
        </pc:spChg>
        <pc:spChg chg="del">
          <ac:chgData name="Srabana Pramanik" userId="701eee5f4f800a81" providerId="LiveId" clId="{37B17F07-6276-40C7-B178-64F303F5CAAC}" dt="2023-08-29T05:52:07.274" v="351" actId="22"/>
          <ac:spMkLst>
            <pc:docMk/>
            <pc:sldMk cId="3044813447" sldId="289"/>
            <ac:spMk id="3" creationId="{8E319AE6-1D48-47E1-3621-A06E2780A3C3}"/>
          </ac:spMkLst>
        </pc:spChg>
        <pc:spChg chg="add del mod">
          <ac:chgData name="Srabana Pramanik" userId="701eee5f4f800a81" providerId="LiveId" clId="{37B17F07-6276-40C7-B178-64F303F5CAAC}" dt="2023-08-29T05:54:33.510" v="374" actId="478"/>
          <ac:spMkLst>
            <pc:docMk/>
            <pc:sldMk cId="3044813447" sldId="289"/>
            <ac:spMk id="7" creationId="{CBC111C1-95F1-99F2-682D-2A348699ECB4}"/>
          </ac:spMkLst>
        </pc:spChg>
        <pc:spChg chg="add mod">
          <ac:chgData name="Srabana Pramanik" userId="701eee5f4f800a81" providerId="LiveId" clId="{37B17F07-6276-40C7-B178-64F303F5CAAC}" dt="2023-08-29T05:54:48.263" v="381" actId="27636"/>
          <ac:spMkLst>
            <pc:docMk/>
            <pc:sldMk cId="3044813447" sldId="289"/>
            <ac:spMk id="9" creationId="{E2759B79-D41F-AE24-5798-1CA26594437C}"/>
          </ac:spMkLst>
        </pc:spChg>
        <pc:picChg chg="add del mod ord">
          <ac:chgData name="Srabana Pramanik" userId="701eee5f4f800a81" providerId="LiveId" clId="{37B17F07-6276-40C7-B178-64F303F5CAAC}" dt="2023-08-29T05:53:21.402" v="365" actId="21"/>
          <ac:picMkLst>
            <pc:docMk/>
            <pc:sldMk cId="3044813447" sldId="289"/>
            <ac:picMk id="5" creationId="{AA8C7DD3-98F8-9C71-D83D-9AEE2B80787C}"/>
          </ac:picMkLst>
        </pc:picChg>
      </pc:sldChg>
      <pc:sldChg chg="modSp new mod">
        <pc:chgData name="Srabana Pramanik" userId="701eee5f4f800a81" providerId="LiveId" clId="{37B17F07-6276-40C7-B178-64F303F5CAAC}" dt="2023-08-29T08:23:02.721" v="546" actId="14100"/>
        <pc:sldMkLst>
          <pc:docMk/>
          <pc:sldMk cId="1017136250" sldId="290"/>
        </pc:sldMkLst>
        <pc:spChg chg="mod">
          <ac:chgData name="Srabana Pramanik" userId="701eee5f4f800a81" providerId="LiveId" clId="{37B17F07-6276-40C7-B178-64F303F5CAAC}" dt="2023-08-29T08:01:46.263" v="457" actId="20577"/>
          <ac:spMkLst>
            <pc:docMk/>
            <pc:sldMk cId="1017136250" sldId="290"/>
            <ac:spMk id="2" creationId="{FB14D8C6-8619-9BAC-6986-D6E7A918DA68}"/>
          </ac:spMkLst>
        </pc:spChg>
        <pc:spChg chg="mod">
          <ac:chgData name="Srabana Pramanik" userId="701eee5f4f800a81" providerId="LiveId" clId="{37B17F07-6276-40C7-B178-64F303F5CAAC}" dt="2023-08-29T08:23:02.721" v="546" actId="14100"/>
          <ac:spMkLst>
            <pc:docMk/>
            <pc:sldMk cId="1017136250" sldId="290"/>
            <ac:spMk id="3" creationId="{8F0639B4-8BD3-6C15-8652-9FBC36A8AB75}"/>
          </ac:spMkLst>
        </pc:spChg>
      </pc:sldChg>
      <pc:sldChg chg="modSp new mod">
        <pc:chgData name="Srabana Pramanik" userId="701eee5f4f800a81" providerId="LiveId" clId="{37B17F07-6276-40C7-B178-64F303F5CAAC}" dt="2023-09-02T17:17:07.124" v="586" actId="1076"/>
        <pc:sldMkLst>
          <pc:docMk/>
          <pc:sldMk cId="1640637203" sldId="291"/>
        </pc:sldMkLst>
        <pc:spChg chg="mod">
          <ac:chgData name="Srabana Pramanik" userId="701eee5f4f800a81" providerId="LiveId" clId="{37B17F07-6276-40C7-B178-64F303F5CAAC}" dt="2023-09-02T17:17:07.124" v="586" actId="1076"/>
          <ac:spMkLst>
            <pc:docMk/>
            <pc:sldMk cId="1640637203" sldId="291"/>
            <ac:spMk id="2" creationId="{2D83A3C5-AE2B-C830-2C60-DFF655E6E522}"/>
          </ac:spMkLst>
        </pc:spChg>
        <pc:spChg chg="mod">
          <ac:chgData name="Srabana Pramanik" userId="701eee5f4f800a81" providerId="LiveId" clId="{37B17F07-6276-40C7-B178-64F303F5CAAC}" dt="2023-09-02T17:17:01.611" v="585" actId="20577"/>
          <ac:spMkLst>
            <pc:docMk/>
            <pc:sldMk cId="1640637203" sldId="291"/>
            <ac:spMk id="3" creationId="{EC7FE848-D75C-AF7F-C822-2E99B62839A8}"/>
          </ac:spMkLst>
        </pc:spChg>
      </pc:sldChg>
      <pc:sldChg chg="addSp delSp modSp new del mod">
        <pc:chgData name="Srabana Pramanik" userId="701eee5f4f800a81" providerId="LiveId" clId="{37B17F07-6276-40C7-B178-64F303F5CAAC}" dt="2023-09-02T19:25:14.846" v="651" actId="47"/>
        <pc:sldMkLst>
          <pc:docMk/>
          <pc:sldMk cId="729109257" sldId="292"/>
        </pc:sldMkLst>
        <pc:spChg chg="mod">
          <ac:chgData name="Srabana Pramanik" userId="701eee5f4f800a81" providerId="LiveId" clId="{37B17F07-6276-40C7-B178-64F303F5CAAC}" dt="2023-09-02T17:21:52.898" v="620" actId="20577"/>
          <ac:spMkLst>
            <pc:docMk/>
            <pc:sldMk cId="729109257" sldId="292"/>
            <ac:spMk id="2" creationId="{5974A2CA-BCB5-7F88-A108-7A4C165DAB0F}"/>
          </ac:spMkLst>
        </pc:spChg>
        <pc:spChg chg="del mod">
          <ac:chgData name="Srabana Pramanik" userId="701eee5f4f800a81" providerId="LiveId" clId="{37B17F07-6276-40C7-B178-64F303F5CAAC}" dt="2023-09-02T17:18:53.075" v="591" actId="22"/>
          <ac:spMkLst>
            <pc:docMk/>
            <pc:sldMk cId="729109257" sldId="292"/>
            <ac:spMk id="3" creationId="{E689187F-5606-1313-324D-B0AA118E3BF1}"/>
          </ac:spMkLst>
        </pc:spChg>
        <pc:picChg chg="add mod ord">
          <ac:chgData name="Srabana Pramanik" userId="701eee5f4f800a81" providerId="LiveId" clId="{37B17F07-6276-40C7-B178-64F303F5CAAC}" dt="2023-09-02T17:19:01.129" v="593" actId="14100"/>
          <ac:picMkLst>
            <pc:docMk/>
            <pc:sldMk cId="729109257" sldId="292"/>
            <ac:picMk id="5" creationId="{6049AA09-B8AA-073C-285C-3AB80F6FDDA0}"/>
          </ac:picMkLst>
        </pc:picChg>
        <pc:picChg chg="add mod">
          <ac:chgData name="Srabana Pramanik" userId="701eee5f4f800a81" providerId="LiveId" clId="{37B17F07-6276-40C7-B178-64F303F5CAAC}" dt="2023-09-02T17:21:39.958" v="599" actId="14100"/>
          <ac:picMkLst>
            <pc:docMk/>
            <pc:sldMk cId="729109257" sldId="292"/>
            <ac:picMk id="7" creationId="{8E53F82B-0286-BA30-3CDC-65D918B832CB}"/>
          </ac:picMkLst>
        </pc:picChg>
      </pc:sldChg>
      <pc:sldChg chg="modSp new del mod">
        <pc:chgData name="Srabana Pramanik" userId="701eee5f4f800a81" providerId="LiveId" clId="{37B17F07-6276-40C7-B178-64F303F5CAAC}" dt="2023-09-02T19:25:17.093" v="652" actId="47"/>
        <pc:sldMkLst>
          <pc:docMk/>
          <pc:sldMk cId="925156286" sldId="293"/>
        </pc:sldMkLst>
        <pc:spChg chg="mod">
          <ac:chgData name="Srabana Pramanik" userId="701eee5f4f800a81" providerId="LiveId" clId="{37B17F07-6276-40C7-B178-64F303F5CAAC}" dt="2023-09-02T17:27:34.385" v="623" actId="27636"/>
          <ac:spMkLst>
            <pc:docMk/>
            <pc:sldMk cId="925156286" sldId="293"/>
            <ac:spMk id="2" creationId="{CB1F62AC-5739-7334-FB58-BC77D9FAACF8}"/>
          </ac:spMkLst>
        </pc:spChg>
        <pc:spChg chg="mod">
          <ac:chgData name="Srabana Pramanik" userId="701eee5f4f800a81" providerId="LiveId" clId="{37B17F07-6276-40C7-B178-64F303F5CAAC}" dt="2023-09-02T17:28:54.917" v="628"/>
          <ac:spMkLst>
            <pc:docMk/>
            <pc:sldMk cId="925156286" sldId="293"/>
            <ac:spMk id="3" creationId="{C85CFB61-60E6-4B93-0137-A31D24F62B82}"/>
          </ac:spMkLst>
        </pc:spChg>
      </pc:sldChg>
      <pc:sldChg chg="modSp new mod">
        <pc:chgData name="Srabana Pramanik" userId="701eee5f4f800a81" providerId="LiveId" clId="{37B17F07-6276-40C7-B178-64F303F5CAAC}" dt="2023-09-02T17:55:15.340" v="650" actId="20577"/>
        <pc:sldMkLst>
          <pc:docMk/>
          <pc:sldMk cId="586398391" sldId="294"/>
        </pc:sldMkLst>
        <pc:spChg chg="mod">
          <ac:chgData name="Srabana Pramanik" userId="701eee5f4f800a81" providerId="LiveId" clId="{37B17F07-6276-40C7-B178-64F303F5CAAC}" dt="2023-09-02T17:55:15.340" v="650" actId="20577"/>
          <ac:spMkLst>
            <pc:docMk/>
            <pc:sldMk cId="586398391" sldId="294"/>
            <ac:spMk id="2" creationId="{07BC5667-7F24-464C-7E37-B57B1E2338C0}"/>
          </ac:spMkLst>
        </pc:spChg>
        <pc:spChg chg="mod">
          <ac:chgData name="Srabana Pramanik" userId="701eee5f4f800a81" providerId="LiveId" clId="{37B17F07-6276-40C7-B178-64F303F5CAAC}" dt="2023-09-02T17:55:00.554" v="631" actId="14100"/>
          <ac:spMkLst>
            <pc:docMk/>
            <pc:sldMk cId="586398391" sldId="294"/>
            <ac:spMk id="3" creationId="{5457964A-2FD0-512A-F8B4-A3A869ACAB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9A2B-55DF-0170-64C1-6E51FDE72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3D0F57-2435-399F-9BB3-EF842A54C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40ACE2-3F1F-D1F5-D0C8-E65C8ED10A5C}"/>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5" name="Footer Placeholder 4">
            <a:extLst>
              <a:ext uri="{FF2B5EF4-FFF2-40B4-BE49-F238E27FC236}">
                <a16:creationId xmlns:a16="http://schemas.microsoft.com/office/drawing/2014/main" id="{F3293BBC-0CAC-E631-078A-046A4B06CB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087B5-97ED-68A2-94B1-1576872256FB}"/>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59668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5DE8-792B-5D7A-5B04-82647E1161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38B0EB-DCD0-A1C9-1F08-FF5331C625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38271-9CF0-3BB0-77F9-BA3BC9C80DE8}"/>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5" name="Footer Placeholder 4">
            <a:extLst>
              <a:ext uri="{FF2B5EF4-FFF2-40B4-BE49-F238E27FC236}">
                <a16:creationId xmlns:a16="http://schemas.microsoft.com/office/drawing/2014/main" id="{3E1097EB-A6EC-9A49-4157-58842B9DC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37979-ACFB-3A19-8789-73419F680C35}"/>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232843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8DC8C-1B99-2230-BEB8-A159D35999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C90B1C-3A32-B6A1-D0BB-360F548B71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99A856-E1D6-1E49-7604-4DED1EBCF30B}"/>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5" name="Footer Placeholder 4">
            <a:extLst>
              <a:ext uri="{FF2B5EF4-FFF2-40B4-BE49-F238E27FC236}">
                <a16:creationId xmlns:a16="http://schemas.microsoft.com/office/drawing/2014/main" id="{7B0C6090-3525-3EB1-B857-92F8116AE4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AD9453-9420-9FD4-07B5-42DD261B276E}"/>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213603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AB8C-7979-3E54-E2DD-68E42F4D82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58E752-CBE5-D5C1-7611-81F73A29BA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3E079-3224-466D-1829-64B0E2F39DA2}"/>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5" name="Footer Placeholder 4">
            <a:extLst>
              <a:ext uri="{FF2B5EF4-FFF2-40B4-BE49-F238E27FC236}">
                <a16:creationId xmlns:a16="http://schemas.microsoft.com/office/drawing/2014/main" id="{AD695137-11F6-EA1C-6F01-9607B0B13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DD042-DEEE-51E2-B954-074EB4E839C4}"/>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56989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5B01-8C5F-2301-9669-B2A5353F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F06EF3-3BC0-321A-FAC9-824FE53E5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404434-6870-0030-7AF2-DBDFA07282AF}"/>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5" name="Footer Placeholder 4">
            <a:extLst>
              <a:ext uri="{FF2B5EF4-FFF2-40B4-BE49-F238E27FC236}">
                <a16:creationId xmlns:a16="http://schemas.microsoft.com/office/drawing/2014/main" id="{DF4C1764-2435-CC20-7843-A656A620F0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25B36-3F6C-5C8A-AF3E-B4BBEDD913B3}"/>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529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AC44-3820-9E67-FD50-69E3480179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D44851-F3AB-6427-164A-C1ACD39C4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E217FD-A87E-DD72-42E9-C8AE83EE1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14B322-AF13-491A-8E35-70FC98B329E2}"/>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6" name="Footer Placeholder 5">
            <a:extLst>
              <a:ext uri="{FF2B5EF4-FFF2-40B4-BE49-F238E27FC236}">
                <a16:creationId xmlns:a16="http://schemas.microsoft.com/office/drawing/2014/main" id="{81516A39-6CBC-8ACA-AF13-C231E3A8CB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57015D-F71E-A723-2E74-333837DAF098}"/>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373991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07D1-7764-7B01-6E8A-7D7A9F7D5E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F7EF24-E5BE-292A-ED9E-357E34255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357BB5-F034-45A6-7B66-A39F0E2116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DA8B39-47D1-2BD7-1F0D-0DDDAAA86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914E5E-7E99-0946-BF80-686A52C2C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616150-3AF0-99BF-AA12-07D6FE96F6C0}"/>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8" name="Footer Placeholder 7">
            <a:extLst>
              <a:ext uri="{FF2B5EF4-FFF2-40B4-BE49-F238E27FC236}">
                <a16:creationId xmlns:a16="http://schemas.microsoft.com/office/drawing/2014/main" id="{9E25A6DE-0C22-BEE1-9FDE-BC91E8E625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F05F0C-6ACC-6285-31C2-CD83CFA29936}"/>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322861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C5B7-92D9-898C-33E5-CA39059C67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B0DFBF-BCC5-5B54-2897-253730F1F9B2}"/>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4" name="Footer Placeholder 3">
            <a:extLst>
              <a:ext uri="{FF2B5EF4-FFF2-40B4-BE49-F238E27FC236}">
                <a16:creationId xmlns:a16="http://schemas.microsoft.com/office/drawing/2014/main" id="{A2F940FC-F597-75D0-D64E-233BC87C20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FD7E7F-051A-F549-58E9-233EC6362970}"/>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366791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7205F-2DF1-9E84-80ED-10242A6FFB99}"/>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3" name="Footer Placeholder 2">
            <a:extLst>
              <a:ext uri="{FF2B5EF4-FFF2-40B4-BE49-F238E27FC236}">
                <a16:creationId xmlns:a16="http://schemas.microsoft.com/office/drawing/2014/main" id="{B5EBCBCC-EEAF-1551-92D3-C3B9675BBA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AA98B2-D515-2576-47C8-EC659783874D}"/>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99931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30A1-0AC2-9568-7660-10796BEFC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2603DC-5205-0D57-A28C-B9C25931D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3628BD-8E57-B8EF-068A-E0C861C67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EE6DD-E6E1-F195-7077-0E10F3E406A1}"/>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6" name="Footer Placeholder 5">
            <a:extLst>
              <a:ext uri="{FF2B5EF4-FFF2-40B4-BE49-F238E27FC236}">
                <a16:creationId xmlns:a16="http://schemas.microsoft.com/office/drawing/2014/main" id="{E02A036C-EE2C-06C8-F4A8-03F6B017DE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29119C-031D-756D-4330-7B36198BD5E4}"/>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56939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3756-EE7C-AC0D-C513-20401E4E3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51B850-3311-C666-0E87-23F2D5952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62DEF2-D01B-5A21-7FD5-547FDAC31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C5FD1-04FC-60AD-A41C-0E5A927D4691}"/>
              </a:ext>
            </a:extLst>
          </p:cNvPr>
          <p:cNvSpPr>
            <a:spLocks noGrp="1"/>
          </p:cNvSpPr>
          <p:nvPr>
            <p:ph type="dt" sz="half" idx="10"/>
          </p:nvPr>
        </p:nvSpPr>
        <p:spPr/>
        <p:txBody>
          <a:bodyPr/>
          <a:lstStyle/>
          <a:p>
            <a:fld id="{6070A6B2-31F0-4C96-B2DB-800BCE02C01D}" type="datetimeFigureOut">
              <a:rPr lang="en-IN" smtClean="0"/>
              <a:t>04-09-2023</a:t>
            </a:fld>
            <a:endParaRPr lang="en-IN"/>
          </a:p>
        </p:txBody>
      </p:sp>
      <p:sp>
        <p:nvSpPr>
          <p:cNvPr id="6" name="Footer Placeholder 5">
            <a:extLst>
              <a:ext uri="{FF2B5EF4-FFF2-40B4-BE49-F238E27FC236}">
                <a16:creationId xmlns:a16="http://schemas.microsoft.com/office/drawing/2014/main" id="{B69F7732-487F-32D9-25E6-F023C4107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DD716A-AFF0-D8DC-4F0F-746BBD08DF3F}"/>
              </a:ext>
            </a:extLst>
          </p:cNvPr>
          <p:cNvSpPr>
            <a:spLocks noGrp="1"/>
          </p:cNvSpPr>
          <p:nvPr>
            <p:ph type="sldNum" sz="quarter" idx="12"/>
          </p:nvPr>
        </p:nvSpPr>
        <p:spPr/>
        <p:txBody>
          <a:bodyPr/>
          <a:lstStyle/>
          <a:p>
            <a:fld id="{ED7ECC08-8F0B-4A77-AB7C-DD5DEC172342}" type="slidenum">
              <a:rPr lang="en-IN" smtClean="0"/>
              <a:t>‹#›</a:t>
            </a:fld>
            <a:endParaRPr lang="en-IN"/>
          </a:p>
        </p:txBody>
      </p:sp>
    </p:spTree>
    <p:extLst>
      <p:ext uri="{BB962C8B-B14F-4D97-AF65-F5344CB8AC3E}">
        <p14:creationId xmlns:p14="http://schemas.microsoft.com/office/powerpoint/2010/main" val="405256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45B0D1-2876-B27E-B38B-40900DB38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89E759-A450-8019-872A-4C33FF4C8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D8202A-F522-EEA1-0838-48D3CCFCA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0A6B2-31F0-4C96-B2DB-800BCE02C01D}" type="datetimeFigureOut">
              <a:rPr lang="en-IN" smtClean="0"/>
              <a:t>04-09-2023</a:t>
            </a:fld>
            <a:endParaRPr lang="en-IN"/>
          </a:p>
        </p:txBody>
      </p:sp>
      <p:sp>
        <p:nvSpPr>
          <p:cNvPr id="5" name="Footer Placeholder 4">
            <a:extLst>
              <a:ext uri="{FF2B5EF4-FFF2-40B4-BE49-F238E27FC236}">
                <a16:creationId xmlns:a16="http://schemas.microsoft.com/office/drawing/2014/main" id="{097D98CB-12AF-67C3-998C-93E45156A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D967EB-647A-C1C2-780E-1A45C45F3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ECC08-8F0B-4A77-AB7C-DD5DEC172342}" type="slidenum">
              <a:rPr lang="en-IN" smtClean="0"/>
              <a:t>‹#›</a:t>
            </a:fld>
            <a:endParaRPr lang="en-IN"/>
          </a:p>
        </p:txBody>
      </p:sp>
    </p:spTree>
    <p:extLst>
      <p:ext uri="{BB962C8B-B14F-4D97-AF65-F5344CB8AC3E}">
        <p14:creationId xmlns:p14="http://schemas.microsoft.com/office/powerpoint/2010/main" val="4426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bm.com/topics/e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76EE-7963-08B3-C492-54F53403496E}"/>
              </a:ext>
            </a:extLst>
          </p:cNvPr>
          <p:cNvSpPr>
            <a:spLocks noGrp="1"/>
          </p:cNvSpPr>
          <p:nvPr>
            <p:ph type="ctrTitle"/>
          </p:nvPr>
        </p:nvSpPr>
        <p:spPr>
          <a:xfrm>
            <a:off x="1524000" y="701041"/>
            <a:ext cx="9144000" cy="2554922"/>
          </a:xfrm>
        </p:spPr>
        <p:txBody>
          <a:bodyPr>
            <a:normAutofit fontScale="90000"/>
          </a:bodyPr>
          <a:lstStyle/>
          <a:p>
            <a:r>
              <a:rPr lang="en-IN" dirty="0"/>
              <a:t>Applied Data Science with python-CSE3038  </a:t>
            </a:r>
            <a:br>
              <a:rPr lang="en-IN" dirty="0"/>
            </a:br>
            <a:br>
              <a:rPr lang="en-IN" dirty="0"/>
            </a:br>
            <a:r>
              <a:rPr lang="en-IN" sz="3600" b="1" dirty="0"/>
              <a:t>Module 1</a:t>
            </a:r>
            <a:endParaRPr lang="en-IN" dirty="0"/>
          </a:p>
        </p:txBody>
      </p:sp>
      <p:sp>
        <p:nvSpPr>
          <p:cNvPr id="3" name="Subtitle 2">
            <a:extLst>
              <a:ext uri="{FF2B5EF4-FFF2-40B4-BE49-F238E27FC236}">
                <a16:creationId xmlns:a16="http://schemas.microsoft.com/office/drawing/2014/main" id="{1E463655-CFD3-223F-5A44-CBC241A48953}"/>
              </a:ext>
            </a:extLst>
          </p:cNvPr>
          <p:cNvSpPr>
            <a:spLocks noGrp="1"/>
          </p:cNvSpPr>
          <p:nvPr>
            <p:ph type="subTitle" idx="1"/>
          </p:nvPr>
        </p:nvSpPr>
        <p:spPr/>
        <p:txBody>
          <a:bodyPr>
            <a:normAutofit lnSpcReduction="10000"/>
          </a:bodyPr>
          <a:lstStyle/>
          <a:p>
            <a:r>
              <a:rPr lang="en-IN" dirty="0"/>
              <a:t>Dr. </a:t>
            </a:r>
            <a:r>
              <a:rPr lang="en-IN"/>
              <a:t>Srabana Pramanik</a:t>
            </a:r>
            <a:endParaRPr lang="en-IN" dirty="0"/>
          </a:p>
          <a:p>
            <a:r>
              <a:rPr lang="en-IN" dirty="0"/>
              <a:t>Assistant professor</a:t>
            </a:r>
          </a:p>
          <a:p>
            <a:r>
              <a:rPr lang="en-IN" dirty="0"/>
              <a:t> Dept. of SCSE</a:t>
            </a:r>
          </a:p>
          <a:p>
            <a:r>
              <a:rPr lang="en-IN" dirty="0"/>
              <a:t>Presidency University</a:t>
            </a:r>
          </a:p>
        </p:txBody>
      </p:sp>
    </p:spTree>
    <p:extLst>
      <p:ext uri="{BB962C8B-B14F-4D97-AF65-F5344CB8AC3E}">
        <p14:creationId xmlns:p14="http://schemas.microsoft.com/office/powerpoint/2010/main" val="11471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BAB9-7BA9-0B4F-171F-B06FBABA3436}"/>
              </a:ext>
            </a:extLst>
          </p:cNvPr>
          <p:cNvSpPr>
            <a:spLocks noGrp="1"/>
          </p:cNvSpPr>
          <p:nvPr>
            <p:ph type="title"/>
          </p:nvPr>
        </p:nvSpPr>
        <p:spPr>
          <a:xfrm>
            <a:off x="838200" y="365125"/>
            <a:ext cx="10515600" cy="559435"/>
          </a:xfrm>
        </p:spPr>
        <p:txBody>
          <a:bodyPr>
            <a:normAutofit fontScale="90000"/>
          </a:bodyPr>
          <a:lstStyle/>
          <a:p>
            <a:r>
              <a:rPr lang="en-IN" dirty="0"/>
              <a:t>Application of Data Science</a:t>
            </a:r>
          </a:p>
        </p:txBody>
      </p:sp>
      <p:sp>
        <p:nvSpPr>
          <p:cNvPr id="3" name="Content Placeholder 2">
            <a:extLst>
              <a:ext uri="{FF2B5EF4-FFF2-40B4-BE49-F238E27FC236}">
                <a16:creationId xmlns:a16="http://schemas.microsoft.com/office/drawing/2014/main" id="{EF231F48-F139-5581-1A28-A8FC8C4B5786}"/>
              </a:ext>
            </a:extLst>
          </p:cNvPr>
          <p:cNvSpPr>
            <a:spLocks noGrp="1"/>
          </p:cNvSpPr>
          <p:nvPr>
            <p:ph idx="1"/>
          </p:nvPr>
        </p:nvSpPr>
        <p:spPr>
          <a:xfrm>
            <a:off x="416560" y="924560"/>
            <a:ext cx="11633200" cy="5933440"/>
          </a:xfrm>
        </p:spPr>
        <p:txBody>
          <a:bodyPr>
            <a:normAutofit fontScale="85000" lnSpcReduction="20000"/>
          </a:bodyPr>
          <a:lstStyle/>
          <a:p>
            <a:pPr marL="0" indent="0" algn="l">
              <a:buNone/>
            </a:pPr>
            <a:r>
              <a:rPr lang="en-US" sz="2500" b="0" i="0" dirty="0">
                <a:solidFill>
                  <a:srgbClr val="374151"/>
                </a:solidFill>
                <a:effectLst/>
                <a:latin typeface="Söhne"/>
              </a:rPr>
              <a:t>Data science has a wide range of applications across various industries and fields. Here are some notable examples of how data science is applied:</a:t>
            </a:r>
          </a:p>
          <a:p>
            <a:r>
              <a:rPr lang="en-US" sz="2500" b="1" i="0" dirty="0">
                <a:solidFill>
                  <a:srgbClr val="374151"/>
                </a:solidFill>
                <a:effectLst/>
                <a:latin typeface="Söhne"/>
              </a:rPr>
              <a:t>Business and Marketing:</a:t>
            </a:r>
            <a:endParaRPr lang="en-US" sz="2500" b="0" i="0" dirty="0">
              <a:solidFill>
                <a:srgbClr val="374151"/>
              </a:solidFill>
              <a:effectLst/>
              <a:latin typeface="Söhne"/>
            </a:endParaRPr>
          </a:p>
          <a:p>
            <a:pPr lvl="1"/>
            <a:r>
              <a:rPr lang="en-US" sz="2500" b="0" i="0" dirty="0">
                <a:solidFill>
                  <a:srgbClr val="374151"/>
                </a:solidFill>
                <a:effectLst/>
                <a:latin typeface="Söhne"/>
              </a:rPr>
              <a:t>Customer Segmentation: Data science helps businesses identify distinct customer groups based on behavior, preferences, and demographics for targeted marketing.</a:t>
            </a:r>
          </a:p>
          <a:p>
            <a:pPr lvl="1"/>
            <a:r>
              <a:rPr lang="en-US" sz="2500" b="0" i="0" dirty="0">
                <a:solidFill>
                  <a:srgbClr val="374151"/>
                </a:solidFill>
                <a:effectLst/>
                <a:latin typeface="Söhne"/>
              </a:rPr>
              <a:t>Market Analysis: Analyzing market trends, competitor data, and consumer sentiment to inform business strategies and product development.</a:t>
            </a:r>
          </a:p>
          <a:p>
            <a:pPr lvl="1"/>
            <a:r>
              <a:rPr lang="en-US" sz="2500" b="0" i="0" dirty="0">
                <a:solidFill>
                  <a:srgbClr val="374151"/>
                </a:solidFill>
                <a:effectLst/>
                <a:latin typeface="Söhne"/>
              </a:rPr>
              <a:t>Recommender Systems: Creating personalized recommendations for products, services, or content based on user behavior and preferences.</a:t>
            </a:r>
          </a:p>
          <a:p>
            <a:pPr lvl="1"/>
            <a:r>
              <a:rPr lang="en-US" sz="2500" b="0" i="0" dirty="0">
                <a:solidFill>
                  <a:srgbClr val="374151"/>
                </a:solidFill>
                <a:effectLst/>
                <a:latin typeface="Söhne"/>
              </a:rPr>
              <a:t>Pricing Optimization: Utilizing data to set optimal prices for products or services based on market demand and competition.</a:t>
            </a:r>
          </a:p>
          <a:p>
            <a:r>
              <a:rPr lang="en-US" sz="2500" b="1" i="0" dirty="0">
                <a:solidFill>
                  <a:srgbClr val="374151"/>
                </a:solidFill>
                <a:effectLst/>
                <a:latin typeface="Söhne"/>
              </a:rPr>
              <a:t>Healthcare and Medicine:</a:t>
            </a:r>
            <a:endParaRPr lang="en-US" sz="2500" b="0" i="0" dirty="0">
              <a:solidFill>
                <a:srgbClr val="374151"/>
              </a:solidFill>
              <a:effectLst/>
              <a:latin typeface="Söhne"/>
            </a:endParaRPr>
          </a:p>
          <a:p>
            <a:pPr lvl="1"/>
            <a:r>
              <a:rPr lang="en-US" sz="2500" b="0" i="0" dirty="0">
                <a:solidFill>
                  <a:srgbClr val="374151"/>
                </a:solidFill>
                <a:effectLst/>
                <a:latin typeface="Söhne"/>
              </a:rPr>
              <a:t>Disease Prediction and Diagnosis: Applying data science to medical records, genetic data, and other health data for early disease detection and accurate diagnosis.</a:t>
            </a:r>
          </a:p>
          <a:p>
            <a:pPr lvl="1"/>
            <a:r>
              <a:rPr lang="en-US" sz="2500" b="0" i="0" dirty="0">
                <a:solidFill>
                  <a:srgbClr val="374151"/>
                </a:solidFill>
                <a:effectLst/>
                <a:latin typeface="Söhne"/>
              </a:rPr>
              <a:t>Drug Discovery: Using data analysis and machine learning to identify potential drug candidates and predict their effectiveness.</a:t>
            </a:r>
          </a:p>
          <a:p>
            <a:pPr lvl="1"/>
            <a:r>
              <a:rPr lang="en-US" sz="2500" b="0" i="0" dirty="0">
                <a:solidFill>
                  <a:srgbClr val="374151"/>
                </a:solidFill>
                <a:effectLst/>
                <a:latin typeface="Söhne"/>
              </a:rPr>
              <a:t>Medical Imaging Analysis: Enhancing medical image interpretation through image recognition and analysis algorithms for improved diagnosis.</a:t>
            </a:r>
          </a:p>
          <a:p>
            <a:pPr lvl="1"/>
            <a:r>
              <a:rPr lang="en-US" sz="2500" b="0" i="0" dirty="0">
                <a:solidFill>
                  <a:srgbClr val="374151"/>
                </a:solidFill>
                <a:effectLst/>
                <a:latin typeface="Söhne"/>
              </a:rPr>
              <a:t>Health Monitoring: Developing wearable devices and apps that collect and analyze health data for monitoring and early intervention.</a:t>
            </a:r>
          </a:p>
          <a:p>
            <a:endParaRPr lang="en-IN" dirty="0"/>
          </a:p>
        </p:txBody>
      </p:sp>
    </p:spTree>
    <p:extLst>
      <p:ext uri="{BB962C8B-B14F-4D97-AF65-F5344CB8AC3E}">
        <p14:creationId xmlns:p14="http://schemas.microsoft.com/office/powerpoint/2010/main" val="45961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3BECF-5F7F-E848-68A1-0FC1C51BEF56}"/>
              </a:ext>
            </a:extLst>
          </p:cNvPr>
          <p:cNvSpPr>
            <a:spLocks noGrp="1"/>
          </p:cNvSpPr>
          <p:nvPr>
            <p:ph idx="1"/>
          </p:nvPr>
        </p:nvSpPr>
        <p:spPr>
          <a:xfrm>
            <a:off x="254000" y="142240"/>
            <a:ext cx="11663680" cy="6634480"/>
          </a:xfrm>
        </p:spPr>
        <p:txBody>
          <a:bodyPr>
            <a:normAutofit/>
          </a:bodyPr>
          <a:lstStyle/>
          <a:p>
            <a:r>
              <a:rPr lang="en-US" b="1" i="0" dirty="0">
                <a:solidFill>
                  <a:srgbClr val="374151"/>
                </a:solidFill>
                <a:effectLst/>
                <a:latin typeface="Söhne"/>
              </a:rPr>
              <a:t>Manufacturing and Supply Chain:</a:t>
            </a:r>
            <a:endParaRPr lang="en-US" b="0" i="0" dirty="0">
              <a:solidFill>
                <a:srgbClr val="374151"/>
              </a:solidFill>
              <a:effectLst/>
              <a:latin typeface="Söhne"/>
            </a:endParaRPr>
          </a:p>
          <a:p>
            <a:pPr lvl="1"/>
            <a:r>
              <a:rPr lang="en-US" b="0" i="0" dirty="0">
                <a:solidFill>
                  <a:srgbClr val="374151"/>
                </a:solidFill>
                <a:effectLst/>
                <a:latin typeface="Söhne"/>
              </a:rPr>
              <a:t>Demand Forecasting: Predicting future demand for products to optimize inventory management and production planning.</a:t>
            </a:r>
          </a:p>
          <a:p>
            <a:pPr lvl="1"/>
            <a:r>
              <a:rPr lang="en-US" b="0" i="0" dirty="0">
                <a:solidFill>
                  <a:srgbClr val="374151"/>
                </a:solidFill>
                <a:effectLst/>
                <a:latin typeface="Söhne"/>
              </a:rPr>
              <a:t>Quality Control: Analyzing sensor data and production metrics to identify defects and improve product quality.</a:t>
            </a:r>
          </a:p>
          <a:p>
            <a:pPr lvl="1"/>
            <a:r>
              <a:rPr lang="en-US" b="0" i="0" dirty="0">
                <a:solidFill>
                  <a:srgbClr val="374151"/>
                </a:solidFill>
                <a:effectLst/>
                <a:latin typeface="Söhne"/>
              </a:rPr>
              <a:t>Supply Chain Optimization: Optimizing the flow of goods, reducing costs, and improving efficiency through data-driven insights.</a:t>
            </a:r>
          </a:p>
          <a:p>
            <a:pPr lvl="1"/>
            <a:r>
              <a:rPr lang="en-US" b="0" i="0" dirty="0">
                <a:solidFill>
                  <a:srgbClr val="374151"/>
                </a:solidFill>
                <a:effectLst/>
                <a:latin typeface="Söhne"/>
              </a:rPr>
              <a:t>Preventive Maintenance: Using data to predict equipment failures and schedule maintenance to minimize downtime.</a:t>
            </a:r>
          </a:p>
          <a:p>
            <a:r>
              <a:rPr lang="en-US" b="1" i="0" dirty="0">
                <a:solidFill>
                  <a:srgbClr val="374151"/>
                </a:solidFill>
                <a:effectLst/>
                <a:latin typeface="Söhne"/>
              </a:rPr>
              <a:t>Energy and Utilities:</a:t>
            </a:r>
            <a:endParaRPr lang="en-US" b="0" i="0" dirty="0">
              <a:solidFill>
                <a:srgbClr val="374151"/>
              </a:solidFill>
              <a:effectLst/>
              <a:latin typeface="Söhne"/>
            </a:endParaRPr>
          </a:p>
          <a:p>
            <a:pPr lvl="1"/>
            <a:r>
              <a:rPr lang="en-US" b="0" i="0" dirty="0">
                <a:solidFill>
                  <a:srgbClr val="374151"/>
                </a:solidFill>
                <a:effectLst/>
                <a:latin typeface="Söhne"/>
              </a:rPr>
              <a:t>Energy Consumption Analysis: Monitoring and analyzing energy consumption patterns to identify opportunities for energy efficiency.</a:t>
            </a:r>
          </a:p>
          <a:p>
            <a:pPr lvl="1"/>
            <a:r>
              <a:rPr lang="en-US" b="0" i="0" dirty="0">
                <a:solidFill>
                  <a:srgbClr val="374151"/>
                </a:solidFill>
                <a:effectLst/>
                <a:latin typeface="Söhne"/>
              </a:rPr>
              <a:t>Grid Management: Optimizing energy distribution and load balancing in smart grids using real-time data.</a:t>
            </a:r>
          </a:p>
          <a:p>
            <a:pPr lvl="1"/>
            <a:r>
              <a:rPr lang="en-US" b="0" i="0" dirty="0">
                <a:solidFill>
                  <a:srgbClr val="374151"/>
                </a:solidFill>
                <a:effectLst/>
                <a:latin typeface="Söhne"/>
              </a:rPr>
              <a:t>Predictive Maintenance: Anticipating equipment failures in power plants and infrastructure to minimize disruptions.</a:t>
            </a:r>
          </a:p>
          <a:p>
            <a:endParaRPr lang="en-IN" dirty="0"/>
          </a:p>
        </p:txBody>
      </p:sp>
    </p:spTree>
    <p:extLst>
      <p:ext uri="{BB962C8B-B14F-4D97-AF65-F5344CB8AC3E}">
        <p14:creationId xmlns:p14="http://schemas.microsoft.com/office/powerpoint/2010/main" val="130947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EE537-E953-3310-62E7-62A0ACD4B201}"/>
              </a:ext>
            </a:extLst>
          </p:cNvPr>
          <p:cNvSpPr>
            <a:spLocks noGrp="1"/>
          </p:cNvSpPr>
          <p:nvPr>
            <p:ph idx="1"/>
          </p:nvPr>
        </p:nvSpPr>
        <p:spPr>
          <a:xfrm>
            <a:off x="284480" y="162560"/>
            <a:ext cx="11069320" cy="6624320"/>
          </a:xfrm>
        </p:spPr>
        <p:txBody>
          <a:bodyPr>
            <a:normAutofit fontScale="77500" lnSpcReduction="20000"/>
          </a:bodyPr>
          <a:lstStyle/>
          <a:p>
            <a:r>
              <a:rPr lang="en-US" sz="2500" b="1" i="0" dirty="0">
                <a:solidFill>
                  <a:srgbClr val="374151"/>
                </a:solidFill>
                <a:effectLst/>
                <a:latin typeface="Söhne"/>
              </a:rPr>
              <a:t>Finance and Banking:</a:t>
            </a:r>
            <a:endParaRPr lang="en-US" sz="2500" b="0" i="0" dirty="0">
              <a:solidFill>
                <a:srgbClr val="374151"/>
              </a:solidFill>
              <a:effectLst/>
              <a:latin typeface="Söhne"/>
            </a:endParaRPr>
          </a:p>
          <a:p>
            <a:pPr lvl="1"/>
            <a:r>
              <a:rPr lang="en-US" sz="2500" b="0" i="0" dirty="0">
                <a:solidFill>
                  <a:srgbClr val="374151"/>
                </a:solidFill>
                <a:effectLst/>
                <a:latin typeface="Söhne"/>
              </a:rPr>
              <a:t>Fraud Detection: Identifying unusual patterns in financial transactions to detect and prevent fraudulent activities.</a:t>
            </a:r>
          </a:p>
          <a:p>
            <a:pPr lvl="1"/>
            <a:r>
              <a:rPr lang="en-US" sz="2500" b="0" i="0" dirty="0">
                <a:solidFill>
                  <a:srgbClr val="374151"/>
                </a:solidFill>
                <a:effectLst/>
                <a:latin typeface="Söhne"/>
              </a:rPr>
              <a:t>Risk Assessment: Evaluating credit risk, investment opportunities, and market trends to make informed financial decisions.</a:t>
            </a:r>
          </a:p>
          <a:p>
            <a:pPr lvl="1"/>
            <a:r>
              <a:rPr lang="en-US" sz="2500" b="0" i="0" dirty="0">
                <a:solidFill>
                  <a:srgbClr val="374151"/>
                </a:solidFill>
                <a:effectLst/>
                <a:latin typeface="Söhne"/>
              </a:rPr>
              <a:t>Algorithmic Trading: Using data science to develop trading algorithms that leverage historical data and market signals.</a:t>
            </a:r>
          </a:p>
          <a:p>
            <a:pPr lvl="1"/>
            <a:r>
              <a:rPr lang="en-US" sz="2500" b="0" i="0" dirty="0">
                <a:solidFill>
                  <a:srgbClr val="374151"/>
                </a:solidFill>
                <a:effectLst/>
                <a:latin typeface="Söhne"/>
              </a:rPr>
              <a:t>Personalized Financial Advice: Providing customized financial recommendations and investment strategies based on individual goals and risk tolerance.</a:t>
            </a:r>
          </a:p>
          <a:p>
            <a:pPr algn="just"/>
            <a:r>
              <a:rPr lang="en-US" b="1" i="0" dirty="0">
                <a:solidFill>
                  <a:srgbClr val="374151"/>
                </a:solidFill>
                <a:effectLst/>
                <a:latin typeface="Söhne"/>
              </a:rPr>
              <a:t>Transportation and Logistics:</a:t>
            </a:r>
            <a:endParaRPr lang="en-US" b="0" i="0" dirty="0">
              <a:solidFill>
                <a:srgbClr val="374151"/>
              </a:solidFill>
              <a:effectLst/>
              <a:latin typeface="Söhne"/>
            </a:endParaRPr>
          </a:p>
          <a:p>
            <a:pPr lvl="1" algn="just"/>
            <a:r>
              <a:rPr lang="en-US" b="0" i="0" dirty="0">
                <a:solidFill>
                  <a:srgbClr val="374151"/>
                </a:solidFill>
                <a:effectLst/>
                <a:latin typeface="Söhne"/>
              </a:rPr>
              <a:t>Route Optimization: Utilizing data to find the most efficient routes for delivery vehicles, reducing fuel consumption and delivery times.</a:t>
            </a:r>
          </a:p>
          <a:p>
            <a:pPr lvl="1" algn="just"/>
            <a:r>
              <a:rPr lang="en-US" b="0" i="0" dirty="0">
                <a:solidFill>
                  <a:srgbClr val="374151"/>
                </a:solidFill>
                <a:effectLst/>
                <a:latin typeface="Söhne"/>
              </a:rPr>
              <a:t>Traffic Management: Analyzing traffic patterns to improve urban planning and alleviate congestion.</a:t>
            </a:r>
          </a:p>
          <a:p>
            <a:pPr lvl="1" algn="just"/>
            <a:r>
              <a:rPr lang="en-US" b="0" i="0" dirty="0">
                <a:solidFill>
                  <a:srgbClr val="374151"/>
                </a:solidFill>
                <a:effectLst/>
                <a:latin typeface="Söhne"/>
              </a:rPr>
              <a:t>Ride-Sharing and Mobility Services: Matching riders with drivers, optimizing routes, and managing vehicle fleets.</a:t>
            </a:r>
          </a:p>
          <a:p>
            <a:pPr algn="just"/>
            <a:r>
              <a:rPr lang="en-US" b="1" i="0" dirty="0">
                <a:solidFill>
                  <a:srgbClr val="374151"/>
                </a:solidFill>
                <a:effectLst/>
                <a:latin typeface="Söhne"/>
              </a:rPr>
              <a:t>Social Sciences and Public Policy:</a:t>
            </a:r>
            <a:endParaRPr lang="en-US" b="0" i="0" dirty="0">
              <a:solidFill>
                <a:srgbClr val="374151"/>
              </a:solidFill>
              <a:effectLst/>
              <a:latin typeface="Söhne"/>
            </a:endParaRPr>
          </a:p>
          <a:p>
            <a:pPr lvl="1" algn="just"/>
            <a:r>
              <a:rPr lang="en-US" b="0" i="0" dirty="0">
                <a:solidFill>
                  <a:srgbClr val="374151"/>
                </a:solidFill>
                <a:effectLst/>
                <a:latin typeface="Söhne"/>
              </a:rPr>
              <a:t>Social Media Analysis: Extracting insights from social media data to understand public sentiment, trends, and opinions.</a:t>
            </a:r>
          </a:p>
          <a:p>
            <a:pPr lvl="1" algn="just"/>
            <a:r>
              <a:rPr lang="en-US" b="0" i="0" dirty="0">
                <a:solidFill>
                  <a:srgbClr val="374151"/>
                </a:solidFill>
                <a:effectLst/>
                <a:latin typeface="Söhne"/>
              </a:rPr>
              <a:t>Crime Analysis: Using data to predict crime hotspots and allocate law enforcement resources effectively.</a:t>
            </a:r>
          </a:p>
          <a:p>
            <a:pPr lvl="1" algn="just"/>
            <a:r>
              <a:rPr lang="en-US" b="0" i="0" dirty="0">
                <a:solidFill>
                  <a:srgbClr val="374151"/>
                </a:solidFill>
                <a:effectLst/>
                <a:latin typeface="Söhne"/>
              </a:rPr>
              <a:t>Education Analytics: Analyzing student performance data to improve teaching methods and educational outcomes.</a:t>
            </a:r>
          </a:p>
          <a:p>
            <a:pPr algn="just"/>
            <a:r>
              <a:rPr lang="en-US" b="0" i="0" dirty="0">
                <a:solidFill>
                  <a:srgbClr val="374151"/>
                </a:solidFill>
                <a:effectLst/>
                <a:latin typeface="Söhne"/>
              </a:rPr>
              <a:t>These are just a few examples of how data science is applied in various domains. The field continues to evolve, and new applications are constantly being explored as data becomes more integral to decision-making and problem-solving in virtually every industry.</a:t>
            </a:r>
          </a:p>
          <a:p>
            <a:endParaRPr lang="en-IN" dirty="0"/>
          </a:p>
        </p:txBody>
      </p:sp>
    </p:spTree>
    <p:extLst>
      <p:ext uri="{BB962C8B-B14F-4D97-AF65-F5344CB8AC3E}">
        <p14:creationId xmlns:p14="http://schemas.microsoft.com/office/powerpoint/2010/main" val="201505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1EA1-E788-4A48-CDB4-4EEEFF617C80}"/>
              </a:ext>
            </a:extLst>
          </p:cNvPr>
          <p:cNvSpPr>
            <a:spLocks noGrp="1"/>
          </p:cNvSpPr>
          <p:nvPr>
            <p:ph type="title"/>
          </p:nvPr>
        </p:nvSpPr>
        <p:spPr>
          <a:xfrm>
            <a:off x="838200" y="365125"/>
            <a:ext cx="10515600" cy="437515"/>
          </a:xfrm>
        </p:spPr>
        <p:txBody>
          <a:bodyPr>
            <a:normAutofit fontScale="90000"/>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Information Commons</a:t>
            </a:r>
            <a:endParaRPr lang="en-IN" sz="3600" b="1" dirty="0"/>
          </a:p>
        </p:txBody>
      </p:sp>
      <p:sp>
        <p:nvSpPr>
          <p:cNvPr id="7" name="Content Placeholder 6">
            <a:extLst>
              <a:ext uri="{FF2B5EF4-FFF2-40B4-BE49-F238E27FC236}">
                <a16:creationId xmlns:a16="http://schemas.microsoft.com/office/drawing/2014/main" id="{E5737AFC-EE5F-B5CF-9537-25B2A07FDF37}"/>
              </a:ext>
            </a:extLst>
          </p:cNvPr>
          <p:cNvSpPr>
            <a:spLocks noGrp="1"/>
          </p:cNvSpPr>
          <p:nvPr>
            <p:ph idx="1"/>
          </p:nvPr>
        </p:nvSpPr>
        <p:spPr>
          <a:xfrm>
            <a:off x="238760" y="802640"/>
            <a:ext cx="8376920" cy="5577840"/>
          </a:xfrm>
        </p:spPr>
        <p:txBody>
          <a:bodyPr>
            <a:normAutofit lnSpcReduction="10000"/>
          </a:bodyPr>
          <a:lstStyle/>
          <a:p>
            <a:r>
              <a:rPr lang="en-US" b="0" i="0" dirty="0">
                <a:solidFill>
                  <a:srgbClr val="4D5156"/>
                </a:solidFill>
                <a:effectLst/>
                <a:latin typeface="Google Sans"/>
              </a:rPr>
              <a:t>Definitions for “information commons” can vary, but a generally accepted meaning has been “</a:t>
            </a:r>
            <a:r>
              <a:rPr lang="en-US" b="0" i="0" dirty="0">
                <a:solidFill>
                  <a:srgbClr val="FF0000"/>
                </a:solidFill>
                <a:effectLst/>
                <a:latin typeface="Google Sans"/>
              </a:rPr>
              <a:t>a specific location designated to deliver electronic resources for research and production that is maintained by technically proficient staff” </a:t>
            </a:r>
            <a:r>
              <a:rPr lang="en-US" b="0" i="0" dirty="0">
                <a:solidFill>
                  <a:srgbClr val="4D5156"/>
                </a:solidFill>
                <a:effectLst/>
                <a:latin typeface="Google Sans"/>
              </a:rPr>
              <a:t>(Cowgill et al., 2001).</a:t>
            </a:r>
            <a:endParaRPr lang="en-US" b="0" i="0" dirty="0">
              <a:solidFill>
                <a:srgbClr val="374151"/>
              </a:solidFill>
              <a:effectLst/>
              <a:latin typeface="Söhne"/>
            </a:endParaRPr>
          </a:p>
          <a:p>
            <a:r>
              <a:rPr lang="en-US" b="0" i="0" dirty="0">
                <a:solidFill>
                  <a:srgbClr val="374151"/>
                </a:solidFill>
                <a:effectLst/>
                <a:latin typeface="Söhne"/>
              </a:rPr>
              <a:t>The term "Information Commons" typically refers to </a:t>
            </a:r>
            <a:r>
              <a:rPr lang="en-US" b="0" i="0" dirty="0">
                <a:solidFill>
                  <a:srgbClr val="FF0000"/>
                </a:solidFill>
                <a:effectLst/>
                <a:latin typeface="Söhne"/>
              </a:rPr>
              <a:t>a physical or virtual space </a:t>
            </a:r>
            <a:r>
              <a:rPr lang="en-US" b="0" i="0" dirty="0">
                <a:solidFill>
                  <a:srgbClr val="374151"/>
                </a:solidFill>
                <a:effectLst/>
                <a:latin typeface="Söhne"/>
              </a:rPr>
              <a:t>where people have access to various forms of information, resources, and technologies for learning, research, collaboration, and knowledge sharing. </a:t>
            </a:r>
          </a:p>
          <a:p>
            <a:r>
              <a:rPr lang="en-US" b="0" i="0" dirty="0">
                <a:solidFill>
                  <a:srgbClr val="374151"/>
                </a:solidFill>
                <a:effectLst/>
                <a:latin typeface="Söhne"/>
              </a:rPr>
              <a:t>It's often associated with </a:t>
            </a:r>
            <a:r>
              <a:rPr lang="en-US" b="0" i="0" dirty="0">
                <a:solidFill>
                  <a:srgbClr val="FF0000"/>
                </a:solidFill>
                <a:effectLst/>
                <a:latin typeface="Söhne"/>
              </a:rPr>
              <a:t>libraries, academic institutions, and other public spaces </a:t>
            </a:r>
            <a:r>
              <a:rPr lang="en-US" b="0" i="0" dirty="0">
                <a:solidFill>
                  <a:srgbClr val="374151"/>
                </a:solidFill>
                <a:effectLst/>
                <a:latin typeface="Söhne"/>
              </a:rPr>
              <a:t>that provide access to a wide range of information and tools to support education and research.</a:t>
            </a:r>
          </a:p>
          <a:p>
            <a:endParaRPr lang="en-IN" dirty="0"/>
          </a:p>
        </p:txBody>
      </p:sp>
      <p:pic>
        <p:nvPicPr>
          <p:cNvPr id="4" name="Picture 3">
            <a:extLst>
              <a:ext uri="{FF2B5EF4-FFF2-40B4-BE49-F238E27FC236}">
                <a16:creationId xmlns:a16="http://schemas.microsoft.com/office/drawing/2014/main" id="{7A10FE82-5CC8-2941-B86F-C469F918E7D5}"/>
              </a:ext>
            </a:extLst>
          </p:cNvPr>
          <p:cNvPicPr>
            <a:picLocks noChangeAspect="1"/>
          </p:cNvPicPr>
          <p:nvPr/>
        </p:nvPicPr>
        <p:blipFill>
          <a:blip r:embed="rId2"/>
          <a:stretch>
            <a:fillRect/>
          </a:stretch>
        </p:blipFill>
        <p:spPr>
          <a:xfrm>
            <a:off x="8341360" y="365125"/>
            <a:ext cx="3850640" cy="4897755"/>
          </a:xfrm>
          <a:prstGeom prst="rect">
            <a:avLst/>
          </a:prstGeom>
        </p:spPr>
      </p:pic>
      <p:pic>
        <p:nvPicPr>
          <p:cNvPr id="6" name="Picture 5">
            <a:extLst>
              <a:ext uri="{FF2B5EF4-FFF2-40B4-BE49-F238E27FC236}">
                <a16:creationId xmlns:a16="http://schemas.microsoft.com/office/drawing/2014/main" id="{A6A035E4-604D-5479-C644-600BA9257946}"/>
              </a:ext>
            </a:extLst>
          </p:cNvPr>
          <p:cNvPicPr>
            <a:picLocks noChangeAspect="1"/>
          </p:cNvPicPr>
          <p:nvPr/>
        </p:nvPicPr>
        <p:blipFill>
          <a:blip r:embed="rId3"/>
          <a:stretch>
            <a:fillRect/>
          </a:stretch>
        </p:blipFill>
        <p:spPr>
          <a:xfrm>
            <a:off x="9245553" y="5434310"/>
            <a:ext cx="1828894" cy="387370"/>
          </a:xfrm>
          <a:prstGeom prst="rect">
            <a:avLst/>
          </a:prstGeom>
        </p:spPr>
      </p:pic>
    </p:spTree>
    <p:extLst>
      <p:ext uri="{BB962C8B-B14F-4D97-AF65-F5344CB8AC3E}">
        <p14:creationId xmlns:p14="http://schemas.microsoft.com/office/powerpoint/2010/main" val="96454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CF41A-F3C8-966A-6AA2-4811E2DFAE0B}"/>
              </a:ext>
            </a:extLst>
          </p:cNvPr>
          <p:cNvSpPr>
            <a:spLocks noGrp="1"/>
          </p:cNvSpPr>
          <p:nvPr>
            <p:ph idx="1"/>
          </p:nvPr>
        </p:nvSpPr>
        <p:spPr>
          <a:xfrm>
            <a:off x="91440" y="1148080"/>
            <a:ext cx="12009120" cy="5028883"/>
          </a:xfrm>
        </p:spPr>
        <p:txBody>
          <a:bodyPr>
            <a:normAutofit/>
          </a:bodyPr>
          <a:lstStyle/>
          <a:p>
            <a:r>
              <a:rPr lang="en-US" b="0" i="0" dirty="0">
                <a:solidFill>
                  <a:srgbClr val="374151"/>
                </a:solidFill>
                <a:effectLst/>
                <a:latin typeface="Söhne"/>
              </a:rPr>
              <a:t>Information Commons can be found in various settings, including universities, public libraries, research institutions, and community centers. </a:t>
            </a:r>
          </a:p>
          <a:p>
            <a:r>
              <a:rPr lang="en-US" b="0" i="0" dirty="0">
                <a:solidFill>
                  <a:srgbClr val="374151"/>
                </a:solidFill>
                <a:effectLst/>
                <a:latin typeface="Söhne"/>
              </a:rPr>
              <a:t>The concept highlights the importance of providing equitable access to information and technology, fostering collaborative learning environments, and supporting lifelong learning and research. </a:t>
            </a:r>
          </a:p>
          <a:p>
            <a:r>
              <a:rPr lang="en-US" b="0" i="0" dirty="0">
                <a:solidFill>
                  <a:srgbClr val="374151"/>
                </a:solidFill>
                <a:effectLst/>
                <a:latin typeface="Söhne"/>
              </a:rPr>
              <a:t>As technology continues to advance, the role of Information Commons in facilitating information sharing and knowledge creation remains significant.</a:t>
            </a:r>
            <a:endParaRPr lang="en-IN" dirty="0"/>
          </a:p>
        </p:txBody>
      </p:sp>
    </p:spTree>
    <p:extLst>
      <p:ext uri="{BB962C8B-B14F-4D97-AF65-F5344CB8AC3E}">
        <p14:creationId xmlns:p14="http://schemas.microsoft.com/office/powerpoint/2010/main" val="121858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4F63-283A-7FBC-A008-968D6D1523E1}"/>
              </a:ext>
            </a:extLst>
          </p:cNvPr>
          <p:cNvSpPr>
            <a:spLocks noGrp="1"/>
          </p:cNvSpPr>
          <p:nvPr>
            <p:ph type="title"/>
          </p:nvPr>
        </p:nvSpPr>
        <p:spPr>
          <a:xfrm>
            <a:off x="838200" y="365125"/>
            <a:ext cx="10515600" cy="793115"/>
          </a:xfrm>
        </p:spPr>
        <p:txBody>
          <a:bodyPr>
            <a:normAutofit/>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Data Science Project Life Cycle: OSEMN Framework </a:t>
            </a:r>
            <a:endParaRPr lang="en-IN" sz="3200" dirty="0"/>
          </a:p>
        </p:txBody>
      </p:sp>
      <p:sp>
        <p:nvSpPr>
          <p:cNvPr id="3" name="Content Placeholder 2">
            <a:extLst>
              <a:ext uri="{FF2B5EF4-FFF2-40B4-BE49-F238E27FC236}">
                <a16:creationId xmlns:a16="http://schemas.microsoft.com/office/drawing/2014/main" id="{6E4CECCE-7A88-7C4D-3DF1-449B13A940FE}"/>
              </a:ext>
            </a:extLst>
          </p:cNvPr>
          <p:cNvSpPr>
            <a:spLocks noGrp="1"/>
          </p:cNvSpPr>
          <p:nvPr>
            <p:ph idx="1"/>
          </p:nvPr>
        </p:nvSpPr>
        <p:spPr>
          <a:xfrm>
            <a:off x="838200" y="1158240"/>
            <a:ext cx="10855960" cy="5334635"/>
          </a:xfrm>
        </p:spPr>
        <p:txBody>
          <a:bodyPr>
            <a:normAutofit fontScale="92500" lnSpcReduction="10000"/>
          </a:bodyPr>
          <a:lstStyle/>
          <a:p>
            <a:pPr algn="l"/>
            <a:r>
              <a:rPr lang="en-US" b="0" i="0" dirty="0">
                <a:solidFill>
                  <a:srgbClr val="374151"/>
                </a:solidFill>
                <a:effectLst/>
                <a:latin typeface="Söhne"/>
              </a:rPr>
              <a:t>The OSEMN framework is a data science methodology used for the end-to-end process of working with data to extract valuable insights and make informed decisions. Each letter in the acronym "OSEMN" stands for a key step in the data science workflow:</a:t>
            </a:r>
          </a:p>
          <a:p>
            <a:pPr algn="l">
              <a:buFont typeface="+mj-lt"/>
              <a:buAutoNum type="arabicPeriod"/>
            </a:pPr>
            <a:r>
              <a:rPr lang="en-US" b="1" i="0" dirty="0">
                <a:solidFill>
                  <a:srgbClr val="374151"/>
                </a:solidFill>
                <a:effectLst/>
                <a:latin typeface="Söhne"/>
              </a:rPr>
              <a:t>Obtain</a:t>
            </a:r>
            <a:r>
              <a:rPr lang="en-US" b="0" i="0" dirty="0">
                <a:solidFill>
                  <a:srgbClr val="374151"/>
                </a:solidFill>
                <a:effectLst/>
                <a:latin typeface="Söhne"/>
              </a:rPr>
              <a:t>: In this phase, you gather the data needed for your analysis. This could involve data collection from various sources, such as databases, APIs, files, or even web scraping.</a:t>
            </a:r>
          </a:p>
          <a:p>
            <a:pPr algn="l">
              <a:buFont typeface="+mj-lt"/>
              <a:buAutoNum type="arabicPeriod"/>
            </a:pPr>
            <a:r>
              <a:rPr lang="en-US" b="1" i="0" dirty="0">
                <a:solidFill>
                  <a:srgbClr val="374151"/>
                </a:solidFill>
                <a:effectLst/>
                <a:latin typeface="Söhne"/>
              </a:rPr>
              <a:t>Scrub (or Scrubbing)</a:t>
            </a:r>
            <a:r>
              <a:rPr lang="en-US" b="0" i="0" dirty="0">
                <a:solidFill>
                  <a:srgbClr val="374151"/>
                </a:solidFill>
                <a:effectLst/>
                <a:latin typeface="Söhne"/>
              </a:rPr>
              <a:t>: Here, the collected data is cleaned, preprocessed, and transformed. This step involves handling missing values, removing duplicates, and dealing with outliers. The goal is to ensure the data is accurate and ready for analysis.</a:t>
            </a:r>
          </a:p>
          <a:p>
            <a:pPr algn="l">
              <a:buFont typeface="+mj-lt"/>
              <a:buAutoNum type="arabicPeriod"/>
            </a:pPr>
            <a:r>
              <a:rPr lang="en-US" b="1" i="0" dirty="0">
                <a:solidFill>
                  <a:srgbClr val="374151"/>
                </a:solidFill>
                <a:effectLst/>
                <a:latin typeface="Söhne"/>
              </a:rPr>
              <a:t>Explore</a:t>
            </a:r>
            <a:r>
              <a:rPr lang="en-US" b="0" i="0" dirty="0">
                <a:solidFill>
                  <a:srgbClr val="374151"/>
                </a:solidFill>
                <a:effectLst/>
                <a:latin typeface="Söhne"/>
              </a:rPr>
              <a:t>: In the exploration phase, you perform exploratory data analysis (EDA) to understand the data's characteristics, relationships, and patterns. Visualization and summary statistics are often used to gain insights into the data's structure and potential trends.</a:t>
            </a:r>
          </a:p>
          <a:p>
            <a:endParaRPr lang="en-IN" dirty="0"/>
          </a:p>
        </p:txBody>
      </p:sp>
    </p:spTree>
    <p:extLst>
      <p:ext uri="{BB962C8B-B14F-4D97-AF65-F5344CB8AC3E}">
        <p14:creationId xmlns:p14="http://schemas.microsoft.com/office/powerpoint/2010/main" val="990764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1099-8944-405D-D7FE-938F40761029}"/>
              </a:ext>
            </a:extLst>
          </p:cNvPr>
          <p:cNvSpPr>
            <a:spLocks noGrp="1"/>
          </p:cNvSpPr>
          <p:nvPr>
            <p:ph type="title"/>
          </p:nvPr>
        </p:nvSpPr>
        <p:spPr>
          <a:xfrm>
            <a:off x="838200" y="365126"/>
            <a:ext cx="10515600" cy="315912"/>
          </a:xfrm>
        </p:spPr>
        <p:txBody>
          <a:bodyPr>
            <a:normAutofit fontScale="90000"/>
          </a:bodyPr>
          <a:lstStyle/>
          <a:p>
            <a:r>
              <a:rPr lang="en-IN" b="1" dirty="0"/>
              <a:t>OSEMN framework</a:t>
            </a:r>
          </a:p>
        </p:txBody>
      </p:sp>
      <p:sp>
        <p:nvSpPr>
          <p:cNvPr id="3" name="Content Placeholder 2">
            <a:extLst>
              <a:ext uri="{FF2B5EF4-FFF2-40B4-BE49-F238E27FC236}">
                <a16:creationId xmlns:a16="http://schemas.microsoft.com/office/drawing/2014/main" id="{053C9122-B8AE-2923-28C2-059AF5460338}"/>
              </a:ext>
            </a:extLst>
          </p:cNvPr>
          <p:cNvSpPr>
            <a:spLocks noGrp="1"/>
          </p:cNvSpPr>
          <p:nvPr>
            <p:ph idx="1"/>
          </p:nvPr>
        </p:nvSpPr>
        <p:spPr>
          <a:xfrm>
            <a:off x="838200" y="955040"/>
            <a:ext cx="10988040" cy="5770880"/>
          </a:xfrm>
        </p:spPr>
        <p:txBody>
          <a:bodyPr>
            <a:normAutofit fontScale="85000" lnSpcReduction="20000"/>
          </a:bodyPr>
          <a:lstStyle/>
          <a:p>
            <a:pPr algn="just"/>
            <a:r>
              <a:rPr lang="en-US" b="1" dirty="0"/>
              <a:t>Model: </a:t>
            </a:r>
            <a:r>
              <a:rPr lang="en-US" dirty="0"/>
              <a:t>In this step, you build and train machine learning models or statistical models depending on the analysis goals. This involves selecting appropriate algorithms, model training, and evaluation.</a:t>
            </a:r>
          </a:p>
          <a:p>
            <a:pPr algn="just"/>
            <a:endParaRPr lang="en-US" dirty="0"/>
          </a:p>
          <a:p>
            <a:pPr algn="just"/>
            <a:r>
              <a:rPr lang="en-US" b="1" dirty="0"/>
              <a:t>Interpret (or Interpretation): </a:t>
            </a:r>
            <a:r>
              <a:rPr lang="en-US" dirty="0"/>
              <a:t>After obtaining model results, you interpret them to draw meaningful insights and conclusions. This step helps answer the original questions or objectives of the analysis. It may also involve refining models, exploring feature importance, and understanding how well the models perform.</a:t>
            </a:r>
          </a:p>
          <a:p>
            <a:pPr algn="just"/>
            <a:endParaRPr lang="en-US" b="1" dirty="0"/>
          </a:p>
          <a:p>
            <a:pPr algn="just"/>
            <a:r>
              <a:rPr lang="en-US" b="1" dirty="0"/>
              <a:t>Communicate (or Communication): </a:t>
            </a:r>
            <a:r>
              <a:rPr lang="en-US" dirty="0"/>
              <a:t>The final step involves communicating the findings and insights to stakeholders. This could be in the form of reports, dashboards, presentations, or any other means that effectively convey the results of the analysis. Clear communication is crucial for making informed decisions based on the analysis.</a:t>
            </a:r>
          </a:p>
          <a:p>
            <a:pPr algn="just"/>
            <a:endParaRPr lang="en-US" dirty="0"/>
          </a:p>
          <a:p>
            <a:pPr marL="0" indent="0" algn="just">
              <a:buNone/>
            </a:pPr>
            <a:r>
              <a:rPr lang="en-US" dirty="0"/>
              <a:t>The OSEMN framework provides a structured approach to tackling data science projects, ensuring that important steps like data preparation and model evaluation are not overlooked. It helps data scientists and analysts manage the complexities of working with data and extracting meaningful information from it.</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4312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34C1-6E4A-6A94-005F-FA7EC9D90D2D}"/>
              </a:ext>
            </a:extLst>
          </p:cNvPr>
          <p:cNvSpPr>
            <a:spLocks noGrp="1"/>
          </p:cNvSpPr>
          <p:nvPr>
            <p:ph type="title"/>
          </p:nvPr>
        </p:nvSpPr>
        <p:spPr/>
        <p:txBody>
          <a:bodyPr>
            <a:normAutofit/>
          </a:bodyPr>
          <a:lstStyle/>
          <a:p>
            <a:endParaRPr lang="en-IN" sz="3200" b="1" dirty="0"/>
          </a:p>
        </p:txBody>
      </p:sp>
      <p:pic>
        <p:nvPicPr>
          <p:cNvPr id="5" name="Content Placeholder 4">
            <a:extLst>
              <a:ext uri="{FF2B5EF4-FFF2-40B4-BE49-F238E27FC236}">
                <a16:creationId xmlns:a16="http://schemas.microsoft.com/office/drawing/2014/main" id="{C8EC52D6-926E-A083-B72D-47DD2129030E}"/>
              </a:ext>
            </a:extLst>
          </p:cNvPr>
          <p:cNvPicPr>
            <a:picLocks noGrp="1" noChangeAspect="1"/>
          </p:cNvPicPr>
          <p:nvPr>
            <p:ph idx="1"/>
          </p:nvPr>
        </p:nvPicPr>
        <p:blipFill>
          <a:blip r:embed="rId2"/>
          <a:stretch>
            <a:fillRect/>
          </a:stretch>
        </p:blipFill>
        <p:spPr>
          <a:xfrm>
            <a:off x="6786881" y="508000"/>
            <a:ext cx="5405120" cy="6278879"/>
          </a:xfrm>
        </p:spPr>
      </p:pic>
      <p:pic>
        <p:nvPicPr>
          <p:cNvPr id="7" name="Picture 6">
            <a:extLst>
              <a:ext uri="{FF2B5EF4-FFF2-40B4-BE49-F238E27FC236}">
                <a16:creationId xmlns:a16="http://schemas.microsoft.com/office/drawing/2014/main" id="{684F26C8-73C4-E61E-839F-B05102B12320}"/>
              </a:ext>
            </a:extLst>
          </p:cNvPr>
          <p:cNvPicPr>
            <a:picLocks noChangeAspect="1"/>
          </p:cNvPicPr>
          <p:nvPr/>
        </p:nvPicPr>
        <p:blipFill>
          <a:blip r:embed="rId3"/>
          <a:stretch>
            <a:fillRect/>
          </a:stretch>
        </p:blipFill>
        <p:spPr>
          <a:xfrm>
            <a:off x="0" y="0"/>
            <a:ext cx="6786880" cy="6786880"/>
          </a:xfrm>
          <a:prstGeom prst="rect">
            <a:avLst/>
          </a:prstGeom>
        </p:spPr>
      </p:pic>
    </p:spTree>
    <p:extLst>
      <p:ext uri="{BB962C8B-B14F-4D97-AF65-F5344CB8AC3E}">
        <p14:creationId xmlns:p14="http://schemas.microsoft.com/office/powerpoint/2010/main" val="244483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620C5-16F8-E571-E58B-B584028BBEFF}"/>
              </a:ext>
            </a:extLst>
          </p:cNvPr>
          <p:cNvSpPr>
            <a:spLocks noGrp="1"/>
          </p:cNvSpPr>
          <p:nvPr>
            <p:ph type="title"/>
          </p:nvPr>
        </p:nvSpPr>
        <p:spPr>
          <a:xfrm>
            <a:off x="477520" y="121921"/>
            <a:ext cx="10876280" cy="690879"/>
          </a:xfrm>
        </p:spPr>
        <p:txBody>
          <a:bodyPr>
            <a:normAutofit/>
          </a:bodyPr>
          <a:lstStyle/>
          <a:p>
            <a:r>
              <a:rPr lang="en-US" sz="3200" b="1" dirty="0">
                <a:effectLst/>
                <a:latin typeface="Cambria" panose="02040503050406030204" pitchFamily="18" charset="0"/>
                <a:ea typeface="Calibri" panose="020F0502020204030204" pitchFamily="34" charset="0"/>
                <a:cs typeface="Times New Roman" panose="02020603050405020304" pitchFamily="18" charset="0"/>
              </a:rPr>
              <a:t>Difference between data analysis and data analytics</a:t>
            </a:r>
            <a:r>
              <a:rPr lang="en-US" sz="3200" dirty="0">
                <a:effectLst/>
                <a:latin typeface="Cambria" panose="02040503050406030204" pitchFamily="18" charset="0"/>
                <a:ea typeface="Calibri" panose="020F0502020204030204" pitchFamily="34" charset="0"/>
                <a:cs typeface="Times New Roman" panose="02020603050405020304" pitchFamily="18" charset="0"/>
              </a:rPr>
              <a:t>. </a:t>
            </a:r>
            <a:endParaRPr lang="en-IN" sz="3200" dirty="0"/>
          </a:p>
        </p:txBody>
      </p:sp>
      <p:sp>
        <p:nvSpPr>
          <p:cNvPr id="3" name="Content Placeholder 2">
            <a:extLst>
              <a:ext uri="{FF2B5EF4-FFF2-40B4-BE49-F238E27FC236}">
                <a16:creationId xmlns:a16="http://schemas.microsoft.com/office/drawing/2014/main" id="{8B243FF9-BC71-A7B7-10D8-1AF5AB7F742B}"/>
              </a:ext>
            </a:extLst>
          </p:cNvPr>
          <p:cNvSpPr>
            <a:spLocks noGrp="1"/>
          </p:cNvSpPr>
          <p:nvPr>
            <p:ph idx="1"/>
          </p:nvPr>
        </p:nvSpPr>
        <p:spPr>
          <a:xfrm>
            <a:off x="111760" y="812800"/>
            <a:ext cx="8392161" cy="5689599"/>
          </a:xfrm>
        </p:spPr>
        <p:txBody>
          <a:bodyPr>
            <a:normAutofit fontScale="85000" lnSpcReduction="10000"/>
          </a:bodyPr>
          <a:lstStyle/>
          <a:p>
            <a:pPr algn="just"/>
            <a:r>
              <a:rPr lang="en-US" b="0" i="0" dirty="0">
                <a:solidFill>
                  <a:srgbClr val="374151"/>
                </a:solidFill>
                <a:effectLst/>
                <a:latin typeface="Söhne"/>
              </a:rPr>
              <a:t>Data analysis and data analytics are related terms that often overlap, but they have distinct differences in their scope, focus, and methodologies. </a:t>
            </a:r>
          </a:p>
          <a:p>
            <a:pPr algn="just"/>
            <a:r>
              <a:rPr lang="en-US" b="0" i="0" dirty="0">
                <a:solidFill>
                  <a:srgbClr val="374151"/>
                </a:solidFill>
                <a:effectLst/>
                <a:latin typeface="Söhne"/>
              </a:rPr>
              <a:t>Let's explore the key differences between the two:</a:t>
            </a:r>
          </a:p>
          <a:p>
            <a:pPr algn="just"/>
            <a:r>
              <a:rPr lang="en-US" b="1" i="0" dirty="0">
                <a:solidFill>
                  <a:srgbClr val="374151"/>
                </a:solidFill>
                <a:effectLst/>
                <a:latin typeface="Söhne"/>
              </a:rPr>
              <a:t>Data Analysis:</a:t>
            </a:r>
            <a:r>
              <a:rPr lang="en-US" b="0" i="0" dirty="0">
                <a:solidFill>
                  <a:srgbClr val="374151"/>
                </a:solidFill>
                <a:effectLst/>
                <a:latin typeface="Söhne"/>
              </a:rPr>
              <a:t> Data analysis involves the process of inspecting, cleaning, transforming, and organizing raw data to extract meaningful insights, discover patterns, and draw conclusions. </a:t>
            </a:r>
          </a:p>
          <a:p>
            <a:pPr algn="just"/>
            <a:r>
              <a:rPr lang="en-US" b="0" i="0" dirty="0">
                <a:solidFill>
                  <a:srgbClr val="374151"/>
                </a:solidFill>
                <a:effectLst/>
                <a:latin typeface="Söhne"/>
              </a:rPr>
              <a:t>It is a fundamental step in understanding and interpreting data</a:t>
            </a:r>
            <a:r>
              <a:rPr lang="en-US" b="0" i="0">
                <a:solidFill>
                  <a:srgbClr val="374151"/>
                </a:solidFill>
                <a:effectLst/>
                <a:latin typeface="Söhne"/>
              </a:rPr>
              <a:t>. </a:t>
            </a:r>
          </a:p>
          <a:p>
            <a:pPr algn="just"/>
            <a:r>
              <a:rPr lang="en-US" b="0" i="0">
                <a:solidFill>
                  <a:srgbClr val="374151"/>
                </a:solidFill>
                <a:effectLst/>
                <a:latin typeface="Söhne"/>
              </a:rPr>
              <a:t>Data </a:t>
            </a:r>
            <a:r>
              <a:rPr lang="en-US" b="0" i="0" dirty="0">
                <a:solidFill>
                  <a:srgbClr val="374151"/>
                </a:solidFill>
                <a:effectLst/>
                <a:latin typeface="Söhne"/>
              </a:rPr>
              <a:t>analysis is typically more focused on examining historical data and identifying trends, correlations, and relationships within the data set. </a:t>
            </a:r>
          </a:p>
          <a:p>
            <a:pPr algn="just"/>
            <a:r>
              <a:rPr lang="en-US" b="0" i="0" dirty="0">
                <a:solidFill>
                  <a:srgbClr val="374151"/>
                </a:solidFill>
                <a:effectLst/>
                <a:latin typeface="Söhne"/>
              </a:rPr>
              <a:t>It often includes descriptive statistics and visualization techniques to communicate findings effectively. </a:t>
            </a:r>
          </a:p>
          <a:p>
            <a:pPr algn="just"/>
            <a:r>
              <a:rPr lang="en-US" b="0" i="0" dirty="0">
                <a:solidFill>
                  <a:srgbClr val="374151"/>
                </a:solidFill>
                <a:effectLst/>
                <a:latin typeface="Söhne"/>
              </a:rPr>
              <a:t>Data analysis is important for making informed decisions, but it might not always involve advanced statistical or predictive techniques.</a:t>
            </a:r>
          </a:p>
          <a:p>
            <a:endParaRPr lang="en-IN" dirty="0"/>
          </a:p>
        </p:txBody>
      </p:sp>
      <p:pic>
        <p:nvPicPr>
          <p:cNvPr id="5" name="Picture 4">
            <a:extLst>
              <a:ext uri="{FF2B5EF4-FFF2-40B4-BE49-F238E27FC236}">
                <a16:creationId xmlns:a16="http://schemas.microsoft.com/office/drawing/2014/main" id="{DC9DCE89-4A55-F62D-1139-7E67B25AA895}"/>
              </a:ext>
            </a:extLst>
          </p:cNvPr>
          <p:cNvPicPr>
            <a:picLocks noChangeAspect="1"/>
          </p:cNvPicPr>
          <p:nvPr/>
        </p:nvPicPr>
        <p:blipFill>
          <a:blip r:embed="rId2"/>
          <a:stretch>
            <a:fillRect/>
          </a:stretch>
        </p:blipFill>
        <p:spPr>
          <a:xfrm>
            <a:off x="8503921" y="1229361"/>
            <a:ext cx="3688080" cy="3949136"/>
          </a:xfrm>
          <a:prstGeom prst="rect">
            <a:avLst/>
          </a:prstGeom>
        </p:spPr>
      </p:pic>
    </p:spTree>
    <p:extLst>
      <p:ext uri="{BB962C8B-B14F-4D97-AF65-F5344CB8AC3E}">
        <p14:creationId xmlns:p14="http://schemas.microsoft.com/office/powerpoint/2010/main" val="264186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AE87D-445B-C5D4-7DA0-BD9F15956DF3}"/>
              </a:ext>
            </a:extLst>
          </p:cNvPr>
          <p:cNvSpPr>
            <a:spLocks noGrp="1"/>
          </p:cNvSpPr>
          <p:nvPr>
            <p:ph idx="1"/>
          </p:nvPr>
        </p:nvSpPr>
        <p:spPr>
          <a:xfrm>
            <a:off x="375920" y="1016000"/>
            <a:ext cx="11511280" cy="5537200"/>
          </a:xfrm>
        </p:spPr>
        <p:txBody>
          <a:bodyPr>
            <a:normAutofit/>
          </a:bodyPr>
          <a:lstStyle/>
          <a:p>
            <a:pPr algn="l"/>
            <a:r>
              <a:rPr lang="en-US" b="1" i="0" dirty="0">
                <a:solidFill>
                  <a:srgbClr val="374151"/>
                </a:solidFill>
                <a:effectLst/>
                <a:latin typeface="Söhne"/>
              </a:rPr>
              <a:t>Data Analytics:</a:t>
            </a:r>
            <a:r>
              <a:rPr lang="en-US" b="0" i="0" dirty="0">
                <a:solidFill>
                  <a:srgbClr val="374151"/>
                </a:solidFill>
                <a:effectLst/>
                <a:latin typeface="Söhne"/>
              </a:rPr>
              <a:t> Data analytics encompasses a broader range of activities that go beyond simple data analysis. </a:t>
            </a:r>
          </a:p>
          <a:p>
            <a:pPr algn="l"/>
            <a:r>
              <a:rPr lang="en-US" b="0" i="0" dirty="0">
                <a:solidFill>
                  <a:srgbClr val="374151"/>
                </a:solidFill>
                <a:effectLst/>
                <a:latin typeface="Söhne"/>
              </a:rPr>
              <a:t>It involves the application of various techniques, tools, and algorithms to explore data, uncover hidden patterns, and derive actionable insights. </a:t>
            </a:r>
          </a:p>
          <a:p>
            <a:pPr algn="l"/>
            <a:r>
              <a:rPr lang="en-US" b="0" i="0" dirty="0">
                <a:solidFill>
                  <a:srgbClr val="374151"/>
                </a:solidFill>
                <a:effectLst/>
                <a:latin typeface="Söhne"/>
              </a:rPr>
              <a:t>Data analytics includes not only descriptive analysis but also diagnostic, predictive, and prescriptive analysis. </a:t>
            </a:r>
          </a:p>
          <a:p>
            <a:pPr algn="l"/>
            <a:r>
              <a:rPr lang="en-US" b="0" i="0" dirty="0">
                <a:solidFill>
                  <a:srgbClr val="374151"/>
                </a:solidFill>
                <a:effectLst/>
                <a:latin typeface="Söhne"/>
              </a:rPr>
              <a:t>The goal of data analytics is to answer specific business questions, make predictions about future trends, and guide decision-making. </a:t>
            </a:r>
          </a:p>
          <a:p>
            <a:pPr algn="l"/>
            <a:r>
              <a:rPr lang="en-US" b="0" i="0" dirty="0">
                <a:solidFill>
                  <a:srgbClr val="374151"/>
                </a:solidFill>
                <a:effectLst/>
                <a:latin typeface="Söhne"/>
              </a:rPr>
              <a:t>It often involves more sophisticated statistical modeling, machine learning, and data mining techniques to provide deeper insights and predictive capabilities.</a:t>
            </a:r>
          </a:p>
          <a:p>
            <a:pPr algn="l"/>
            <a:r>
              <a:rPr lang="en-US" dirty="0">
                <a:solidFill>
                  <a:srgbClr val="374151"/>
                </a:solidFill>
                <a:latin typeface="Söhne"/>
              </a:rPr>
              <a:t>Da</a:t>
            </a:r>
            <a:r>
              <a:rPr lang="en-US" b="0" i="0" dirty="0">
                <a:solidFill>
                  <a:srgbClr val="374151"/>
                </a:solidFill>
                <a:effectLst/>
                <a:latin typeface="Söhne"/>
              </a:rPr>
              <a:t>ta analysis is a subset of data analytics. </a:t>
            </a:r>
          </a:p>
          <a:p>
            <a:endParaRPr lang="en-IN" dirty="0"/>
          </a:p>
        </p:txBody>
      </p:sp>
    </p:spTree>
    <p:extLst>
      <p:ext uri="{BB962C8B-B14F-4D97-AF65-F5344CB8AC3E}">
        <p14:creationId xmlns:p14="http://schemas.microsoft.com/office/powerpoint/2010/main" val="300440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4BEB-B154-4700-F0B7-BCDEABF5E9F6}"/>
              </a:ext>
            </a:extLst>
          </p:cNvPr>
          <p:cNvSpPr>
            <a:spLocks noGrp="1"/>
          </p:cNvSpPr>
          <p:nvPr>
            <p:ph type="title"/>
          </p:nvPr>
        </p:nvSpPr>
        <p:spPr/>
        <p:txBody>
          <a:bodyPr/>
          <a:lstStyle/>
          <a:p>
            <a:r>
              <a:rPr lang="en-IN" dirty="0"/>
              <a:t>What is Data?</a:t>
            </a:r>
          </a:p>
        </p:txBody>
      </p:sp>
      <p:sp>
        <p:nvSpPr>
          <p:cNvPr id="3" name="Content Placeholder 2">
            <a:extLst>
              <a:ext uri="{FF2B5EF4-FFF2-40B4-BE49-F238E27FC236}">
                <a16:creationId xmlns:a16="http://schemas.microsoft.com/office/drawing/2014/main" id="{78AB3DBF-6002-1DDA-C2B5-AA9CD2ED64AC}"/>
              </a:ext>
            </a:extLst>
          </p:cNvPr>
          <p:cNvSpPr>
            <a:spLocks noGrp="1"/>
          </p:cNvSpPr>
          <p:nvPr>
            <p:ph idx="1"/>
          </p:nvPr>
        </p:nvSpPr>
        <p:spPr/>
        <p:txBody>
          <a:bodyPr/>
          <a:lstStyle/>
          <a:p>
            <a:r>
              <a:rPr lang="en-US" b="0" i="0" dirty="0">
                <a:solidFill>
                  <a:srgbClr val="1E242F"/>
                </a:solidFill>
                <a:effectLst/>
                <a:latin typeface="untitled-sans"/>
              </a:rPr>
              <a:t>Data is defined as a collection of individual facts or statistics.</a:t>
            </a:r>
          </a:p>
          <a:p>
            <a:pPr algn="l"/>
            <a:r>
              <a:rPr lang="en-US" b="0" i="0" dirty="0">
                <a:solidFill>
                  <a:srgbClr val="1E242F"/>
                </a:solidFill>
                <a:effectLst/>
                <a:latin typeface="untitled-sans"/>
              </a:rPr>
              <a:t>There are two main types of data:</a:t>
            </a:r>
          </a:p>
          <a:p>
            <a:pPr algn="l">
              <a:buFont typeface="Arial" panose="020B0604020202020204" pitchFamily="34" charset="0"/>
              <a:buChar char="•"/>
            </a:pPr>
            <a:r>
              <a:rPr lang="en-US" b="1" i="0" dirty="0">
                <a:solidFill>
                  <a:srgbClr val="1E242F"/>
                </a:solidFill>
                <a:effectLst/>
                <a:latin typeface="untitled"/>
              </a:rPr>
              <a:t>Quantitative data</a:t>
            </a:r>
            <a:r>
              <a:rPr lang="en-US" b="0" i="0" dirty="0">
                <a:solidFill>
                  <a:srgbClr val="1E242F"/>
                </a:solidFill>
                <a:effectLst/>
                <a:latin typeface="untitled-sans"/>
              </a:rPr>
              <a:t> is provided in numerical form, like the weight, volume, or cost of an item.</a:t>
            </a:r>
          </a:p>
          <a:p>
            <a:pPr algn="l">
              <a:buFont typeface="Arial" panose="020B0604020202020204" pitchFamily="34" charset="0"/>
              <a:buChar char="•"/>
            </a:pPr>
            <a:r>
              <a:rPr lang="en-US" b="1" i="0" dirty="0">
                <a:solidFill>
                  <a:srgbClr val="1E242F"/>
                </a:solidFill>
                <a:effectLst/>
                <a:latin typeface="untitled"/>
              </a:rPr>
              <a:t>Qualitative data</a:t>
            </a:r>
            <a:r>
              <a:rPr lang="en-US" b="0" i="0" dirty="0">
                <a:solidFill>
                  <a:srgbClr val="1E242F"/>
                </a:solidFill>
                <a:effectLst/>
                <a:latin typeface="untitled-sans"/>
              </a:rPr>
              <a:t> is descriptive, but non-numerical, like the name, Gender, or eye color of a person.</a:t>
            </a:r>
          </a:p>
          <a:p>
            <a:endParaRPr lang="en-IN" dirty="0"/>
          </a:p>
        </p:txBody>
      </p:sp>
    </p:spTree>
    <p:extLst>
      <p:ext uri="{BB962C8B-B14F-4D97-AF65-F5344CB8AC3E}">
        <p14:creationId xmlns:p14="http://schemas.microsoft.com/office/powerpoint/2010/main" val="43158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D8C6-8619-9BAC-6986-D6E7A918DA68}"/>
              </a:ext>
            </a:extLst>
          </p:cNvPr>
          <p:cNvSpPr>
            <a:spLocks noGrp="1"/>
          </p:cNvSpPr>
          <p:nvPr>
            <p:ph type="title"/>
          </p:nvPr>
        </p:nvSpPr>
        <p:spPr/>
        <p:txBody>
          <a:bodyPr/>
          <a:lstStyle/>
          <a:p>
            <a:r>
              <a:rPr lang="en-IN" dirty="0"/>
              <a:t>Python  Programming language</a:t>
            </a:r>
          </a:p>
        </p:txBody>
      </p:sp>
      <p:sp>
        <p:nvSpPr>
          <p:cNvPr id="3" name="Content Placeholder 2">
            <a:extLst>
              <a:ext uri="{FF2B5EF4-FFF2-40B4-BE49-F238E27FC236}">
                <a16:creationId xmlns:a16="http://schemas.microsoft.com/office/drawing/2014/main" id="{8F0639B4-8BD3-6C15-8652-9FBC36A8AB75}"/>
              </a:ext>
            </a:extLst>
          </p:cNvPr>
          <p:cNvSpPr>
            <a:spLocks noGrp="1"/>
          </p:cNvSpPr>
          <p:nvPr>
            <p:ph idx="1"/>
          </p:nvPr>
        </p:nvSpPr>
        <p:spPr>
          <a:xfrm>
            <a:off x="838200" y="1463040"/>
            <a:ext cx="10515600" cy="5029835"/>
          </a:xfrm>
        </p:spPr>
        <p:txBody>
          <a:bodyPr>
            <a:normAutofit fontScale="85000" lnSpcReduction="20000"/>
          </a:bodyPr>
          <a:lstStyle/>
          <a:p>
            <a:r>
              <a:rPr lang="en-US" dirty="0"/>
              <a:t> Python was developed by "Guido Van Rossum" in late 1980's in National Research Institute for Mathematics and Computer Science in Netherlands.</a:t>
            </a:r>
          </a:p>
          <a:p>
            <a:pPr marL="0" indent="0">
              <a:buNone/>
            </a:pPr>
            <a:r>
              <a:rPr lang="en-US" b="1" dirty="0"/>
              <a:t>What is Python ?</a:t>
            </a:r>
          </a:p>
          <a:p>
            <a:r>
              <a:rPr lang="en-US" dirty="0"/>
              <a:t>1.Python is powerful programming language. </a:t>
            </a:r>
          </a:p>
          <a:p>
            <a:r>
              <a:rPr lang="en-US" dirty="0"/>
              <a:t>2.Specially used in data science, machine learning to solve daily life real-time problems and providing the solutions.</a:t>
            </a:r>
          </a:p>
          <a:p>
            <a:r>
              <a:rPr lang="en-US" dirty="0"/>
              <a:t> 3.Python is a high-level, </a:t>
            </a:r>
            <a:r>
              <a:rPr lang="en-US" dirty="0" err="1"/>
              <a:t>intrepeted</a:t>
            </a:r>
            <a:r>
              <a:rPr lang="en-US" dirty="0"/>
              <a:t>, interactive and object oriented scripting language</a:t>
            </a:r>
          </a:p>
          <a:p>
            <a:r>
              <a:rPr lang="en-IN" b="1" dirty="0"/>
              <a:t>Why python?</a:t>
            </a:r>
          </a:p>
          <a:p>
            <a:r>
              <a:rPr lang="en-US" dirty="0"/>
              <a:t>1.Easy to understand </a:t>
            </a:r>
          </a:p>
          <a:p>
            <a:r>
              <a:rPr lang="en-US" dirty="0"/>
              <a:t>2.Easy syntax </a:t>
            </a:r>
          </a:p>
          <a:p>
            <a:r>
              <a:rPr lang="en-US" dirty="0"/>
              <a:t>3.Beginner friendly </a:t>
            </a:r>
          </a:p>
          <a:p>
            <a:r>
              <a:rPr lang="en-US" dirty="0"/>
              <a:t>4.Supports multiple libraries </a:t>
            </a:r>
          </a:p>
          <a:p>
            <a:r>
              <a:rPr lang="en-US" dirty="0"/>
              <a:t>5.Supports OOP's</a:t>
            </a:r>
            <a:endParaRPr lang="en-IN" b="1" dirty="0"/>
          </a:p>
          <a:p>
            <a:endParaRPr lang="en-IN" dirty="0"/>
          </a:p>
        </p:txBody>
      </p:sp>
    </p:spTree>
    <p:extLst>
      <p:ext uri="{BB962C8B-B14F-4D97-AF65-F5344CB8AC3E}">
        <p14:creationId xmlns:p14="http://schemas.microsoft.com/office/powerpoint/2010/main" val="1017136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4EBF-30B8-980A-37DF-04005056EE3E}"/>
              </a:ext>
            </a:extLst>
          </p:cNvPr>
          <p:cNvSpPr>
            <a:spLocks noGrp="1"/>
          </p:cNvSpPr>
          <p:nvPr>
            <p:ph type="title"/>
          </p:nvPr>
        </p:nvSpPr>
        <p:spPr/>
        <p:txBody>
          <a:bodyPr/>
          <a:lstStyle/>
          <a:p>
            <a:r>
              <a:rPr lang="en-IN" dirty="0"/>
              <a:t>INTERNAL WORKING OF PYTHON </a:t>
            </a:r>
            <a:endParaRPr lang="en-IN" b="1" dirty="0"/>
          </a:p>
        </p:txBody>
      </p:sp>
      <p:pic>
        <p:nvPicPr>
          <p:cNvPr id="5" name="Content Placeholder 4">
            <a:extLst>
              <a:ext uri="{FF2B5EF4-FFF2-40B4-BE49-F238E27FC236}">
                <a16:creationId xmlns:a16="http://schemas.microsoft.com/office/drawing/2014/main" id="{687D0083-6AEA-BA8C-12DD-8452D3382A8B}"/>
              </a:ext>
            </a:extLst>
          </p:cNvPr>
          <p:cNvPicPr>
            <a:picLocks noGrp="1" noChangeAspect="1"/>
          </p:cNvPicPr>
          <p:nvPr>
            <p:ph idx="1"/>
          </p:nvPr>
        </p:nvPicPr>
        <p:blipFill>
          <a:blip r:embed="rId2"/>
          <a:stretch>
            <a:fillRect/>
          </a:stretch>
        </p:blipFill>
        <p:spPr>
          <a:xfrm>
            <a:off x="909320" y="1209040"/>
            <a:ext cx="9550400" cy="2336370"/>
          </a:xfrm>
        </p:spPr>
      </p:pic>
      <p:sp>
        <p:nvSpPr>
          <p:cNvPr id="7" name="TextBox 6">
            <a:extLst>
              <a:ext uri="{FF2B5EF4-FFF2-40B4-BE49-F238E27FC236}">
                <a16:creationId xmlns:a16="http://schemas.microsoft.com/office/drawing/2014/main" id="{7A5B72AB-19B9-AFD1-CF88-DDDC231B5278}"/>
              </a:ext>
            </a:extLst>
          </p:cNvPr>
          <p:cNvSpPr txBox="1"/>
          <p:nvPr/>
        </p:nvSpPr>
        <p:spPr>
          <a:xfrm>
            <a:off x="650240" y="3869958"/>
            <a:ext cx="11186160" cy="1200329"/>
          </a:xfrm>
          <a:prstGeom prst="rect">
            <a:avLst/>
          </a:prstGeom>
          <a:noFill/>
        </p:spPr>
        <p:txBody>
          <a:bodyPr wrap="square">
            <a:spAutoFit/>
          </a:bodyPr>
          <a:lstStyle/>
          <a:p>
            <a:r>
              <a:rPr lang="en-US" b="0" i="0" dirty="0">
                <a:solidFill>
                  <a:srgbClr val="273239"/>
                </a:solidFill>
                <a:effectLst/>
                <a:latin typeface="Nunito" pitchFamily="2" charset="0"/>
              </a:rPr>
              <a:t>Python doesn’t convert its code into machine code, something that hardware can understand. It converts it into something called byte code. So within Python, compilation happens, but it’s just not in a machine language. It is into byte code (</a:t>
            </a:r>
            <a:r>
              <a:rPr lang="en-US" b="1" i="0" dirty="0">
                <a:solidFill>
                  <a:srgbClr val="273239"/>
                </a:solidFill>
                <a:effectLst/>
                <a:latin typeface="Nunito" pitchFamily="2" charset="0"/>
              </a:rPr>
              <a:t>.</a:t>
            </a:r>
            <a:r>
              <a:rPr lang="en-US" b="1" i="0" dirty="0" err="1">
                <a:solidFill>
                  <a:srgbClr val="273239"/>
                </a:solidFill>
                <a:effectLst/>
                <a:latin typeface="Nunito" pitchFamily="2" charset="0"/>
              </a:rPr>
              <a:t>pyc</a:t>
            </a:r>
            <a:r>
              <a:rPr lang="en-US" b="1" i="0" dirty="0">
                <a:solidFill>
                  <a:srgbClr val="273239"/>
                </a:solidFill>
                <a:effectLst/>
                <a:latin typeface="Nunito" pitchFamily="2" charset="0"/>
              </a:rPr>
              <a:t> or .</a:t>
            </a:r>
            <a:r>
              <a:rPr lang="en-US" b="1" i="0" dirty="0" err="1">
                <a:solidFill>
                  <a:srgbClr val="273239"/>
                </a:solidFill>
                <a:effectLst/>
                <a:latin typeface="Nunito" pitchFamily="2" charset="0"/>
              </a:rPr>
              <a:t>pyo</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and this byte code can’t be understood by the CPU. So we need an interpreter called the Python virtual machine to execute the byte codes. </a:t>
            </a:r>
            <a:endParaRPr lang="en-IN" dirty="0"/>
          </a:p>
        </p:txBody>
      </p:sp>
    </p:spTree>
    <p:extLst>
      <p:ext uri="{BB962C8B-B14F-4D97-AF65-F5344CB8AC3E}">
        <p14:creationId xmlns:p14="http://schemas.microsoft.com/office/powerpoint/2010/main" val="1168419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9A1F-5312-D3E9-5D31-2814E174FFE4}"/>
              </a:ext>
            </a:extLst>
          </p:cNvPr>
          <p:cNvSpPr>
            <a:spLocks noGrp="1"/>
          </p:cNvSpPr>
          <p:nvPr>
            <p:ph type="title"/>
          </p:nvPr>
        </p:nvSpPr>
        <p:spPr/>
        <p:txBody>
          <a:bodyPr/>
          <a:lstStyle/>
          <a:p>
            <a:r>
              <a:rPr lang="en-IN" dirty="0"/>
              <a:t>PYTHON VARIABLES:</a:t>
            </a:r>
          </a:p>
        </p:txBody>
      </p:sp>
      <p:sp>
        <p:nvSpPr>
          <p:cNvPr id="3" name="Content Placeholder 2">
            <a:extLst>
              <a:ext uri="{FF2B5EF4-FFF2-40B4-BE49-F238E27FC236}">
                <a16:creationId xmlns:a16="http://schemas.microsoft.com/office/drawing/2014/main" id="{8F5850A1-F7F5-C9EF-FCD7-337A670C401A}"/>
              </a:ext>
            </a:extLst>
          </p:cNvPr>
          <p:cNvSpPr>
            <a:spLocks noGrp="1"/>
          </p:cNvSpPr>
          <p:nvPr>
            <p:ph idx="1"/>
          </p:nvPr>
        </p:nvSpPr>
        <p:spPr>
          <a:xfrm>
            <a:off x="838200" y="1483360"/>
            <a:ext cx="11109960" cy="5090161"/>
          </a:xfrm>
        </p:spPr>
        <p:txBody>
          <a:bodyPr>
            <a:normAutofit/>
          </a:bodyPr>
          <a:lstStyle/>
          <a:p>
            <a:r>
              <a:rPr lang="en-US" dirty="0"/>
              <a:t>1.Variables are nothing but reserved memory locations to store values. </a:t>
            </a:r>
          </a:p>
          <a:p>
            <a:r>
              <a:rPr lang="en-US" dirty="0"/>
              <a:t>2.When we create a </a:t>
            </a:r>
            <a:r>
              <a:rPr lang="en-US" dirty="0" err="1"/>
              <a:t>varaible</a:t>
            </a:r>
            <a:r>
              <a:rPr lang="en-US" dirty="0"/>
              <a:t> ,automatically some space in memory is reserved. </a:t>
            </a:r>
          </a:p>
          <a:p>
            <a:r>
              <a:rPr lang="en-US" dirty="0"/>
              <a:t>3.Based on the data types the interpreter allocates the memory.</a:t>
            </a:r>
          </a:p>
          <a:p>
            <a:r>
              <a:rPr lang="en-US" dirty="0"/>
              <a:t> 4.Varaible can take any data type such as </a:t>
            </a:r>
            <a:r>
              <a:rPr lang="en-US" dirty="0" err="1"/>
              <a:t>integer,float</a:t>
            </a:r>
            <a:r>
              <a:rPr lang="en-US" dirty="0"/>
              <a:t> </a:t>
            </a:r>
            <a:r>
              <a:rPr lang="en-US" dirty="0" err="1"/>
              <a:t>numbers,strings</a:t>
            </a:r>
            <a:r>
              <a:rPr lang="en-US" dirty="0"/>
              <a:t> </a:t>
            </a:r>
            <a:r>
              <a:rPr lang="en-US" dirty="0" err="1"/>
              <a:t>etc</a:t>
            </a:r>
            <a:endParaRPr lang="en-IN" dirty="0"/>
          </a:p>
          <a:p>
            <a:pPr marL="0" indent="0">
              <a:buNone/>
            </a:pPr>
            <a:r>
              <a:rPr lang="en-IN" b="1" dirty="0"/>
              <a:t>Python Data types</a:t>
            </a:r>
          </a:p>
          <a:p>
            <a:r>
              <a:rPr lang="en-IN" dirty="0"/>
              <a:t>1.Integer data type </a:t>
            </a:r>
          </a:p>
          <a:p>
            <a:r>
              <a:rPr lang="en-IN" dirty="0"/>
              <a:t>2.Float point numbers</a:t>
            </a:r>
          </a:p>
          <a:p>
            <a:r>
              <a:rPr lang="en-IN" dirty="0"/>
              <a:t>3.Strings data type</a:t>
            </a:r>
          </a:p>
          <a:p>
            <a:r>
              <a:rPr lang="en-IN" dirty="0"/>
              <a:t>4.Boolean data type</a:t>
            </a:r>
          </a:p>
          <a:p>
            <a:endParaRPr lang="en-IN" dirty="0"/>
          </a:p>
        </p:txBody>
      </p:sp>
    </p:spTree>
    <p:extLst>
      <p:ext uri="{BB962C8B-B14F-4D97-AF65-F5344CB8AC3E}">
        <p14:creationId xmlns:p14="http://schemas.microsoft.com/office/powerpoint/2010/main" val="17881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A3C5-AE2B-C830-2C60-DFF655E6E522}"/>
              </a:ext>
            </a:extLst>
          </p:cNvPr>
          <p:cNvSpPr>
            <a:spLocks noGrp="1"/>
          </p:cNvSpPr>
          <p:nvPr>
            <p:ph type="title"/>
          </p:nvPr>
        </p:nvSpPr>
        <p:spPr>
          <a:xfrm>
            <a:off x="533400" y="-25083"/>
            <a:ext cx="10515600" cy="1325563"/>
          </a:xfrm>
        </p:spPr>
        <p:txBody>
          <a:bodyPr/>
          <a:lstStyle/>
          <a:p>
            <a:r>
              <a:rPr lang="en-IN" b="0" i="0" dirty="0">
                <a:solidFill>
                  <a:srgbClr val="273239"/>
                </a:solidFill>
                <a:effectLst/>
                <a:latin typeface="Source Sans 3"/>
              </a:rPr>
              <a:t>Python </a:t>
            </a:r>
            <a:r>
              <a:rPr lang="en-IN" b="0" i="0" dirty="0" err="1">
                <a:solidFill>
                  <a:srgbClr val="273239"/>
                </a:solidFill>
                <a:effectLst/>
                <a:latin typeface="Source Sans 3"/>
              </a:rPr>
              <a:t>Numpy</a:t>
            </a:r>
            <a:endParaRPr lang="en-IN" dirty="0"/>
          </a:p>
        </p:txBody>
      </p:sp>
      <p:sp>
        <p:nvSpPr>
          <p:cNvPr id="3" name="Content Placeholder 2">
            <a:extLst>
              <a:ext uri="{FF2B5EF4-FFF2-40B4-BE49-F238E27FC236}">
                <a16:creationId xmlns:a16="http://schemas.microsoft.com/office/drawing/2014/main" id="{EC7FE848-D75C-AF7F-C822-2E99B62839A8}"/>
              </a:ext>
            </a:extLst>
          </p:cNvPr>
          <p:cNvSpPr>
            <a:spLocks noGrp="1"/>
          </p:cNvSpPr>
          <p:nvPr>
            <p:ph idx="1"/>
          </p:nvPr>
        </p:nvSpPr>
        <p:spPr>
          <a:xfrm>
            <a:off x="838200" y="1300480"/>
            <a:ext cx="10515600" cy="4876483"/>
          </a:xfrm>
        </p:spPr>
        <p:txBody>
          <a:bodyPr>
            <a:normAutofit fontScale="92500" lnSpcReduction="20000"/>
          </a:bodyPr>
          <a:lstStyle/>
          <a:p>
            <a:r>
              <a:rPr lang="en-US" dirty="0"/>
              <a:t>1.NUMPY-Numpy stands for “Numeric Python” or “Numerical python. </a:t>
            </a:r>
          </a:p>
          <a:p>
            <a:r>
              <a:rPr lang="en-US" dirty="0"/>
              <a:t>2.Numpy is a package that contains several classes, functions, variables etc. to deal with scientific calculations in Python. </a:t>
            </a:r>
          </a:p>
          <a:p>
            <a:r>
              <a:rPr lang="en-US" dirty="0"/>
              <a:t>3.Numpy is useful to create and process single and multi-dimensional arrays. </a:t>
            </a:r>
          </a:p>
          <a:p>
            <a:r>
              <a:rPr lang="en-US" dirty="0"/>
              <a:t>4.In addition, </a:t>
            </a:r>
            <a:r>
              <a:rPr lang="en-US" dirty="0" err="1"/>
              <a:t>numpy</a:t>
            </a:r>
            <a:r>
              <a:rPr lang="en-US" dirty="0"/>
              <a:t> contains a large library of mathematics like linear algebra functions and Fourier transformations. </a:t>
            </a:r>
          </a:p>
          <a:p>
            <a:r>
              <a:rPr lang="en-US" dirty="0"/>
              <a:t>NOTE: The arrays which are created using </a:t>
            </a:r>
            <a:r>
              <a:rPr lang="en-US" dirty="0" err="1"/>
              <a:t>numpy</a:t>
            </a:r>
            <a:r>
              <a:rPr lang="en-US" dirty="0"/>
              <a:t> are called n dimensional arrays where n can be any integer. </a:t>
            </a:r>
          </a:p>
          <a:p>
            <a:r>
              <a:rPr lang="en-US" dirty="0"/>
              <a:t>If n = 1 it represent a one dimensional array.</a:t>
            </a:r>
          </a:p>
          <a:p>
            <a:r>
              <a:rPr lang="en-US" dirty="0"/>
              <a:t> If n= 2, it is a two dimensional array etc. </a:t>
            </a:r>
          </a:p>
          <a:p>
            <a:r>
              <a:rPr lang="en-US" dirty="0" err="1"/>
              <a:t>Numpy</a:t>
            </a:r>
            <a:r>
              <a:rPr lang="en-US" dirty="0"/>
              <a:t> array can accept only one type of elements. </a:t>
            </a:r>
          </a:p>
          <a:p>
            <a:r>
              <a:rPr lang="en-US" dirty="0"/>
              <a:t>We cannot store different data types into same arrays</a:t>
            </a:r>
            <a:endParaRPr lang="en-IN" dirty="0"/>
          </a:p>
        </p:txBody>
      </p:sp>
    </p:spTree>
    <p:extLst>
      <p:ext uri="{BB962C8B-B14F-4D97-AF65-F5344CB8AC3E}">
        <p14:creationId xmlns:p14="http://schemas.microsoft.com/office/powerpoint/2010/main" val="1640637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5667-7F24-464C-7E37-B57B1E2338C0}"/>
              </a:ext>
            </a:extLst>
          </p:cNvPr>
          <p:cNvSpPr>
            <a:spLocks noGrp="1"/>
          </p:cNvSpPr>
          <p:nvPr>
            <p:ph type="title"/>
          </p:nvPr>
        </p:nvSpPr>
        <p:spPr>
          <a:xfrm>
            <a:off x="838200" y="365125"/>
            <a:ext cx="10515600" cy="721995"/>
          </a:xfrm>
        </p:spPr>
        <p:txBody>
          <a:bodyPr/>
          <a:lstStyle/>
          <a:p>
            <a:r>
              <a:rPr lang="en-IN" dirty="0"/>
              <a:t>Feature of NumPy</a:t>
            </a:r>
          </a:p>
        </p:txBody>
      </p:sp>
      <p:sp>
        <p:nvSpPr>
          <p:cNvPr id="3" name="Content Placeholder 2">
            <a:extLst>
              <a:ext uri="{FF2B5EF4-FFF2-40B4-BE49-F238E27FC236}">
                <a16:creationId xmlns:a16="http://schemas.microsoft.com/office/drawing/2014/main" id="{5457964A-2FD0-512A-F8B4-A3A869ACABEE}"/>
              </a:ext>
            </a:extLst>
          </p:cNvPr>
          <p:cNvSpPr>
            <a:spLocks noGrp="1"/>
          </p:cNvSpPr>
          <p:nvPr>
            <p:ph idx="1"/>
          </p:nvPr>
        </p:nvSpPr>
        <p:spPr>
          <a:xfrm>
            <a:off x="838200" y="1209040"/>
            <a:ext cx="10515600" cy="4967923"/>
          </a:xfrm>
        </p:spPr>
        <p:txBody>
          <a:bodyPr/>
          <a:lstStyle/>
          <a:p>
            <a:endParaRPr lang="en-IN" dirty="0"/>
          </a:p>
        </p:txBody>
      </p:sp>
    </p:spTree>
    <p:extLst>
      <p:ext uri="{BB962C8B-B14F-4D97-AF65-F5344CB8AC3E}">
        <p14:creationId xmlns:p14="http://schemas.microsoft.com/office/powerpoint/2010/main" val="58639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496C-F986-90B2-9594-3C96E0213C45}"/>
              </a:ext>
            </a:extLst>
          </p:cNvPr>
          <p:cNvSpPr>
            <a:spLocks noGrp="1"/>
          </p:cNvSpPr>
          <p:nvPr>
            <p:ph type="title"/>
          </p:nvPr>
        </p:nvSpPr>
        <p:spPr/>
        <p:txBody>
          <a:bodyPr/>
          <a:lstStyle/>
          <a:p>
            <a:r>
              <a:rPr lang="en-IN" dirty="0"/>
              <a:t>What is information ?</a:t>
            </a:r>
          </a:p>
        </p:txBody>
      </p:sp>
      <p:sp>
        <p:nvSpPr>
          <p:cNvPr id="3" name="Content Placeholder 2">
            <a:extLst>
              <a:ext uri="{FF2B5EF4-FFF2-40B4-BE49-F238E27FC236}">
                <a16:creationId xmlns:a16="http://schemas.microsoft.com/office/drawing/2014/main" id="{90F71C39-5451-AA54-E722-221423632AA5}"/>
              </a:ext>
            </a:extLst>
          </p:cNvPr>
          <p:cNvSpPr>
            <a:spLocks noGrp="1"/>
          </p:cNvSpPr>
          <p:nvPr>
            <p:ph idx="1"/>
          </p:nvPr>
        </p:nvSpPr>
        <p:spPr>
          <a:xfrm>
            <a:off x="838200" y="1361440"/>
            <a:ext cx="10515600" cy="4815523"/>
          </a:xfrm>
        </p:spPr>
        <p:txBody>
          <a:bodyPr/>
          <a:lstStyle/>
          <a:p>
            <a:r>
              <a:rPr lang="en-US" b="0" i="0" dirty="0">
                <a:solidFill>
                  <a:srgbClr val="1E242F"/>
                </a:solidFill>
                <a:effectLst/>
                <a:latin typeface="untitled-sans"/>
              </a:rPr>
              <a:t>Information is defined as knowledge gained through study, communication, research, or instruction.</a:t>
            </a:r>
          </a:p>
          <a:p>
            <a:endParaRPr lang="en-US" b="0" i="0" dirty="0">
              <a:solidFill>
                <a:srgbClr val="1E242F"/>
              </a:solidFill>
              <a:effectLst/>
              <a:latin typeface="untitled-sans"/>
            </a:endParaRPr>
          </a:p>
          <a:p>
            <a:endParaRPr lang="en-IN" dirty="0"/>
          </a:p>
        </p:txBody>
      </p:sp>
      <p:pic>
        <p:nvPicPr>
          <p:cNvPr id="5" name="Picture 4">
            <a:extLst>
              <a:ext uri="{FF2B5EF4-FFF2-40B4-BE49-F238E27FC236}">
                <a16:creationId xmlns:a16="http://schemas.microsoft.com/office/drawing/2014/main" id="{B70F57C4-F033-89FE-A8BB-F7FA0578B6A8}"/>
              </a:ext>
            </a:extLst>
          </p:cNvPr>
          <p:cNvPicPr>
            <a:picLocks noChangeAspect="1"/>
          </p:cNvPicPr>
          <p:nvPr/>
        </p:nvPicPr>
        <p:blipFill>
          <a:blip r:embed="rId2"/>
          <a:stretch>
            <a:fillRect/>
          </a:stretch>
        </p:blipFill>
        <p:spPr>
          <a:xfrm>
            <a:off x="2428738" y="2407919"/>
            <a:ext cx="7101342" cy="3322955"/>
          </a:xfrm>
          <a:prstGeom prst="rect">
            <a:avLst/>
          </a:prstGeom>
        </p:spPr>
      </p:pic>
    </p:spTree>
    <p:extLst>
      <p:ext uri="{BB962C8B-B14F-4D97-AF65-F5344CB8AC3E}">
        <p14:creationId xmlns:p14="http://schemas.microsoft.com/office/powerpoint/2010/main" val="2263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AAFA-B48E-64ED-10EC-30A46A451099}"/>
              </a:ext>
            </a:extLst>
          </p:cNvPr>
          <p:cNvSpPr>
            <a:spLocks noGrp="1"/>
          </p:cNvSpPr>
          <p:nvPr>
            <p:ph type="title"/>
          </p:nvPr>
        </p:nvSpPr>
        <p:spPr>
          <a:xfrm>
            <a:off x="401320" y="141605"/>
            <a:ext cx="10515600" cy="1325563"/>
          </a:xfrm>
        </p:spPr>
        <p:txBody>
          <a:bodyPr/>
          <a:lstStyle/>
          <a:p>
            <a:r>
              <a:rPr lang="en-IN" b="1" dirty="0"/>
              <a:t>Definition of data science</a:t>
            </a:r>
          </a:p>
        </p:txBody>
      </p:sp>
      <p:sp>
        <p:nvSpPr>
          <p:cNvPr id="3" name="Content Placeholder 2">
            <a:extLst>
              <a:ext uri="{FF2B5EF4-FFF2-40B4-BE49-F238E27FC236}">
                <a16:creationId xmlns:a16="http://schemas.microsoft.com/office/drawing/2014/main" id="{6E5DEFCB-563F-0DDE-EB58-E243D4B26D36}"/>
              </a:ext>
            </a:extLst>
          </p:cNvPr>
          <p:cNvSpPr>
            <a:spLocks noGrp="1"/>
          </p:cNvSpPr>
          <p:nvPr>
            <p:ph idx="1"/>
          </p:nvPr>
        </p:nvSpPr>
        <p:spPr>
          <a:xfrm>
            <a:off x="401320" y="1209040"/>
            <a:ext cx="11389360" cy="5405120"/>
          </a:xfrm>
        </p:spPr>
        <p:txBody>
          <a:bodyPr>
            <a:normAutofit/>
          </a:bodyPr>
          <a:lstStyle/>
          <a:p>
            <a:r>
              <a:rPr lang="en-US" b="0" i="0" dirty="0">
                <a:solidFill>
                  <a:srgbClr val="000000"/>
                </a:solidFill>
                <a:effectLst/>
                <a:latin typeface="Verdana" panose="020B0604030504040204" pitchFamily="34" charset="0"/>
              </a:rPr>
              <a:t>Data Science is a combination of multiple disciplines that uses statistics, data analysis, and machine learning to analyze data and to extract knowledge and insights from it.</a:t>
            </a:r>
          </a:p>
          <a:p>
            <a:pPr algn="l" fontAlgn="base"/>
            <a:r>
              <a:rPr lang="en-US" b="0" i="0" dirty="0">
                <a:solidFill>
                  <a:srgbClr val="161616"/>
                </a:solidFill>
                <a:effectLst/>
                <a:latin typeface="IBM Plex Sans" panose="020F0502020204030204" pitchFamily="34" charset="0"/>
              </a:rPr>
              <a:t>Data science combines math and statistics, specialized programming, advanced analytics, artificial intelligence (AI), and machine learning with specific subject matter expertise to uncover actionable insights hidden in an organization’s data. </a:t>
            </a:r>
          </a:p>
          <a:p>
            <a:pPr algn="l" fontAlgn="base"/>
            <a:r>
              <a:rPr lang="en-US" b="0" i="0" dirty="0">
                <a:solidFill>
                  <a:srgbClr val="161616"/>
                </a:solidFill>
                <a:effectLst/>
                <a:latin typeface="IBM Plex Sans" panose="020F0502020204030204" pitchFamily="34" charset="0"/>
              </a:rPr>
              <a:t>These insights can be used to guide decision making and strategic planning.</a:t>
            </a:r>
          </a:p>
          <a:p>
            <a:endParaRPr lang="en-IN" dirty="0"/>
          </a:p>
        </p:txBody>
      </p:sp>
    </p:spTree>
    <p:extLst>
      <p:ext uri="{BB962C8B-B14F-4D97-AF65-F5344CB8AC3E}">
        <p14:creationId xmlns:p14="http://schemas.microsoft.com/office/powerpoint/2010/main" val="48277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BF35-3E91-FC8D-F133-E6F23E24C33C}"/>
              </a:ext>
            </a:extLst>
          </p:cNvPr>
          <p:cNvSpPr>
            <a:spLocks noGrp="1"/>
          </p:cNvSpPr>
          <p:nvPr>
            <p:ph type="title"/>
          </p:nvPr>
        </p:nvSpPr>
        <p:spPr>
          <a:xfrm>
            <a:off x="360680" y="18255"/>
            <a:ext cx="10515600" cy="743745"/>
          </a:xfrm>
        </p:spPr>
        <p:txBody>
          <a:bodyPr/>
          <a:lstStyle/>
          <a:p>
            <a:r>
              <a:rPr lang="en-US" b="0" i="0" dirty="0">
                <a:solidFill>
                  <a:srgbClr val="161616"/>
                </a:solidFill>
                <a:effectLst/>
                <a:latin typeface="IBM Plex Sans" panose="020F0502020204030204" pitchFamily="34" charset="0"/>
              </a:rPr>
              <a:t>The data science life cycle</a:t>
            </a:r>
            <a:endParaRPr lang="en-IN" dirty="0"/>
          </a:p>
        </p:txBody>
      </p:sp>
      <p:sp>
        <p:nvSpPr>
          <p:cNvPr id="3" name="Content Placeholder 2">
            <a:extLst>
              <a:ext uri="{FF2B5EF4-FFF2-40B4-BE49-F238E27FC236}">
                <a16:creationId xmlns:a16="http://schemas.microsoft.com/office/drawing/2014/main" id="{50522FE0-E8C3-385B-8E2B-BD85142A0DB0}"/>
              </a:ext>
            </a:extLst>
          </p:cNvPr>
          <p:cNvSpPr>
            <a:spLocks noGrp="1"/>
          </p:cNvSpPr>
          <p:nvPr>
            <p:ph idx="1"/>
          </p:nvPr>
        </p:nvSpPr>
        <p:spPr>
          <a:xfrm>
            <a:off x="259080" y="863600"/>
            <a:ext cx="6842760" cy="5781040"/>
          </a:xfrm>
        </p:spPr>
        <p:txBody>
          <a:bodyPr>
            <a:normAutofit fontScale="25000" lnSpcReduction="20000"/>
          </a:bodyPr>
          <a:lstStyle/>
          <a:p>
            <a:pPr algn="just" fontAlgn="base"/>
            <a:r>
              <a:rPr lang="en-US" sz="7200" b="0" i="0" dirty="0">
                <a:solidFill>
                  <a:srgbClr val="161616"/>
                </a:solidFill>
                <a:effectLst/>
                <a:latin typeface="IBM Plex Sans" panose="020F0502020204030204" pitchFamily="34" charset="0"/>
              </a:rPr>
              <a:t>The data science lifecycle involves various roles, tools, and processes, which enables analysts to glean actionable insights. Typically, a data science project undergoes the following stages:</a:t>
            </a:r>
          </a:p>
          <a:p>
            <a:pPr algn="just" fontAlgn="base">
              <a:buFont typeface="Arial" panose="020B0604020202020204" pitchFamily="34" charset="0"/>
              <a:buChar char="•"/>
            </a:pPr>
            <a:r>
              <a:rPr lang="en-US" sz="7200" b="1" i="0" dirty="0">
                <a:solidFill>
                  <a:srgbClr val="161616"/>
                </a:solidFill>
                <a:effectLst/>
                <a:latin typeface="inherit"/>
              </a:rPr>
              <a:t>Data </a:t>
            </a:r>
            <a:r>
              <a:rPr lang="en-US" sz="7200" b="1" dirty="0">
                <a:solidFill>
                  <a:srgbClr val="161616"/>
                </a:solidFill>
                <a:latin typeface="inherit"/>
              </a:rPr>
              <a:t>Collection</a:t>
            </a:r>
            <a:r>
              <a:rPr lang="en-US" sz="7200" b="0" i="0" dirty="0">
                <a:solidFill>
                  <a:srgbClr val="161616"/>
                </a:solidFill>
                <a:effectLst/>
                <a:latin typeface="inherit"/>
              </a:rPr>
              <a:t>: The lifecycle begins with the data collection--both raw structured and unstructured data from all relevant sources using a variety of methods. </a:t>
            </a:r>
          </a:p>
          <a:p>
            <a:pPr algn="just" fontAlgn="base">
              <a:buFont typeface="Arial" panose="020B0604020202020204" pitchFamily="34" charset="0"/>
              <a:buChar char="•"/>
            </a:pPr>
            <a:r>
              <a:rPr lang="en-US" sz="7200" b="0" i="0" dirty="0">
                <a:solidFill>
                  <a:srgbClr val="161616"/>
                </a:solidFill>
                <a:effectLst/>
                <a:latin typeface="inherit"/>
              </a:rPr>
              <a:t>These methods can include manual entry, web scraping, and real-time streaming data from systems and devices. </a:t>
            </a:r>
          </a:p>
          <a:p>
            <a:pPr algn="just" fontAlgn="base">
              <a:buFont typeface="Arial" panose="020B0604020202020204" pitchFamily="34" charset="0"/>
              <a:buChar char="•"/>
            </a:pPr>
            <a:r>
              <a:rPr lang="en-US" sz="7200" b="0" i="0" dirty="0">
                <a:solidFill>
                  <a:srgbClr val="161616"/>
                </a:solidFill>
                <a:effectLst/>
                <a:latin typeface="inherit"/>
              </a:rPr>
              <a:t>Data sources can include structured data, such as customer data, along with unstructured data like log files, video, audio, pictures, the Internet of Things (IoT), social media, and more.</a:t>
            </a:r>
          </a:p>
          <a:p>
            <a:pPr algn="just" fontAlgn="base">
              <a:buFont typeface="Arial" panose="020B0604020202020204" pitchFamily="34" charset="0"/>
              <a:buChar char="•"/>
            </a:pPr>
            <a:r>
              <a:rPr lang="en-US" sz="7200" b="1" i="0" dirty="0">
                <a:solidFill>
                  <a:srgbClr val="161616"/>
                </a:solidFill>
                <a:effectLst/>
                <a:latin typeface="inherit"/>
              </a:rPr>
              <a:t>Data storage and data processing:</a:t>
            </a:r>
            <a:r>
              <a:rPr lang="en-US" sz="7200" b="0" i="0" dirty="0">
                <a:solidFill>
                  <a:srgbClr val="161616"/>
                </a:solidFill>
                <a:effectLst/>
                <a:latin typeface="inherit"/>
              </a:rPr>
              <a:t> Since data can have different formats and structures, companies need to consider different storage systems based on the type of data that needs to be captured. </a:t>
            </a:r>
          </a:p>
          <a:p>
            <a:pPr algn="just" fontAlgn="base">
              <a:buFont typeface="Arial" panose="020B0604020202020204" pitchFamily="34" charset="0"/>
              <a:buChar char="•"/>
            </a:pPr>
            <a:r>
              <a:rPr lang="en-US" sz="7200" b="0" i="0" dirty="0">
                <a:solidFill>
                  <a:srgbClr val="161616"/>
                </a:solidFill>
                <a:effectLst/>
                <a:latin typeface="inherit"/>
              </a:rPr>
              <a:t>Data management teams help to set standards around data storage and structure, which facilitate workflows around analytics, machine learning and deep learning models.</a:t>
            </a:r>
          </a:p>
          <a:p>
            <a:pPr algn="just" fontAlgn="base">
              <a:buFont typeface="Arial" panose="020B0604020202020204" pitchFamily="34" charset="0"/>
              <a:buChar char="•"/>
            </a:pPr>
            <a:r>
              <a:rPr lang="en-US" sz="7200" b="0" i="0" dirty="0">
                <a:solidFill>
                  <a:srgbClr val="161616"/>
                </a:solidFill>
                <a:effectLst/>
                <a:latin typeface="inherit"/>
              </a:rPr>
              <a:t> This stage includes cleaning data, deduplicating, transforming and combining the data using </a:t>
            </a:r>
            <a:r>
              <a:rPr lang="en-US" sz="7200" b="0" i="0" u="none" strike="noStrike" dirty="0">
                <a:solidFill>
                  <a:srgbClr val="0062FE"/>
                </a:solidFill>
                <a:effectLst/>
                <a:latin typeface="inherit"/>
                <a:hlinkClick r:id="rId2"/>
              </a:rPr>
              <a:t>ETL</a:t>
            </a:r>
            <a:r>
              <a:rPr lang="en-US" sz="7200" b="0" i="0" dirty="0">
                <a:solidFill>
                  <a:srgbClr val="161616"/>
                </a:solidFill>
                <a:effectLst/>
                <a:latin typeface="inherit"/>
              </a:rPr>
              <a:t> (extract, transform, load) jobs or other data integration technologies. </a:t>
            </a:r>
          </a:p>
          <a:p>
            <a:pPr algn="just" fontAlgn="base">
              <a:buFont typeface="Arial" panose="020B0604020202020204" pitchFamily="34" charset="0"/>
              <a:buChar char="•"/>
            </a:pPr>
            <a:r>
              <a:rPr lang="en-US" sz="7200" b="0" i="0" dirty="0">
                <a:solidFill>
                  <a:srgbClr val="161616"/>
                </a:solidFill>
                <a:effectLst/>
                <a:latin typeface="inherit"/>
              </a:rPr>
              <a:t>This data preparation is essential for promoting data quality before loading into a </a:t>
            </a:r>
            <a:r>
              <a:rPr lang="en-US" sz="7200" i="0" strike="noStrike" dirty="0">
                <a:solidFill>
                  <a:srgbClr val="0062FE"/>
                </a:solidFill>
                <a:effectLst/>
                <a:latin typeface="inherit"/>
              </a:rPr>
              <a:t> </a:t>
            </a:r>
            <a:r>
              <a:rPr lang="en-US" sz="7200" i="0" strike="noStrike" dirty="0">
                <a:effectLst/>
                <a:latin typeface="inherit"/>
              </a:rPr>
              <a:t>data warehouse</a:t>
            </a:r>
            <a:r>
              <a:rPr lang="en-US" sz="7200" i="0" dirty="0">
                <a:effectLst/>
                <a:latin typeface="inherit"/>
              </a:rPr>
              <a:t>,  </a:t>
            </a:r>
            <a:r>
              <a:rPr lang="en-US" sz="7200" i="0" strike="noStrike" dirty="0">
                <a:effectLst/>
                <a:latin typeface="inherit"/>
              </a:rPr>
              <a:t>data lake</a:t>
            </a:r>
            <a:r>
              <a:rPr lang="en-US" sz="7200" i="0" dirty="0">
                <a:solidFill>
                  <a:srgbClr val="161616"/>
                </a:solidFill>
                <a:effectLst/>
                <a:latin typeface="inherit"/>
              </a:rPr>
              <a:t>, </a:t>
            </a:r>
            <a:r>
              <a:rPr lang="en-US" sz="7200" b="0" i="0" dirty="0">
                <a:solidFill>
                  <a:srgbClr val="161616"/>
                </a:solidFill>
                <a:effectLst/>
                <a:latin typeface="inherit"/>
              </a:rPr>
              <a:t>or other repository.</a:t>
            </a:r>
          </a:p>
          <a:p>
            <a:endParaRPr lang="en-IN" dirty="0"/>
          </a:p>
        </p:txBody>
      </p:sp>
      <p:pic>
        <p:nvPicPr>
          <p:cNvPr id="4" name="Content Placeholder 4">
            <a:extLst>
              <a:ext uri="{FF2B5EF4-FFF2-40B4-BE49-F238E27FC236}">
                <a16:creationId xmlns:a16="http://schemas.microsoft.com/office/drawing/2014/main" id="{B57D3261-3B09-E1F9-CB09-7004C8D614CB}"/>
              </a:ext>
            </a:extLst>
          </p:cNvPr>
          <p:cNvPicPr>
            <a:picLocks noChangeAspect="1"/>
          </p:cNvPicPr>
          <p:nvPr/>
        </p:nvPicPr>
        <p:blipFill>
          <a:blip r:embed="rId3"/>
          <a:stretch>
            <a:fillRect/>
          </a:stretch>
        </p:blipFill>
        <p:spPr>
          <a:xfrm>
            <a:off x="7283856" y="674688"/>
            <a:ext cx="4908144" cy="4351338"/>
          </a:xfrm>
          <a:prstGeom prst="rect">
            <a:avLst/>
          </a:prstGeom>
        </p:spPr>
      </p:pic>
    </p:spTree>
    <p:extLst>
      <p:ext uri="{BB962C8B-B14F-4D97-AF65-F5344CB8AC3E}">
        <p14:creationId xmlns:p14="http://schemas.microsoft.com/office/powerpoint/2010/main" val="185259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2B28-01B7-3E0D-E8A6-D15A0177A8DB}"/>
              </a:ext>
            </a:extLst>
          </p:cNvPr>
          <p:cNvSpPr>
            <a:spLocks noGrp="1"/>
          </p:cNvSpPr>
          <p:nvPr>
            <p:ph type="title"/>
          </p:nvPr>
        </p:nvSpPr>
        <p:spPr>
          <a:xfrm>
            <a:off x="838200" y="365125"/>
            <a:ext cx="10515600" cy="81915"/>
          </a:xfrm>
        </p:spPr>
        <p:txBody>
          <a:bodyPr>
            <a:normAutofit fontScale="90000"/>
          </a:bodyPr>
          <a:lstStyle/>
          <a:p>
            <a:endParaRPr lang="en-IN" dirty="0"/>
          </a:p>
        </p:txBody>
      </p:sp>
      <p:sp>
        <p:nvSpPr>
          <p:cNvPr id="9" name="Content Placeholder 8">
            <a:extLst>
              <a:ext uri="{FF2B5EF4-FFF2-40B4-BE49-F238E27FC236}">
                <a16:creationId xmlns:a16="http://schemas.microsoft.com/office/drawing/2014/main" id="{E2759B79-D41F-AE24-5798-1CA26594437C}"/>
              </a:ext>
            </a:extLst>
          </p:cNvPr>
          <p:cNvSpPr>
            <a:spLocks noGrp="1"/>
          </p:cNvSpPr>
          <p:nvPr>
            <p:ph idx="1"/>
          </p:nvPr>
        </p:nvSpPr>
        <p:spPr>
          <a:xfrm>
            <a:off x="467360" y="843280"/>
            <a:ext cx="11023600" cy="4856163"/>
          </a:xfrm>
        </p:spPr>
        <p:txBody>
          <a:bodyPr>
            <a:normAutofit fontScale="92500" lnSpcReduction="10000"/>
          </a:bodyPr>
          <a:lstStyle/>
          <a:p>
            <a:pPr algn="just" fontAlgn="base">
              <a:buFont typeface="Arial" panose="020B0604020202020204" pitchFamily="34" charset="0"/>
              <a:buChar char="•"/>
            </a:pPr>
            <a:r>
              <a:rPr lang="en-US" sz="2800" b="1" i="0" dirty="0">
                <a:solidFill>
                  <a:srgbClr val="161616"/>
                </a:solidFill>
                <a:effectLst/>
                <a:latin typeface="inherit"/>
              </a:rPr>
              <a:t>Data analysis:</a:t>
            </a:r>
            <a:r>
              <a:rPr lang="en-US" sz="2800" b="0" i="0" dirty="0">
                <a:solidFill>
                  <a:srgbClr val="161616"/>
                </a:solidFill>
                <a:effectLst/>
                <a:latin typeface="inherit"/>
              </a:rPr>
              <a:t> Here, data scientists conduct an exploratory data analysis to examine biases, patterns, ranges, and distributions of values within the data. </a:t>
            </a:r>
          </a:p>
          <a:p>
            <a:pPr algn="just" fontAlgn="base">
              <a:buFont typeface="Arial" panose="020B0604020202020204" pitchFamily="34" charset="0"/>
              <a:buChar char="•"/>
            </a:pPr>
            <a:r>
              <a:rPr lang="en-US" sz="2800" b="0" i="0" dirty="0">
                <a:solidFill>
                  <a:srgbClr val="161616"/>
                </a:solidFill>
                <a:effectLst/>
                <a:latin typeface="inherit"/>
              </a:rPr>
              <a:t>This data analytics exploration drives hypothesis generation for a/b testing. It also allows analysts to determine the data’s relevance for use within modeling efforts for predictive analytics, machine learning, and/or deep learning. </a:t>
            </a:r>
          </a:p>
          <a:p>
            <a:pPr algn="just" fontAlgn="base">
              <a:buFont typeface="Arial" panose="020B0604020202020204" pitchFamily="34" charset="0"/>
              <a:buChar char="•"/>
            </a:pPr>
            <a:r>
              <a:rPr lang="en-US" sz="2800" b="0" i="0" dirty="0">
                <a:solidFill>
                  <a:srgbClr val="161616"/>
                </a:solidFill>
                <a:effectLst/>
                <a:latin typeface="inherit"/>
              </a:rPr>
              <a:t>Depending on a model’s accuracy, organizations can become reliant on these insights for business decision making, allowing them to drive more scalability.</a:t>
            </a:r>
          </a:p>
          <a:p>
            <a:pPr algn="just" fontAlgn="base">
              <a:buFont typeface="Arial" panose="020B0604020202020204" pitchFamily="34" charset="0"/>
              <a:buChar char="•"/>
            </a:pPr>
            <a:r>
              <a:rPr lang="en-US" sz="2800" b="1" i="0" dirty="0">
                <a:solidFill>
                  <a:srgbClr val="161616"/>
                </a:solidFill>
                <a:effectLst/>
                <a:latin typeface="inherit"/>
              </a:rPr>
              <a:t>Communicate:</a:t>
            </a:r>
            <a:r>
              <a:rPr lang="en-US" sz="2800" b="0" i="0" dirty="0">
                <a:solidFill>
                  <a:srgbClr val="161616"/>
                </a:solidFill>
                <a:effectLst/>
                <a:latin typeface="inherit"/>
              </a:rPr>
              <a:t> Finally, insights are presented as reports and other data visualizations that make the insights—and their impact on business—easier for business analysts and other decision-makers to understand.</a:t>
            </a:r>
          </a:p>
          <a:p>
            <a:pPr algn="just" fontAlgn="base">
              <a:buFont typeface="Arial" panose="020B0604020202020204" pitchFamily="34" charset="0"/>
              <a:buChar char="•"/>
            </a:pPr>
            <a:r>
              <a:rPr lang="en-US" sz="2800" b="0" i="0" dirty="0">
                <a:solidFill>
                  <a:srgbClr val="161616"/>
                </a:solidFill>
                <a:effectLst/>
                <a:latin typeface="inherit"/>
              </a:rPr>
              <a:t> A data science programming language such as R or Python includes components for generating visualizations; alternately, data scientists can use dedicated visualization tools.</a:t>
            </a:r>
          </a:p>
          <a:p>
            <a:endParaRPr lang="en-IN" dirty="0"/>
          </a:p>
        </p:txBody>
      </p:sp>
    </p:spTree>
    <p:extLst>
      <p:ext uri="{BB962C8B-B14F-4D97-AF65-F5344CB8AC3E}">
        <p14:creationId xmlns:p14="http://schemas.microsoft.com/office/powerpoint/2010/main" val="304481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1BFB-20BC-6E16-6C17-BFAAB2F44863}"/>
              </a:ext>
            </a:extLst>
          </p:cNvPr>
          <p:cNvSpPr>
            <a:spLocks noGrp="1"/>
          </p:cNvSpPr>
          <p:nvPr>
            <p:ph type="title"/>
          </p:nvPr>
        </p:nvSpPr>
        <p:spPr>
          <a:xfrm>
            <a:off x="838200" y="365125"/>
            <a:ext cx="10515600" cy="925195"/>
          </a:xfrm>
        </p:spPr>
        <p:txBody>
          <a:bodyPr/>
          <a:lstStyle/>
          <a:p>
            <a:r>
              <a:rPr lang="en-IN" dirty="0"/>
              <a:t> </a:t>
            </a:r>
            <a:r>
              <a:rPr lang="en-IN" b="1" dirty="0"/>
              <a:t>Data universe</a:t>
            </a:r>
          </a:p>
        </p:txBody>
      </p:sp>
      <p:sp>
        <p:nvSpPr>
          <p:cNvPr id="3" name="Content Placeholder 2">
            <a:extLst>
              <a:ext uri="{FF2B5EF4-FFF2-40B4-BE49-F238E27FC236}">
                <a16:creationId xmlns:a16="http://schemas.microsoft.com/office/drawing/2014/main" id="{A2FC5AC5-072C-8343-DC96-CB5A52F9F8CB}"/>
              </a:ext>
            </a:extLst>
          </p:cNvPr>
          <p:cNvSpPr>
            <a:spLocks noGrp="1"/>
          </p:cNvSpPr>
          <p:nvPr>
            <p:ph idx="1"/>
          </p:nvPr>
        </p:nvSpPr>
        <p:spPr>
          <a:xfrm>
            <a:off x="243840" y="1290320"/>
            <a:ext cx="11592560" cy="5415280"/>
          </a:xfrm>
        </p:spPr>
        <p:txBody>
          <a:bodyPr>
            <a:normAutofit fontScale="92500" lnSpcReduction="20000"/>
          </a:bodyPr>
          <a:lstStyle/>
          <a:p>
            <a:r>
              <a:rPr lang="en-US" b="0" i="0" dirty="0">
                <a:solidFill>
                  <a:srgbClr val="374151"/>
                </a:solidFill>
                <a:effectLst/>
                <a:latin typeface="Söhne"/>
              </a:rPr>
              <a:t>The term "data universe" refers to the entirety of data that is relevant to a particular context, problem, or domain. </a:t>
            </a:r>
          </a:p>
          <a:p>
            <a:r>
              <a:rPr lang="en-US" b="0" i="0" dirty="0">
                <a:solidFill>
                  <a:srgbClr val="374151"/>
                </a:solidFill>
                <a:effectLst/>
                <a:latin typeface="Söhne"/>
              </a:rPr>
              <a:t>It encompasses all the data available or potentially accessible for analysis, exploration, and decision-making within a specific scope.</a:t>
            </a:r>
          </a:p>
          <a:p>
            <a:r>
              <a:rPr lang="en-US" b="0" i="0" dirty="0">
                <a:solidFill>
                  <a:srgbClr val="374151"/>
                </a:solidFill>
                <a:effectLst/>
                <a:latin typeface="Söhne"/>
              </a:rPr>
              <a:t>In a broader sense, the data universe can encompass a wide range of data types, sources, and formats.</a:t>
            </a:r>
          </a:p>
          <a:p>
            <a:r>
              <a:rPr lang="en-US" dirty="0">
                <a:solidFill>
                  <a:srgbClr val="374151"/>
                </a:solidFill>
                <a:latin typeface="Söhne"/>
              </a:rPr>
              <a:t>Which </a:t>
            </a:r>
            <a:r>
              <a:rPr lang="en-US" b="0" i="0" dirty="0">
                <a:solidFill>
                  <a:srgbClr val="374151"/>
                </a:solidFill>
                <a:effectLst/>
                <a:latin typeface="Söhne"/>
              </a:rPr>
              <a:t>include </a:t>
            </a:r>
          </a:p>
          <a:p>
            <a:r>
              <a:rPr lang="en-US" dirty="0">
                <a:solidFill>
                  <a:srgbClr val="374151"/>
                </a:solidFill>
                <a:latin typeface="Söhne"/>
              </a:rPr>
              <a:t>S</a:t>
            </a:r>
            <a:r>
              <a:rPr lang="en-US" b="0" i="0" dirty="0">
                <a:solidFill>
                  <a:srgbClr val="374151"/>
                </a:solidFill>
                <a:effectLst/>
                <a:latin typeface="Söhne"/>
              </a:rPr>
              <a:t>tructured data (such as databases and spreadsheets),</a:t>
            </a:r>
          </a:p>
          <a:p>
            <a:r>
              <a:rPr lang="en-US" dirty="0">
                <a:solidFill>
                  <a:srgbClr val="374151"/>
                </a:solidFill>
                <a:latin typeface="Söhne"/>
              </a:rPr>
              <a:t>S</a:t>
            </a:r>
            <a:r>
              <a:rPr lang="en-US" b="0" i="0" dirty="0">
                <a:solidFill>
                  <a:srgbClr val="374151"/>
                </a:solidFill>
                <a:effectLst/>
                <a:latin typeface="Söhne"/>
              </a:rPr>
              <a:t>emi-structured data (like JSON or XML files), and even</a:t>
            </a:r>
          </a:p>
          <a:p>
            <a:r>
              <a:rPr lang="en-US" dirty="0">
                <a:solidFill>
                  <a:srgbClr val="374151"/>
                </a:solidFill>
                <a:latin typeface="Söhne"/>
              </a:rPr>
              <a:t>Unstructured data-(</a:t>
            </a:r>
            <a:r>
              <a:rPr lang="en-US" b="0" i="0" dirty="0">
                <a:solidFill>
                  <a:srgbClr val="374151"/>
                </a:solidFill>
                <a:effectLst/>
                <a:latin typeface="Söhne"/>
              </a:rPr>
              <a:t>like text documents and images ,</a:t>
            </a:r>
            <a:r>
              <a:rPr lang="en-US" dirty="0">
                <a:solidFill>
                  <a:srgbClr val="374151"/>
                </a:solidFill>
                <a:latin typeface="Söhne"/>
              </a:rPr>
              <a:t>Video files, audio files, etc.)</a:t>
            </a:r>
            <a:endParaRPr lang="en-US" b="0" i="0" dirty="0">
              <a:solidFill>
                <a:srgbClr val="374151"/>
              </a:solidFill>
              <a:effectLst/>
              <a:latin typeface="Söhne"/>
            </a:endParaRPr>
          </a:p>
          <a:p>
            <a:r>
              <a:rPr lang="en-US" b="0" i="0" dirty="0">
                <a:solidFill>
                  <a:srgbClr val="374151"/>
                </a:solidFill>
                <a:effectLst/>
                <a:latin typeface="Söhne"/>
              </a:rPr>
              <a:t> real-time streaming data.</a:t>
            </a:r>
          </a:p>
          <a:p>
            <a:r>
              <a:rPr lang="en-US" b="0" i="0" dirty="0">
                <a:solidFill>
                  <a:srgbClr val="374151"/>
                </a:solidFill>
                <a:effectLst/>
                <a:latin typeface="Söhne"/>
              </a:rPr>
              <a:t>By comprehensively exploring the data universe, data scientists and analysts can derive insights, patterns, and trends that lead to informed decision-making and valuable outcomes.</a:t>
            </a:r>
            <a:endParaRPr lang="en-IN" dirty="0"/>
          </a:p>
        </p:txBody>
      </p:sp>
    </p:spTree>
    <p:extLst>
      <p:ext uri="{BB962C8B-B14F-4D97-AF65-F5344CB8AC3E}">
        <p14:creationId xmlns:p14="http://schemas.microsoft.com/office/powerpoint/2010/main" val="2434815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497D-B867-DE6F-E658-D337BD9621D0}"/>
              </a:ext>
            </a:extLst>
          </p:cNvPr>
          <p:cNvSpPr>
            <a:spLocks noGrp="1"/>
          </p:cNvSpPr>
          <p:nvPr>
            <p:ph type="title"/>
          </p:nvPr>
        </p:nvSpPr>
        <p:spPr>
          <a:xfrm>
            <a:off x="767080" y="273686"/>
            <a:ext cx="10515600" cy="315912"/>
          </a:xfrm>
        </p:spPr>
        <p:txBody>
          <a:bodyPr>
            <a:normAutofit fontScale="90000"/>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Sources of Data </a:t>
            </a:r>
            <a:endParaRPr lang="en-IN" sz="4000" b="1" dirty="0"/>
          </a:p>
        </p:txBody>
      </p:sp>
      <p:sp>
        <p:nvSpPr>
          <p:cNvPr id="3" name="Content Placeholder 2">
            <a:extLst>
              <a:ext uri="{FF2B5EF4-FFF2-40B4-BE49-F238E27FC236}">
                <a16:creationId xmlns:a16="http://schemas.microsoft.com/office/drawing/2014/main" id="{68B8E708-4295-FBD8-3EE4-9A196A5E7D01}"/>
              </a:ext>
            </a:extLst>
          </p:cNvPr>
          <p:cNvSpPr>
            <a:spLocks noGrp="1"/>
          </p:cNvSpPr>
          <p:nvPr>
            <p:ph idx="1"/>
          </p:nvPr>
        </p:nvSpPr>
        <p:spPr>
          <a:xfrm>
            <a:off x="838200" y="680720"/>
            <a:ext cx="10515600" cy="5496243"/>
          </a:xfrm>
        </p:spPr>
        <p:txBody>
          <a:bodyPr>
            <a:normAutofit fontScale="70000" lnSpcReduction="20000"/>
          </a:bodyPr>
          <a:lstStyle/>
          <a:p>
            <a:pPr algn="l"/>
            <a:r>
              <a:rPr lang="en-US" b="0" i="0" dirty="0">
                <a:solidFill>
                  <a:srgbClr val="374151"/>
                </a:solidFill>
                <a:effectLst/>
                <a:latin typeface="Söhne"/>
              </a:rPr>
              <a:t>Data can be g</a:t>
            </a:r>
            <a:r>
              <a:rPr lang="en-US" dirty="0">
                <a:solidFill>
                  <a:srgbClr val="374151"/>
                </a:solidFill>
                <a:latin typeface="Söhne"/>
              </a:rPr>
              <a:t>athered</a:t>
            </a:r>
            <a:r>
              <a:rPr lang="en-US" b="0" i="0" dirty="0">
                <a:solidFill>
                  <a:srgbClr val="374151"/>
                </a:solidFill>
                <a:effectLst/>
                <a:latin typeface="Söhne"/>
              </a:rPr>
              <a:t> from various places, both digital and physical. </a:t>
            </a:r>
          </a:p>
          <a:p>
            <a:pPr algn="l"/>
            <a:r>
              <a:rPr lang="en-US" b="0" i="0" dirty="0">
                <a:solidFill>
                  <a:srgbClr val="374151"/>
                </a:solidFill>
                <a:effectLst/>
                <a:latin typeface="Söhne"/>
              </a:rPr>
              <a:t>The source of data depends on the type of information you're seeking and the context of your analysis. </a:t>
            </a:r>
          </a:p>
          <a:p>
            <a:pPr algn="l"/>
            <a:r>
              <a:rPr lang="en-US" b="0" i="0" dirty="0">
                <a:solidFill>
                  <a:srgbClr val="374151"/>
                </a:solidFill>
                <a:effectLst/>
                <a:latin typeface="Söhne"/>
              </a:rPr>
              <a:t>Here are some common sources of data:</a:t>
            </a:r>
          </a:p>
          <a:p>
            <a:r>
              <a:rPr lang="en-US" b="1" i="0" dirty="0">
                <a:solidFill>
                  <a:srgbClr val="374151"/>
                </a:solidFill>
                <a:effectLst/>
                <a:latin typeface="Söhne"/>
              </a:rPr>
              <a:t>Databases</a:t>
            </a:r>
            <a:r>
              <a:rPr lang="en-US" b="0" i="0" dirty="0">
                <a:solidFill>
                  <a:srgbClr val="374151"/>
                </a:solidFill>
                <a:effectLst/>
                <a:latin typeface="Söhne"/>
              </a:rPr>
              <a:t>: Structured data can be sourced from relational databases, data warehouses, and NoSQL databases. </a:t>
            </a:r>
          </a:p>
          <a:p>
            <a:r>
              <a:rPr lang="en-US" b="0" i="0" dirty="0">
                <a:solidFill>
                  <a:srgbClr val="374151"/>
                </a:solidFill>
                <a:effectLst/>
                <a:latin typeface="Söhne"/>
              </a:rPr>
              <a:t>These can include customer records, sales transactions, inventory data, and more.</a:t>
            </a:r>
          </a:p>
          <a:p>
            <a:r>
              <a:rPr lang="en-US" b="1" i="0" dirty="0">
                <a:solidFill>
                  <a:srgbClr val="374151"/>
                </a:solidFill>
                <a:effectLst/>
                <a:latin typeface="Söhne"/>
              </a:rPr>
              <a:t>Files</a:t>
            </a:r>
            <a:r>
              <a:rPr lang="en-US" b="0" i="0" dirty="0">
                <a:solidFill>
                  <a:srgbClr val="374151"/>
                </a:solidFill>
                <a:effectLst/>
                <a:latin typeface="Söhne"/>
              </a:rPr>
              <a:t>: Data can be obtained from various file formats, such as CSV, Excel spreadsheets, JSON, XML, and more. </a:t>
            </a:r>
          </a:p>
          <a:p>
            <a:r>
              <a:rPr lang="en-US" b="0" i="0" dirty="0">
                <a:solidFill>
                  <a:srgbClr val="374151"/>
                </a:solidFill>
                <a:effectLst/>
                <a:latin typeface="Söhne"/>
              </a:rPr>
              <a:t>These files might contain survey responses, logs, or other structured data.</a:t>
            </a:r>
          </a:p>
          <a:p>
            <a:r>
              <a:rPr lang="en-US" b="1" i="0" dirty="0">
                <a:solidFill>
                  <a:srgbClr val="374151"/>
                </a:solidFill>
                <a:effectLst/>
                <a:latin typeface="Söhne"/>
              </a:rPr>
              <a:t>Web APIs</a:t>
            </a:r>
            <a:r>
              <a:rPr lang="en-US" b="0" i="0" dirty="0">
                <a:solidFill>
                  <a:srgbClr val="374151"/>
                </a:solidFill>
                <a:effectLst/>
                <a:latin typeface="Söhne"/>
              </a:rPr>
              <a:t>: Many online platforms and services offer APIs (Application Programming Interfaces) that allow you to access and retrieve data.</a:t>
            </a:r>
          </a:p>
          <a:p>
            <a:r>
              <a:rPr lang="en-US" b="0" i="0" dirty="0">
                <a:solidFill>
                  <a:srgbClr val="374151"/>
                </a:solidFill>
                <a:effectLst/>
                <a:latin typeface="Söhne"/>
              </a:rPr>
              <a:t> Examples include social media platforms, weather data providers, and financial data services.</a:t>
            </a:r>
          </a:p>
          <a:p>
            <a:r>
              <a:rPr lang="en-US" b="1" i="0" dirty="0">
                <a:solidFill>
                  <a:srgbClr val="374151"/>
                </a:solidFill>
                <a:effectLst/>
                <a:latin typeface="Söhne"/>
              </a:rPr>
              <a:t>Web Scraping</a:t>
            </a:r>
            <a:r>
              <a:rPr lang="en-US" b="0" i="0" dirty="0">
                <a:solidFill>
                  <a:srgbClr val="374151"/>
                </a:solidFill>
                <a:effectLst/>
                <a:latin typeface="Söhne"/>
              </a:rPr>
              <a:t>: You can extract data from websites using web scraping techniques. This is useful for collecting data that might not be available through APIs.</a:t>
            </a:r>
          </a:p>
          <a:p>
            <a:r>
              <a:rPr lang="en-US" b="1" i="0" dirty="0">
                <a:solidFill>
                  <a:srgbClr val="374151"/>
                </a:solidFill>
                <a:effectLst/>
                <a:latin typeface="Söhne"/>
              </a:rPr>
              <a:t>Sensor Data</a:t>
            </a:r>
            <a:r>
              <a:rPr lang="en-US" b="0" i="0" dirty="0">
                <a:solidFill>
                  <a:srgbClr val="374151"/>
                </a:solidFill>
                <a:effectLst/>
                <a:latin typeface="Söhne"/>
              </a:rPr>
              <a:t>: In fields like IoT (Internet of Things), data can be collected from sensors embedded in devices, vehicles, machinery, and other physical objects.</a:t>
            </a:r>
          </a:p>
          <a:p>
            <a:endParaRPr lang="en-IN" dirty="0"/>
          </a:p>
        </p:txBody>
      </p:sp>
    </p:spTree>
    <p:extLst>
      <p:ext uri="{BB962C8B-B14F-4D97-AF65-F5344CB8AC3E}">
        <p14:creationId xmlns:p14="http://schemas.microsoft.com/office/powerpoint/2010/main" val="196167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22428-756A-2D36-1F26-2BAA27B3BFDB}"/>
              </a:ext>
            </a:extLst>
          </p:cNvPr>
          <p:cNvSpPr>
            <a:spLocks noGrp="1"/>
          </p:cNvSpPr>
          <p:nvPr>
            <p:ph idx="1"/>
          </p:nvPr>
        </p:nvSpPr>
        <p:spPr>
          <a:xfrm>
            <a:off x="355600" y="254000"/>
            <a:ext cx="11592560" cy="6431280"/>
          </a:xfrm>
        </p:spPr>
        <p:txBody>
          <a:bodyPr>
            <a:normAutofit fontScale="62500" lnSpcReduction="20000"/>
          </a:bodyPr>
          <a:lstStyle/>
          <a:p>
            <a:r>
              <a:rPr lang="en-US" b="1" i="0" dirty="0">
                <a:solidFill>
                  <a:srgbClr val="374151"/>
                </a:solidFill>
                <a:effectLst/>
                <a:latin typeface="Söhne"/>
              </a:rPr>
              <a:t>Textual Data</a:t>
            </a:r>
            <a:r>
              <a:rPr lang="en-US" b="0" i="0" dirty="0">
                <a:solidFill>
                  <a:srgbClr val="374151"/>
                </a:solidFill>
                <a:effectLst/>
                <a:latin typeface="Söhne"/>
              </a:rPr>
              <a:t>: Text data can come from sources like articles, books, social media posts, emails, and more. Natural language processing (NLP) techniques are often used to analyze and extract insights from textual data.</a:t>
            </a:r>
          </a:p>
          <a:p>
            <a:r>
              <a:rPr lang="en-US" b="1" i="0" dirty="0">
                <a:solidFill>
                  <a:srgbClr val="374151"/>
                </a:solidFill>
                <a:effectLst/>
                <a:latin typeface="Söhne"/>
              </a:rPr>
              <a:t>Images and Videos</a:t>
            </a:r>
            <a:r>
              <a:rPr lang="en-US" b="0" i="0" dirty="0">
                <a:solidFill>
                  <a:srgbClr val="374151"/>
                </a:solidFill>
                <a:effectLst/>
                <a:latin typeface="Söhne"/>
              </a:rPr>
              <a:t>: Visual data, such as images and videos, can provide valuable information. Computer vision techniques are used to analyze and interpret this type of data.</a:t>
            </a:r>
          </a:p>
          <a:p>
            <a:r>
              <a:rPr lang="en-US" b="1" i="0" dirty="0">
                <a:solidFill>
                  <a:srgbClr val="374151"/>
                </a:solidFill>
                <a:effectLst/>
                <a:latin typeface="Söhne"/>
              </a:rPr>
              <a:t>Surveys and Questionnaires</a:t>
            </a:r>
            <a:r>
              <a:rPr lang="en-US" b="0" i="0" dirty="0">
                <a:solidFill>
                  <a:srgbClr val="374151"/>
                </a:solidFill>
                <a:effectLst/>
                <a:latin typeface="Söhne"/>
              </a:rPr>
              <a:t>: Data can be collected through surveys, questionnaires, and feedback forms. This can provide insights into user preferences, opinions, and behaviors.</a:t>
            </a:r>
          </a:p>
          <a:p>
            <a:r>
              <a:rPr lang="en-US" b="1" i="0" dirty="0">
                <a:solidFill>
                  <a:srgbClr val="374151"/>
                </a:solidFill>
                <a:effectLst/>
                <a:latin typeface="Söhne"/>
              </a:rPr>
              <a:t>Public Data Repositories</a:t>
            </a:r>
            <a:r>
              <a:rPr lang="en-US" b="0" i="0" dirty="0">
                <a:solidFill>
                  <a:srgbClr val="374151"/>
                </a:solidFill>
                <a:effectLst/>
                <a:latin typeface="Söhne"/>
              </a:rPr>
              <a:t>: Various organizations and governments provide publicly available datasets for research and analysis. </a:t>
            </a:r>
          </a:p>
          <a:p>
            <a:r>
              <a:rPr lang="en-US" b="0" i="0" dirty="0">
                <a:solidFill>
                  <a:srgbClr val="374151"/>
                </a:solidFill>
                <a:effectLst/>
                <a:latin typeface="Söhne"/>
              </a:rPr>
              <a:t>Examples include data.gov, Kaggle, and UCI Machine Learning Repository.</a:t>
            </a:r>
          </a:p>
          <a:p>
            <a:r>
              <a:rPr lang="en-US" b="1" i="0" dirty="0">
                <a:solidFill>
                  <a:srgbClr val="374151"/>
                </a:solidFill>
                <a:effectLst/>
                <a:latin typeface="Söhne"/>
              </a:rPr>
              <a:t>Social Media</a:t>
            </a:r>
            <a:r>
              <a:rPr lang="en-US" b="0" i="0" dirty="0">
                <a:solidFill>
                  <a:srgbClr val="374151"/>
                </a:solidFill>
                <a:effectLst/>
                <a:latin typeface="Söhne"/>
              </a:rPr>
              <a:t>: Social media platforms are a rich source of user-generated content, including text, images, videos, and interactions.</a:t>
            </a:r>
          </a:p>
          <a:p>
            <a:r>
              <a:rPr lang="en-US" b="1" i="0" dirty="0">
                <a:solidFill>
                  <a:srgbClr val="374151"/>
                </a:solidFill>
                <a:effectLst/>
                <a:latin typeface="Söhne"/>
              </a:rPr>
              <a:t>Historical Records</a:t>
            </a:r>
            <a:r>
              <a:rPr lang="en-US" b="0" i="0" dirty="0">
                <a:solidFill>
                  <a:srgbClr val="374151"/>
                </a:solidFill>
                <a:effectLst/>
                <a:latin typeface="Söhne"/>
              </a:rPr>
              <a:t>: Archives, historical documents, and records can provide insights into the past and support historical research.</a:t>
            </a:r>
          </a:p>
          <a:p>
            <a:r>
              <a:rPr lang="en-US" b="1" i="0" dirty="0">
                <a:solidFill>
                  <a:srgbClr val="374151"/>
                </a:solidFill>
                <a:effectLst/>
                <a:latin typeface="Söhne"/>
              </a:rPr>
              <a:t>Physical Measurements</a:t>
            </a:r>
            <a:r>
              <a:rPr lang="en-US" b="0" i="0" dirty="0">
                <a:solidFill>
                  <a:srgbClr val="374151"/>
                </a:solidFill>
                <a:effectLst/>
                <a:latin typeface="Söhne"/>
              </a:rPr>
              <a:t>: Scientific experiments, research studies, and industrial processes often generate data through physical measurements and observations.</a:t>
            </a:r>
          </a:p>
          <a:p>
            <a:r>
              <a:rPr lang="en-US" b="1" i="0" dirty="0">
                <a:solidFill>
                  <a:srgbClr val="374151"/>
                </a:solidFill>
                <a:effectLst/>
                <a:latin typeface="Söhne"/>
              </a:rPr>
              <a:t>Transaction Logs</a:t>
            </a:r>
            <a:r>
              <a:rPr lang="en-US" b="0" i="0" dirty="0">
                <a:solidFill>
                  <a:srgbClr val="374151"/>
                </a:solidFill>
                <a:effectLst/>
                <a:latin typeface="Söhne"/>
              </a:rPr>
              <a:t>: E-commerce platforms, financial institutions, and online services often maintain transaction logs that can be used for analysis.</a:t>
            </a:r>
          </a:p>
          <a:p>
            <a:r>
              <a:rPr lang="en-US" b="1" i="0" dirty="0">
                <a:solidFill>
                  <a:srgbClr val="374151"/>
                </a:solidFill>
                <a:effectLst/>
                <a:latin typeface="Söhne"/>
              </a:rPr>
              <a:t>Private Data</a:t>
            </a:r>
            <a:r>
              <a:rPr lang="en-US" b="0" i="0" dirty="0">
                <a:solidFill>
                  <a:srgbClr val="374151"/>
                </a:solidFill>
                <a:effectLst/>
                <a:latin typeface="Söhne"/>
              </a:rPr>
              <a:t>: Organizations may have internal databases and records that contain proprietary or sensitive information.</a:t>
            </a:r>
          </a:p>
          <a:p>
            <a:pPr marL="0" indent="0" algn="l">
              <a:buNone/>
            </a:pPr>
            <a:r>
              <a:rPr lang="en-US" b="0" i="0" dirty="0">
                <a:solidFill>
                  <a:srgbClr val="374151"/>
                </a:solidFill>
                <a:effectLst/>
                <a:latin typeface="Söhne"/>
              </a:rPr>
              <a:t>     It's important to note that data collection should always adhere to ethical and legal considerations, such as privacy    regulations and intellectual property rights.</a:t>
            </a:r>
          </a:p>
          <a:p>
            <a:pPr marL="0" indent="0" algn="l">
              <a:buNone/>
            </a:pPr>
            <a:r>
              <a:rPr lang="en-US" b="0" i="0" dirty="0">
                <a:solidFill>
                  <a:srgbClr val="374151"/>
                </a:solidFill>
                <a:effectLst/>
                <a:latin typeface="Söhne"/>
              </a:rPr>
              <a:t> Additionally, the quality and reliability of the data source are crucial factors for ensuring accurate and meaningful    analyses.</a:t>
            </a:r>
          </a:p>
          <a:p>
            <a:endParaRPr lang="en-IN" dirty="0"/>
          </a:p>
        </p:txBody>
      </p:sp>
    </p:spTree>
    <p:extLst>
      <p:ext uri="{BB962C8B-B14F-4D97-AF65-F5344CB8AC3E}">
        <p14:creationId xmlns:p14="http://schemas.microsoft.com/office/powerpoint/2010/main" val="426543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TotalTime>
  <Words>3014</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Arial</vt:lpstr>
      <vt:lpstr>Calibri</vt:lpstr>
      <vt:lpstr>Calibri Light</vt:lpstr>
      <vt:lpstr>Cambria</vt:lpstr>
      <vt:lpstr>Google Sans</vt:lpstr>
      <vt:lpstr>IBM Plex Sans</vt:lpstr>
      <vt:lpstr>inherit</vt:lpstr>
      <vt:lpstr>Nunito</vt:lpstr>
      <vt:lpstr>Söhne</vt:lpstr>
      <vt:lpstr>Source Sans 3</vt:lpstr>
      <vt:lpstr>untitled</vt:lpstr>
      <vt:lpstr>untitled-sans</vt:lpstr>
      <vt:lpstr>Verdana</vt:lpstr>
      <vt:lpstr>Office Theme</vt:lpstr>
      <vt:lpstr>Applied Data Science with python-CSE3038    Module 1</vt:lpstr>
      <vt:lpstr>What is Data?</vt:lpstr>
      <vt:lpstr>What is information ?</vt:lpstr>
      <vt:lpstr>Definition of data science</vt:lpstr>
      <vt:lpstr>The data science life cycle</vt:lpstr>
      <vt:lpstr>PowerPoint Presentation</vt:lpstr>
      <vt:lpstr> Data universe</vt:lpstr>
      <vt:lpstr>Sources of Data </vt:lpstr>
      <vt:lpstr>PowerPoint Presentation</vt:lpstr>
      <vt:lpstr>Application of Data Science</vt:lpstr>
      <vt:lpstr>PowerPoint Presentation</vt:lpstr>
      <vt:lpstr>PowerPoint Presentation</vt:lpstr>
      <vt:lpstr>Information Commons</vt:lpstr>
      <vt:lpstr>PowerPoint Presentation</vt:lpstr>
      <vt:lpstr>Data Science Project Life Cycle: OSEMN Framework </vt:lpstr>
      <vt:lpstr>OSEMN framework</vt:lpstr>
      <vt:lpstr>PowerPoint Presentation</vt:lpstr>
      <vt:lpstr>Difference between data analysis and data analytics. </vt:lpstr>
      <vt:lpstr>PowerPoint Presentation</vt:lpstr>
      <vt:lpstr>Python  Programming language</vt:lpstr>
      <vt:lpstr>INTERNAL WORKING OF PYTHON </vt:lpstr>
      <vt:lpstr>PYTHON VARIABLES:</vt:lpstr>
      <vt:lpstr>Python Numpy</vt:lpstr>
      <vt:lpstr>Feature of NumPy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with Python   Module 1</dc:title>
  <dc:creator>Srabana Pramanik</dc:creator>
  <cp:lastModifiedBy>Srabana Pramanik</cp:lastModifiedBy>
  <cp:revision>3</cp:revision>
  <dcterms:created xsi:type="dcterms:W3CDTF">2023-08-09T10:26:20Z</dcterms:created>
  <dcterms:modified xsi:type="dcterms:W3CDTF">2023-09-04T09:33:48Z</dcterms:modified>
</cp:coreProperties>
</file>