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92" r:id="rId4"/>
    <p:sldId id="271" r:id="rId5"/>
    <p:sldId id="304" r:id="rId6"/>
    <p:sldId id="272" r:id="rId7"/>
    <p:sldId id="305" r:id="rId8"/>
    <p:sldId id="273" r:id="rId9"/>
    <p:sldId id="274" r:id="rId10"/>
    <p:sldId id="307" r:id="rId11"/>
    <p:sldId id="277" r:id="rId12"/>
    <p:sldId id="276" r:id="rId13"/>
    <p:sldId id="275" r:id="rId14"/>
    <p:sldId id="278" r:id="rId15"/>
    <p:sldId id="279" r:id="rId16"/>
    <p:sldId id="317" r:id="rId18"/>
    <p:sldId id="306" r:id="rId19"/>
    <p:sldId id="318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BBBA"/>
    <a:srgbClr val="10B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05" y="1339895"/>
            <a:ext cx="12192000" cy="4760685"/>
          </a:xfrm>
          <a:prstGeom prst="rect">
            <a:avLst/>
          </a:prstGeom>
          <a:solidFill>
            <a:srgbClr val="10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9395" y="2307590"/>
            <a:ext cx="9144000" cy="1855470"/>
          </a:xfrm>
        </p:spPr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单元测试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33" y="332305"/>
            <a:ext cx="1535105" cy="8179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3876" y="4456423"/>
            <a:ext cx="2312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质量中心</a:t>
            </a:r>
            <a:endParaRPr lang="en-US" altLang="zh-CN" b="1" dirty="0"/>
          </a:p>
          <a:p>
            <a:r>
              <a:rPr lang="en-US" altLang="zh-CN" b="1" dirty="0"/>
              <a:t>                            </a:t>
            </a:r>
            <a:r>
              <a:rPr lang="zh-CN" altLang="en-US" b="1" dirty="0"/>
              <a:t>张文俊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3966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基于SpringBoot</a:t>
            </a:r>
            <a:r>
              <a:rPr lang="zh-CN"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单元</a:t>
            </a:r>
            <a:r>
              <a:rPr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测试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0285" y="1659890"/>
            <a:ext cx="1020762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与传统的单元测试差异：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/>
              <a:t>编写区别：需要额外引入该框架的测试依赖以及测试时需要对类进行额外注解，如@SpringBootTest、@RunWith、</a:t>
            </a:r>
            <a:r>
              <a:rPr lang="en-US" altLang="zh-CN" dirty="0">
                <a:sym typeface="+mn-ea"/>
              </a:rPr>
              <a:t>@</a:t>
            </a:r>
            <a:r>
              <a:rPr lang="zh-CN" altLang="en-US" dirty="0">
                <a:sym typeface="+mn-ea"/>
              </a:rPr>
              <a:t>ContextConfiguration</a:t>
            </a:r>
            <a:r>
              <a:rPr lang="en-US" altLang="zh-CN" dirty="0">
                <a:sym typeface="+mn-ea"/>
              </a:rPr>
              <a:t>……</a:t>
            </a:r>
            <a:r>
              <a:rPr lang="zh-CN" altLang="en-US" dirty="0"/>
              <a:t>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        2</a:t>
            </a:r>
            <a:r>
              <a:rPr lang="zh-CN" altLang="en-US" dirty="0"/>
              <a:t>、执行区别：需要额外</a:t>
            </a:r>
            <a:r>
              <a:rPr lang="zh-CN" altLang="en-US" dirty="0">
                <a:sym typeface="+mn-ea"/>
              </a:rPr>
              <a:t>启动</a:t>
            </a:r>
            <a:r>
              <a:rPr dirty="0">
                <a:sym typeface="+mn-ea"/>
              </a:rPr>
              <a:t>SpringApplication</a:t>
            </a:r>
            <a:r>
              <a:rPr lang="zh-CN" dirty="0">
                <a:sym typeface="+mn-ea"/>
              </a:rPr>
              <a:t>（自动启动）</a:t>
            </a:r>
            <a:r>
              <a:rPr lang="zh-CN" dirty="0">
                <a:sym typeface="+mn-ea"/>
              </a:rPr>
              <a:t>，然后执行</a:t>
            </a:r>
            <a:r>
              <a:rPr lang="en-US" altLang="zh-CN" dirty="0">
                <a:sym typeface="+mn-ea"/>
              </a:rPr>
              <a:t>case</a:t>
            </a: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：简单执行测试用例（不常用）</a:t>
            </a:r>
            <a:endParaRPr lang="zh-CN" altLang="en-US" dirty="0"/>
          </a:p>
          <a:p>
            <a:r>
              <a:rPr lang="zh-CN" altLang="en-US" dirty="0"/>
              <a:t>        之前谈到过执行用例的过程，首先需要启动项目，如果项目本身依赖的</a:t>
            </a:r>
            <a:r>
              <a:rPr lang="en-US" altLang="zh-CN" dirty="0"/>
              <a:t>server</a:t>
            </a:r>
            <a:r>
              <a:rPr lang="zh-CN" altLang="en-US" dirty="0"/>
              <a:t>和</a:t>
            </a:r>
            <a:r>
              <a:rPr lang="en-US" altLang="zh-CN" dirty="0"/>
              <a:t>control</a:t>
            </a:r>
            <a:r>
              <a:rPr lang="zh-CN" altLang="en-US" dirty="0"/>
              <a:t>过多，则启动时间将会耗费很长，官方提供</a:t>
            </a:r>
            <a:r>
              <a:rPr lang="en-US" altLang="zh-CN" dirty="0"/>
              <a:t>@</a:t>
            </a:r>
            <a:r>
              <a:rPr lang="zh-CN" altLang="en-US" dirty="0"/>
              <a:t>ContextConfiguration注解，自定义需要测试的服务类，单独进行测试，不用启动</a:t>
            </a:r>
            <a:r>
              <a:rPr dirty="0"/>
              <a:t>SpringApplication</a:t>
            </a:r>
            <a:r>
              <a:rPr lang="zh-CN" dirty="0"/>
              <a:t>，该方式仅仅针对单个服务的情况，不支持服务下还有其他服务依赖，参考官网介绍如下：</a:t>
            </a:r>
            <a:endParaRPr 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10" y="5243195"/>
            <a:ext cx="8988425" cy="887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4306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参数化测试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Value Source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455" y="1467485"/>
            <a:ext cx="1095375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>
                <a:sym typeface="+mn-ea"/>
              </a:rPr>
              <a:t>ValueSource</a:t>
            </a:r>
            <a:r>
              <a:rPr dirty="0"/>
              <a:t>是最简单的参数源，通过注解可以直接指定携带的运行参数。</a:t>
            </a:r>
            <a:endParaRPr dirty="0"/>
          </a:p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dirty="0"/>
              <a:t>String values: @ValueSource(strings = {“foo”, “bar”, “baz”})</a:t>
            </a:r>
            <a:endParaRPr dirty="0"/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r>
              <a:rPr dirty="0"/>
              <a:t>Double values: @ValueSource(doubles = {1.5D, 2.2D, 3.0D})</a:t>
            </a:r>
            <a:endParaRPr dirty="0"/>
          </a:p>
          <a:p>
            <a:r>
              <a:rPr lang="en-US" dirty="0"/>
              <a:t>3</a:t>
            </a:r>
            <a:r>
              <a:rPr lang="zh-CN" altLang="en-US" dirty="0"/>
              <a:t>、</a:t>
            </a:r>
            <a:r>
              <a:rPr dirty="0"/>
              <a:t>Long values: @ValueSource(longs = {2L, 4L, 8L})</a:t>
            </a:r>
            <a:endParaRPr dirty="0"/>
          </a:p>
          <a:p>
            <a:r>
              <a:rPr lang="en-US" dirty="0"/>
              <a:t>4</a:t>
            </a:r>
            <a:r>
              <a:rPr lang="zh-CN" altLang="en-US" dirty="0"/>
              <a:t>、</a:t>
            </a:r>
            <a:r>
              <a:rPr dirty="0"/>
              <a:t>Integer values: @ValueSource(ints = {2, 4, 8})</a:t>
            </a:r>
            <a:endParaRPr dirty="0"/>
          </a:p>
          <a:p>
            <a:endParaRPr dirty="0"/>
          </a:p>
          <a:p>
            <a:r>
              <a:rPr lang="zh-CN" dirty="0"/>
              <a:t>下面示</a:t>
            </a:r>
            <a:r>
              <a:rPr dirty="0"/>
              <a:t>例是验证正常电话号码格式是否正确，按照最普通的用例，需要添加上面N多个case，若使用参数化，则只需要将需要执行的用例作为参数传入给case中，所有参数分别作为一条用例自动被执行。</a:t>
            </a:r>
            <a:endParaRPr dirty="0"/>
          </a:p>
          <a:p>
            <a:endParaRPr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3979545"/>
            <a:ext cx="115919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4126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参数化测试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Enum Source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4980" y="1515110"/>
            <a:ext cx="1123061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枚举参数源，允许我们通过将参数值由给定Enum枚举类型传入。并可以通过制定约束条件或正则匹配来筛选传入参数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下面示例中方法formatCurrentDate：获取格式化后的日期字符串。而用例需要验证不同格式化后格式是否正确，公共库中有枚举库，则使用枚举数据源将所有格式都进行参数化测试。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" y="2910205"/>
            <a:ext cx="6477000" cy="1590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95" y="4569460"/>
            <a:ext cx="5725795" cy="172974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35660" y="4638675"/>
            <a:ext cx="447040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400" dirty="0"/>
              <a:t>上图为申明测试类，额外引用枚举类</a:t>
            </a:r>
            <a:endParaRPr lang="zh-CN" altLang="zh-CN" sz="2400" dirty="0"/>
          </a:p>
        </p:txBody>
      </p:sp>
      <p:sp>
        <p:nvSpPr>
          <p:cNvPr id="16" name="矩形 15"/>
          <p:cNvSpPr/>
          <p:nvPr/>
        </p:nvSpPr>
        <p:spPr>
          <a:xfrm>
            <a:off x="7347585" y="3749675"/>
            <a:ext cx="422783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400" dirty="0"/>
              <a:t>下图为枚举类，截取了一部分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448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参数化测试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Method Source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1820" y="1361440"/>
            <a:ext cx="111144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/>
              <a:t>通过其他的Java方法函数来作为参数源。引用的方法返回值必须是Stream, Iterator 或者Iterable</a:t>
            </a:r>
            <a:r>
              <a:rPr lang="zh-CN" dirty="0"/>
              <a:t>。</a:t>
            </a:r>
            <a:endParaRPr dirty="0"/>
          </a:p>
          <a:p>
            <a:endParaRPr dirty="0"/>
          </a:p>
          <a:p>
            <a:r>
              <a:rPr lang="zh-CN" dirty="0"/>
              <a:t>下面示例</a:t>
            </a:r>
            <a:r>
              <a:rPr dirty="0"/>
              <a:t>中，传入的参数格式如key value类型，这样可以对不同输入不同的断言结果分别进行用例测试</a:t>
            </a:r>
            <a:endParaRPr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2560320"/>
            <a:ext cx="6991350" cy="26479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1820" y="5644515"/>
            <a:ext cx="778319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dirty="0"/>
              <a:t>PS</a:t>
            </a:r>
            <a:r>
              <a:rPr lang="zh-CN" altLang="en-US" dirty="0"/>
              <a:t>：额外还有Argument Source、CSV Source、CSV File Source 等方式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多线程测试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083050"/>
            <a:ext cx="5848350" cy="2095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1820" y="1495425"/>
            <a:ext cx="10904220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单元测试中除了对单个方法进行功能方面验证，有时还经常需要多线程测试一个方法是否存在并发问题，或者是否有性能问题，顾本节简单介绍多线程测试。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常规多线程并发测试由以下步骤完成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创建并发测试的线程数，先创建的线程等待最后一个线程创建完成。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所有线程执行待测试的方法，返回测试的结果。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等所有线程执行完成后，进入思考时间等待。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继续进行循环测试。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1820" y="3871595"/>
            <a:ext cx="5189855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Junit本身是不支持普通的多线程测试的，这是因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为Junit的底层实现上，是用System.exit退出用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例执行的。JVM都终止了，在测试线程启动的其他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线程自然也无法执行。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使用Junit多线程测试的开源的第三方的工具包GroboUtils可以实现主线程等待所有测试子线程执行完成后再退出。</a:t>
            </a:r>
            <a:endParaRPr lang="zh-CN" altLang="en-US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68870" y="3529330"/>
            <a:ext cx="247396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引入依赖见下图</a:t>
            </a:r>
            <a:endParaRPr lang="zh-CN" altLang="en-US" sz="24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多线程测试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615" y="1219200"/>
            <a:ext cx="42437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多线程</a:t>
            </a:r>
            <a:r>
              <a:rPr lang="en-US" altLang="zh-CN" sz="24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编写结构如下：</a:t>
            </a:r>
            <a:endParaRPr lang="zh-CN" altLang="en-US" sz="24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1679575"/>
            <a:ext cx="10696575" cy="4191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435" y="2024380"/>
            <a:ext cx="42957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32264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衍生学习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-mock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测试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1820" y="1424305"/>
            <a:ext cx="1038542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+mj-ea"/>
              </a:rPr>
              <a:t>概念：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j-ea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mock测试就是在测试过程中，对于某些不容易构造或者不容易获取的对象，用一个虚拟的对象来创建以便测试的测试方法。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+mj-ea"/>
              </a:rPr>
              <a:t>相关测试工具：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j-ea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使用Mock Object进行测试，主要是用来模拟那些在应用中不容易构造（如HttpServletRequest必须在Servlet容器中才能构造出来）或者比较复杂的对象（如JDBC中的ResultSet对象）从而使测试顺利进行的工具。目前，在Java阵营中主要的Mock测试工具有Mockito，JMock，MockCreator，Mockrunner，EasyMock，MockMaker等，在微软的.Net阵营中主要是Nmock，.NetMock等。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89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总结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1820" y="1424305"/>
            <a:ext cx="10385425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、单元测试准备工作？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、为何要进行单元测试？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unit5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框架由哪些组成？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Spring&amp;SpringBoot&amp;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普通单元测试有什么区别？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、测试参数化是否有必要？有哪些方式？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、多线程测试场景？</a:t>
            </a:r>
            <a:endParaRPr lang="en-US" altLang="zh-CN" sz="2000" dirty="0">
              <a:solidFill>
                <a:schemeClr val="tx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2199" y="3335963"/>
            <a:ext cx="3292171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Clr>
                <a:srgbClr val="ED7717"/>
              </a:buClr>
              <a:buSzPct val="100000"/>
            </a:pPr>
            <a:r>
              <a:rPr lang="zh-CN" altLang="en-US" sz="2000" b="1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顶呱呱集团</a:t>
            </a:r>
            <a:endParaRPr lang="en-US" altLang="zh-CN" sz="2000" b="1" dirty="0">
              <a:solidFill>
                <a:srgbClr val="10BBB8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10000"/>
              </a:lnSpc>
              <a:buClr>
                <a:srgbClr val="ED7717"/>
              </a:buClr>
              <a:buSzPct val="100000"/>
            </a:pPr>
            <a:endParaRPr lang="en-US" altLang="zh-CN" sz="1600" b="1" dirty="0">
              <a:solidFill>
                <a:srgbClr val="ED7D3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10000"/>
              </a:lnSpc>
              <a:buClr>
                <a:srgbClr val="ED7717"/>
              </a:buClr>
              <a:buSzPct val="100000"/>
            </a:pPr>
            <a:r>
              <a:rPr lang="zh-CN" altLang="en-US" sz="1600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网站：</a:t>
            </a:r>
            <a:r>
              <a:rPr lang="en-US" altLang="zh-CN" sz="1600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www.dgg.net</a:t>
            </a:r>
            <a:endParaRPr lang="en-US" altLang="zh-CN" sz="1600" dirty="0">
              <a:solidFill>
                <a:srgbClr val="10BBB8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10000"/>
              </a:lnSpc>
              <a:buClr>
                <a:srgbClr val="ED7717"/>
              </a:buClr>
              <a:buSzPct val="100000"/>
            </a:pPr>
            <a:r>
              <a:rPr lang="zh-CN" altLang="en-US" sz="1600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1600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4000-962-540</a:t>
            </a:r>
            <a:endParaRPr lang="en-US" altLang="zh-CN" sz="1600" dirty="0">
              <a:solidFill>
                <a:srgbClr val="10BBB8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487997" y="1708987"/>
            <a:ext cx="3257887" cy="116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zh-CN" sz="6000" b="1" kern="1200" cap="none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0BBB8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感谢聆听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0BBB8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3" y="2035487"/>
            <a:ext cx="3712538" cy="19781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70" y="3043049"/>
            <a:ext cx="1534070" cy="1529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880022" cy="6858000"/>
          </a:xfrm>
          <a:prstGeom prst="rect">
            <a:avLst/>
          </a:prstGeom>
          <a:solidFill>
            <a:srgbClr val="10B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863947" y="1483930"/>
            <a:ext cx="2152128" cy="1466700"/>
            <a:chOff x="668068" y="1245033"/>
            <a:chExt cx="2152128" cy="1466700"/>
          </a:xfrm>
        </p:grpSpPr>
        <p:sp>
          <p:nvSpPr>
            <p:cNvPr id="2" name="文本框 1"/>
            <p:cNvSpPr txBox="1"/>
            <p:nvPr/>
          </p:nvSpPr>
          <p:spPr>
            <a:xfrm>
              <a:off x="959302" y="1245033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8068" y="2126958"/>
              <a:ext cx="2152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24085" y="463418"/>
            <a:ext cx="6688576" cy="627463"/>
            <a:chOff x="4684263" y="1540900"/>
            <a:chExt cx="6000213" cy="627463"/>
          </a:xfrm>
        </p:grpSpPr>
        <p:sp>
          <p:nvSpPr>
            <p:cNvPr id="9" name="矩形 8"/>
            <p:cNvSpPr/>
            <p:nvPr/>
          </p:nvSpPr>
          <p:spPr>
            <a:xfrm>
              <a:off x="4684263" y="1540900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84264" y="1540900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rgbClr val="FF0000"/>
                  </a:solidFill>
                </a:rPr>
                <a:t> 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466681" y="547586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为啥要做单元测试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512855" y="2047940"/>
            <a:ext cx="6688576" cy="627463"/>
            <a:chOff x="4684263" y="1540900"/>
            <a:chExt cx="6000213" cy="627463"/>
          </a:xfrm>
        </p:grpSpPr>
        <p:sp>
          <p:nvSpPr>
            <p:cNvPr id="21" name="矩形 20"/>
            <p:cNvSpPr/>
            <p:nvPr/>
          </p:nvSpPr>
          <p:spPr>
            <a:xfrm>
              <a:off x="4684263" y="1540900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84264" y="1540900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16465" y="2872381"/>
            <a:ext cx="6688576" cy="627463"/>
            <a:chOff x="4684263" y="1540900"/>
            <a:chExt cx="6000213" cy="627463"/>
          </a:xfrm>
        </p:grpSpPr>
        <p:sp>
          <p:nvSpPr>
            <p:cNvPr id="36" name="矩形 35"/>
            <p:cNvSpPr/>
            <p:nvPr/>
          </p:nvSpPr>
          <p:spPr>
            <a:xfrm>
              <a:off x="4684263" y="1540900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84264" y="1540900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59061" y="2163458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常规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单元测试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62872" y="4778069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2">
                    <a:lumMod val="25000"/>
                  </a:schemeClr>
                </a:solidFill>
              </a:rPr>
              <a:t>多线程测试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512855" y="4692332"/>
            <a:ext cx="6688576" cy="630453"/>
            <a:chOff x="4570913" y="2397442"/>
            <a:chExt cx="6000213" cy="630453"/>
          </a:xfrm>
        </p:grpSpPr>
        <p:sp>
          <p:nvSpPr>
            <p:cNvPr id="28" name="矩形 27"/>
            <p:cNvSpPr/>
            <p:nvPr/>
          </p:nvSpPr>
          <p:spPr>
            <a:xfrm>
              <a:off x="4570913" y="2400432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70913" y="2397442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462671" y="2973812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2">
                    <a:lumMod val="25000"/>
                  </a:schemeClr>
                </a:solidFill>
              </a:rPr>
              <a:t>基于SpringBoot</a:t>
            </a:r>
            <a:r>
              <a:rPr lang="zh-CN" sz="2400" b="1" dirty="0">
                <a:solidFill>
                  <a:schemeClr val="bg2">
                    <a:lumMod val="25000"/>
                  </a:schemeClr>
                </a:solidFill>
              </a:rPr>
              <a:t>单元</a:t>
            </a:r>
            <a:r>
              <a:rPr sz="2400" b="1" dirty="0">
                <a:solidFill>
                  <a:schemeClr val="bg2">
                    <a:lumMod val="25000"/>
                  </a:schemeClr>
                </a:solidFill>
              </a:rPr>
              <a:t>测试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512855" y="3772055"/>
            <a:ext cx="6688576" cy="627463"/>
            <a:chOff x="4684263" y="1540900"/>
            <a:chExt cx="6000213" cy="627463"/>
          </a:xfrm>
        </p:grpSpPr>
        <p:sp>
          <p:nvSpPr>
            <p:cNvPr id="41" name="矩形 40"/>
            <p:cNvSpPr/>
            <p:nvPr/>
          </p:nvSpPr>
          <p:spPr>
            <a:xfrm>
              <a:off x="4684263" y="1540900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684264" y="1540900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462871" y="3855398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2">
                    <a:lumMod val="25000"/>
                  </a:schemeClr>
                </a:solidFill>
              </a:rPr>
              <a:t>参数化测试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2872" y="1321764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</a:rPr>
              <a:t>环境准备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12855" y="1236027"/>
            <a:ext cx="6688576" cy="630453"/>
            <a:chOff x="4570913" y="2397442"/>
            <a:chExt cx="6000213" cy="630453"/>
          </a:xfrm>
        </p:grpSpPr>
        <p:sp>
          <p:nvSpPr>
            <p:cNvPr id="8" name="矩形 7"/>
            <p:cNvSpPr/>
            <p:nvPr/>
          </p:nvSpPr>
          <p:spPr>
            <a:xfrm>
              <a:off x="4570913" y="2400432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70913" y="2397442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474302" y="5710249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</a:rPr>
              <a:t>衍生学习</a:t>
            </a:r>
            <a:endParaRPr lang="zh-CN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24285" y="5624512"/>
            <a:ext cx="6688576" cy="630453"/>
            <a:chOff x="4570913" y="2397442"/>
            <a:chExt cx="6000213" cy="630453"/>
          </a:xfrm>
        </p:grpSpPr>
        <p:sp>
          <p:nvSpPr>
            <p:cNvPr id="13" name="矩形 12"/>
            <p:cNvSpPr/>
            <p:nvPr/>
          </p:nvSpPr>
          <p:spPr>
            <a:xfrm>
              <a:off x="4570913" y="2400432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70913" y="2397442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为啥要做单元测试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67585" y="1546860"/>
            <a:ext cx="65652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sz="2000" dirty="0"/>
              <a:t>bug侦测器</a:t>
            </a:r>
            <a:endParaRPr sz="2000" dirty="0"/>
          </a:p>
          <a:p>
            <a:pPr indent="0">
              <a:buNone/>
            </a:pPr>
            <a:endParaRPr sz="2000" dirty="0"/>
          </a:p>
          <a:p>
            <a:pPr indent="0">
              <a:buNone/>
            </a:pPr>
            <a:r>
              <a:rPr lang="en-US" sz="2000" dirty="0"/>
              <a:t>				</a:t>
            </a:r>
            <a:r>
              <a:rPr sz="2000" dirty="0"/>
              <a:t>提高代码质量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sz="2000" dirty="0"/>
              <a:t>	</a:t>
            </a:r>
            <a:r>
              <a:rPr sz="2000" dirty="0"/>
              <a:t>提高开发速度</a:t>
            </a:r>
            <a:r>
              <a:rPr lang="zh-CN" sz="2000" dirty="0"/>
              <a:t>（成本效率）</a:t>
            </a:r>
            <a:endParaRPr sz="2000" dirty="0"/>
          </a:p>
          <a:p>
            <a:pPr indent="0">
              <a:buNone/>
            </a:pPr>
            <a:endParaRPr sz="2000" dirty="0"/>
          </a:p>
          <a:p>
            <a:pPr indent="0">
              <a:buNone/>
            </a:pPr>
            <a:r>
              <a:rPr lang="en-US" altLang="zh-CN" sz="2000" dirty="0"/>
              <a:t>					</a:t>
            </a:r>
            <a:r>
              <a:rPr lang="zh-CN" altLang="en-US" sz="2000" dirty="0"/>
              <a:t>重构必要前提</a:t>
            </a:r>
            <a:endParaRPr lang="zh-CN" altLang="en-US" sz="2000" dirty="0"/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 </a:t>
            </a:r>
            <a:r>
              <a:rPr lang="zh-CN" altLang="en-US" sz="2000" dirty="0"/>
              <a:t>少许测试就能获得惊人的收益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b="1" dirty="0"/>
              <a:t>	…………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为啥要做单元测试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1820" y="1466850"/>
            <a:ext cx="1045400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优点：</a:t>
            </a:r>
            <a:endParaRPr lang="zh-CN" altLang="en-US" sz="3200"/>
          </a:p>
          <a:p>
            <a:r>
              <a:rPr lang="zh-CN" altLang="en-US"/>
              <a:t>        1、它是一种验证行为。</a:t>
            </a:r>
            <a:endParaRPr lang="zh-CN" altLang="en-US"/>
          </a:p>
          <a:p>
            <a:r>
              <a:rPr lang="zh-CN" altLang="en-US"/>
              <a:t>        程序中的每一项功能都是测试来验证它的正确性。它为以后的开发提供支援。就算是开发后期，我们也可以轻松的增加功能或更改程序结构，而不用担心这个过程中会破坏重要的东西。而且它为代码的重构提供了保障。这样，我们就可以更自由的对程序进行改进。</a:t>
            </a:r>
            <a:endParaRPr lang="zh-CN" altLang="en-US"/>
          </a:p>
          <a:p>
            <a:r>
              <a:rPr lang="zh-CN" altLang="en-US"/>
              <a:t>        2、它是一种设计行为。</a:t>
            </a:r>
            <a:endParaRPr lang="zh-CN" altLang="en-US"/>
          </a:p>
          <a:p>
            <a:r>
              <a:rPr lang="zh-CN" altLang="en-US"/>
              <a:t>        编写单元测试将使我们从调用者观察、思考。特别是先写测试（test-first），迫使我们把程序设计成易于调用和可测试的，即迫使我们解除软件中的耦合。</a:t>
            </a:r>
            <a:endParaRPr lang="zh-CN" altLang="en-US"/>
          </a:p>
          <a:p>
            <a:r>
              <a:rPr lang="zh-CN" altLang="en-US"/>
              <a:t>        3、它是一种编写文档的行为。</a:t>
            </a:r>
            <a:endParaRPr lang="zh-CN" altLang="en-US"/>
          </a:p>
          <a:p>
            <a:r>
              <a:rPr lang="zh-CN" altLang="en-US"/>
              <a:t>        单元测试是一种无价的文档，它是展示函数或类如何使用的最佳文档。这份文档是可编译、可运行的，并且它保持最新，永远与代码同步。</a:t>
            </a:r>
            <a:endParaRPr lang="zh-CN" altLang="en-US"/>
          </a:p>
          <a:p>
            <a:r>
              <a:rPr lang="zh-CN" altLang="en-US"/>
              <a:t>        4、它具有回归性。</a:t>
            </a:r>
            <a:endParaRPr lang="zh-CN" altLang="en-US"/>
          </a:p>
          <a:p>
            <a:r>
              <a:rPr lang="zh-CN" altLang="en-US"/>
              <a:t>        自动化的单元测试避免了代码出现回归，编写完成之后，可以随时随地的快速运行测试。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环境准备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5615" y="1778000"/>
            <a:ext cx="101669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 sz="2000" dirty="0"/>
              <a:t>java</a:t>
            </a:r>
            <a:r>
              <a:rPr lang="zh-CN" altLang="en-US" sz="2000" dirty="0"/>
              <a:t>安装，版本号需要开发提供；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idea</a:t>
            </a:r>
            <a:r>
              <a:rPr lang="zh-CN" altLang="en-US" sz="2000" dirty="0"/>
              <a:t>工具安装，主要用于更好的构建测试；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创建</a:t>
            </a:r>
            <a:r>
              <a:rPr lang="en-US" altLang="zh-CN" sz="2000" dirty="0"/>
              <a:t>maven/gradle</a:t>
            </a:r>
            <a:r>
              <a:rPr lang="zh-CN" altLang="en-US" sz="2000" dirty="0"/>
              <a:t>工程，根据开发提供构建配置文件进行构建。如</a:t>
            </a:r>
            <a:r>
              <a:rPr lang="en-US" altLang="zh-CN" sz="2000" dirty="0"/>
              <a:t>maven</a:t>
            </a:r>
            <a:r>
              <a:rPr lang="zh-CN" altLang="en-US" sz="2000" dirty="0"/>
              <a:t>构建，需要将开发提供的</a:t>
            </a:r>
            <a:r>
              <a:rPr lang="zh-CN" altLang="en-US" sz="2000" dirty="0">
                <a:solidFill>
                  <a:srgbClr val="FF0000"/>
                </a:solidFill>
              </a:rPr>
              <a:t>settings.xml</a:t>
            </a:r>
            <a:r>
              <a:rPr lang="zh-CN" altLang="en-US" sz="2000" dirty="0"/>
              <a:t>文件覆盖本地相应文件；</a:t>
            </a:r>
            <a:endParaRPr lang="zh-CN" altLang="en-US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添加</a:t>
            </a:r>
            <a:r>
              <a:rPr lang="en-US" altLang="zh-CN" sz="2000" dirty="0"/>
              <a:t>pom.xml</a:t>
            </a:r>
            <a:r>
              <a:rPr lang="zh-CN" altLang="en-US" sz="2000" dirty="0"/>
              <a:t>引用需要测试的库（包括</a:t>
            </a:r>
            <a:r>
              <a:rPr lang="en-US" altLang="zh-CN" sz="2000" dirty="0"/>
              <a:t>junit5</a:t>
            </a:r>
            <a:r>
              <a:rPr lang="zh-CN" altLang="en-US" sz="2000" dirty="0"/>
              <a:t>，见下面依赖）</a:t>
            </a: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        </a:t>
            </a: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        &lt;dependency&gt;</a:t>
            </a: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            &lt;groupId&gt;org.junit.jupiter&lt;/groupId&gt;</a:t>
            </a: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            &lt;artifactId&gt;junit-jupiter&lt;/artifactId&gt;</a:t>
            </a: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            &lt;version&gt;RELEASE&lt;/version&gt;</a:t>
            </a: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            &lt;scope&gt;test&lt;/scope&gt;</a:t>
            </a: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        &lt;/dependency&gt;</a:t>
            </a:r>
            <a:endParaRPr lang="zh-CN" altLang="en-US" sz="2000" dirty="0"/>
          </a:p>
          <a:p>
            <a:pPr marL="457200" indent="-457200">
              <a:buAutoNum type="arabicPeriod"/>
            </a:pPr>
            <a:endParaRPr lang="zh-CN" altLang="en-US" sz="2000" b="1" dirty="0"/>
          </a:p>
          <a:p>
            <a:pPr marL="457200" indent="-457200">
              <a:buAutoNum type="arabicPeriod"/>
            </a:pPr>
            <a:endParaRPr lang="zh-CN" altLang="en-US" sz="2000" b="1" dirty="0"/>
          </a:p>
          <a:p>
            <a:pPr indent="0">
              <a:buNone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环境准备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20" y="1219200"/>
            <a:ext cx="6123940" cy="50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15" y="1219200"/>
            <a:ext cx="5107305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0" y="359530"/>
            <a:ext cx="63063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常规单元测试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6325" y="1400175"/>
            <a:ext cx="1013650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dirty="0">
                <a:solidFill>
                  <a:srgbClr val="FF0000"/>
                </a:solidFill>
                <a:sym typeface="+mn-ea"/>
              </a:rPr>
              <a:t>@Test</a:t>
            </a:r>
            <a:r>
              <a:rPr lang="zh-CN" dirty="0">
                <a:sym typeface="+mn-ea"/>
              </a:rPr>
              <a:t>标识方法为用例</a:t>
            </a:r>
            <a:endParaRPr dirty="0"/>
          </a:p>
          <a:p>
            <a:r>
              <a:rPr lang="en-US" dirty="0"/>
              <a:t>2</a:t>
            </a:r>
            <a:r>
              <a:rPr dirty="0"/>
              <a:t>、@BeforeEach标识方法在每个用例执行前执行一次（可以初始化每个用例）</a:t>
            </a:r>
            <a:endParaRPr dirty="0"/>
          </a:p>
          <a:p>
            <a:r>
              <a:rPr lang="en-US" dirty="0"/>
              <a:t>3</a:t>
            </a:r>
            <a:r>
              <a:rPr dirty="0"/>
              <a:t>、@BeforeAll标识方法在所有用例执行前执行一次（初始化整个测试）</a:t>
            </a:r>
            <a:endParaRPr dirty="0"/>
          </a:p>
          <a:p>
            <a:r>
              <a:rPr lang="en-US" dirty="0"/>
              <a:t>4</a:t>
            </a:r>
            <a:r>
              <a:rPr dirty="0"/>
              <a:t>、@AfterEach标识方法在每个用例执行后执行一次</a:t>
            </a:r>
            <a:endParaRPr dirty="0"/>
          </a:p>
          <a:p>
            <a:r>
              <a:rPr lang="en-US" dirty="0"/>
              <a:t>5</a:t>
            </a:r>
            <a:r>
              <a:rPr dirty="0"/>
              <a:t>、@AfterAll标识方法在所有用例执行后执行一次</a:t>
            </a:r>
            <a:endParaRPr dirty="0"/>
          </a:p>
          <a:p>
            <a:r>
              <a:rPr lang="en-US" dirty="0"/>
              <a:t>6</a:t>
            </a:r>
            <a:r>
              <a:rPr dirty="0"/>
              <a:t>、@DisplayName(“caseName”)执行用例后，用于输出台显示用例名称caseName</a:t>
            </a:r>
            <a:endParaRPr dirty="0"/>
          </a:p>
          <a:p>
            <a:r>
              <a:rPr lang="en-US" dirty="0"/>
              <a:t>7</a:t>
            </a:r>
            <a:r>
              <a:rPr dirty="0"/>
              <a:t>、正常断言：assert boolean;</a:t>
            </a:r>
            <a:endParaRPr dirty="0"/>
          </a:p>
          <a:p>
            <a:r>
              <a:rPr lang="en-US" dirty="0"/>
              <a:t>8</a:t>
            </a:r>
            <a:r>
              <a:rPr dirty="0"/>
              <a:t>、异常断言</a:t>
            </a:r>
            <a:r>
              <a:rPr lang="zh-CN" dirty="0"/>
              <a:t>：使用</a:t>
            </a:r>
            <a:r>
              <a:rPr lang="en-US" altLang="zh-CN" dirty="0"/>
              <a:t>try catch</a:t>
            </a:r>
            <a:r>
              <a:rPr lang="zh-CN" altLang="en-US" dirty="0"/>
              <a:t>捕获异常，当无异常则用例执行失败，反之亦然；</a:t>
            </a:r>
            <a:endParaRPr lang="zh-CN" altLang="en-US" dirty="0"/>
          </a:p>
          <a:p>
            <a:r>
              <a:rPr lang="zh-CN" altLang="en-US" dirty="0"/>
              <a:t>   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651250"/>
            <a:ext cx="57531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3966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基于SpringBoot</a:t>
            </a:r>
            <a:r>
              <a:rPr lang="zh-CN"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单元</a:t>
            </a:r>
            <a:r>
              <a:rPr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测试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615" y="1591945"/>
            <a:ext cx="1123061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dirty="0"/>
              <a:t>前提：当被测项目是基于</a:t>
            </a:r>
            <a:r>
              <a:rPr lang="en-US" altLang="zh-CN" dirty="0"/>
              <a:t>springBoot</a:t>
            </a:r>
            <a:r>
              <a:rPr lang="zh-CN" altLang="en-US" dirty="0"/>
              <a:t>框架</a:t>
            </a:r>
            <a:r>
              <a:rPr lang="zh-CN" altLang="en-US" dirty="0"/>
              <a:t>进行开发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、被测对象：Service层单元测试、Controller层单元测试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/>
              <a:t>引用依赖：</a:t>
            </a:r>
            <a:endParaRPr lang="zh-CN" altLang="en-US" dirty="0"/>
          </a:p>
          <a:p>
            <a:r>
              <a:rPr lang="zh-CN" altLang="en-US" dirty="0"/>
              <a:t>       &lt;dependency&gt;</a:t>
            </a:r>
            <a:endParaRPr lang="zh-CN" altLang="en-US" dirty="0"/>
          </a:p>
          <a:p>
            <a:r>
              <a:rPr lang="zh-CN" altLang="en-US" dirty="0"/>
              <a:t>       </a:t>
            </a:r>
            <a:r>
              <a:rPr lang="en-US" altLang="zh-CN" dirty="0"/>
              <a:t>	</a:t>
            </a:r>
            <a:r>
              <a:rPr lang="zh-CN" altLang="en-US" dirty="0"/>
              <a:t>&lt;groupId&gt;org.springframework.boot&lt;/groupId&gt;</a:t>
            </a:r>
            <a:endParaRPr lang="zh-CN" altLang="en-US" dirty="0"/>
          </a:p>
          <a:p>
            <a:r>
              <a:rPr lang="zh-CN" altLang="en-US" dirty="0"/>
              <a:t>                  &lt;artifactId&gt;spring-boot-starter-test&lt;/artifactId&gt;</a:t>
            </a:r>
            <a:endParaRPr lang="zh-CN" altLang="en-US" dirty="0"/>
          </a:p>
          <a:p>
            <a:r>
              <a:rPr lang="zh-CN" altLang="en-US" dirty="0"/>
              <a:t>                  &lt;scope&gt;test&lt;/scope&gt;</a:t>
            </a:r>
            <a:endParaRPr lang="zh-CN" altLang="en-US" dirty="0"/>
          </a:p>
          <a:p>
            <a:r>
              <a:rPr lang="zh-CN" altLang="en-US" dirty="0"/>
              <a:t>       &lt;/dependency&gt;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/>
              <a:t>测试类编写：在测试类上添加@RunWith(SpringRunner.class)、@SpringBootTest注解：</a:t>
            </a:r>
            <a:endParaRPr lang="zh-CN" altLang="en-US" dirty="0"/>
          </a:p>
          <a:p>
            <a:r>
              <a:rPr lang="zh-CN" altLang="en-US" dirty="0"/>
              <a:t>      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30" y="4184650"/>
            <a:ext cx="97917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3966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基于SpringBoot</a:t>
            </a:r>
            <a:r>
              <a:rPr lang="zh-CN"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单元</a:t>
            </a:r>
            <a:r>
              <a:rPr sz="2800" b="1" dirty="0">
                <a:solidFill>
                  <a:schemeClr val="bg2">
                    <a:lumMod val="25000"/>
                  </a:schemeClr>
                </a:solidFill>
                <a:sym typeface="+mn-ea"/>
              </a:rPr>
              <a:t>测试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615" y="1380490"/>
            <a:ext cx="298958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执行过程：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项目启动</a:t>
            </a:r>
            <a:r>
              <a:rPr lang="zh-CN" altLang="en-US" dirty="0"/>
              <a:t>，加载</a:t>
            </a:r>
            <a:r>
              <a:rPr lang="en-US" altLang="zh-CN" dirty="0"/>
              <a:t>Spring</a:t>
            </a:r>
            <a:r>
              <a:rPr lang="zh-CN" altLang="zh-CN" dirty="0"/>
              <a:t>运行环境</a:t>
            </a:r>
            <a:r>
              <a:rPr lang="zh-CN" altLang="en-US" dirty="0"/>
              <a:t>（启动类见右图）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、自动执行被</a:t>
            </a:r>
            <a:r>
              <a:rPr lang="en-US" altLang="zh-CN" dirty="0"/>
              <a:t>@SpringBootTest</a:t>
            </a:r>
            <a:r>
              <a:rPr lang="zh-CN" altLang="en-US" dirty="0"/>
              <a:t>注解的类下面被</a:t>
            </a:r>
            <a:r>
              <a:rPr lang="en-US" altLang="zh-CN" dirty="0"/>
              <a:t>@Test</a:t>
            </a:r>
            <a:r>
              <a:rPr lang="zh-CN" altLang="en-US" dirty="0"/>
              <a:t>注解的方法（即测试用例）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219200"/>
            <a:ext cx="8171815" cy="5079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0BBB8"/>
        </a:solidFill>
        <a:ln>
          <a:noFill/>
        </a:ln>
      </a:spPr>
      <a:bodyPr rtlCol="0" anchor="ctr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3849</Words>
  <Application>WPS 演示</Application>
  <PresentationFormat>宽屏</PresentationFormat>
  <Paragraphs>265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Microsoft YaHei UI</vt:lpstr>
      <vt:lpstr>Calibri</vt:lpstr>
      <vt:lpstr>Calibri Light</vt:lpstr>
      <vt:lpstr>Arial Unicode MS</vt:lpstr>
      <vt:lpstr>Office 主题</vt:lpstr>
      <vt:lpstr>基于JAVA单元测试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205</cp:revision>
  <dcterms:created xsi:type="dcterms:W3CDTF">2019-08-14T02:47:00Z</dcterms:created>
  <dcterms:modified xsi:type="dcterms:W3CDTF">2019-12-11T07:35:30Z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