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92" r:id="rId4"/>
    <p:sldId id="271" r:id="rId5"/>
    <p:sldId id="304" r:id="rId6"/>
    <p:sldId id="272" r:id="rId7"/>
    <p:sldId id="305" r:id="rId8"/>
    <p:sldId id="273" r:id="rId9"/>
    <p:sldId id="321" r:id="rId10"/>
    <p:sldId id="274" r:id="rId11"/>
    <p:sldId id="318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BBBA"/>
    <a:srgbClr val="10B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42C9E-1258-4114-9553-9256A63F28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0F56D-9322-45EB-9CB7-3BB8922E97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4605" y="1348785"/>
            <a:ext cx="12192000" cy="4760685"/>
          </a:xfrm>
          <a:prstGeom prst="rect">
            <a:avLst/>
          </a:prstGeom>
          <a:solidFill>
            <a:srgbClr val="10B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9395" y="2307590"/>
            <a:ext cx="9144000" cy="1855470"/>
          </a:xfrm>
        </p:spPr>
        <p:txBody>
          <a:bodyPr/>
          <a:lstStyle/>
          <a:p>
            <a:r>
              <a:rPr lang="en-US" dirty="0"/>
              <a:t>airTest</a:t>
            </a:r>
            <a:r>
              <a:rPr lang="zh-CN" dirty="0"/>
              <a:t>入门手册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633" y="332305"/>
            <a:ext cx="1535105" cy="8179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50091" y="4928863"/>
            <a:ext cx="2203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质量中心  </a:t>
            </a:r>
            <a:r>
              <a:rPr lang="en-US" altLang="zh-CN" b="1" dirty="0"/>
              <a:t>      </a:t>
            </a:r>
            <a:r>
              <a:rPr lang="zh-CN" altLang="en-US" b="1" dirty="0"/>
              <a:t>张文俊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5441" y="928913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441" y="359530"/>
            <a:ext cx="8978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总结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1820" y="1424305"/>
            <a:ext cx="1038542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/>
                </a:solidFill>
                <a:latin typeface="+mj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、如何安装？</a:t>
            </a:r>
            <a:endParaRPr lang="zh-CN" altLang="en-US" sz="2000" dirty="0">
              <a:solidFill>
                <a:schemeClr val="tx1"/>
              </a:solidFill>
              <a:latin typeface="+mj-ea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+mj-ea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+mj-ea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+mj-ea"/>
              </a:rPr>
              <a:t>airTestProject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由哪些组成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？</a:t>
            </a:r>
            <a:endParaRPr lang="zh-CN" altLang="en-US" sz="2000" dirty="0">
              <a:solidFill>
                <a:schemeClr val="tx1"/>
              </a:solidFill>
              <a:latin typeface="+mj-ea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+mj-ea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+mj-ea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+mj-ea"/>
              </a:rPr>
              <a:t>airTest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+mj-ea"/>
              </a:rPr>
              <a:t>Popo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区别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？</a:t>
            </a:r>
            <a:endParaRPr lang="zh-CN" altLang="en-US" sz="2000" dirty="0">
              <a:solidFill>
                <a:schemeClr val="tx1"/>
              </a:solidFill>
              <a:latin typeface="+mj-ea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+mj-ea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+mj-ea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、是否支持持续集成？</a:t>
            </a:r>
            <a:endParaRPr lang="zh-CN" altLang="en-US" sz="2000" dirty="0">
              <a:solidFill>
                <a:schemeClr val="tx1"/>
              </a:solidFill>
              <a:latin typeface="+mj-ea"/>
            </a:endParaRPr>
          </a:p>
          <a:p>
            <a:pPr algn="l"/>
            <a:endParaRPr lang="en-US" altLang="zh-CN" sz="2000" dirty="0">
              <a:solidFill>
                <a:schemeClr val="tx1"/>
              </a:solidFill>
              <a:latin typeface="+mj-ea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+mj-ea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latin typeface="+mj-ea"/>
              </a:rPr>
              <a:t>、是否能多机同时运行？</a:t>
            </a:r>
            <a:endParaRPr lang="zh-CN" altLang="en-US" sz="2000" dirty="0">
              <a:solidFill>
                <a:schemeClr val="tx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92199" y="3335963"/>
            <a:ext cx="3292171" cy="124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buClr>
                <a:srgbClr val="ED7717"/>
              </a:buClr>
              <a:buSzPct val="100000"/>
            </a:pPr>
            <a:r>
              <a:rPr lang="zh-CN" altLang="en-US" sz="2000" b="1" dirty="0">
                <a:solidFill>
                  <a:srgbClr val="10BBB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顶呱呱集团</a:t>
            </a:r>
            <a:endParaRPr lang="en-US" altLang="zh-CN" sz="2000" b="1" dirty="0">
              <a:solidFill>
                <a:srgbClr val="10BBB8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10000"/>
              </a:lnSpc>
              <a:buClr>
                <a:srgbClr val="ED7717"/>
              </a:buClr>
              <a:buSzPct val="100000"/>
            </a:pPr>
            <a:endParaRPr lang="en-US" altLang="zh-CN" sz="1600" b="1" dirty="0">
              <a:solidFill>
                <a:srgbClr val="ED7D3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10000"/>
              </a:lnSpc>
              <a:buClr>
                <a:srgbClr val="ED7717"/>
              </a:buClr>
              <a:buSzPct val="100000"/>
            </a:pPr>
            <a:r>
              <a:rPr lang="zh-CN" altLang="en-US" sz="1600" dirty="0">
                <a:solidFill>
                  <a:srgbClr val="10BBB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网站：</a:t>
            </a:r>
            <a:r>
              <a:rPr lang="en-US" altLang="zh-CN" sz="1600" dirty="0">
                <a:solidFill>
                  <a:srgbClr val="10BBB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www.dgg.net</a:t>
            </a:r>
            <a:endParaRPr lang="en-US" altLang="zh-CN" sz="1600" dirty="0">
              <a:solidFill>
                <a:srgbClr val="10BBB8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10000"/>
              </a:lnSpc>
              <a:buClr>
                <a:srgbClr val="ED7717"/>
              </a:buClr>
              <a:buSzPct val="100000"/>
            </a:pPr>
            <a:r>
              <a:rPr lang="zh-CN" altLang="en-US" sz="1600" dirty="0">
                <a:solidFill>
                  <a:srgbClr val="10BBB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1600" dirty="0">
                <a:solidFill>
                  <a:srgbClr val="10BBB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4000-962-540</a:t>
            </a:r>
            <a:endParaRPr lang="en-US" altLang="zh-CN" sz="1600" dirty="0">
              <a:solidFill>
                <a:srgbClr val="10BBB8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487997" y="1708987"/>
            <a:ext cx="3257887" cy="1163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zh-CN" sz="6000" b="1" kern="1200" cap="none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0BBB8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感谢聆听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0BBB8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83" y="2035487"/>
            <a:ext cx="3712538" cy="19781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870" y="3043049"/>
            <a:ext cx="1534070" cy="15293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3880022" cy="6858000"/>
          </a:xfrm>
          <a:prstGeom prst="rect">
            <a:avLst/>
          </a:prstGeom>
          <a:solidFill>
            <a:srgbClr val="10BB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863947" y="1483930"/>
            <a:ext cx="2152128" cy="1466700"/>
            <a:chOff x="668068" y="1245033"/>
            <a:chExt cx="2152128" cy="1466700"/>
          </a:xfrm>
        </p:grpSpPr>
        <p:sp>
          <p:nvSpPr>
            <p:cNvPr id="2" name="文本框 1"/>
            <p:cNvSpPr txBox="1"/>
            <p:nvPr/>
          </p:nvSpPr>
          <p:spPr>
            <a:xfrm>
              <a:off x="959302" y="1245033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68068" y="2126958"/>
              <a:ext cx="21521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524085" y="463418"/>
            <a:ext cx="6688576" cy="627463"/>
            <a:chOff x="4684263" y="1540900"/>
            <a:chExt cx="6000213" cy="627463"/>
          </a:xfrm>
        </p:grpSpPr>
        <p:sp>
          <p:nvSpPr>
            <p:cNvPr id="9" name="矩形 8"/>
            <p:cNvSpPr/>
            <p:nvPr/>
          </p:nvSpPr>
          <p:spPr>
            <a:xfrm>
              <a:off x="4684263" y="1540900"/>
              <a:ext cx="6000213" cy="627463"/>
            </a:xfrm>
            <a:prstGeom prst="rect">
              <a:avLst/>
            </a:prstGeom>
            <a:noFill/>
            <a:ln>
              <a:solidFill>
                <a:srgbClr val="10B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effectLst/>
                </a:rPr>
                <a:t>203_InfoLab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4684264" y="1540900"/>
              <a:ext cx="848826" cy="627463"/>
            </a:xfrm>
            <a:prstGeom prst="rect">
              <a:avLst/>
            </a:prstGeom>
            <a:solidFill>
              <a:srgbClr val="10BB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sz="4000" dirty="0">
                  <a:solidFill>
                    <a:srgbClr val="FF0000"/>
                  </a:solidFill>
                </a:rPr>
                <a:t> 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466681" y="547586"/>
            <a:ext cx="59732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</a:rPr>
              <a:t>简介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512855" y="2047940"/>
            <a:ext cx="6688576" cy="627463"/>
            <a:chOff x="4684263" y="1540900"/>
            <a:chExt cx="6000213" cy="627463"/>
          </a:xfrm>
        </p:grpSpPr>
        <p:sp>
          <p:nvSpPr>
            <p:cNvPr id="21" name="矩形 20"/>
            <p:cNvSpPr/>
            <p:nvPr/>
          </p:nvSpPr>
          <p:spPr>
            <a:xfrm>
              <a:off x="4684263" y="1540900"/>
              <a:ext cx="6000213" cy="627463"/>
            </a:xfrm>
            <a:prstGeom prst="rect">
              <a:avLst/>
            </a:prstGeom>
            <a:noFill/>
            <a:ln>
              <a:solidFill>
                <a:srgbClr val="10B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effectLst/>
                </a:rPr>
                <a:t>203_InfoLab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84264" y="1540900"/>
              <a:ext cx="848826" cy="627463"/>
            </a:xfrm>
            <a:prstGeom prst="rect">
              <a:avLst/>
            </a:prstGeom>
            <a:solidFill>
              <a:srgbClr val="10BB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16465" y="2872381"/>
            <a:ext cx="6688576" cy="627463"/>
            <a:chOff x="4684263" y="1540900"/>
            <a:chExt cx="6000213" cy="627463"/>
          </a:xfrm>
        </p:grpSpPr>
        <p:sp>
          <p:nvSpPr>
            <p:cNvPr id="36" name="矩形 35"/>
            <p:cNvSpPr/>
            <p:nvPr/>
          </p:nvSpPr>
          <p:spPr>
            <a:xfrm>
              <a:off x="4684263" y="1540900"/>
              <a:ext cx="6000213" cy="627463"/>
            </a:xfrm>
            <a:prstGeom prst="rect">
              <a:avLst/>
            </a:prstGeom>
            <a:noFill/>
            <a:ln>
              <a:solidFill>
                <a:srgbClr val="10B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effectLst/>
                </a:rPr>
                <a:t>203_InfoLab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4684264" y="1540900"/>
              <a:ext cx="848826" cy="627463"/>
            </a:xfrm>
            <a:prstGeom prst="rect">
              <a:avLst/>
            </a:prstGeom>
            <a:solidFill>
              <a:srgbClr val="10BB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sz="40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endParaRPr lang="zh-CN" altLang="en-US" sz="4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59061" y="2131073"/>
            <a:ext cx="59732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AirtestIDE</a:t>
            </a:r>
            <a:endParaRPr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62872" y="4778069"/>
            <a:ext cx="59732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脚本运行</a:t>
            </a:r>
            <a:endParaRPr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512855" y="4692332"/>
            <a:ext cx="6688576" cy="630453"/>
            <a:chOff x="4570913" y="2397442"/>
            <a:chExt cx="6000213" cy="630453"/>
          </a:xfrm>
        </p:grpSpPr>
        <p:sp>
          <p:nvSpPr>
            <p:cNvPr id="28" name="矩形 27"/>
            <p:cNvSpPr/>
            <p:nvPr/>
          </p:nvSpPr>
          <p:spPr>
            <a:xfrm>
              <a:off x="4570913" y="2400432"/>
              <a:ext cx="6000213" cy="627463"/>
            </a:xfrm>
            <a:prstGeom prst="rect">
              <a:avLst/>
            </a:prstGeom>
            <a:noFill/>
            <a:ln>
              <a:solidFill>
                <a:srgbClr val="10B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effectLst/>
                </a:rPr>
                <a:t>203_InfoLab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570913" y="2397442"/>
              <a:ext cx="848826" cy="627463"/>
            </a:xfrm>
            <a:prstGeom prst="rect">
              <a:avLst/>
            </a:prstGeom>
            <a:solidFill>
              <a:srgbClr val="10BB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sz="40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endParaRPr lang="zh-CN" altLang="en-US" sz="4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462671" y="2973812"/>
            <a:ext cx="59732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Android真机连接</a:t>
            </a:r>
            <a:endParaRPr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512855" y="3772055"/>
            <a:ext cx="6688576" cy="627463"/>
            <a:chOff x="4684263" y="1540900"/>
            <a:chExt cx="6000213" cy="627463"/>
          </a:xfrm>
        </p:grpSpPr>
        <p:sp>
          <p:nvSpPr>
            <p:cNvPr id="41" name="矩形 40"/>
            <p:cNvSpPr/>
            <p:nvPr/>
          </p:nvSpPr>
          <p:spPr>
            <a:xfrm>
              <a:off x="4684263" y="1540900"/>
              <a:ext cx="6000213" cy="627463"/>
            </a:xfrm>
            <a:prstGeom prst="rect">
              <a:avLst/>
            </a:prstGeom>
            <a:noFill/>
            <a:ln>
              <a:solidFill>
                <a:srgbClr val="10B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effectLst/>
                </a:rPr>
                <a:t>203_InfoLab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684264" y="1540900"/>
              <a:ext cx="848826" cy="627463"/>
            </a:xfrm>
            <a:prstGeom prst="rect">
              <a:avLst/>
            </a:prstGeom>
            <a:solidFill>
              <a:srgbClr val="10BB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sz="40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endParaRPr lang="zh-CN" altLang="en-US" sz="4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5462871" y="3855398"/>
            <a:ext cx="59732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脚本编写</a:t>
            </a:r>
            <a:endParaRPr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2872" y="1321764"/>
            <a:ext cx="59732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</a:rPr>
              <a:t>架构图</a:t>
            </a:r>
            <a:endParaRPr lang="zh-CN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12855" y="1236027"/>
            <a:ext cx="6688576" cy="630453"/>
            <a:chOff x="4570913" y="2397442"/>
            <a:chExt cx="6000213" cy="630453"/>
          </a:xfrm>
        </p:grpSpPr>
        <p:sp>
          <p:nvSpPr>
            <p:cNvPr id="8" name="矩形 7"/>
            <p:cNvSpPr/>
            <p:nvPr/>
          </p:nvSpPr>
          <p:spPr>
            <a:xfrm>
              <a:off x="4570913" y="2400432"/>
              <a:ext cx="6000213" cy="627463"/>
            </a:xfrm>
            <a:prstGeom prst="rect">
              <a:avLst/>
            </a:prstGeom>
            <a:noFill/>
            <a:ln>
              <a:solidFill>
                <a:srgbClr val="10B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US" altLang="zh-CN" dirty="0">
                  <a:effectLst/>
                </a:rPr>
                <a:t>203_InfoLab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570913" y="2397442"/>
              <a:ext cx="848826" cy="627463"/>
            </a:xfrm>
            <a:prstGeom prst="rect">
              <a:avLst/>
            </a:prstGeom>
            <a:solidFill>
              <a:srgbClr val="10BB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sz="40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endParaRPr lang="zh-CN" altLang="en-US" sz="4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474302" y="5710249"/>
            <a:ext cx="59732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</a:rPr>
              <a:t>总结</a:t>
            </a:r>
            <a:endParaRPr lang="zh-CN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24285" y="5624512"/>
            <a:ext cx="6688576" cy="630453"/>
            <a:chOff x="4570913" y="2397442"/>
            <a:chExt cx="6000213" cy="630453"/>
          </a:xfrm>
        </p:grpSpPr>
        <p:sp>
          <p:nvSpPr>
            <p:cNvPr id="13" name="矩形 12"/>
            <p:cNvSpPr/>
            <p:nvPr/>
          </p:nvSpPr>
          <p:spPr>
            <a:xfrm>
              <a:off x="4570913" y="2400432"/>
              <a:ext cx="6000213" cy="627463"/>
            </a:xfrm>
            <a:prstGeom prst="rect">
              <a:avLst/>
            </a:prstGeom>
            <a:noFill/>
            <a:ln>
              <a:solidFill>
                <a:srgbClr val="10BB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US" altLang="zh-CN" dirty="0">
                  <a:effectLst/>
                </a:rPr>
                <a:t>203_InfoLab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570913" y="2397442"/>
              <a:ext cx="848826" cy="627463"/>
            </a:xfrm>
            <a:prstGeom prst="rect">
              <a:avLst/>
            </a:prstGeom>
            <a:solidFill>
              <a:srgbClr val="10BB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sz="40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endParaRPr lang="zh-CN" altLang="en-US" sz="4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5441" y="928913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441" y="359530"/>
            <a:ext cx="8978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简介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924" y="1546549"/>
            <a:ext cx="11448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89940" y="1546860"/>
            <a:ext cx="1070673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sz="2000" dirty="0"/>
              <a:t>AirtestProject是由网易游戏推出的一款自动化测试框架，项目构成如下：</a:t>
            </a:r>
            <a:endParaRPr sz="2000" dirty="0"/>
          </a:p>
          <a:p>
            <a:pPr indent="0">
              <a:buNone/>
            </a:pPr>
            <a:endParaRPr sz="2000" dirty="0"/>
          </a:p>
          <a:p>
            <a:pPr indent="0">
              <a:buNone/>
            </a:pPr>
            <a:r>
              <a:rPr lang="en-US" sz="2000" dirty="0"/>
              <a:t>1</a:t>
            </a:r>
            <a:r>
              <a:rPr lang="zh-CN" altLang="en-US" sz="2000" dirty="0"/>
              <a:t>、</a:t>
            </a:r>
            <a:r>
              <a:rPr sz="2000" dirty="0"/>
              <a:t>Airtest：是一个跨平台的、</a:t>
            </a:r>
            <a:r>
              <a:rPr sz="2000" dirty="0">
                <a:solidFill>
                  <a:srgbClr val="FF0000"/>
                </a:solidFill>
              </a:rPr>
              <a:t>基于图像识别</a:t>
            </a:r>
            <a:r>
              <a:rPr sz="2000" dirty="0"/>
              <a:t>的UI自动化测试框架，适用于游戏和App，支持平台有Windows、Android和iOS</a:t>
            </a:r>
            <a:endParaRPr sz="2000" dirty="0"/>
          </a:p>
          <a:p>
            <a:pPr indent="0">
              <a:buNone/>
            </a:pPr>
            <a:endParaRPr sz="2000" dirty="0"/>
          </a:p>
          <a:p>
            <a:pPr indent="0">
              <a:buNone/>
            </a:pPr>
            <a:r>
              <a:rPr lang="en-US" sz="2000" dirty="0"/>
              <a:t>2</a:t>
            </a:r>
            <a:r>
              <a:rPr lang="zh-CN" altLang="en-US" sz="2000" dirty="0"/>
              <a:t>、</a:t>
            </a:r>
            <a:r>
              <a:rPr sz="2000" dirty="0"/>
              <a:t>Poco：是一款基于</a:t>
            </a:r>
            <a:r>
              <a:rPr sz="2000" dirty="0">
                <a:solidFill>
                  <a:srgbClr val="FF0000"/>
                </a:solidFill>
              </a:rPr>
              <a:t>UI控件识别</a:t>
            </a:r>
            <a:r>
              <a:rPr sz="2000" dirty="0"/>
              <a:t>的自动化测试框架，目前支持Unity3D/cocos2dx-*/Android原生app/iOS原生app/微信小程序，也可以在其他引擎中自行接入poco-sdk来使用</a:t>
            </a:r>
            <a:endParaRPr sz="2000" dirty="0"/>
          </a:p>
          <a:p>
            <a:pPr indent="0">
              <a:buNone/>
            </a:pPr>
            <a:endParaRPr sz="2000" dirty="0"/>
          </a:p>
          <a:p>
            <a:pPr indent="0">
              <a:buNone/>
            </a:pPr>
            <a:r>
              <a:rPr lang="en-US" sz="2000" dirty="0"/>
              <a:t>3</a:t>
            </a:r>
            <a:r>
              <a:rPr lang="zh-CN" altLang="en-US" sz="2000" dirty="0"/>
              <a:t>、</a:t>
            </a:r>
            <a:r>
              <a:rPr sz="2000" dirty="0"/>
              <a:t>AirtestIDE：跨平台的UI自动化测试编辑器，内置了Airtest和Poco的相关插件功能，能够使用它快速简单地编写Airtest和Poco代码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5441" y="928913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441" y="359530"/>
            <a:ext cx="1255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架构图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924" y="1546549"/>
            <a:ext cx="11448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50" y="1231900"/>
            <a:ext cx="6934200" cy="50673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84860" y="1459865"/>
            <a:ext cx="335851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Airtest Project项目架构图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如图所示，底层的主要测试框架主要是Airtest和Poco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AirTest</a:t>
            </a:r>
            <a:r>
              <a:rPr lang="zh-CN" altLang="en-US"/>
              <a:t>点击元素：</a:t>
            </a:r>
            <a:endParaRPr lang="zh-CN" altLang="en-US"/>
          </a:p>
          <a:p>
            <a:r>
              <a:rPr lang="zh-CN" altLang="en-US"/>
              <a:t>touch(Template("</a:t>
            </a:r>
            <a:r>
              <a:rPr lang="en-US" altLang="zh-CN"/>
              <a:t>tupian</a:t>
            </a:r>
            <a:r>
              <a:rPr lang="zh-CN" altLang="en-US"/>
              <a:t>.png", record_pos=(-0.116, 1.023), resolution=(1080, 2340)))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Poco</a:t>
            </a:r>
            <a:r>
              <a:rPr lang="zh-CN" altLang="en-US"/>
              <a:t>点击元素：</a:t>
            </a:r>
            <a:endParaRPr lang="zh-CN" altLang="en-US"/>
          </a:p>
          <a:p>
            <a:r>
              <a:rPr lang="zh-CN" altLang="en-US"/>
              <a:t>poco=AndroidUiautomationPoco()</a:t>
            </a:r>
            <a:endParaRPr lang="zh-CN" altLang="en-US"/>
          </a:p>
          <a:p>
            <a:r>
              <a:rPr lang="zh-CN" altLang="en-US"/>
              <a:t>poco("name:id").click()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5441" y="928913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441" y="359530"/>
            <a:ext cx="1979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AirtestIDE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924" y="1546549"/>
            <a:ext cx="11448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53085" y="1425575"/>
            <a:ext cx="110858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AutoNum type="arabicPeriod"/>
            </a:pPr>
            <a:r>
              <a:rPr sz="2000" dirty="0"/>
              <a:t>AirtestIDE 是一个跨平台的UI自动化测试编辑器，适用于游戏和App。</a:t>
            </a:r>
            <a:endParaRPr sz="2000" dirty="0"/>
          </a:p>
          <a:p>
            <a:pPr marL="457200" indent="-457200">
              <a:buAutoNum type="arabicPeriod"/>
            </a:pPr>
            <a:r>
              <a:rPr sz="2000" dirty="0"/>
              <a:t>自动化脚本录制、一键回放、报告查看，轻而易举实现自动化测试流程</a:t>
            </a:r>
            <a:endParaRPr sz="2000" dirty="0"/>
          </a:p>
          <a:p>
            <a:pPr marL="457200" indent="-457200">
              <a:buAutoNum type="arabicPeriod"/>
            </a:pPr>
            <a:r>
              <a:rPr sz="2000" dirty="0"/>
              <a:t>支持基于图像识别的Airtest框架，适用于所有Android/iOS/Windows应用</a:t>
            </a:r>
            <a:endParaRPr sz="2000" dirty="0"/>
          </a:p>
          <a:p>
            <a:pPr marL="457200" indent="-457200">
              <a:buAutoNum type="arabicPeriod"/>
            </a:pPr>
            <a:r>
              <a:rPr sz="2000" dirty="0"/>
              <a:t>支持基于UI控件搜索的Poco框架，适用于Unity3d，Cocos2d与Android/iOS App等多种平台</a:t>
            </a:r>
            <a:endParaRPr sz="2000" dirty="0"/>
          </a:p>
          <a:p>
            <a:pPr marL="457200" indent="-457200">
              <a:buAutoNum type="arabicPeriod"/>
            </a:pPr>
            <a:r>
              <a:rPr sz="2000" dirty="0"/>
              <a:t>能够运行在Windows和MacOS上</a:t>
            </a:r>
            <a:endParaRPr sz="2000" dirty="0"/>
          </a:p>
          <a:p>
            <a:pPr marL="457200" indent="-457200">
              <a:buAutoNum type="arabicPeriod"/>
            </a:pPr>
            <a:endParaRPr sz="2000" dirty="0"/>
          </a:p>
          <a:p>
            <a:pPr indent="0">
              <a:buNone/>
            </a:pPr>
            <a:r>
              <a:rPr lang="en-US" sz="2000" dirty="0"/>
              <a:t>5</a:t>
            </a:r>
            <a:r>
              <a:rPr lang="zh-CN" altLang="en-US" sz="2000" dirty="0"/>
              <a:t>分钟快速上手参考地址：</a:t>
            </a:r>
            <a:r>
              <a:rPr sz="2000" dirty="0"/>
              <a:t>https://airtest.doc.io.netease.com/tutorial/1_quick_start_guide/</a:t>
            </a:r>
            <a:endParaRPr sz="2000" dirty="0"/>
          </a:p>
          <a:p>
            <a:pPr marL="457200" indent="-457200">
              <a:buAutoNum type="arabicPeriod"/>
            </a:pPr>
            <a:endParaRPr sz="2000" dirty="0"/>
          </a:p>
          <a:p>
            <a:pPr indent="0">
              <a:buNone/>
            </a:pPr>
            <a:r>
              <a:rPr lang="zh-CN" sz="2000" dirty="0"/>
              <a:t>官网直接下载解压后即可使用：http://airtest.netease.com/</a:t>
            </a:r>
            <a:endParaRPr 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双击解压后</a:t>
            </a:r>
            <a:r>
              <a:rPr lang="en-US" altLang="zh-CN" sz="2000" dirty="0"/>
              <a:t>AiretestIDE.exe</a:t>
            </a:r>
            <a:r>
              <a:rPr lang="zh-CN" altLang="en-US" sz="2000" dirty="0"/>
              <a:t>即可打开软件</a:t>
            </a:r>
            <a:endParaRPr lang="zh-CN" altLang="en-US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skip</a:t>
            </a:r>
            <a:r>
              <a:rPr lang="zh-CN" altLang="en-US" sz="2000" dirty="0"/>
              <a:t>登录就能使用</a:t>
            </a:r>
            <a:endParaRPr lang="zh-CN" altLang="en-US" sz="2000" dirty="0"/>
          </a:p>
          <a:p>
            <a:pPr indent="0"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5441" y="928913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441" y="359530"/>
            <a:ext cx="28708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Android真机连接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924" y="1546549"/>
            <a:ext cx="11448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95020" y="1546860"/>
            <a:ext cx="107823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参考如下地址说明：</a:t>
            </a:r>
            <a:endParaRPr lang="zh-CN" altLang="en-US"/>
          </a:p>
          <a:p>
            <a:r>
              <a:rPr lang="zh-CN" altLang="en-US"/>
              <a:t>https://airtest.doc.io.netease.com/IDEdocs/device_connection/1_android_phone_connection/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、手机设置：开启允许USB调试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手机设置：</a:t>
            </a:r>
            <a:r>
              <a:rPr lang="zh-CN" altLang="en-US"/>
              <a:t>关闭监控</a:t>
            </a:r>
            <a:r>
              <a:rPr lang="en-US" altLang="zh-CN"/>
              <a:t>ADB</a:t>
            </a:r>
            <a:r>
              <a:rPr lang="zh-CN" altLang="en-US"/>
              <a:t>安装应用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手机设置：</a:t>
            </a:r>
            <a:r>
              <a:rPr lang="zh-CN" altLang="en-US"/>
              <a:t>开启开发者选项</a:t>
            </a:r>
            <a:endParaRPr lang="zh-CN" altLang="en-US"/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、通过</a:t>
            </a:r>
            <a:r>
              <a:rPr lang="en-US" altLang="zh-CN">
                <a:sym typeface="+mn-ea"/>
              </a:rPr>
              <a:t>ADB</a:t>
            </a:r>
            <a:r>
              <a:rPr lang="zh-CN" altLang="en-US">
                <a:sym typeface="+mn-ea"/>
              </a:rPr>
              <a:t>命令，</a:t>
            </a:r>
            <a:r>
              <a:rPr lang="en-US" altLang="zh-CN">
                <a:sym typeface="+mn-ea"/>
              </a:rPr>
              <a:t>adb.exe </a:t>
            </a:r>
            <a:r>
              <a:rPr lang="zh-CN" altLang="en-US">
                <a:sym typeface="+mn-ea"/>
              </a:rPr>
              <a:t> devices查看设备是否正确连接【</a:t>
            </a:r>
            <a:r>
              <a:rPr lang="en-US" altLang="zh-CN">
                <a:sym typeface="+mn-ea"/>
              </a:rPr>
              <a:t>..</a:t>
            </a:r>
            <a:r>
              <a:rPr lang="zh-CN" altLang="en-US">
                <a:sym typeface="+mn-ea"/>
              </a:rPr>
              <a:t>AirtestIDE\airtest\core\android</a:t>
            </a:r>
            <a:r>
              <a:rPr lang="en-US" altLang="zh-CN">
                <a:sym typeface="+mn-ea"/>
              </a:rPr>
              <a:t>\adb.exe</a:t>
            </a:r>
            <a:r>
              <a:rPr lang="zh-CN" altLang="en-US">
                <a:sym typeface="+mn-ea"/>
              </a:rPr>
              <a:t>】</a:t>
            </a:r>
            <a:endParaRPr lang="zh-CN" altLang="en-US">
              <a:sym typeface="+mn-ea"/>
            </a:endParaRPr>
          </a:p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dirty="0">
                <a:sym typeface="+mn-ea"/>
              </a:rPr>
              <a:t>AirtestProject</a:t>
            </a:r>
            <a:r>
              <a:rPr lang="zh-CN" dirty="0">
                <a:sym typeface="+mn-ea"/>
              </a:rPr>
              <a:t>中默认</a:t>
            </a:r>
            <a:r>
              <a:rPr lang="en-US" altLang="zh-CN">
                <a:sym typeface="+mn-ea"/>
              </a:rPr>
              <a:t>minicap</a:t>
            </a:r>
            <a:r>
              <a:rPr lang="zh-CN" altLang="en-US">
                <a:sym typeface="+mn-ea"/>
              </a:rPr>
              <a:t>不支持安卓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，对该版本安卓手机</a:t>
            </a:r>
            <a:r>
              <a:rPr lang="en-US" altLang="zh-CN">
                <a:sym typeface="+mn-ea"/>
              </a:rPr>
              <a:t>connect</a:t>
            </a:r>
            <a:r>
              <a:rPr lang="zh-CN" altLang="en-US">
                <a:sym typeface="+mn-ea"/>
              </a:rPr>
              <a:t>时需要选择</a:t>
            </a:r>
            <a:r>
              <a:rPr lang="en-US" altLang="zh-CN">
                <a:sym typeface="+mn-ea"/>
              </a:rPr>
              <a:t>javaCap</a:t>
            </a:r>
            <a:r>
              <a:rPr lang="zh-CN" altLang="en-US">
                <a:sym typeface="+mn-ea"/>
              </a:rPr>
              <a:t>，如下图所示选择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0" y="4408170"/>
            <a:ext cx="3743325" cy="1838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4806" y="968918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440" y="306190"/>
            <a:ext cx="630635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脚本编写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-Airtest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4980" y="1259205"/>
            <a:ext cx="11230610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dirty="0"/>
              <a:t>引用：</a:t>
            </a:r>
            <a:r>
              <a:rPr dirty="0"/>
              <a:t>from airtest.core.api import *</a:t>
            </a:r>
            <a:endParaRPr dirty="0"/>
          </a:p>
          <a:p>
            <a:r>
              <a:rPr lang="en-US" dirty="0"/>
              <a:t>1</a:t>
            </a:r>
            <a:r>
              <a:rPr lang="zh-CN" altLang="en-US" dirty="0"/>
              <a:t>、初始化：</a:t>
            </a:r>
            <a:r>
              <a:rPr dirty="0"/>
              <a:t>auto_setup(basedir=None, devices=None, logdir=None, project_root=None, compress=0)</a:t>
            </a:r>
            <a:r>
              <a:rPr dirty="0"/>
              <a:t>  </a:t>
            </a:r>
            <a:endParaRPr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、连接设备：connect_device(uri)；set_current(idx)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、获取设备：device()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、执行</a:t>
            </a:r>
            <a:r>
              <a:rPr lang="en-US" altLang="zh-CN" dirty="0">
                <a:sym typeface="+mn-ea"/>
              </a:rPr>
              <a:t>ADB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shell</a:t>
            </a:r>
            <a:r>
              <a:rPr lang="zh-CN" altLang="en-US" dirty="0">
                <a:sym typeface="+mn-ea"/>
              </a:rPr>
              <a:t>命令：</a:t>
            </a:r>
            <a:r>
              <a:rPr lang="zh-CN" altLang="en-US" dirty="0">
                <a:sym typeface="+mn-ea"/>
              </a:rPr>
              <a:t>shell(cmd)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、操作应用：start_app(package, activity=None)；stop_app(package)；clear_app(package)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、应用安装与卸载：install(filepath, **kwargs)；uninstall(package)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、截图到文件：snapshot(filename=None, msg="", quality=ST.SNAPSHOT_QUALITY)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8</a:t>
            </a:r>
            <a:r>
              <a:rPr lang="zh-CN" altLang="zh-CN" dirty="0">
                <a:sym typeface="+mn-ea"/>
              </a:rPr>
              <a:t>、唤醒解锁回到首页：wake()；</a:t>
            </a:r>
            <a:r>
              <a:rPr lang="zh-CN" altLang="en-US" dirty="0">
                <a:sym typeface="+mn-ea"/>
              </a:rPr>
              <a:t>home()</a:t>
            </a:r>
            <a:endParaRPr lang="zh-CN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9</a:t>
            </a:r>
            <a:r>
              <a:rPr lang="zh-CN" altLang="zh-CN" dirty="0">
                <a:sym typeface="+mn-ea"/>
              </a:rPr>
              <a:t>、单双机：touch(v, times=1, **kwargs)；</a:t>
            </a:r>
            <a:r>
              <a:rPr lang="zh-CN" altLang="en-US" dirty="0">
                <a:sym typeface="+mn-ea"/>
              </a:rPr>
              <a:t>double_click(v) ；</a:t>
            </a:r>
            <a:r>
              <a:rPr lang="en-US" altLang="zh-CN" dirty="0">
                <a:sym typeface="+mn-ea"/>
              </a:rPr>
              <a:t>v</a:t>
            </a:r>
            <a:r>
              <a:rPr lang="zh-CN" altLang="en-US" dirty="0">
                <a:sym typeface="+mn-ea"/>
              </a:rPr>
              <a:t>表示模板实例</a:t>
            </a:r>
            <a:r>
              <a:rPr lang="zh-CN" altLang="en-US" dirty="0">
                <a:sym typeface="+mn-ea"/>
              </a:rPr>
              <a:t>Template(...)或者绝对坐标(x, y)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10</a:t>
            </a:r>
            <a:r>
              <a:rPr lang="zh-CN" altLang="en-US" dirty="0">
                <a:sym typeface="+mn-ea"/>
              </a:rPr>
              <a:t>、滑动：swipe(v1, v2=None, vector=None, **kwargs) ；</a:t>
            </a:r>
            <a:r>
              <a:rPr lang="en-US" altLang="zh-CN" dirty="0">
                <a:sym typeface="+mn-ea"/>
              </a:rPr>
              <a:t>v1</a:t>
            </a:r>
            <a:r>
              <a:rPr lang="zh-CN" altLang="en-US" dirty="0">
                <a:sym typeface="+mn-ea"/>
              </a:rPr>
              <a:t>起始位置，</a:t>
            </a:r>
            <a:r>
              <a:rPr lang="en-US" altLang="zh-CN" dirty="0">
                <a:sym typeface="+mn-ea"/>
              </a:rPr>
              <a:t>v2</a:t>
            </a:r>
            <a:r>
              <a:rPr lang="zh-CN" altLang="en-US" dirty="0">
                <a:sym typeface="+mn-ea"/>
              </a:rPr>
              <a:t>结束位置，</a:t>
            </a:r>
            <a:r>
              <a:rPr lang="en-US" altLang="zh-CN" dirty="0">
                <a:sym typeface="+mn-ea"/>
              </a:rPr>
              <a:t>vector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、文本输入：text(text, enter=True, **kwargs)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12</a:t>
            </a:r>
            <a:r>
              <a:rPr lang="zh-CN" altLang="en-US" dirty="0">
                <a:sym typeface="+mn-ea"/>
              </a:rPr>
              <a:t>、等待睡眠：wait(v, timeout=None, interval=0.5, intervalfunc=None)；sleep(secs=1.0) ；</a:t>
            </a:r>
            <a:r>
              <a:rPr lang="en-US" altLang="zh-CN" dirty="0">
                <a:sym typeface="+mn-ea"/>
              </a:rPr>
              <a:t>timeout</a:t>
            </a:r>
            <a:r>
              <a:rPr lang="zh-CN" altLang="en-US" dirty="0">
                <a:sym typeface="+mn-ea"/>
              </a:rPr>
              <a:t>默认</a:t>
            </a:r>
            <a:r>
              <a:rPr lang="en-US" altLang="zh-CN" dirty="0">
                <a:sym typeface="+mn-ea"/>
              </a:rPr>
              <a:t>20s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13</a:t>
            </a:r>
            <a:r>
              <a:rPr lang="zh-CN" altLang="en-US" dirty="0">
                <a:sym typeface="+mn-ea"/>
              </a:rPr>
              <a:t>、判断是否存在：exists(v)；找到返回坐标</a:t>
            </a:r>
            <a:r>
              <a:rPr lang="en-US" altLang="zh-CN" dirty="0">
                <a:sym typeface="+mn-ea"/>
              </a:rPr>
              <a:t>pos</a:t>
            </a:r>
            <a:r>
              <a:rPr lang="zh-CN" altLang="en-US" dirty="0">
                <a:sym typeface="+mn-ea"/>
              </a:rPr>
              <a:t>，没有找到返回</a:t>
            </a:r>
            <a:r>
              <a:rPr lang="en-US" altLang="zh-CN" dirty="0">
                <a:sym typeface="+mn-ea"/>
              </a:rPr>
              <a:t>false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14</a:t>
            </a:r>
            <a:r>
              <a:rPr lang="zh-CN" altLang="en-US" dirty="0">
                <a:sym typeface="+mn-ea"/>
              </a:rPr>
              <a:t>、查询</a:t>
            </a:r>
            <a:r>
              <a:rPr lang="zh-CN" altLang="en-US" dirty="0">
                <a:sym typeface="+mn-ea"/>
              </a:rPr>
              <a:t>模板实例</a:t>
            </a:r>
            <a:r>
              <a:rPr lang="zh-CN" altLang="en-US" dirty="0">
                <a:sym typeface="+mn-ea"/>
              </a:rPr>
              <a:t>坐标：find_all(v)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15</a:t>
            </a:r>
            <a:r>
              <a:rPr lang="zh-CN" altLang="en-US" dirty="0">
                <a:sym typeface="+mn-ea"/>
              </a:rPr>
              <a:t>、断言：assert_exists(v, msg="")；assert_not_exists(v, msg="")；assert_equal(first, second, msg="")；assert_not_equal(first, second, msg="")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4806" y="968918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440" y="306190"/>
            <a:ext cx="630635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脚本编写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-Poco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4980" y="1259205"/>
            <a:ext cx="11230610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dirty="0"/>
              <a:t>引用：</a:t>
            </a:r>
            <a:r>
              <a:rPr dirty="0"/>
              <a:t>from poco.drivers.android.uiautomation import AndroidUiautomationPoco</a:t>
            </a:r>
            <a:r>
              <a:rPr lang="zh-CN" dirty="0"/>
              <a:t>（安卓测试，父类为</a:t>
            </a:r>
            <a:r>
              <a:rPr lang="en-US" altLang="zh-CN" dirty="0"/>
              <a:t>Poco</a:t>
            </a:r>
            <a:r>
              <a:rPr lang="zh-CN" dirty="0"/>
              <a:t>）</a:t>
            </a:r>
            <a:endParaRPr dirty="0"/>
          </a:p>
          <a:p>
            <a:r>
              <a:rPr lang="en-US" altLang="zh-CN" dirty="0"/>
              <a:t>通过查询表达式调用Poco实例来选择UI元素</a:t>
            </a:r>
            <a:r>
              <a:rPr lang="zh-CN" altLang="en-US" dirty="0"/>
              <a:t>，选择过程不是立即执行的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/>
              <a:t>查询表达式首先存储在</a:t>
            </a:r>
            <a:r>
              <a:rPr lang="en-US" altLang="zh-CN" dirty="0"/>
              <a:t>UI</a:t>
            </a:r>
            <a:r>
              <a:rPr lang="zh-CN" altLang="en-US" dirty="0"/>
              <a:t>代理中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、操作的时候才去调用UI元素      </a:t>
            </a:r>
            <a:r>
              <a:rPr lang="en-US" altLang="zh-CN" dirty="0"/>
              <a:t>#</a:t>
            </a:r>
            <a:r>
              <a:rPr lang="zh-CN" altLang="en-US" dirty="0"/>
              <a:t> UI代理类class UIObjectProxy(object)，Poco自动，不需要初始化对象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使用：</a:t>
            </a:r>
            <a:endParaRPr lang="en-US" altLang="zh-CN" dirty="0"/>
          </a:p>
          <a:p>
            <a:r>
              <a:rPr lang="en-US" altLang="zh-CN" dirty="0"/>
              <a:t>p</a:t>
            </a:r>
            <a:r>
              <a:rPr dirty="0">
                <a:sym typeface="+mn-ea"/>
              </a:rPr>
              <a:t>oco</a:t>
            </a:r>
            <a:r>
              <a:rPr lang="en-US" dirty="0">
                <a:sym typeface="+mn-ea"/>
              </a:rPr>
              <a:t>=</a:t>
            </a:r>
            <a:r>
              <a:rPr dirty="0">
                <a:sym typeface="+mn-ea"/>
              </a:rPr>
              <a:t>AndroidUiautomationPoco</a:t>
            </a:r>
            <a:r>
              <a:rPr lang="en-US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...</a:t>
            </a:r>
            <a:r>
              <a:rPr lang="en-US" dirty="0">
                <a:sym typeface="+mn-ea"/>
              </a:rPr>
              <a:t>)    #</a:t>
            </a:r>
            <a:r>
              <a:rPr lang="zh-CN" altLang="en-US" dirty="0">
                <a:sym typeface="+mn-ea"/>
              </a:rPr>
              <a:t>申明</a:t>
            </a:r>
            <a:r>
              <a:rPr lang="en-US" altLang="zh-CN" dirty="0">
                <a:sym typeface="+mn-ea"/>
              </a:rPr>
              <a:t>Poco</a:t>
            </a:r>
            <a:r>
              <a:rPr lang="zh-CN" altLang="en-US" dirty="0">
                <a:sym typeface="+mn-ea"/>
              </a:rPr>
              <a:t>子类对象实例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poco(“</a:t>
            </a:r>
            <a:r>
              <a:rPr lang="zh-CN" altLang="en-US" dirty="0">
                <a:sym typeface="+mn-ea"/>
              </a:rPr>
              <a:t>表达式</a:t>
            </a:r>
            <a:r>
              <a:rPr lang="en-US" dirty="0">
                <a:sym typeface="+mn-ea"/>
              </a:rPr>
              <a:t>”).</a:t>
            </a:r>
            <a:r>
              <a:rPr lang="zh-CN" altLang="en-US" dirty="0">
                <a:sym typeface="+mn-ea"/>
              </a:rPr>
              <a:t>操作        </a:t>
            </a:r>
            <a:r>
              <a:rPr lang="en-US" altLang="zh-CN" dirty="0">
                <a:sym typeface="+mn-ea"/>
              </a:rPr>
              <a:t>#</a:t>
            </a:r>
            <a:r>
              <a:rPr lang="zh-CN" altLang="en-US" dirty="0">
                <a:sym typeface="+mn-ea"/>
              </a:rPr>
              <a:t>选取元素并执行某个操作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表达式：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name</a:t>
            </a:r>
            <a:r>
              <a:rPr lang="zh-CN" altLang="zh-CN" dirty="0">
                <a:sym typeface="+mn-ea"/>
              </a:rPr>
              <a:t>表达式：</a:t>
            </a:r>
            <a:r>
              <a:rPr lang="zh-CN" altLang="en-US" dirty="0">
                <a:sym typeface="+mn-ea"/>
              </a:rPr>
              <a:t> poco(</a:t>
            </a:r>
            <a:r>
              <a:rPr lang="en-US" altLang="zh-CN" dirty="0">
                <a:sym typeface="+mn-ea"/>
              </a:rPr>
              <a:t>'com.tencent.mobileqq:id/password'</a:t>
            </a:r>
            <a:r>
              <a:rPr lang="zh-CN" altLang="en-US" dirty="0">
                <a:sym typeface="+mn-ea"/>
              </a:rPr>
              <a:t>)   </a:t>
            </a:r>
            <a:endParaRPr lang="zh-CN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普通关键字表达式 ：poco(desc="密码 安全")  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正则表达式： poco(</a:t>
            </a:r>
            <a:r>
              <a:rPr lang="en-US" altLang="zh-CN" dirty="0">
                <a:sym typeface="+mn-ea"/>
              </a:rPr>
              <a:t>desc</a:t>
            </a:r>
            <a:r>
              <a:rPr lang="zh-CN" altLang="en-US" dirty="0">
                <a:sym typeface="+mn-ea"/>
              </a:rPr>
              <a:t>Matches='^密码.*$')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操作：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exists(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)；swipe(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)；click(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)；wait(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)；parent(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)；scroll(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)；attr(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)；child(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)；children(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)；drag_to(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)；focus(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)；get_name(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)；get_text(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)；get_bounds(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)；get_position(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)；get_size(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)；long_click(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)</a:t>
            </a:r>
            <a:r>
              <a:rPr lang="en-US" altLang="zh-CN" dirty="0">
                <a:sym typeface="+mn-ea"/>
              </a:rPr>
              <a:t>……</a:t>
            </a:r>
            <a:endParaRPr lang="en-US" altLang="zh-CN" dirty="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140" y="2773680"/>
            <a:ext cx="4752975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5441" y="928913"/>
            <a:ext cx="11230527" cy="290287"/>
            <a:chOff x="475441" y="928913"/>
            <a:chExt cx="11230527" cy="290287"/>
          </a:xfrm>
        </p:grpSpPr>
        <p:sp>
          <p:nvSpPr>
            <p:cNvPr id="2" name="矩形 1"/>
            <p:cNvSpPr/>
            <p:nvPr/>
          </p:nvSpPr>
          <p:spPr>
            <a:xfrm>
              <a:off x="591556" y="928914"/>
              <a:ext cx="11114412" cy="2902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75441" y="928913"/>
              <a:ext cx="2989745" cy="290286"/>
            </a:xfrm>
            <a:prstGeom prst="rect">
              <a:avLst/>
            </a:prstGeom>
            <a:solidFill>
              <a:srgbClr val="10B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2" y="306117"/>
            <a:ext cx="851156" cy="4535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876" y="407155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脚本运行</a:t>
            </a:r>
            <a:endParaRPr lang="zh-CN" altLang="zh-CN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1"/>
            <a:ext cx="12192000" cy="55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11782" y="639393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集众人之力  成细节之美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5615" y="1591945"/>
            <a:ext cx="11230610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、AirtestIDE工具运行：点击运行按钮即可运行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、命令行运行：</a:t>
            </a:r>
            <a:endParaRPr lang="zh-CN" altLang="en-US" dirty="0"/>
          </a:p>
          <a:p>
            <a:r>
              <a:rPr lang="zh-CN" altLang="en-US" dirty="0"/>
              <a:t>airtest run untitled.air --device Android:///手机设备号 --log log/</a:t>
            </a:r>
            <a:endParaRPr lang="zh-CN" altLang="en-US" dirty="0"/>
          </a:p>
          <a:p>
            <a:r>
              <a:rPr lang="zh-CN" altLang="en-US" dirty="0"/>
              <a:t>python -m airtest run untitled.air --device Android:///手机设备号 --log log/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、环境搭建：</a:t>
            </a:r>
            <a:r>
              <a:rPr lang="zh-CN" altLang="en-US" dirty="0">
                <a:sym typeface="+mn-ea"/>
              </a:rPr>
              <a:t>airtest安装</a:t>
            </a:r>
            <a:r>
              <a:rPr lang="zh-CN" altLang="en-US" dirty="0"/>
              <a:t>pip install airtest；</a:t>
            </a:r>
            <a:r>
              <a:rPr lang="zh-CN" altLang="en-US" dirty="0">
                <a:sym typeface="+mn-ea"/>
              </a:rPr>
              <a:t>pocoui安装</a:t>
            </a:r>
            <a:r>
              <a:rPr lang="zh-CN" altLang="en-US" dirty="0"/>
              <a:t>pip install pocoui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dirty="0"/>
              <a:t>设备字符串</a:t>
            </a:r>
            <a:endParaRPr lang="zh-CN" altLang="en-US" dirty="0"/>
          </a:p>
          <a:p>
            <a:r>
              <a:rPr lang="zh-CN" altLang="en-US" dirty="0"/>
              <a:t>Android:///  </a:t>
            </a:r>
            <a:r>
              <a:rPr lang="en-US" altLang="zh-CN" dirty="0"/>
              <a:t>#</a:t>
            </a:r>
            <a:r>
              <a:rPr lang="zh-CN" altLang="en-US" dirty="0"/>
              <a:t>连接第一台手机</a:t>
            </a:r>
            <a:endParaRPr lang="zh-CN" altLang="en-US" dirty="0"/>
          </a:p>
          <a:p>
            <a:r>
              <a:rPr lang="zh-CN" altLang="en-US" dirty="0"/>
              <a:t>Android://127.0.0.1:5037/CUY0219613007963   </a:t>
            </a:r>
            <a:r>
              <a:rPr lang="en-US" altLang="zh-CN" dirty="0"/>
              <a:t>#</a:t>
            </a:r>
            <a:r>
              <a:rPr lang="zh-CN" altLang="en-US" dirty="0">
                <a:sym typeface="+mn-ea"/>
              </a:rPr>
              <a:t>连接本地默认端口</a:t>
            </a:r>
            <a:r>
              <a:rPr lang="zh-CN" altLang="en-US" dirty="0"/>
              <a:t>指定设备号手机</a:t>
            </a:r>
            <a:endParaRPr lang="zh-CN" altLang="en-US" dirty="0"/>
          </a:p>
          <a:p>
            <a:r>
              <a:rPr lang="zh-CN" altLang="en-US" dirty="0"/>
              <a:t>Android://127.0.0.1:5037/10.254.60.1:5555   </a:t>
            </a:r>
            <a:r>
              <a:rPr lang="en-US" altLang="zh-CN" dirty="0"/>
              <a:t>#</a:t>
            </a:r>
            <a:r>
              <a:rPr lang="zh-CN" altLang="en-US" dirty="0"/>
              <a:t>远程连接</a:t>
            </a:r>
            <a:endParaRPr lang="zh-CN" altLang="en-US" dirty="0"/>
          </a:p>
          <a:p>
            <a:r>
              <a:rPr lang="zh-CN" altLang="en-US" dirty="0"/>
              <a:t>Android://127.0.0.1:5037/127.0.0.1:7555?cap_method=JAVACAP   </a:t>
            </a:r>
            <a:r>
              <a:rPr lang="en-US" altLang="zh-CN" dirty="0"/>
              <a:t>#</a:t>
            </a:r>
            <a:r>
              <a:rPr lang="zh-CN" altLang="en-US" dirty="0"/>
              <a:t>增加特殊参数如</a:t>
            </a:r>
            <a:r>
              <a:rPr lang="zh-CN" altLang="en-US" dirty="0">
                <a:sym typeface="+mn-ea"/>
              </a:rPr>
              <a:t>JAVACAP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/>
              <a:t>更多内容参考：http://airtest.netease.com/docs/docs_AirtestIDE-zh_CN/4_run_script/run_script.html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0BBB8"/>
        </a:solidFill>
        <a:ln>
          <a:noFill/>
        </a:ln>
      </a:spPr>
      <a:bodyPr rtlCol="0" anchor="ctr"/>
      <a:lstStyle>
        <a:defPPr algn="l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3647</Words>
  <Application>WPS 演示</Application>
  <PresentationFormat>宽屏</PresentationFormat>
  <Paragraphs>201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Microsoft YaHei UI</vt:lpstr>
      <vt:lpstr>Calibri</vt:lpstr>
      <vt:lpstr>Calibri Light</vt:lpstr>
      <vt:lpstr>Arial Unicode MS</vt:lpstr>
      <vt:lpstr>Office 主题</vt:lpstr>
      <vt:lpstr>airTest入门手册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289</cp:revision>
  <dcterms:created xsi:type="dcterms:W3CDTF">2019-08-14T02:47:00Z</dcterms:created>
  <dcterms:modified xsi:type="dcterms:W3CDTF">2020-01-20T08:15:05Z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